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sldIdLst>
    <p:sldId id="257" r:id="rId2"/>
    <p:sldId id="278" r:id="rId3"/>
    <p:sldId id="279" r:id="rId4"/>
    <p:sldId id="291" r:id="rId5"/>
    <p:sldId id="280" r:id="rId6"/>
    <p:sldId id="281" r:id="rId7"/>
    <p:sldId id="282" r:id="rId8"/>
    <p:sldId id="296" r:id="rId9"/>
    <p:sldId id="283" r:id="rId10"/>
    <p:sldId id="284" r:id="rId11"/>
    <p:sldId id="286" r:id="rId12"/>
    <p:sldId id="288" r:id="rId13"/>
    <p:sldId id="287" r:id="rId14"/>
    <p:sldId id="289" r:id="rId15"/>
    <p:sldId id="295" r:id="rId16"/>
    <p:sldId id="285" r:id="rId17"/>
    <p:sldId id="292" r:id="rId18"/>
    <p:sldId id="293" r:id="rId19"/>
    <p:sldId id="294" r:id="rId20"/>
    <p:sldId id="299" r:id="rId21"/>
    <p:sldId id="290" r:id="rId22"/>
    <p:sldId id="298" r:id="rId23"/>
    <p:sldId id="297" r:id="rId24"/>
    <p:sldId id="301" r:id="rId25"/>
    <p:sldId id="302" r:id="rId26"/>
    <p:sldId id="309" r:id="rId27"/>
    <p:sldId id="310" r:id="rId28"/>
    <p:sldId id="300" r:id="rId29"/>
    <p:sldId id="311" r:id="rId30"/>
    <p:sldId id="303" r:id="rId31"/>
    <p:sldId id="305" r:id="rId32"/>
    <p:sldId id="306" r:id="rId33"/>
    <p:sldId id="307" r:id="rId34"/>
    <p:sldId id="308" r:id="rId35"/>
    <p:sldId id="312" r:id="rId36"/>
    <p:sldId id="313" r:id="rId37"/>
    <p:sldId id="314" r:id="rId38"/>
    <p:sldId id="315" r:id="rId39"/>
    <p:sldId id="316" r:id="rId40"/>
    <p:sldId id="323" r:id="rId41"/>
    <p:sldId id="317" r:id="rId42"/>
    <p:sldId id="318" r:id="rId43"/>
    <p:sldId id="319" r:id="rId44"/>
    <p:sldId id="320" r:id="rId45"/>
    <p:sldId id="321" r:id="rId46"/>
    <p:sldId id="322" r:id="rId47"/>
    <p:sldId id="324" r:id="rId48"/>
    <p:sldId id="325" r:id="rId49"/>
    <p:sldId id="326" r:id="rId50"/>
    <p:sldId id="327" r:id="rId51"/>
    <p:sldId id="304" r:id="rId52"/>
    <p:sldId id="330" r:id="rId53"/>
    <p:sldId id="331" r:id="rId54"/>
    <p:sldId id="332" r:id="rId55"/>
    <p:sldId id="333" r:id="rId56"/>
    <p:sldId id="328" r:id="rId57"/>
    <p:sldId id="334" r:id="rId58"/>
    <p:sldId id="335" r:id="rId59"/>
    <p:sldId id="336" r:id="rId60"/>
    <p:sldId id="341" r:id="rId61"/>
    <p:sldId id="337" r:id="rId62"/>
    <p:sldId id="338" r:id="rId63"/>
    <p:sldId id="339" r:id="rId64"/>
    <p:sldId id="340" r:id="rId65"/>
    <p:sldId id="277" r:id="rId6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23" autoAdjust="0"/>
  </p:normalViewPr>
  <p:slideViewPr>
    <p:cSldViewPr>
      <p:cViewPr>
        <p:scale>
          <a:sx n="80" d="100"/>
          <a:sy n="80" d="100"/>
        </p:scale>
        <p:origin x="-226" y="1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9A9F7-540A-4C12-A1C0-350EEA3BEEC5}" type="datetimeFigureOut">
              <a:rPr lang="ru-RU" smtClean="0"/>
              <a:pPr/>
              <a:t>08.11.2022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A294B-FE41-4427-A7F6-0AF3C028BF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</a:t>
            </a:r>
            <a:r>
              <a:rPr lang="en-US" smtClean="0"/>
              <a:t>://www.ibm.com/developerworks/ru/library/l-python_details_03</a:t>
            </a:r>
            <a:r>
              <a:rPr lang="en-US" dirty="0" smtClean="0"/>
              <a:t>/</a:t>
            </a:r>
            <a:endParaRPr lang="ru-RU" dirty="0" smtClean="0"/>
          </a:p>
          <a:p>
            <a:r>
              <a:rPr lang="en-US" dirty="0" smtClean="0"/>
              <a:t>https://habr.com/post/138676/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https://docs.python.org/3/library/functions.html#open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https://docs.python.org/3/library/functions.html#open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https://docs.python.org/3/library/functions.html#open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https://docs.python.org/3/library/functions.html#open</a:t>
            </a:r>
          </a:p>
          <a:p>
            <a:r>
              <a:rPr lang="en-US" dirty="0" smtClean="0"/>
              <a:t>http://pythonz.net/references/named/open/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http://pythonz.net/references/named/file.readline/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44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http://pythonz.net/references/named/file.seek/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45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http://pythonz.net/references/named/file.tell/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46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Простой Питон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48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https://pythoner.name/documentation/tutorial/exceptions</a:t>
            </a:r>
            <a:br>
              <a:rPr lang="en-US" dirty="0" smtClean="0"/>
            </a:br>
            <a:r>
              <a:rPr lang="ru-RU" dirty="0" smtClean="0"/>
              <a:t>Самое необходимое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51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</a:t>
            </a:r>
            <a:r>
              <a:rPr lang="en-US" smtClean="0"/>
              <a:t>://python-scripts.com/scope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</a:t>
            </a:r>
            <a:r>
              <a:rPr lang="en-US" smtClean="0"/>
              <a:t>://pythonz.net/references/named/try-except-finally</a:t>
            </a:r>
            <a:r>
              <a:rPr lang="en-US" dirty="0" smtClean="0"/>
              <a:t>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52</a:t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</a:t>
            </a:r>
            <a:r>
              <a:rPr lang="en-US" smtClean="0"/>
              <a:t>://pythonz.net/references/named/try-except-finally</a:t>
            </a:r>
            <a:r>
              <a:rPr lang="en-US" dirty="0" smtClean="0"/>
              <a:t>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54</a:t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</a:t>
            </a:r>
            <a:r>
              <a:rPr lang="en-US" smtClean="0"/>
              <a:t>://pythonz.net/references/named/try-except-finally</a:t>
            </a:r>
            <a:r>
              <a:rPr lang="en-US" dirty="0" smtClean="0"/>
              <a:t>/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Лутц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55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</a:t>
            </a:r>
            <a:r>
              <a:rPr lang="en-US" smtClean="0"/>
              <a:t>://pythonworld.ru/tipy-dannyx-v-python/isklyucheniya-v-python-konstrukciya-try-except-dlya-obrabotki-isklyuchenij.html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59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https://habr.com/post/335866/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</a:t>
            </a:r>
            <a:r>
              <a:rPr lang="en-US" smtClean="0"/>
              <a:t>://www.ibm.com/developerworks/ru/library/l-python_details_03</a:t>
            </a:r>
            <a:r>
              <a:rPr lang="en-US" dirty="0" smtClean="0"/>
              <a:t>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</a:t>
            </a:r>
            <a:r>
              <a:rPr lang="en-US" smtClean="0"/>
              <a:t>://old.pynsk.ru/posts/2015/Oct/08/opyt-razrabotchikov-zamykaniia-closure-zachem-i-pochemu/#.WvlNtn--mie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</a:t>
            </a:r>
            <a:r>
              <a:rPr lang="en-US" smtClean="0"/>
              <a:t>://www.ibm.com/developerworks/ru/library/l-python_details_03</a:t>
            </a:r>
            <a:r>
              <a:rPr lang="en-US" dirty="0" smtClean="0"/>
              <a:t>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</a:t>
            </a:r>
            <a:r>
              <a:rPr lang="en-US" smtClean="0"/>
              <a:t>://www.ibm.com/developerworks/ru/library/l-python_details_03</a:t>
            </a:r>
            <a:r>
              <a:rPr lang="en-US" dirty="0" smtClean="0"/>
              <a:t>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https://habr.com/post/335866/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</a:t>
            </a:r>
            <a:r>
              <a:rPr lang="en-US" smtClean="0"/>
              <a:t>://www.ibm.com/developerworks/ru/library/l-python_details_03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https://habr.com/post/335866/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A294B-FE41-4427-A7F6-0AF3C028BF82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BAD0EC-5BAF-42CB-9F32-2E9A7A226404}" type="datetime1">
              <a:rPr lang="ru-RU" smtClean="0"/>
              <a:pPr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EBFC5B-B20E-4A4F-B177-E766E074AFA7}" type="datetime1">
              <a:rPr lang="ru-RU" smtClean="0"/>
              <a:pPr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C38298-9737-46C3-B6D3-3DF0C7C92592}" type="datetime1">
              <a:rPr lang="ru-RU" smtClean="0"/>
              <a:pPr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928992" cy="620688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544616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Ø"/>
              <a:defRPr/>
            </a:lvl1pPr>
            <a:lvl2pPr marL="324000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ü"/>
              <a:defRPr/>
            </a:lvl2pPr>
            <a:lvl3pPr marL="648000" indent="0">
              <a:lnSpc>
                <a:spcPct val="80000"/>
              </a:lnSpc>
              <a:spcBef>
                <a:spcPts val="0"/>
              </a:spcBef>
              <a:buFont typeface="Arial" pitchFamily="34" charset="0"/>
              <a:buChar char="•"/>
              <a:defRPr/>
            </a:lvl3pPr>
            <a:lvl4pPr marL="972000" indent="0">
              <a:lnSpc>
                <a:spcPct val="80000"/>
              </a:lnSpc>
              <a:spcBef>
                <a:spcPts val="0"/>
              </a:spcBef>
              <a:defRPr/>
            </a:lvl4pPr>
            <a:lvl5pPr marL="1296000" indent="0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v"/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493811-B376-4FD1-B68B-B581891E0C44}" type="datetime1">
              <a:rPr lang="ru-RU" smtClean="0"/>
              <a:pPr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6A1A7C6-B36B-4276-BF5E-992AC377EA9A}" type="datetime1">
              <a:rPr lang="ru-RU" smtClean="0"/>
              <a:pPr/>
              <a:t>08.11.2022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53AF59-B946-4BCE-A683-04B641104A02}" type="datetime1">
              <a:rPr lang="ru-RU" smtClean="0"/>
              <a:pPr/>
              <a:t>08.11.2022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3D5DC9-01AB-4A7A-A98F-CD5C43C52047}" type="datetime1">
              <a:rPr lang="ru-RU" smtClean="0"/>
              <a:pPr/>
              <a:t>08.11.2022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080250-58A9-4C02-A907-396F2FD88157}" type="datetime1">
              <a:rPr lang="ru-RU" smtClean="0"/>
              <a:pPr/>
              <a:t>08.11.2022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7FD737-5F95-4EBA-B722-D2DF33DC5FCD}" type="datetime1">
              <a:rPr lang="ru-RU" smtClean="0"/>
              <a:pPr/>
              <a:t>08.11.2022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C25429-00CD-44A6-A0E2-E69AE10BAB19}" type="datetime1">
              <a:rPr lang="ru-RU" smtClean="0"/>
              <a:pPr/>
              <a:t>08.11.2022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FFCC">
            <a:alpha val="5019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764704"/>
            <a:ext cx="82296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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v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codecs.html" TargetMode="External"/><Relationship Id="rId2" Type="http://schemas.openxmlformats.org/officeDocument/2006/relationships/hyperlink" Target="http://docs.python.org/3/glossary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exception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glossary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python.org/3/library/os.htm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?highlight=exception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tipy-dannyx-v-python/mnozhestva-set-i-frozenset.html" TargetMode="External"/><Relationship Id="rId2" Type="http://schemas.openxmlformats.org/officeDocument/2006/relationships/hyperlink" Target="https://pythonworld.ru/tipy-dannyx-v-python/slovari-dict-funkcii-i-metody-slovarej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6137920"/>
            <a:ext cx="8229600" cy="72008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sz="3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latin typeface="+mj-lt"/>
              </a:rPr>
              <a:t>Москва, 2018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47664" y="0"/>
            <a:ext cx="609897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Информационные </a:t>
            </a:r>
          </a:p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технологии</a:t>
            </a:r>
            <a:endParaRPr lang="ru-RU" sz="5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47664" y="1772816"/>
            <a:ext cx="619913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Основы </a:t>
            </a:r>
            <a:endParaRPr lang="en-US" sz="540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программирования </a:t>
            </a:r>
            <a:endParaRPr lang="en-US" sz="540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на </a:t>
            </a:r>
            <a:r>
              <a:rPr lang="en-US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 3</a:t>
            </a:r>
            <a:endParaRPr lang="ru-RU" sz="5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331640" y="4509121"/>
            <a:ext cx="6631944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Каф. ИКТ РХТУ им. Д.И. Менделеева</a:t>
            </a:r>
            <a:br>
              <a:rPr lang="ru-RU" sz="3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ru-RU" sz="3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Ст. преп. </a:t>
            </a:r>
            <a:r>
              <a:rPr lang="ru-RU" sz="340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Васецкий</a:t>
            </a:r>
            <a:r>
              <a:rPr lang="ru-RU" sz="3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А.М.</a:t>
            </a:r>
          </a:p>
          <a:p>
            <a:pPr algn="ctr"/>
            <a:endParaRPr lang="ru-RU" sz="340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242" name="Picture 2" descr="http://python3.codes/wp-content/uploads/2015/04/Python.3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03812"/>
            <a:ext cx="1954188" cy="1954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5" descr="1logo.png (150×150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9216" y="0"/>
            <a:ext cx="1484784" cy="1484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4" descr="http://study-news.ru/netcat_files/1990_1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16" y="57944"/>
            <a:ext cx="1354832" cy="1354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Обязательные аргументы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Обязательные аргументы располагаются перед </a:t>
            </a:r>
            <a:r>
              <a:rPr lang="ru-RU" b="1" i="1" dirty="0" smtClean="0"/>
              <a:t>*</a:t>
            </a:r>
            <a:r>
              <a:rPr lang="en-US" b="1" i="1" dirty="0" err="1" smtClean="0"/>
              <a:t>args</a:t>
            </a:r>
            <a:r>
              <a:rPr lang="en-US" b="1" i="1" dirty="0" smtClean="0"/>
              <a:t>:</a:t>
            </a:r>
            <a:endParaRPr lang="ru-RU" b="1" i="1" dirty="0" smtClean="0"/>
          </a:p>
          <a:p>
            <a:endParaRPr lang="ru-RU" b="1" i="1" dirty="0" smtClean="0"/>
          </a:p>
          <a:p>
            <a:pPr>
              <a:buNone/>
            </a:pPr>
            <a:r>
              <a:rPr lang="en-US" b="1" i="1" dirty="0" smtClean="0"/>
              <a:t>def </a:t>
            </a:r>
            <a:r>
              <a:rPr lang="en-US" b="1" i="1" dirty="0" err="1" smtClean="0">
                <a:solidFill>
                  <a:srgbClr val="FF0000"/>
                </a:solidFill>
              </a:rPr>
              <a:t>maketuple</a:t>
            </a:r>
            <a:r>
              <a:rPr lang="en-US" b="1" i="1" dirty="0" smtClean="0"/>
              <a:t>(</a:t>
            </a:r>
            <a:r>
              <a:rPr lang="en-US" b="1" i="1" dirty="0" err="1" smtClean="0"/>
              <a:t>ess</a:t>
            </a:r>
            <a:r>
              <a:rPr lang="en-US" b="1" i="1" dirty="0" smtClean="0"/>
              <a:t>, *</a:t>
            </a:r>
            <a:r>
              <a:rPr lang="en-US" b="1" i="1" dirty="0" err="1" smtClean="0"/>
              <a:t>args</a:t>
            </a:r>
            <a:r>
              <a:rPr lang="en-US" b="1" i="1" dirty="0" smtClean="0"/>
              <a:t>):</a:t>
            </a:r>
            <a:br>
              <a:rPr lang="en-US" b="1" i="1" dirty="0" smtClean="0"/>
            </a:br>
            <a:r>
              <a:rPr lang="en-US" b="1" i="1" dirty="0" smtClean="0"/>
              <a:t>    print("</a:t>
            </a:r>
            <a:r>
              <a:rPr lang="ru-RU" b="1" i="1" dirty="0" smtClean="0"/>
              <a:t>обязательный:</a:t>
            </a:r>
            <a:r>
              <a:rPr lang="en-US" b="1" i="1" dirty="0" smtClean="0"/>
              <a:t>"</a:t>
            </a:r>
            <a:r>
              <a:rPr lang="ru-RU" b="1" i="1" dirty="0" smtClean="0"/>
              <a:t>, </a:t>
            </a:r>
            <a:r>
              <a:rPr lang="en-US" b="1" i="1" dirty="0" err="1" smtClean="0"/>
              <a:t>ess</a:t>
            </a:r>
            <a:r>
              <a:rPr lang="en-US" b="1" i="1" dirty="0" smtClean="0"/>
              <a:t>)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обязательный:</a:t>
            </a:r>
            <a:r>
              <a:rPr lang="en-US" b="1" i="1" dirty="0" smtClean="0">
                <a:solidFill>
                  <a:srgbClr val="00B050"/>
                </a:solidFill>
              </a:rPr>
              <a:t>d</a:t>
            </a:r>
            <a:br>
              <a:rPr lang="en-US" b="1" i="1" dirty="0" smtClean="0">
                <a:solidFill>
                  <a:srgbClr val="00B050"/>
                </a:solidFill>
              </a:rPr>
            </a:br>
            <a:r>
              <a:rPr lang="en-US" b="1" i="1" dirty="0" smtClean="0"/>
              <a:t>    print("</a:t>
            </a:r>
            <a:r>
              <a:rPr lang="ru-RU" b="1" i="1" dirty="0" err="1" smtClean="0"/>
              <a:t>арг</a:t>
            </a:r>
            <a:r>
              <a:rPr lang="ru-RU" b="1" i="1" dirty="0" smtClean="0"/>
              <a:t>:</a:t>
            </a:r>
            <a:r>
              <a:rPr lang="en-US" b="1" i="1" dirty="0" smtClean="0"/>
              <a:t>"</a:t>
            </a:r>
            <a:r>
              <a:rPr lang="ru-RU" b="1" i="1" dirty="0" smtClean="0"/>
              <a:t>, </a:t>
            </a:r>
            <a:r>
              <a:rPr lang="en-US" b="1" i="1" dirty="0" err="1" smtClean="0"/>
              <a:t>args</a:t>
            </a:r>
            <a:r>
              <a:rPr lang="en-US" b="1" i="1" dirty="0" smtClean="0"/>
              <a:t>) 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err="1" smtClean="0">
                <a:solidFill>
                  <a:srgbClr val="00B050"/>
                </a:solidFill>
              </a:rPr>
              <a:t>арг</a:t>
            </a:r>
            <a:r>
              <a:rPr lang="ru-RU" b="1" i="1" dirty="0" smtClean="0">
                <a:solidFill>
                  <a:srgbClr val="00B050"/>
                </a:solidFill>
              </a:rPr>
              <a:t>: (1, '</a:t>
            </a:r>
            <a:r>
              <a:rPr lang="en-US" b="1" i="1" dirty="0" smtClean="0">
                <a:solidFill>
                  <a:srgbClr val="00B050"/>
                </a:solidFill>
              </a:rPr>
              <a:t>a', 3)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err="1" smtClean="0"/>
              <a:t>maketuple</a:t>
            </a:r>
            <a:r>
              <a:rPr lang="en-US" b="1" i="1" dirty="0" smtClean="0"/>
              <a:t>("d", 1, "a", 3) </a:t>
            </a:r>
            <a:endParaRPr lang="ru-RU" b="1" i="1" dirty="0" smtClean="0">
              <a:solidFill>
                <a:srgbClr val="00B050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Аргументы-ключи</a:t>
            </a:r>
            <a:r>
              <a:rPr lang="en-US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**</a:t>
            </a:r>
            <a:r>
              <a:rPr lang="en-US" i="1" dirty="0" err="1" smtClean="0">
                <a:solidFill>
                  <a:srgbClr val="FF0000"/>
                </a:solidFill>
              </a:rPr>
              <a:t>kwargs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Получение аргументов – ключевых слов с помощью </a:t>
            </a:r>
            <a:r>
              <a:rPr lang="ru-RU" b="1" i="1" dirty="0" smtClean="0"/>
              <a:t>(**</a:t>
            </a:r>
            <a:r>
              <a:rPr lang="en-US" b="1" i="1" dirty="0" err="1" smtClean="0"/>
              <a:t>kwargs</a:t>
            </a:r>
            <a:r>
              <a:rPr lang="ru-RU" b="1" i="1" dirty="0" smtClean="0"/>
              <a:t>)</a:t>
            </a:r>
          </a:p>
          <a:p>
            <a:r>
              <a:rPr lang="ru-RU" dirty="0" smtClean="0"/>
              <a:t>(**) используются, чтобы сгруппировать аргументы – ключевые слова в словарь, где имена аргументов станут ключами, а их значения – соответствующими значениями в словаре. </a:t>
            </a:r>
          </a:p>
          <a:p>
            <a:r>
              <a:rPr lang="ru-RU" dirty="0" smtClean="0"/>
              <a:t>Пример:</a:t>
            </a:r>
          </a:p>
          <a:p>
            <a:pPr>
              <a:buNone/>
            </a:pPr>
            <a:r>
              <a:rPr lang="en-US" b="1" i="1" dirty="0" smtClean="0"/>
              <a:t>def </a:t>
            </a:r>
            <a:r>
              <a:rPr lang="en-US" b="1" i="1" dirty="0" err="1" smtClean="0"/>
              <a:t>my_kwargs</a:t>
            </a:r>
            <a:r>
              <a:rPr lang="en-US" b="1" i="1" dirty="0" smtClean="0"/>
              <a:t>(**</a:t>
            </a:r>
            <a:r>
              <a:rPr lang="en-US" b="1" i="1" dirty="0" err="1" smtClean="0"/>
              <a:t>kwargs</a:t>
            </a:r>
            <a:r>
              <a:rPr lang="en-US" b="1" i="1" dirty="0" smtClean="0"/>
              <a:t>):</a:t>
            </a:r>
            <a:br>
              <a:rPr lang="en-US" b="1" i="1" dirty="0" smtClean="0"/>
            </a:br>
            <a:r>
              <a:rPr lang="en-US" b="1" i="1" dirty="0" smtClean="0"/>
              <a:t>    print("</a:t>
            </a:r>
            <a:r>
              <a:rPr lang="en-US" b="1" i="1" dirty="0" err="1" smtClean="0"/>
              <a:t>аргументы</a:t>
            </a:r>
            <a:r>
              <a:rPr lang="en-US" b="1" i="1" dirty="0" smtClean="0"/>
              <a:t>:", </a:t>
            </a:r>
            <a:r>
              <a:rPr lang="en-US" b="1" i="1" dirty="0" err="1" smtClean="0"/>
              <a:t>kwargs</a:t>
            </a:r>
            <a:r>
              <a:rPr lang="en-US" b="1" i="1" dirty="0" smtClean="0"/>
              <a:t>)</a:t>
            </a:r>
            <a:br>
              <a:rPr lang="en-US" b="1" i="1" dirty="0" smtClean="0"/>
            </a:br>
            <a:r>
              <a:rPr lang="en-US" b="1" i="1" dirty="0" err="1" smtClean="0"/>
              <a:t>my_kwargs</a:t>
            </a:r>
            <a:r>
              <a:rPr lang="en-US" b="1" i="1" dirty="0" smtClean="0"/>
              <a:t>(one="1", two="2", three="3")</a:t>
            </a:r>
            <a:endParaRPr lang="ru-RU" b="1" i="1" dirty="0" smtClean="0"/>
          </a:p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аргументы: {'</a:t>
            </a:r>
            <a:r>
              <a:rPr lang="en-US" b="1" i="1" dirty="0" smtClean="0">
                <a:solidFill>
                  <a:srgbClr val="00B050"/>
                </a:solidFill>
              </a:rPr>
              <a:t>one': '1', 'two': '2', 'three': '3'}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smtClean="0"/>
              <a:t>Передача аргумента-имени </a:t>
            </a:r>
            <a:r>
              <a:rPr lang="ru-RU" sz="4000" dirty="0" smtClean="0"/>
              <a:t>функции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Функцию, как и любой другой объект можно передать по ссылке: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def fun1():</a:t>
            </a:r>
            <a:r>
              <a:rPr lang="ru-RU" b="1" i="1" dirty="0" smtClean="0"/>
              <a:t>		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первая функция</a:t>
            </a:r>
            <a:r>
              <a:rPr lang="en-US" b="1" i="1" dirty="0" smtClean="0">
                <a:solidFill>
                  <a:srgbClr val="00B050"/>
                </a:solidFill>
              </a:rPr>
              <a:t/>
            </a:r>
            <a:br>
              <a:rPr lang="en-US" b="1" i="1" dirty="0" smtClean="0">
                <a:solidFill>
                  <a:srgbClr val="00B050"/>
                </a:solidFill>
              </a:rPr>
            </a:br>
            <a:r>
              <a:rPr lang="en-US" b="1" i="1" dirty="0" smtClean="0"/>
              <a:t>    return 1</a:t>
            </a:r>
            <a:br>
              <a:rPr lang="en-US" b="1" i="1" dirty="0" smtClean="0"/>
            </a:br>
            <a:r>
              <a:rPr lang="en-US" b="1" i="1" dirty="0" smtClean="0"/>
              <a:t>def fun2():</a:t>
            </a:r>
            <a:r>
              <a:rPr lang="ru-RU" b="1" i="1" dirty="0" smtClean="0"/>
              <a:t>	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вторая функция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    return 2</a:t>
            </a:r>
            <a:br>
              <a:rPr lang="en-US" b="1" i="1" dirty="0" smtClean="0"/>
            </a:br>
            <a:r>
              <a:rPr lang="en-US" b="1" i="1" dirty="0" smtClean="0"/>
              <a:t>def fun(*</a:t>
            </a:r>
            <a:r>
              <a:rPr lang="en-US" b="1" i="1" dirty="0" err="1" smtClean="0"/>
              <a:t>args</a:t>
            </a:r>
            <a:r>
              <a:rPr lang="en-US" b="1" i="1" dirty="0" smtClean="0"/>
              <a:t>):</a:t>
            </a:r>
            <a:r>
              <a:rPr lang="ru-RU" b="1" i="1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управляющая функция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smtClean="0"/>
              <a:t>    sum1 </a:t>
            </a:r>
            <a:r>
              <a:rPr lang="en-US" b="1" i="1" dirty="0" smtClean="0"/>
              <a:t>= 0</a:t>
            </a:r>
            <a:br>
              <a:rPr lang="en-US" b="1" i="1" dirty="0" smtClean="0"/>
            </a:br>
            <a:r>
              <a:rPr lang="en-US" b="1" i="1" dirty="0" smtClean="0"/>
              <a:t>    for </a:t>
            </a:r>
            <a:r>
              <a:rPr lang="en-US" b="1" i="1" dirty="0" err="1" smtClean="0"/>
              <a:t>curfun</a:t>
            </a:r>
            <a:r>
              <a:rPr lang="en-US" b="1" i="1" dirty="0" smtClean="0"/>
              <a:t> in </a:t>
            </a:r>
            <a:r>
              <a:rPr lang="en-US" b="1" i="1" dirty="0" err="1" smtClean="0"/>
              <a:t>args</a:t>
            </a:r>
            <a:r>
              <a:rPr lang="en-US" b="1" i="1" dirty="0" smtClean="0"/>
              <a:t>:</a:t>
            </a:r>
            <a:r>
              <a:rPr lang="ru-RU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перебираем аргументы 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smtClean="0"/>
              <a:t>        sum1 </a:t>
            </a:r>
            <a:r>
              <a:rPr lang="en-US" b="1" i="1" dirty="0" smtClean="0"/>
              <a:t>+=</a:t>
            </a:r>
            <a:r>
              <a:rPr lang="en-US" b="1" i="1" dirty="0" err="1" smtClean="0"/>
              <a:t>curfun</a:t>
            </a:r>
            <a:r>
              <a:rPr lang="en-US" b="1" i="1" dirty="0" smtClean="0"/>
              <a:t>()</a:t>
            </a:r>
            <a:r>
              <a:rPr lang="ru-RU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обращаемся к функции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    </a:t>
            </a:r>
            <a:r>
              <a:rPr lang="en-US" b="1" i="1" smtClean="0"/>
              <a:t>return sum1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j = fun(fun1, fun2, fun2, fun1)</a:t>
            </a:r>
            <a:br>
              <a:rPr lang="en-US" b="1" i="1" dirty="0" smtClean="0"/>
            </a:br>
            <a:r>
              <a:rPr lang="en-US" b="1" i="1" dirty="0" smtClean="0"/>
              <a:t>print(j)</a:t>
            </a:r>
            <a:r>
              <a:rPr lang="ru-RU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 6  (=1 + 2 + 2 + 1)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Документирование функций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b="1" dirty="0" smtClean="0"/>
              <a:t>Удобочитаемость имеет значение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Можно прикрепить документацию к определению функции, включив строку в начало ее тела. Такая строка называется </a:t>
            </a:r>
            <a:r>
              <a:rPr lang="ru-RU" b="1" dirty="0" smtClean="0"/>
              <a:t>строкой документации</a:t>
            </a:r>
            <a:r>
              <a:rPr lang="ru-RU" dirty="0" smtClean="0"/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ru-RU" b="1" i="1" dirty="0" err="1" smtClean="0"/>
              <a:t>def</a:t>
            </a:r>
            <a:r>
              <a:rPr lang="ru-RU" b="1" i="1" dirty="0" smtClean="0"/>
              <a:t> </a:t>
            </a:r>
            <a:r>
              <a:rPr lang="ru-RU" b="1" i="1" dirty="0" err="1" smtClean="0"/>
              <a:t>doc</a:t>
            </a:r>
            <a:r>
              <a:rPr lang="ru-RU" b="1" i="1" dirty="0" smtClean="0"/>
              <a:t>():</a:t>
            </a:r>
            <a:br>
              <a:rPr lang="ru-RU" b="1" i="1" dirty="0" smtClean="0"/>
            </a:br>
            <a:r>
              <a:rPr lang="ru-RU" b="1" i="1" dirty="0" smtClean="0"/>
              <a:t>    """Это строка документации.</a:t>
            </a:r>
            <a:br>
              <a:rPr lang="ru-RU" b="1" i="1" dirty="0" smtClean="0"/>
            </a:br>
            <a:r>
              <a:rPr lang="ru-RU" b="1" i="1" dirty="0" smtClean="0"/>
              <a:t>    Она может быть довольно длинной"""</a:t>
            </a:r>
            <a:br>
              <a:rPr lang="ru-RU" b="1" i="1" dirty="0" smtClean="0"/>
            </a:br>
            <a:r>
              <a:rPr lang="ru-RU" b="1" i="1" dirty="0" smtClean="0"/>
              <a:t>    </a:t>
            </a:r>
            <a:r>
              <a:rPr lang="ru-RU" b="1" i="1" dirty="0" err="1" smtClean="0"/>
              <a:t>pass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r>
              <a:rPr lang="ru-RU" b="1" i="1" dirty="0" err="1" smtClean="0"/>
              <a:t>print</a:t>
            </a:r>
            <a:r>
              <a:rPr lang="ru-RU" b="1" i="1" dirty="0" smtClean="0"/>
              <a:t>(</a:t>
            </a:r>
            <a:r>
              <a:rPr lang="ru-RU" b="1" i="1" dirty="0" err="1" smtClean="0"/>
              <a:t>help</a:t>
            </a:r>
            <a:r>
              <a:rPr lang="ru-RU" b="1" i="1" dirty="0" smtClean="0"/>
              <a:t>(</a:t>
            </a:r>
            <a:r>
              <a:rPr lang="ru-RU" b="1" i="1" dirty="0" err="1" smtClean="0"/>
              <a:t>doc</a:t>
            </a:r>
            <a:r>
              <a:rPr lang="ru-RU" b="1" i="1" dirty="0" smtClean="0"/>
              <a:t>))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err="1" smtClean="0">
                <a:solidFill>
                  <a:srgbClr val="00B050"/>
                </a:solidFill>
              </a:rPr>
              <a:t>doc</a:t>
            </a:r>
            <a:r>
              <a:rPr lang="ru-RU" b="1" i="1" dirty="0" smtClean="0">
                <a:solidFill>
                  <a:srgbClr val="00B050"/>
                </a:solidFill>
              </a:rPr>
              <a:t>()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   Это строка документации.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 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ru-RU" b="1" i="1" dirty="0" smtClean="0">
                <a:solidFill>
                  <a:srgbClr val="00B050"/>
                </a:solidFill>
              </a:rPr>
              <a:t> Она может быть довольно длинной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err="1" smtClean="0">
                <a:solidFill>
                  <a:srgbClr val="00B050"/>
                </a:solidFill>
              </a:rPr>
              <a:t>None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Внутренние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 </a:t>
            </a:r>
            <a:r>
              <a:rPr lang="en-US" sz="3600" dirty="0" smtClean="0"/>
              <a:t>Python </a:t>
            </a:r>
            <a:r>
              <a:rPr lang="ru-RU" sz="3600" dirty="0" smtClean="0"/>
              <a:t>можно определить функцию внутри другой функции.</a:t>
            </a:r>
          </a:p>
          <a:p>
            <a:pPr>
              <a:buNone/>
            </a:pPr>
            <a:r>
              <a:rPr lang="en-US" sz="3600" b="1" i="1" dirty="0" smtClean="0"/>
              <a:t>def </a:t>
            </a:r>
            <a:r>
              <a:rPr lang="en-US" sz="3600" b="1" i="1" dirty="0" err="1" smtClean="0"/>
              <a:t>outfun</a:t>
            </a:r>
            <a:r>
              <a:rPr lang="en-US" sz="3600" b="1" i="1" dirty="0" smtClean="0"/>
              <a:t>(a, b):</a:t>
            </a:r>
            <a:br>
              <a:rPr lang="en-US" sz="3600" b="1" i="1" dirty="0" smtClean="0"/>
            </a:br>
            <a:r>
              <a:rPr lang="en-US" sz="3600" b="1" i="1" dirty="0" smtClean="0"/>
              <a:t>    def </a:t>
            </a:r>
            <a:r>
              <a:rPr lang="en-US" sz="3600" b="1" i="1" dirty="0" err="1" smtClean="0"/>
              <a:t>infun</a:t>
            </a:r>
            <a:r>
              <a:rPr lang="en-US" sz="3600" b="1" i="1" dirty="0" smtClean="0"/>
              <a:t>(c, d): </a:t>
            </a:r>
            <a:r>
              <a:rPr lang="en-US" sz="3600" b="1" i="1" dirty="0" smtClean="0">
                <a:solidFill>
                  <a:srgbClr val="00B050"/>
                </a:solidFill>
              </a:rPr>
              <a:t># </a:t>
            </a:r>
            <a:r>
              <a:rPr lang="ru-RU" sz="3600" b="1" i="1" dirty="0" smtClean="0">
                <a:solidFill>
                  <a:srgbClr val="00B050"/>
                </a:solidFill>
              </a:rPr>
              <a:t>складываем аргументы</a:t>
            </a:r>
            <a:r>
              <a:rPr lang="en-US" sz="3600" b="1" i="1" dirty="0" smtClean="0"/>
              <a:t/>
            </a:r>
            <a:br>
              <a:rPr lang="en-US" sz="3600" b="1" i="1" dirty="0" smtClean="0"/>
            </a:br>
            <a:r>
              <a:rPr lang="en-US" sz="3600" b="1" i="1" dirty="0" smtClean="0"/>
              <a:t>        return c + d</a:t>
            </a:r>
            <a:br>
              <a:rPr lang="en-US" sz="3600" b="1" i="1" dirty="0" smtClean="0"/>
            </a:br>
            <a:r>
              <a:rPr lang="en-US" sz="3600" b="1" i="1" dirty="0" smtClean="0"/>
              <a:t>    return </a:t>
            </a:r>
            <a:r>
              <a:rPr lang="en-US" sz="3600" b="1" i="1" dirty="0" err="1" smtClean="0"/>
              <a:t>infun</a:t>
            </a:r>
            <a:r>
              <a:rPr lang="en-US" sz="3600" b="1" i="1" dirty="0" smtClean="0"/>
              <a:t>(a, b)</a:t>
            </a:r>
            <a:br>
              <a:rPr lang="en-US" sz="3600" b="1" i="1" dirty="0" smtClean="0"/>
            </a:br>
            <a:r>
              <a:rPr lang="en-US" sz="3600" b="1" i="1" dirty="0" smtClean="0"/>
              <a:t>print(</a:t>
            </a:r>
            <a:r>
              <a:rPr lang="en-US" sz="3600" b="1" i="1" dirty="0" err="1" smtClean="0"/>
              <a:t>outfun</a:t>
            </a:r>
            <a:r>
              <a:rPr lang="en-US" sz="3600" b="1" i="1" dirty="0" smtClean="0"/>
              <a:t>(1, 2))</a:t>
            </a:r>
            <a:r>
              <a:rPr lang="ru-RU" sz="3600" b="1" i="1" dirty="0" smtClean="0"/>
              <a:t> 	</a:t>
            </a:r>
            <a:r>
              <a:rPr lang="en-US" sz="3600" b="1" i="1" dirty="0" smtClean="0">
                <a:solidFill>
                  <a:srgbClr val="00B050"/>
                </a:solidFill>
              </a:rPr>
              <a:t># 3</a:t>
            </a:r>
            <a:endParaRPr lang="ru-RU" sz="3600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Альтернативные определения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 smtClean="0"/>
              <a:t>Допускается вкладывать определения функций внутрь инструкций </a:t>
            </a:r>
            <a:r>
              <a:rPr lang="ru-RU" i="1" dirty="0" err="1" smtClean="0"/>
              <a:t>if</a:t>
            </a:r>
            <a:r>
              <a:rPr lang="ru-RU" dirty="0" smtClean="0"/>
              <a:t>, что позволяет производить выбор между альтернативами: 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if </a:t>
            </a:r>
            <a:r>
              <a:rPr lang="en-US" b="1" i="1" dirty="0" err="1" smtClean="0"/>
              <a:t>fltest</a:t>
            </a:r>
            <a:r>
              <a:rPr lang="en-US" b="1" i="1" dirty="0" smtClean="0"/>
              <a:t>: </a:t>
            </a:r>
            <a:r>
              <a:rPr lang="ru-RU" b="1" i="1" dirty="0" smtClean="0">
                <a:solidFill>
                  <a:srgbClr val="00B050"/>
                </a:solidFill>
              </a:rPr>
              <a:t># Определяет функцию таким способом </a:t>
            </a:r>
            <a:endParaRPr lang="en-US" b="1" i="1" dirty="0" smtClean="0"/>
          </a:p>
          <a:p>
            <a:pPr>
              <a:lnSpc>
                <a:spcPct val="90000"/>
              </a:lnSpc>
              <a:buNone/>
            </a:pPr>
            <a:r>
              <a:rPr lang="ru-RU" b="1" i="1" dirty="0" smtClean="0"/>
              <a:t>	</a:t>
            </a:r>
            <a:r>
              <a:rPr lang="ru-RU" b="1" i="1" dirty="0" err="1" smtClean="0"/>
              <a:t>def</a:t>
            </a:r>
            <a:r>
              <a:rPr lang="ru-RU" b="1" i="1" dirty="0" smtClean="0"/>
              <a:t> </a:t>
            </a:r>
            <a:r>
              <a:rPr lang="ru-RU" b="1" i="1" dirty="0" err="1" smtClean="0"/>
              <a:t>fun</a:t>
            </a:r>
            <a:r>
              <a:rPr lang="ru-RU" b="1" i="1" dirty="0" smtClean="0"/>
              <a:t>():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else: </a:t>
            </a:r>
          </a:p>
          <a:p>
            <a:pPr>
              <a:lnSpc>
                <a:spcPct val="90000"/>
              </a:lnSpc>
              <a:buNone/>
            </a:pPr>
            <a:r>
              <a:rPr lang="ru-RU" b="1" i="1" dirty="0" smtClean="0"/>
              <a:t>	</a:t>
            </a:r>
            <a:r>
              <a:rPr lang="ru-RU" b="1" i="1" dirty="0" err="1" smtClean="0"/>
              <a:t>def</a:t>
            </a:r>
            <a:r>
              <a:rPr lang="ru-RU" b="1" i="1" dirty="0" smtClean="0"/>
              <a:t> </a:t>
            </a:r>
            <a:r>
              <a:rPr lang="ru-RU" b="1" i="1" dirty="0" err="1" smtClean="0"/>
              <a:t>fun</a:t>
            </a:r>
            <a:r>
              <a:rPr lang="ru-RU" b="1" i="1" dirty="0" smtClean="0"/>
              <a:t>(): </a:t>
            </a:r>
            <a:r>
              <a:rPr lang="ru-RU" b="1" i="1" dirty="0" smtClean="0">
                <a:solidFill>
                  <a:srgbClr val="00B050"/>
                </a:solidFill>
              </a:rPr>
              <a:t># Или таким способом 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fun()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Вызов выбранной версии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Инструкции </a:t>
            </a:r>
            <a:r>
              <a:rPr lang="ru-RU" b="1" i="1" dirty="0" err="1" smtClean="0"/>
              <a:t>def</a:t>
            </a:r>
            <a:r>
              <a:rPr lang="ru-RU" dirty="0" smtClean="0"/>
              <a:t> не интерпретируются, пока они не будут достигнуты и выполнены потоком выполнения, а программный код внутри инструкции </a:t>
            </a:r>
            <a:r>
              <a:rPr lang="ru-RU" b="1" i="1" dirty="0" err="1" smtClean="0"/>
              <a:t>def</a:t>
            </a:r>
            <a:r>
              <a:rPr lang="ru-RU" dirty="0" smtClean="0"/>
              <a:t> не выполняется, пока функция не будет вызвана позднее.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Области видимости переменных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04656"/>
          </a:xfrm>
        </p:spPr>
        <p:txBody>
          <a:bodyPr>
            <a:normAutofit fontScale="92500" lnSpcReduction="20000"/>
          </a:bodyPr>
          <a:lstStyle/>
          <a:p>
            <a:pPr marL="360000" indent="-360000">
              <a:lnSpc>
                <a:spcPct val="90000"/>
              </a:lnSpc>
            </a:pPr>
            <a:r>
              <a:rPr lang="ru-RU" dirty="0" smtClean="0"/>
              <a:t>В </a:t>
            </a:r>
            <a:r>
              <a:rPr lang="ru-RU" b="1" dirty="0" err="1" smtClean="0"/>
              <a:t>Python</a:t>
            </a:r>
            <a:r>
              <a:rPr lang="ru-RU" dirty="0" smtClean="0"/>
              <a:t> три базовых области видимости переменных:</a:t>
            </a:r>
          </a:p>
          <a:p>
            <a:pPr marL="1080000" lvl="1" indent="-360000">
              <a:lnSpc>
                <a:spcPct val="90000"/>
              </a:lnSpc>
            </a:pPr>
            <a:r>
              <a:rPr lang="ru-RU" sz="3200" dirty="0" smtClean="0"/>
              <a:t>Глобальная</a:t>
            </a:r>
          </a:p>
          <a:p>
            <a:pPr marL="1080000" lvl="1" indent="-360000">
              <a:lnSpc>
                <a:spcPct val="90000"/>
              </a:lnSpc>
            </a:pPr>
            <a:r>
              <a:rPr lang="ru-RU" sz="3200" dirty="0" smtClean="0"/>
              <a:t>Локальная</a:t>
            </a:r>
            <a:endParaRPr lang="en-US" sz="3200" dirty="0" smtClean="0"/>
          </a:p>
          <a:p>
            <a:pPr marL="1080000" lvl="1" indent="-360000">
              <a:lnSpc>
                <a:spcPct val="90000"/>
              </a:lnSpc>
            </a:pPr>
            <a:r>
              <a:rPr lang="ru-RU" sz="3200" dirty="0" smtClean="0"/>
              <a:t>Нелокальная</a:t>
            </a:r>
          </a:p>
          <a:p>
            <a:pPr marL="360000" indent="-360000">
              <a:lnSpc>
                <a:spcPct val="90000"/>
              </a:lnSpc>
            </a:pPr>
            <a:r>
              <a:rPr lang="ru-RU" dirty="0" smtClean="0"/>
              <a:t>Переменные, объявленные </a:t>
            </a:r>
            <a:r>
              <a:rPr lang="ru-RU" b="1" dirty="0" smtClean="0">
                <a:solidFill>
                  <a:srgbClr val="FF0000"/>
                </a:solidFill>
              </a:rPr>
              <a:t>внутри</a:t>
            </a:r>
            <a:r>
              <a:rPr lang="ru-RU" dirty="0" smtClean="0"/>
              <a:t> тела функции, имеют локальную область видимости, а объявленные </a:t>
            </a:r>
            <a:r>
              <a:rPr lang="ru-RU" b="1" dirty="0" smtClean="0">
                <a:solidFill>
                  <a:srgbClr val="FF0000"/>
                </a:solidFill>
              </a:rPr>
              <a:t>вне</a:t>
            </a:r>
            <a:r>
              <a:rPr lang="ru-RU" dirty="0" smtClean="0"/>
              <a:t> тела функции, имеют глобальную область видимости.</a:t>
            </a:r>
          </a:p>
          <a:p>
            <a:pPr marL="360000" indent="-360000">
              <a:lnSpc>
                <a:spcPct val="90000"/>
              </a:lnSpc>
            </a:pPr>
            <a:r>
              <a:rPr lang="ru-RU" dirty="0" smtClean="0"/>
              <a:t>Доступ к локальным переменным имеют только те функции, внутри которых они были объявлены, а доступ к глобальным переменным можно получить по всей программе в любой функции.</a:t>
            </a:r>
          </a:p>
          <a:p>
            <a:pPr marL="360000" indent="-360000">
              <a:lnSpc>
                <a:spcPct val="90000"/>
              </a:lnSpc>
            </a:pPr>
            <a:r>
              <a:rPr lang="ru-RU" dirty="0" smtClean="0"/>
              <a:t>По умолчанию все имена, присваивание которым производится внутри функций, являются </a:t>
            </a:r>
            <a:r>
              <a:rPr lang="ru-RU" b="1" dirty="0" smtClean="0">
                <a:solidFill>
                  <a:srgbClr val="FF0000"/>
                </a:solidFill>
              </a:rPr>
              <a:t>локальными</a:t>
            </a:r>
            <a:r>
              <a:rPr lang="ru-RU" dirty="0" smtClean="0"/>
              <a:t> для этих функций и существуют только во время их выполнения.</a:t>
            </a:r>
          </a:p>
          <a:p>
            <a:pPr lvl="2">
              <a:lnSpc>
                <a:spcPct val="90000"/>
              </a:lnSpc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008" y="260648"/>
            <a:ext cx="8928992" cy="620688"/>
          </a:xfrm>
        </p:spPr>
        <p:txBody>
          <a:bodyPr/>
          <a:lstStyle/>
          <a:p>
            <a:r>
              <a:rPr lang="ru-RU" dirty="0" smtClean="0"/>
              <a:t>Пример локальных и глобальных переменных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4968552"/>
          </a:xfrm>
        </p:spPr>
        <p:txBody>
          <a:bodyPr/>
          <a:lstStyle/>
          <a:p>
            <a:pPr>
              <a:buNone/>
            </a:pPr>
            <a:r>
              <a:rPr lang="en-US" b="1" i="1" dirty="0" smtClean="0"/>
              <a:t>t = 20</a:t>
            </a:r>
            <a:br>
              <a:rPr lang="en-US" b="1" i="1" dirty="0" smtClean="0"/>
            </a:br>
            <a:r>
              <a:rPr lang="en-US" b="1" i="1" dirty="0" smtClean="0"/>
              <a:t>def glob():</a:t>
            </a:r>
            <a:br>
              <a:rPr lang="en-US" b="1" i="1" dirty="0" smtClean="0"/>
            </a:br>
            <a:r>
              <a:rPr lang="en-US" b="1" i="1" dirty="0" smtClean="0"/>
              <a:t>    print(t)  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Печатаем глобальную переменную </a:t>
            </a:r>
            <a:r>
              <a:rPr lang="en-US" b="1" i="1" dirty="0" smtClean="0">
                <a:solidFill>
                  <a:srgbClr val="00B050"/>
                </a:solidFill>
              </a:rPr>
              <a:t>t</a:t>
            </a:r>
            <a:br>
              <a:rPr lang="en-US" b="1" i="1" dirty="0" smtClean="0">
                <a:solidFill>
                  <a:srgbClr val="00B050"/>
                </a:solidFill>
              </a:rPr>
            </a:br>
            <a:r>
              <a:rPr lang="en-US" b="1" i="1" dirty="0" smtClean="0"/>
              <a:t>def loc():</a:t>
            </a:r>
            <a:br>
              <a:rPr lang="en-US" b="1" i="1" dirty="0" smtClean="0"/>
            </a:br>
            <a:r>
              <a:rPr lang="en-US" b="1" i="1" dirty="0" smtClean="0"/>
              <a:t>    t = 22  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Создаем локальную переменную </a:t>
            </a:r>
            <a:r>
              <a:rPr lang="en-US" b="1" i="1" dirty="0" smtClean="0">
                <a:solidFill>
                  <a:srgbClr val="00B050"/>
                </a:solidFill>
              </a:rPr>
              <a:t>t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    print(t) 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Печатаем локальную переменную </a:t>
            </a:r>
            <a:r>
              <a:rPr lang="en-US" b="1" i="1" dirty="0" smtClean="0">
                <a:solidFill>
                  <a:srgbClr val="00B050"/>
                </a:solidFill>
              </a:rPr>
              <a:t>t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glob()  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напечатает 20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r>
              <a:rPr lang="en-US" b="1" i="1" dirty="0" smtClean="0"/>
              <a:t>loc()  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напечатает 22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200" dirty="0" smtClean="0"/>
              <a:t>Изменение глобальных переменных</a:t>
            </a:r>
            <a:endParaRPr lang="ru-RU" sz="4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000" indent="-360000"/>
            <a:r>
              <a:rPr lang="ru-RU" dirty="0" smtClean="0"/>
              <a:t>Изменить глобальную переменную внутри функции нельзя, если она не задана с помощью ключевого слова </a:t>
            </a:r>
            <a:r>
              <a:rPr lang="en-US" b="1" i="1" dirty="0" smtClean="0"/>
              <a:t>global.</a:t>
            </a:r>
          </a:p>
          <a:p>
            <a:pPr marL="360000" indent="-360000">
              <a:buNone/>
            </a:pPr>
            <a:r>
              <a:rPr lang="en-US" b="1" i="1" dirty="0" smtClean="0"/>
              <a:t>t = 20</a:t>
            </a:r>
          </a:p>
          <a:p>
            <a:pPr marL="360000" indent="-360000">
              <a:buNone/>
            </a:pPr>
            <a:r>
              <a:rPr lang="en-US" b="1" i="1" dirty="0" smtClean="0"/>
              <a:t>def glob():</a:t>
            </a:r>
          </a:p>
          <a:p>
            <a:pPr marL="360000" indent="-360000">
              <a:buNone/>
            </a:pPr>
            <a:r>
              <a:rPr lang="en-US" b="1" i="1" dirty="0" smtClean="0"/>
              <a:t>	global t 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доступ к глобальной переменной </a:t>
            </a:r>
            <a:r>
              <a:rPr lang="en-US" b="1" i="1" dirty="0" smtClean="0">
                <a:solidFill>
                  <a:srgbClr val="00B050"/>
                </a:solidFill>
              </a:rPr>
              <a:t>t</a:t>
            </a:r>
            <a:br>
              <a:rPr lang="en-US" b="1" i="1" dirty="0" smtClean="0">
                <a:solidFill>
                  <a:srgbClr val="00B050"/>
                </a:solidFill>
              </a:rPr>
            </a:br>
            <a:r>
              <a:rPr lang="en-US" b="1" i="1" dirty="0" smtClean="0"/>
              <a:t>t+=1</a:t>
            </a:r>
            <a:br>
              <a:rPr lang="en-US" b="1" i="1" dirty="0" smtClean="0"/>
            </a:br>
            <a:r>
              <a:rPr lang="en-US" b="1" i="1" dirty="0" smtClean="0"/>
              <a:t>print(t)  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Печатаем глобальную переменную </a:t>
            </a:r>
            <a:r>
              <a:rPr lang="en-US" b="1" i="1" dirty="0" smtClean="0">
                <a:solidFill>
                  <a:srgbClr val="00B050"/>
                </a:solidFill>
              </a:rPr>
              <a:t>t</a:t>
            </a:r>
          </a:p>
          <a:p>
            <a:pPr marL="360000" indent="-360000">
              <a:buNone/>
            </a:pPr>
            <a:r>
              <a:rPr lang="en-US" b="1" i="1" dirty="0" smtClean="0"/>
              <a:t>glob()  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напечатает 2</a:t>
            </a:r>
            <a:r>
              <a:rPr lang="en-US" b="1" i="1" dirty="0" smtClean="0">
                <a:solidFill>
                  <a:srgbClr val="00B050"/>
                </a:solidFill>
              </a:rPr>
              <a:t>1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nonlocal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620688"/>
            <a:ext cx="8928992" cy="612068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 </a:t>
            </a:r>
            <a:r>
              <a:rPr lang="ru-RU" dirty="0" err="1" smtClean="0"/>
              <a:t>Python</a:t>
            </a:r>
            <a:r>
              <a:rPr lang="ru-RU" dirty="0" smtClean="0"/>
              <a:t> 3 было добавлено новое ключевое слово под названием </a:t>
            </a:r>
            <a:r>
              <a:rPr lang="ru-RU" b="1" i="1" dirty="0" err="1" smtClean="0"/>
              <a:t>nonlocal</a:t>
            </a:r>
            <a:r>
              <a:rPr lang="ru-RU" dirty="0" smtClean="0"/>
              <a:t>. С его помощью возможно добавлять переопределение области во внутреннюю область. дополнительно см. </a:t>
            </a:r>
            <a:r>
              <a:rPr lang="ru-RU" b="1" dirty="0" smtClean="0"/>
              <a:t>PEP 3104</a:t>
            </a:r>
            <a:r>
              <a:rPr lang="ru-RU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ru-RU" b="1" dirty="0" err="1" smtClean="0"/>
              <a:t>nonlocal</a:t>
            </a:r>
            <a:r>
              <a:rPr lang="ru-RU" dirty="0" smtClean="0"/>
              <a:t> позволяет назначать переменные во </a:t>
            </a:r>
            <a:r>
              <a:rPr lang="ru-RU" b="1" dirty="0" smtClean="0"/>
              <a:t>внешней области</a:t>
            </a:r>
            <a:r>
              <a:rPr lang="ru-RU" dirty="0" smtClean="0"/>
              <a:t>, но не в глобальной.</a:t>
            </a:r>
          </a:p>
          <a:p>
            <a:pPr>
              <a:buNone/>
            </a:pPr>
            <a:r>
              <a:rPr lang="en-US" b="1" i="1" dirty="0" smtClean="0"/>
              <a:t>def counter():</a:t>
            </a:r>
            <a:r>
              <a:rPr lang="ru-RU" b="1" i="1" dirty="0" smtClean="0"/>
              <a:t> 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    num = 0</a:t>
            </a:r>
            <a:br>
              <a:rPr lang="en-US" b="1" i="1" dirty="0" smtClean="0"/>
            </a:br>
            <a:r>
              <a:rPr lang="en-US" b="1" i="1" dirty="0" smtClean="0"/>
              <a:t>    def </a:t>
            </a:r>
            <a:r>
              <a:rPr lang="en-US" b="1" i="1" dirty="0" err="1" smtClean="0"/>
              <a:t>incrementer</a:t>
            </a:r>
            <a:r>
              <a:rPr lang="en-US" b="1" i="1" dirty="0" smtClean="0"/>
              <a:t>():</a:t>
            </a:r>
            <a:br>
              <a:rPr lang="en-US" b="1" i="1" dirty="0" smtClean="0"/>
            </a:br>
            <a:r>
              <a:rPr lang="en-US" b="1" i="1" dirty="0" smtClean="0"/>
              <a:t>        num += 1</a:t>
            </a:r>
            <a:r>
              <a:rPr lang="ru-RU" b="1" i="1" dirty="0" smtClean="0"/>
              <a:t>	</a:t>
            </a:r>
            <a:r>
              <a:rPr lang="en-US" b="1" i="1" dirty="0" smtClean="0">
                <a:solidFill>
                  <a:srgbClr val="FF0000"/>
                </a:solidFill>
              </a:rPr>
              <a:t>#</a:t>
            </a:r>
            <a:r>
              <a:rPr lang="ru-RU" b="1" i="1" dirty="0" smtClean="0">
                <a:solidFill>
                  <a:srgbClr val="FF0000"/>
                </a:solidFill>
              </a:rPr>
              <a:t> Неправильно!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        return num</a:t>
            </a:r>
            <a:br>
              <a:rPr lang="en-US" b="1" i="1" dirty="0" smtClean="0"/>
            </a:br>
            <a:r>
              <a:rPr lang="en-US" b="1" i="1" dirty="0" smtClean="0"/>
              <a:t>    </a:t>
            </a:r>
            <a:r>
              <a:rPr lang="en-US" b="1" i="1" smtClean="0"/>
              <a:t>return </a:t>
            </a:r>
            <a:r>
              <a:rPr lang="en-US" b="1" i="1" smtClean="0"/>
              <a:t>incrementer()</a:t>
            </a:r>
            <a:endParaRPr lang="ru-RU" b="1" i="1" dirty="0" smtClean="0"/>
          </a:p>
          <a:p>
            <a:pPr>
              <a:buNone/>
            </a:pPr>
            <a:r>
              <a:rPr lang="pt-BR" b="1" i="1" dirty="0" smtClean="0"/>
              <a:t>def counter():</a:t>
            </a:r>
            <a:br>
              <a:rPr lang="pt-BR" b="1" i="1" dirty="0" smtClean="0"/>
            </a:br>
            <a:r>
              <a:rPr lang="pt-BR" b="1" i="1" dirty="0" smtClean="0"/>
              <a:t>    num = 0</a:t>
            </a:r>
            <a:br>
              <a:rPr lang="pt-BR" b="1" i="1" dirty="0" smtClean="0"/>
            </a:br>
            <a:r>
              <a:rPr lang="pt-BR" b="1" i="1" dirty="0" smtClean="0"/>
              <a:t>    def incrementer():</a:t>
            </a:r>
            <a:br>
              <a:rPr lang="pt-BR" b="1" i="1" dirty="0" smtClean="0"/>
            </a:br>
            <a:r>
              <a:rPr lang="pt-BR" b="1" i="1" dirty="0" smtClean="0"/>
              <a:t>        nonlocal num</a:t>
            </a:r>
            <a:r>
              <a:rPr lang="ru-RU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Правильно! </a:t>
            </a:r>
            <a:r>
              <a:rPr lang="pt-BR" b="1" i="1" dirty="0" smtClean="0"/>
              <a:t/>
            </a:r>
            <a:br>
              <a:rPr lang="pt-BR" b="1" i="1" dirty="0" smtClean="0"/>
            </a:br>
            <a:r>
              <a:rPr lang="pt-BR" b="1" i="1" dirty="0" smtClean="0"/>
              <a:t>        num += 1</a:t>
            </a:r>
            <a:br>
              <a:rPr lang="pt-BR" b="1" i="1" dirty="0" smtClean="0"/>
            </a:br>
            <a:r>
              <a:rPr lang="pt-BR" b="1" i="1" dirty="0" smtClean="0"/>
              <a:t>        return num</a:t>
            </a:r>
            <a:br>
              <a:rPr lang="pt-BR" b="1" i="1" dirty="0" smtClean="0"/>
            </a:br>
            <a:r>
              <a:rPr lang="pt-BR" b="1" i="1" dirty="0" smtClean="0"/>
              <a:t>    </a:t>
            </a:r>
            <a:r>
              <a:rPr lang="pt-BR" b="1" i="1" smtClean="0"/>
              <a:t>return </a:t>
            </a:r>
            <a:r>
              <a:rPr lang="pt-BR" b="1" i="1" smtClean="0"/>
              <a:t>incrementer()</a:t>
            </a:r>
            <a:endParaRPr lang="ru-RU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87532" y="332656"/>
            <a:ext cx="8768747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Лекция 6. </a:t>
            </a:r>
          </a:p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Пользовательские функции</a:t>
            </a:r>
          </a:p>
          <a:p>
            <a:pPr algn="ctr"/>
            <a:r>
              <a:rPr lang="ru-RU" sz="5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и файлы</a:t>
            </a:r>
            <a:endParaRPr lang="ru-RU" sz="540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107504" y="3212976"/>
            <a:ext cx="8928992" cy="3456384"/>
          </a:xfrm>
        </p:spPr>
        <p:txBody>
          <a:bodyPr/>
          <a:lstStyle/>
          <a:p>
            <a:r>
              <a:rPr lang="ru-RU" dirty="0" smtClean="0"/>
              <a:t>Пользовательские функции</a:t>
            </a:r>
            <a:endParaRPr lang="en-US" dirty="0" smtClean="0"/>
          </a:p>
          <a:p>
            <a:r>
              <a:rPr lang="ru-RU" dirty="0" smtClean="0"/>
              <a:t>Функции высших порядков</a:t>
            </a:r>
          </a:p>
          <a:p>
            <a:r>
              <a:rPr lang="ru-RU" dirty="0" smtClean="0"/>
              <a:t>Файлы</a:t>
            </a:r>
            <a:endParaRPr lang="en-US" dirty="0" smtClean="0"/>
          </a:p>
          <a:p>
            <a:r>
              <a:rPr lang="ru-RU" dirty="0" smtClean="0"/>
              <a:t>Обработка исключений</a:t>
            </a:r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высших порядков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функциональном стиле программирования стандартной практикой является </a:t>
            </a:r>
            <a:r>
              <a:rPr lang="ru-RU" b="1" i="1" dirty="0" smtClean="0"/>
              <a:t>динамическая генерация</a:t>
            </a:r>
            <a:r>
              <a:rPr lang="ru-RU" dirty="0" smtClean="0"/>
              <a:t> функционального объекта в процессе исполнения кода, с его последующим вызовом в том же коде.</a:t>
            </a:r>
          </a:p>
          <a:p>
            <a:r>
              <a:rPr lang="ru-RU" b="1" dirty="0" smtClean="0"/>
              <a:t>Замыкание</a:t>
            </a:r>
            <a:r>
              <a:rPr lang="en-US" b="1" dirty="0" smtClean="0"/>
              <a:t> (closure)</a:t>
            </a:r>
            <a:endParaRPr lang="ru-RU" b="1" dirty="0" smtClean="0"/>
          </a:p>
          <a:p>
            <a:r>
              <a:rPr lang="ru-RU" b="1" dirty="0" smtClean="0"/>
              <a:t>Частичное применение</a:t>
            </a:r>
            <a:r>
              <a:rPr lang="en-US" b="1" dirty="0" smtClean="0"/>
              <a:t> (partial application)</a:t>
            </a:r>
          </a:p>
          <a:p>
            <a:r>
              <a:rPr lang="ru-RU" b="1" dirty="0" err="1" smtClean="0"/>
              <a:t>Карринг</a:t>
            </a:r>
            <a:r>
              <a:rPr lang="en-US" b="1" dirty="0" smtClean="0"/>
              <a:t> (carrying)</a:t>
            </a:r>
          </a:p>
          <a:p>
            <a:r>
              <a:rPr lang="ru-RU" b="1" dirty="0" smtClean="0"/>
              <a:t>Функтор</a:t>
            </a:r>
          </a:p>
          <a:p>
            <a:endParaRPr lang="ru-RU" b="1" dirty="0" smtClean="0"/>
          </a:p>
          <a:p>
            <a:endParaRPr lang="ru-RU" b="1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Замыкания</a:t>
            </a:r>
            <a:r>
              <a:rPr lang="en-US" dirty="0" smtClean="0"/>
              <a:t> (closure)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784976" cy="5544616"/>
          </a:xfrm>
        </p:spPr>
        <p:txBody>
          <a:bodyPr>
            <a:normAutofit lnSpcReduction="10000"/>
          </a:bodyPr>
          <a:lstStyle/>
          <a:p>
            <a:pPr marL="360000" indent="-360000"/>
            <a:r>
              <a:rPr lang="ru-RU" b="1" dirty="0" smtClean="0"/>
              <a:t>Замыкание</a:t>
            </a:r>
            <a:r>
              <a:rPr lang="ru-RU" dirty="0" smtClean="0"/>
              <a:t> – это функция, которая динамически генерируется другой функцией, и они обе могут изменяться и запоминать значения переменных, которые были созданы вне функции.</a:t>
            </a:r>
          </a:p>
          <a:p>
            <a:pPr marL="360000" indent="-360000"/>
            <a:r>
              <a:rPr lang="ru-RU" dirty="0" smtClean="0"/>
              <a:t>Дэвид </a:t>
            </a:r>
            <a:r>
              <a:rPr lang="ru-RU" dirty="0" err="1" smtClean="0"/>
              <a:t>Мертц</a:t>
            </a:r>
            <a:r>
              <a:rPr lang="ru-RU" dirty="0" smtClean="0"/>
              <a:t> приводит следующее определение замыкания: "</a:t>
            </a:r>
            <a:r>
              <a:rPr lang="ru-RU" b="1" i="1" dirty="0" smtClean="0"/>
              <a:t>Замыкание</a:t>
            </a:r>
            <a:r>
              <a:rPr lang="ru-RU" dirty="0" smtClean="0"/>
              <a:t> – это </a:t>
            </a:r>
            <a:r>
              <a:rPr lang="ru-RU" dirty="0" smtClean="0">
                <a:solidFill>
                  <a:srgbClr val="FF0000"/>
                </a:solidFill>
              </a:rPr>
              <a:t>процедура</a:t>
            </a:r>
            <a:r>
              <a:rPr lang="ru-RU" dirty="0" smtClean="0"/>
              <a:t> вместе с привязанной к ней совокупностью </a:t>
            </a:r>
            <a:r>
              <a:rPr lang="ru-RU" dirty="0" smtClean="0">
                <a:solidFill>
                  <a:schemeClr val="accent1"/>
                </a:solidFill>
              </a:rPr>
              <a:t>данных</a:t>
            </a:r>
            <a:r>
              <a:rPr lang="ru-RU" dirty="0" smtClean="0"/>
              <a:t>" (в противовес объектам в объектном программировании, как: "</a:t>
            </a:r>
            <a:r>
              <a:rPr lang="ru-RU" dirty="0" smtClean="0">
                <a:solidFill>
                  <a:schemeClr val="accent1"/>
                </a:solidFill>
              </a:rPr>
              <a:t>данные</a:t>
            </a:r>
            <a:r>
              <a:rPr lang="ru-RU" dirty="0" smtClean="0"/>
              <a:t> вместе с привязанным к ним совокупностью </a:t>
            </a:r>
            <a:r>
              <a:rPr lang="ru-RU" dirty="0" smtClean="0">
                <a:solidFill>
                  <a:srgbClr val="FF0000"/>
                </a:solidFill>
              </a:rPr>
              <a:t>процедур</a:t>
            </a:r>
            <a:r>
              <a:rPr lang="ru-RU" dirty="0" smtClean="0"/>
              <a:t>").</a:t>
            </a:r>
          </a:p>
          <a:p>
            <a:pPr marL="360000" indent="-360000"/>
            <a:r>
              <a:rPr lang="ru-RU" dirty="0" smtClean="0"/>
              <a:t>Замыкание – это более общий случай декоратора.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Смысл замыкания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Применение замыкания позволяет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ru-RU" sz="3200" dirty="0" smtClean="0"/>
              <a:t>устранить жестко кодированные константы; </a:t>
            </a:r>
          </a:p>
          <a:p>
            <a:pPr lvl="1"/>
            <a:r>
              <a:rPr lang="ru-RU" sz="3200" dirty="0" smtClean="0"/>
              <a:t>убрать глобальные переменные из кода;</a:t>
            </a:r>
          </a:p>
          <a:p>
            <a:pPr lvl="1"/>
            <a:r>
              <a:rPr lang="ru-RU" sz="3200" dirty="0" smtClean="0"/>
              <a:t>увеличить производительность (В </a:t>
            </a:r>
            <a:r>
              <a:rPr lang="ru-RU" sz="3200" dirty="0" err="1" smtClean="0"/>
              <a:t>Python</a:t>
            </a:r>
            <a:r>
              <a:rPr lang="ru-RU" sz="3200" dirty="0" smtClean="0"/>
              <a:t> загрузка переменных в SCOPE (локальную область) сравнительно долгий процесс).</a:t>
            </a:r>
          </a:p>
          <a:p>
            <a:r>
              <a:rPr lang="ru-RU" dirty="0" smtClean="0"/>
              <a:t>Замкнутые переменные доступны только для чтения. Чтобы обойти это ограничение, нужно замыкать переменные в изменяемые переменные, например, в список. Сами замкнутые переменные нельзя будет перезаписывать, а вот содержимое контейнера возможно.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 замыканием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04656"/>
          </a:xfrm>
        </p:spPr>
        <p:txBody>
          <a:bodyPr>
            <a:normAutofit fontScale="92500" lnSpcReduction="10000"/>
          </a:bodyPr>
          <a:lstStyle/>
          <a:p>
            <a:pPr marL="360000" indent="-360000">
              <a:lnSpc>
                <a:spcPct val="90000"/>
              </a:lnSpc>
            </a:pPr>
            <a:r>
              <a:rPr lang="ru-RU" dirty="0" smtClean="0"/>
              <a:t>Пример</a:t>
            </a:r>
            <a:r>
              <a:rPr lang="en-US" dirty="0" smtClean="0"/>
              <a:t> </a:t>
            </a:r>
            <a:r>
              <a:rPr lang="ru-RU" dirty="0" smtClean="0"/>
              <a:t>вложенной функции </a:t>
            </a:r>
            <a:r>
              <a:rPr lang="ru-RU" u="sng" dirty="0" smtClean="0"/>
              <a:t>БЕЗ замыкания</a:t>
            </a:r>
            <a:r>
              <a:rPr lang="ru-RU" dirty="0" smtClean="0"/>
              <a:t>:</a:t>
            </a:r>
          </a:p>
          <a:p>
            <a:pPr marL="360000" indent="-360000">
              <a:lnSpc>
                <a:spcPct val="90000"/>
              </a:lnSpc>
              <a:buNone/>
            </a:pPr>
            <a:r>
              <a:rPr lang="en-US" b="1" i="1" dirty="0" smtClean="0"/>
              <a:t>def outer(</a:t>
            </a:r>
            <a:r>
              <a:rPr lang="en-US" b="1" i="1" dirty="0" err="1" smtClean="0"/>
              <a:t>outerinp</a:t>
            </a:r>
            <a:r>
              <a:rPr lang="en-US" b="1" i="1" dirty="0" smtClean="0"/>
              <a:t>):</a:t>
            </a:r>
          </a:p>
          <a:p>
            <a:pPr marL="360000" indent="-360000">
              <a:lnSpc>
                <a:spcPct val="90000"/>
              </a:lnSpc>
              <a:buNone/>
            </a:pPr>
            <a:r>
              <a:rPr lang="en-US" b="1" i="1" dirty="0" smtClean="0"/>
              <a:t>    def inner(</a:t>
            </a:r>
            <a:r>
              <a:rPr lang="en-US" b="1" i="1" dirty="0" err="1" smtClean="0"/>
              <a:t>innerinput</a:t>
            </a:r>
            <a:r>
              <a:rPr lang="en-US" b="1" i="1" dirty="0" smtClean="0"/>
              <a:t>):</a:t>
            </a:r>
          </a:p>
          <a:p>
            <a:pPr marL="360000" indent="-360000">
              <a:lnSpc>
                <a:spcPct val="90000"/>
              </a:lnSpc>
              <a:buNone/>
            </a:pPr>
            <a:r>
              <a:rPr lang="en-US" b="1" i="1" dirty="0" smtClean="0"/>
              <a:t>        return </a:t>
            </a:r>
            <a:r>
              <a:rPr lang="en-US" b="1" i="1" dirty="0" err="1" smtClean="0"/>
              <a:t>innerinput</a:t>
            </a:r>
            <a:r>
              <a:rPr lang="en-US" b="1" i="1" dirty="0" smtClean="0"/>
              <a:t> + " </a:t>
            </a:r>
            <a:r>
              <a:rPr lang="ru-RU" b="1" i="1" dirty="0" smtClean="0"/>
              <a:t>Внутренняя"</a:t>
            </a:r>
          </a:p>
          <a:p>
            <a:pPr marL="360000" indent="-360000">
              <a:lnSpc>
                <a:spcPct val="90000"/>
              </a:lnSpc>
              <a:buNone/>
            </a:pPr>
            <a:r>
              <a:rPr lang="ru-RU" b="1" i="1" dirty="0" smtClean="0"/>
              <a:t>    </a:t>
            </a:r>
            <a:r>
              <a:rPr lang="en-US" b="1" i="1" dirty="0" smtClean="0"/>
              <a:t>return inner(</a:t>
            </a:r>
            <a:r>
              <a:rPr lang="en-US" b="1" i="1" dirty="0" err="1" smtClean="0"/>
              <a:t>outerinp</a:t>
            </a:r>
            <a:r>
              <a:rPr lang="en-US" b="1" i="1" dirty="0" smtClean="0"/>
              <a:t>)</a:t>
            </a:r>
          </a:p>
          <a:p>
            <a:pPr marL="360000" indent="-360000">
              <a:lnSpc>
                <a:spcPct val="90000"/>
              </a:lnSpc>
              <a:buNone/>
            </a:pPr>
            <a:r>
              <a:rPr lang="en-US" b="1" i="1" dirty="0" smtClean="0"/>
              <a:t>print(outer("</a:t>
            </a:r>
            <a:r>
              <a:rPr lang="ru-RU" b="1" i="1" dirty="0" smtClean="0"/>
              <a:t> </a:t>
            </a:r>
            <a:r>
              <a:rPr lang="en-US" b="1" i="1" dirty="0" smtClean="0"/>
              <a:t> </a:t>
            </a:r>
            <a:r>
              <a:rPr lang="ru-RU" b="1" i="1" dirty="0" smtClean="0"/>
              <a:t>Вызов: "))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Вызов:  Внутренняя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Пример</a:t>
            </a:r>
            <a:r>
              <a:rPr lang="en-US" dirty="0" smtClean="0"/>
              <a:t> </a:t>
            </a:r>
            <a:r>
              <a:rPr lang="ru-RU" dirty="0" smtClean="0"/>
              <a:t>вложенной функции </a:t>
            </a:r>
            <a:r>
              <a:rPr lang="en-US" u="sng" dirty="0" smtClean="0"/>
              <a:t>C </a:t>
            </a:r>
            <a:r>
              <a:rPr lang="ru-RU" u="sng" dirty="0" smtClean="0"/>
              <a:t>замыканием</a:t>
            </a:r>
            <a:r>
              <a:rPr lang="ru-RU" dirty="0" smtClean="0"/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def outer(</a:t>
            </a:r>
            <a:r>
              <a:rPr lang="en-US" b="1" i="1" dirty="0" err="1" smtClean="0"/>
              <a:t>outerinp</a:t>
            </a:r>
            <a:r>
              <a:rPr lang="en-US" b="1" i="1" dirty="0" smtClean="0"/>
              <a:t>):</a:t>
            </a:r>
            <a:br>
              <a:rPr lang="en-US" b="1" i="1" dirty="0" smtClean="0"/>
            </a:br>
            <a:r>
              <a:rPr lang="en-US" b="1" i="1" dirty="0" smtClean="0"/>
              <a:t>    def inner2():</a:t>
            </a:r>
            <a:br>
              <a:rPr lang="en-US" b="1" i="1" dirty="0" smtClean="0"/>
            </a:br>
            <a:r>
              <a:rPr lang="en-US" b="1" i="1" dirty="0" smtClean="0"/>
              <a:t>        return </a:t>
            </a:r>
            <a:r>
              <a:rPr lang="en-US" b="1" i="1" dirty="0" err="1" smtClean="0"/>
              <a:t>outerinp</a:t>
            </a:r>
            <a:r>
              <a:rPr lang="en-US" b="1" i="1" dirty="0" smtClean="0"/>
              <a:t> + " </a:t>
            </a:r>
            <a:r>
              <a:rPr lang="ru-RU" b="1" i="1" dirty="0" smtClean="0"/>
              <a:t>Внутренняя"</a:t>
            </a:r>
            <a:br>
              <a:rPr lang="ru-RU" b="1" i="1" dirty="0" smtClean="0"/>
            </a:br>
            <a:r>
              <a:rPr lang="ru-RU" b="1" i="1" dirty="0" smtClean="0"/>
              <a:t>    </a:t>
            </a:r>
            <a:r>
              <a:rPr lang="en-US" b="1" i="1" dirty="0" smtClean="0"/>
              <a:t>return inner2</a:t>
            </a:r>
            <a:br>
              <a:rPr lang="en-US" b="1" i="1" dirty="0" smtClean="0"/>
            </a:br>
            <a:r>
              <a:rPr lang="en-US" b="1" i="1" dirty="0" smtClean="0"/>
              <a:t>a = outer(" </a:t>
            </a:r>
            <a:r>
              <a:rPr lang="ru-RU" b="1" i="1" dirty="0" smtClean="0"/>
              <a:t>Вызов: ")</a:t>
            </a:r>
            <a:br>
              <a:rPr lang="ru-RU" b="1" i="1" dirty="0" smtClean="0"/>
            </a:br>
            <a:r>
              <a:rPr lang="en-US" b="1" i="1" dirty="0" smtClean="0"/>
              <a:t>print(a)</a:t>
            </a:r>
            <a:r>
              <a:rPr lang="ru-RU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 &lt;function outer.&lt;locals&gt;.inner2 at 0x0000000002A221E0&gt;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print(a())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Вызов:  Внутренняя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Параметризации создания функции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ru-RU" dirty="0" smtClean="0"/>
              <a:t>Смысл замыкания состоит в том, что определение функции "замораживает" окружающий её контекст на </a:t>
            </a:r>
            <a:r>
              <a:rPr lang="ru-RU" b="1" dirty="0" smtClean="0"/>
              <a:t>момент определения</a:t>
            </a:r>
            <a:r>
              <a:rPr lang="ru-RU" dirty="0" smtClean="0"/>
              <a:t>. Это может делаться различными способами, например, за счёт параметризации создания функции.</a:t>
            </a:r>
            <a:endParaRPr lang="en-US" dirty="0" smtClean="0"/>
          </a:p>
          <a:p>
            <a:pPr>
              <a:lnSpc>
                <a:spcPct val="100000"/>
              </a:lnSpc>
              <a:buNone/>
            </a:pPr>
            <a:endParaRPr lang="en-US" b="1" i="1" dirty="0" smtClean="0"/>
          </a:p>
          <a:p>
            <a:pPr>
              <a:lnSpc>
                <a:spcPct val="100000"/>
              </a:lnSpc>
              <a:buNone/>
            </a:pPr>
            <a:r>
              <a:rPr lang="en-US" b="1" i="1" dirty="0" smtClean="0"/>
              <a:t>def multiplier(n): </a:t>
            </a:r>
            <a:r>
              <a:rPr lang="en-US" b="1" i="1" dirty="0" smtClean="0">
                <a:solidFill>
                  <a:srgbClr val="00B050"/>
                </a:solidFill>
              </a:rPr>
              <a:t> # multiplier </a:t>
            </a:r>
            <a:r>
              <a:rPr lang="ru-RU" b="1" i="1" dirty="0" smtClean="0">
                <a:solidFill>
                  <a:srgbClr val="00B050"/>
                </a:solidFill>
              </a:rPr>
              <a:t>возвращает функцию умножения на </a:t>
            </a:r>
            <a:r>
              <a:rPr lang="en-US" b="1" i="1" dirty="0" smtClean="0">
                <a:solidFill>
                  <a:srgbClr val="00B050"/>
                </a:solidFill>
              </a:rPr>
              <a:t>n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    def </a:t>
            </a:r>
            <a:r>
              <a:rPr lang="en-US" b="1" i="1" dirty="0" err="1" smtClean="0"/>
              <a:t>mul</a:t>
            </a:r>
            <a:r>
              <a:rPr lang="en-US" b="1" i="1" dirty="0" smtClean="0"/>
              <a:t>(k):</a:t>
            </a:r>
            <a:br>
              <a:rPr lang="en-US" b="1" i="1" dirty="0" smtClean="0"/>
            </a:br>
            <a:r>
              <a:rPr lang="en-US" b="1" i="1" dirty="0" smtClean="0"/>
              <a:t>        return n * k</a:t>
            </a:r>
            <a:br>
              <a:rPr lang="en-US" b="1" i="1" dirty="0" smtClean="0"/>
            </a:br>
            <a:r>
              <a:rPr lang="en-US" b="1" i="1" dirty="0" smtClean="0"/>
              <a:t>    return </a:t>
            </a:r>
            <a:r>
              <a:rPr lang="en-US" b="1" i="1" dirty="0" err="1" smtClean="0"/>
              <a:t>mul</a:t>
            </a:r>
            <a:endParaRPr lang="en-US" b="1" i="1" dirty="0" smtClean="0"/>
          </a:p>
          <a:p>
            <a:pPr>
              <a:lnSpc>
                <a:spcPct val="100000"/>
              </a:lnSpc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mul3 – </a:t>
            </a:r>
            <a:r>
              <a:rPr lang="ru-RU" b="1" i="1" dirty="0" smtClean="0">
                <a:solidFill>
                  <a:srgbClr val="FF0000"/>
                </a:solidFill>
              </a:rPr>
              <a:t>функция</a:t>
            </a:r>
            <a:r>
              <a:rPr lang="ru-RU" b="1" i="1" dirty="0" smtClean="0">
                <a:solidFill>
                  <a:srgbClr val="00B050"/>
                </a:solidFill>
              </a:rPr>
              <a:t>, умножающая на 3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r>
              <a:rPr lang="en-US" b="1" i="1" dirty="0" smtClean="0"/>
              <a:t>mul3 = multiplier(3)  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mul4 – </a:t>
            </a:r>
            <a:r>
              <a:rPr lang="ru-RU" b="1" i="1" dirty="0" smtClean="0">
                <a:solidFill>
                  <a:srgbClr val="FF0000"/>
                </a:solidFill>
              </a:rPr>
              <a:t>функция</a:t>
            </a:r>
            <a:r>
              <a:rPr lang="ru-RU" b="1" i="1" dirty="0" smtClean="0">
                <a:solidFill>
                  <a:srgbClr val="00B050"/>
                </a:solidFill>
              </a:rPr>
              <a:t>, умножающая на 4</a:t>
            </a:r>
            <a:endParaRPr lang="en-US" b="1" i="1" dirty="0" smtClean="0"/>
          </a:p>
          <a:p>
            <a:pPr>
              <a:lnSpc>
                <a:spcPct val="100000"/>
              </a:lnSpc>
              <a:buNone/>
            </a:pPr>
            <a:r>
              <a:rPr lang="en-US" b="1" i="1" dirty="0" smtClean="0"/>
              <a:t>mul4 = multiplier(4) 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r>
              <a:rPr lang="en-US" b="1" i="1" dirty="0" smtClean="0"/>
              <a:t>print(mul3(3), mul4(5)) </a:t>
            </a:r>
            <a:r>
              <a:rPr lang="en-US" b="1" i="1" dirty="0" smtClean="0">
                <a:solidFill>
                  <a:srgbClr val="00B050"/>
                </a:solidFill>
              </a:rPr>
              <a:t># 9 20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Другой способ создания замыкания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928992" cy="609329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ru-RU" dirty="0" smtClean="0"/>
              <a:t>использование значения параметра по умолчанию в точке определения функции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Никакие последующие присвоения значений параметру по умолчанию не приведут к изменению ранее определённой функции, но сама функция может быть переопределена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 smtClean="0"/>
              <a:t>n = </a:t>
            </a:r>
            <a:r>
              <a:rPr lang="en-US" b="1" i="1" dirty="0" smtClean="0">
                <a:solidFill>
                  <a:srgbClr val="FF0000"/>
                </a:solidFill>
              </a:rPr>
              <a:t>3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def </a:t>
            </a:r>
            <a:r>
              <a:rPr lang="en-US" b="1" i="1" dirty="0" err="1" smtClean="0"/>
              <a:t>mult</a:t>
            </a:r>
            <a:r>
              <a:rPr lang="en-US" b="1" i="1" dirty="0" smtClean="0"/>
              <a:t>(k, </a:t>
            </a:r>
            <a:r>
              <a:rPr lang="en-US" b="1" i="1" dirty="0" err="1" smtClean="0"/>
              <a:t>mul</a:t>
            </a:r>
            <a:r>
              <a:rPr lang="en-US" b="1" i="1" dirty="0" smtClean="0"/>
              <a:t>=n):</a:t>
            </a:r>
            <a:br>
              <a:rPr lang="en-US" b="1" i="1" dirty="0" smtClean="0"/>
            </a:br>
            <a:r>
              <a:rPr lang="en-US" b="1" i="1" dirty="0" smtClean="0"/>
              <a:t>    return k * </a:t>
            </a:r>
            <a:r>
              <a:rPr lang="en-US" b="1" i="1" dirty="0" err="1" smtClean="0"/>
              <a:t>mul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n = 2	</a:t>
            </a:r>
            <a:r>
              <a:rPr lang="ru-RU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игнорируется функцией </a:t>
            </a:r>
            <a:r>
              <a:rPr lang="en-US" b="1" i="1" dirty="0" err="1" smtClean="0">
                <a:solidFill>
                  <a:srgbClr val="00B050"/>
                </a:solidFill>
              </a:rPr>
              <a:t>mult</a:t>
            </a:r>
            <a:r>
              <a:rPr lang="en-US" b="1" i="1" dirty="0" smtClean="0">
                <a:solidFill>
                  <a:srgbClr val="00B050"/>
                </a:solidFill>
              </a:rPr>
              <a:t/>
            </a:r>
            <a:br>
              <a:rPr lang="en-US" b="1" i="1" dirty="0" smtClean="0">
                <a:solidFill>
                  <a:srgbClr val="00B050"/>
                </a:solidFill>
              </a:rPr>
            </a:br>
            <a:r>
              <a:rPr lang="en-US" b="1" i="1" dirty="0" smtClean="0"/>
              <a:t>print(</a:t>
            </a:r>
            <a:r>
              <a:rPr lang="en-US" b="1" i="1" dirty="0" err="1" smtClean="0"/>
              <a:t>mult</a:t>
            </a:r>
            <a:r>
              <a:rPr lang="en-US" b="1" i="1" dirty="0" smtClean="0"/>
              <a:t>(5)) </a:t>
            </a:r>
            <a:r>
              <a:rPr lang="en-US" b="1" i="1" dirty="0" smtClean="0">
                <a:solidFill>
                  <a:srgbClr val="00B050"/>
                </a:solidFill>
              </a:rPr>
              <a:t># k=5, </a:t>
            </a:r>
            <a:r>
              <a:rPr lang="en-US" b="1" i="1" dirty="0" err="1" smtClean="0">
                <a:solidFill>
                  <a:srgbClr val="00B050"/>
                </a:solidFill>
              </a:rPr>
              <a:t>mul</a:t>
            </a:r>
            <a:r>
              <a:rPr lang="en-US" b="1" i="1" dirty="0" smtClean="0">
                <a:solidFill>
                  <a:srgbClr val="00B050"/>
                </a:solidFill>
              </a:rPr>
              <a:t> = </a:t>
            </a:r>
            <a:r>
              <a:rPr lang="en-US" b="1" i="1" dirty="0" smtClean="0">
                <a:solidFill>
                  <a:srgbClr val="FF0000"/>
                </a:solidFill>
              </a:rPr>
              <a:t>3</a:t>
            </a:r>
            <a:r>
              <a:rPr lang="ru-RU" b="1" i="1" dirty="0" smtClean="0">
                <a:solidFill>
                  <a:srgbClr val="FF0000"/>
                </a:solidFill>
              </a:rPr>
              <a:t>.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ru-RU" b="1" i="1" dirty="0" smtClean="0">
                <a:solidFill>
                  <a:srgbClr val="00B050"/>
                </a:solidFill>
              </a:rPr>
              <a:t>выведет</a:t>
            </a:r>
            <a:r>
              <a:rPr lang="en-US" b="1" i="1" dirty="0" smtClean="0">
                <a:solidFill>
                  <a:srgbClr val="00B050"/>
                </a:solidFill>
              </a:rPr>
              <a:t> '15'</a:t>
            </a:r>
            <a:br>
              <a:rPr lang="en-US" b="1" i="1" dirty="0" smtClean="0">
                <a:solidFill>
                  <a:srgbClr val="00B050"/>
                </a:solidFill>
              </a:rPr>
            </a:br>
            <a:r>
              <a:rPr lang="en-US" b="1" i="1" dirty="0" smtClean="0"/>
              <a:t>n = 10 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игнорируется функцией </a:t>
            </a:r>
            <a:r>
              <a:rPr lang="en-US" b="1" i="1" dirty="0" err="1" smtClean="0">
                <a:solidFill>
                  <a:srgbClr val="00B050"/>
                </a:solidFill>
              </a:rPr>
              <a:t>mult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print(</a:t>
            </a:r>
            <a:r>
              <a:rPr lang="en-US" b="1" i="1" dirty="0" err="1" smtClean="0"/>
              <a:t>mult</a:t>
            </a:r>
            <a:r>
              <a:rPr lang="en-US" b="1" i="1" dirty="0" smtClean="0"/>
              <a:t>(6)) </a:t>
            </a:r>
            <a:r>
              <a:rPr lang="en-US" b="1" i="1" dirty="0" smtClean="0">
                <a:solidFill>
                  <a:srgbClr val="00B050"/>
                </a:solidFill>
              </a:rPr>
              <a:t># k=6, </a:t>
            </a:r>
            <a:r>
              <a:rPr lang="en-US" b="1" i="1" dirty="0" err="1" smtClean="0">
                <a:solidFill>
                  <a:srgbClr val="00B050"/>
                </a:solidFill>
              </a:rPr>
              <a:t>mul</a:t>
            </a:r>
            <a:r>
              <a:rPr lang="en-US" b="1" i="1" dirty="0" smtClean="0">
                <a:solidFill>
                  <a:srgbClr val="00B050"/>
                </a:solidFill>
              </a:rPr>
              <a:t> = </a:t>
            </a:r>
            <a:r>
              <a:rPr lang="en-US" b="1" i="1" dirty="0" smtClean="0">
                <a:solidFill>
                  <a:srgbClr val="FF0000"/>
                </a:solidFill>
              </a:rPr>
              <a:t>3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ru-RU" b="1" i="1" dirty="0" smtClean="0">
                <a:solidFill>
                  <a:srgbClr val="00B050"/>
                </a:solidFill>
              </a:rPr>
              <a:t>выведет</a:t>
            </a:r>
            <a:r>
              <a:rPr lang="en-US" b="1" i="1" dirty="0" smtClean="0">
                <a:solidFill>
                  <a:srgbClr val="00B050"/>
                </a:solidFill>
              </a:rPr>
              <a:t> '1</a:t>
            </a:r>
            <a:r>
              <a:rPr lang="ru-RU" b="1" i="1" dirty="0" smtClean="0">
                <a:solidFill>
                  <a:srgbClr val="00B050"/>
                </a:solidFill>
              </a:rPr>
              <a:t>8</a:t>
            </a:r>
            <a:r>
              <a:rPr lang="en-US" b="1" i="1" dirty="0" smtClean="0">
                <a:solidFill>
                  <a:srgbClr val="00B050"/>
                </a:solidFill>
              </a:rPr>
              <a:t>'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n = 5</a:t>
            </a:r>
            <a:br>
              <a:rPr lang="en-US" b="1" i="1" dirty="0" smtClean="0"/>
            </a:b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Переопределение функции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r>
              <a:rPr lang="en-US" b="1" i="1" dirty="0" err="1" smtClean="0"/>
              <a:t>mult</a:t>
            </a:r>
            <a:r>
              <a:rPr lang="en-US" b="1" i="1" dirty="0" smtClean="0"/>
              <a:t> = lambda k, </a:t>
            </a:r>
            <a:r>
              <a:rPr lang="en-US" b="1" i="1" dirty="0" err="1" smtClean="0"/>
              <a:t>mul</a:t>
            </a:r>
            <a:r>
              <a:rPr lang="en-US" b="1" i="1" dirty="0" smtClean="0"/>
              <a:t>=n: </a:t>
            </a:r>
            <a:r>
              <a:rPr lang="en-US" b="1" i="1" dirty="0" err="1" smtClean="0"/>
              <a:t>mul</a:t>
            </a:r>
            <a:r>
              <a:rPr lang="en-US" b="1" i="1" dirty="0" smtClean="0"/>
              <a:t> * k</a:t>
            </a:r>
            <a:br>
              <a:rPr lang="en-US" b="1" i="1" dirty="0" smtClean="0"/>
            </a:br>
            <a:r>
              <a:rPr lang="en-US" b="1" i="1" dirty="0" smtClean="0"/>
              <a:t>print(</a:t>
            </a:r>
            <a:r>
              <a:rPr lang="en-US" b="1" i="1" dirty="0" err="1" smtClean="0"/>
              <a:t>mult</a:t>
            </a:r>
            <a:r>
              <a:rPr lang="en-US" b="1" i="1" dirty="0" smtClean="0"/>
              <a:t>(4)) </a:t>
            </a:r>
            <a:r>
              <a:rPr lang="en-US" b="1" i="1" dirty="0" smtClean="0">
                <a:solidFill>
                  <a:srgbClr val="00B050"/>
                </a:solidFill>
              </a:rPr>
              <a:t># k=4, </a:t>
            </a:r>
            <a:r>
              <a:rPr lang="en-US" b="1" i="1" dirty="0" err="1" smtClean="0">
                <a:solidFill>
                  <a:srgbClr val="00B050"/>
                </a:solidFill>
              </a:rPr>
              <a:t>mul</a:t>
            </a:r>
            <a:r>
              <a:rPr lang="en-US" b="1" i="1" dirty="0" smtClean="0">
                <a:solidFill>
                  <a:srgbClr val="00B050"/>
                </a:solidFill>
              </a:rPr>
              <a:t> = 5 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en-US" b="1" i="1" dirty="0" err="1" smtClean="0">
                <a:solidFill>
                  <a:srgbClr val="00B050"/>
                </a:solidFill>
              </a:rPr>
              <a:t>mult</a:t>
            </a:r>
            <a:r>
              <a:rPr lang="en-US" b="1" i="1" dirty="0" smtClean="0">
                <a:solidFill>
                  <a:srgbClr val="00B050"/>
                </a:solidFill>
              </a:rPr>
              <a:t>=</a:t>
            </a:r>
            <a:r>
              <a:rPr lang="en-US" b="1" i="1" dirty="0" err="1" smtClean="0">
                <a:solidFill>
                  <a:srgbClr val="00B050"/>
                </a:solidFill>
              </a:rPr>
              <a:t>mul</a:t>
            </a:r>
            <a:r>
              <a:rPr lang="en-US" b="1" i="1" dirty="0" smtClean="0">
                <a:solidFill>
                  <a:srgbClr val="00B050"/>
                </a:solidFill>
              </a:rPr>
              <a:t>*k=5*4=20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92696"/>
            <a:ext cx="8928992" cy="620688"/>
          </a:xfrm>
        </p:spPr>
        <p:txBody>
          <a:bodyPr/>
          <a:lstStyle/>
          <a:p>
            <a:r>
              <a:rPr lang="ru-RU" dirty="0" smtClean="0"/>
              <a:t>Частичное применение (</a:t>
            </a:r>
            <a:r>
              <a:rPr lang="en-US" dirty="0" smtClean="0"/>
              <a:t>partial application)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484784"/>
            <a:ext cx="8928992" cy="4824536"/>
          </a:xfrm>
        </p:spPr>
        <p:txBody>
          <a:bodyPr/>
          <a:lstStyle/>
          <a:p>
            <a:r>
              <a:rPr lang="ru-RU" dirty="0" smtClean="0"/>
              <a:t>Это процесс применения функции к части ее аргументов. Т.е. функция, которая принимает функцию с несколькими параметрами и возвращает функцию с меньшим количеством параметров.</a:t>
            </a:r>
          </a:p>
          <a:p>
            <a:r>
              <a:rPr lang="ru-RU" b="1" dirty="0" smtClean="0"/>
              <a:t>Частичное применение </a:t>
            </a:r>
            <a:r>
              <a:rPr lang="ru-RU" dirty="0" smtClean="0"/>
              <a:t>преобразует функцию от </a:t>
            </a:r>
            <a:r>
              <a:rPr lang="ru-RU" b="1" i="1" dirty="0" err="1" smtClean="0">
                <a:solidFill>
                  <a:srgbClr val="FF0000"/>
                </a:solidFill>
              </a:rPr>
              <a:t>n</a:t>
            </a:r>
            <a:r>
              <a:rPr lang="ru-RU" dirty="0" smtClean="0"/>
              <a:t> аргументов к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i="1" dirty="0" smtClean="0">
                <a:solidFill>
                  <a:srgbClr val="FF0000"/>
                </a:solidFill>
              </a:rPr>
              <a:t>(</a:t>
            </a:r>
            <a:r>
              <a:rPr lang="ru-RU" b="1" i="1" dirty="0" err="1" smtClean="0">
                <a:solidFill>
                  <a:srgbClr val="FF0000"/>
                </a:solidFill>
              </a:rPr>
              <a:t>x</a:t>
            </a:r>
            <a:r>
              <a:rPr lang="ru-RU" b="1" i="1" dirty="0" smtClean="0">
                <a:solidFill>
                  <a:srgbClr val="FF0000"/>
                </a:solidFill>
              </a:rPr>
              <a:t> – </a:t>
            </a:r>
            <a:r>
              <a:rPr lang="ru-RU" b="1" i="1" dirty="0" err="1" smtClean="0">
                <a:solidFill>
                  <a:srgbClr val="FF0000"/>
                </a:solidFill>
              </a:rPr>
              <a:t>n</a:t>
            </a:r>
            <a:r>
              <a:rPr lang="ru-RU" b="1" i="1" smtClean="0">
                <a:solidFill>
                  <a:srgbClr val="FF0000"/>
                </a:solidFill>
              </a:rPr>
              <a:t>)</a:t>
            </a:r>
            <a:r>
              <a:rPr lang="ru-RU" smtClean="0"/>
              <a:t>, </a:t>
            </a:r>
            <a:endParaRPr lang="en-US" smtClean="0"/>
          </a:p>
          <a:p>
            <a:r>
              <a:rPr lang="ru-RU" b="1" smtClean="0"/>
              <a:t>Карринг</a:t>
            </a:r>
            <a:r>
              <a:rPr lang="ru-RU" smtClean="0"/>
              <a:t> создаёт </a:t>
            </a:r>
            <a:r>
              <a:rPr lang="ru-RU" b="1" i="1" dirty="0" err="1" smtClean="0">
                <a:solidFill>
                  <a:srgbClr val="FF0000"/>
                </a:solidFill>
              </a:rPr>
              <a:t>n</a:t>
            </a:r>
            <a:r>
              <a:rPr lang="ru-RU" dirty="0" smtClean="0"/>
              <a:t> функций с </a:t>
            </a:r>
            <a:r>
              <a:rPr lang="ru-RU" b="1" dirty="0" smtClean="0">
                <a:solidFill>
                  <a:srgbClr val="FF0000"/>
                </a:solidFill>
              </a:rPr>
              <a:t>1</a:t>
            </a:r>
            <a:r>
              <a:rPr lang="ru-RU" dirty="0" smtClean="0"/>
              <a:t> аргументом.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частичного применения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8326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i="1" dirty="0" smtClean="0"/>
              <a:t>from </a:t>
            </a:r>
            <a:r>
              <a:rPr lang="en-US" b="1" i="1" dirty="0" err="1" smtClean="0"/>
              <a:t>functools</a:t>
            </a:r>
            <a:r>
              <a:rPr lang="en-US" b="1" i="1" dirty="0" smtClean="0"/>
              <a:t> import partial</a:t>
            </a:r>
            <a:endParaRPr lang="ru-RU" b="1" i="1" dirty="0" smtClean="0"/>
          </a:p>
          <a:p>
            <a:pPr>
              <a:buNone/>
            </a:pPr>
            <a:r>
              <a:rPr lang="en-US" b="1" i="1" dirty="0" smtClean="0"/>
              <a:t>def </a:t>
            </a: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greet</a:t>
            </a:r>
            <a:r>
              <a:rPr lang="en-US" b="1" i="1" dirty="0" smtClean="0"/>
              <a:t>(greeting, separator, emphasis, name):</a:t>
            </a:r>
            <a:endParaRPr lang="ru-RU" b="1" i="1" dirty="0" smtClean="0"/>
          </a:p>
          <a:p>
            <a:pPr>
              <a:buNone/>
            </a:pPr>
            <a:r>
              <a:rPr lang="en-US" b="1" i="1" dirty="0" smtClean="0"/>
              <a:t>    print(greeting + separator + name + emphasis)</a:t>
            </a:r>
            <a:endParaRPr lang="ru-RU" b="1" i="1" dirty="0" smtClean="0"/>
          </a:p>
          <a:p>
            <a:pPr>
              <a:buNone/>
            </a:pPr>
            <a:r>
              <a:rPr lang="en-US" b="1" i="1" dirty="0" smtClean="0"/>
              <a:t> </a:t>
            </a:r>
            <a:endParaRPr lang="ru-RU" b="1" i="1" dirty="0" smtClean="0"/>
          </a:p>
          <a:p>
            <a:pPr>
              <a:buNone/>
            </a:pPr>
            <a:r>
              <a:rPr lang="en-US" b="1" i="1" dirty="0" err="1" smtClean="0"/>
              <a:t>greetgirls</a:t>
            </a:r>
            <a:r>
              <a:rPr lang="en-US" dirty="0" smtClean="0"/>
              <a:t> </a:t>
            </a:r>
            <a:r>
              <a:rPr lang="en-US" b="1" i="1" dirty="0" smtClean="0"/>
              <a:t>= partial(</a:t>
            </a: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greet</a:t>
            </a:r>
            <a:r>
              <a:rPr lang="en-US" b="1" i="1" dirty="0" smtClean="0"/>
              <a:t>, greeting="</a:t>
            </a:r>
            <a:r>
              <a:rPr lang="ru-RU" b="1" dirty="0" smtClean="0"/>
              <a:t>Привет</a:t>
            </a:r>
            <a:r>
              <a:rPr lang="en-US" b="1" dirty="0" smtClean="0"/>
              <a:t>"</a:t>
            </a:r>
            <a:r>
              <a:rPr lang="en-US" b="1" i="1" dirty="0" smtClean="0"/>
              <a:t>, separator=",", emphasis=".")</a:t>
            </a:r>
            <a:r>
              <a:rPr lang="ru-RU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частичное применение</a:t>
            </a:r>
          </a:p>
          <a:p>
            <a:pPr>
              <a:buNone/>
            </a:pPr>
            <a:r>
              <a:rPr lang="en-US" b="1" i="1" dirty="0" err="1" smtClean="0"/>
              <a:t>greetgirls</a:t>
            </a:r>
            <a:r>
              <a:rPr lang="en-US" b="1" i="1" dirty="0" smtClean="0"/>
              <a:t>(name=" </a:t>
            </a:r>
            <a:r>
              <a:rPr lang="ru-RU" b="1" i="1" dirty="0" smtClean="0"/>
              <a:t>Аня</a:t>
            </a:r>
            <a:r>
              <a:rPr lang="en-US" b="1" i="1" dirty="0" smtClean="0"/>
              <a:t>")</a:t>
            </a:r>
            <a:r>
              <a:rPr lang="ru-RU" b="1" i="1" dirty="0" smtClean="0"/>
              <a:t> 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Привет,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ru-RU" b="1" i="1" dirty="0" smtClean="0">
                <a:solidFill>
                  <a:srgbClr val="00B050"/>
                </a:solidFill>
              </a:rPr>
              <a:t>Аня.</a:t>
            </a:r>
          </a:p>
          <a:p>
            <a:pPr>
              <a:buNone/>
            </a:pPr>
            <a:r>
              <a:rPr lang="en-US" b="1" i="1" dirty="0" err="1" smtClean="0"/>
              <a:t>greetgirls</a:t>
            </a:r>
            <a:r>
              <a:rPr lang="en-US" b="1" i="1" dirty="0" smtClean="0"/>
              <a:t>(name="</a:t>
            </a:r>
            <a:r>
              <a:rPr lang="ru-RU" b="1" i="1" dirty="0" smtClean="0"/>
              <a:t> Оля</a:t>
            </a:r>
            <a:r>
              <a:rPr lang="en-US" b="1" i="1" dirty="0" smtClean="0"/>
              <a:t>")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Привет, Оля.</a:t>
            </a:r>
          </a:p>
          <a:p>
            <a:pPr>
              <a:buNone/>
            </a:pPr>
            <a:r>
              <a:rPr lang="en-US" b="1" i="1" dirty="0" smtClean="0"/>
              <a:t> </a:t>
            </a:r>
            <a:endParaRPr lang="ru-RU" b="1" i="1" dirty="0" smtClean="0"/>
          </a:p>
          <a:p>
            <a:pPr>
              <a:buNone/>
            </a:pPr>
            <a:r>
              <a:rPr lang="en-US" b="1" i="1" dirty="0" err="1" smtClean="0"/>
              <a:t>greetboys</a:t>
            </a:r>
            <a:r>
              <a:rPr lang="en-US" b="1" i="1" dirty="0" smtClean="0"/>
              <a:t> = partial(greet, greeting="Hello", emphasis=".")</a:t>
            </a:r>
            <a:r>
              <a:rPr lang="ru-RU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частичное применение</a:t>
            </a:r>
            <a:endParaRPr lang="ru-RU" b="1" i="1" dirty="0" smtClean="0"/>
          </a:p>
          <a:p>
            <a:pPr>
              <a:buNone/>
            </a:pPr>
            <a:r>
              <a:rPr lang="en-US" b="1" i="1" dirty="0" err="1" smtClean="0"/>
              <a:t>greetboys</a:t>
            </a:r>
            <a:r>
              <a:rPr lang="en-US" b="1" i="1" dirty="0" smtClean="0"/>
              <a:t>(name="</a:t>
            </a:r>
            <a:r>
              <a:rPr lang="ru-RU" b="1" i="1" dirty="0" smtClean="0"/>
              <a:t> Иван</a:t>
            </a:r>
            <a:r>
              <a:rPr lang="en-US" b="1" i="1" dirty="0" smtClean="0"/>
              <a:t>", separator="...")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Hello... </a:t>
            </a:r>
            <a:r>
              <a:rPr lang="ru-RU" b="1" i="1" dirty="0" smtClean="0">
                <a:solidFill>
                  <a:srgbClr val="00B050"/>
                </a:solidFill>
              </a:rPr>
              <a:t>Иван.</a:t>
            </a:r>
          </a:p>
          <a:p>
            <a:pPr>
              <a:buNone/>
            </a:pPr>
            <a:r>
              <a:rPr lang="en-US" b="1" i="1" dirty="0" err="1" smtClean="0"/>
              <a:t>greetboys</a:t>
            </a:r>
            <a:r>
              <a:rPr lang="en-US" b="1" i="1" dirty="0" smtClean="0"/>
              <a:t>(name="</a:t>
            </a:r>
            <a:r>
              <a:rPr lang="ru-RU" b="1" i="1" dirty="0" smtClean="0"/>
              <a:t> Игорь</a:t>
            </a:r>
            <a:r>
              <a:rPr lang="en-US" b="1" i="1" dirty="0" smtClean="0"/>
              <a:t>", separator="..")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Hello.. </a:t>
            </a:r>
            <a:r>
              <a:rPr lang="ru-RU" b="1" i="1" dirty="0" smtClean="0">
                <a:solidFill>
                  <a:srgbClr val="00B050"/>
                </a:solidFill>
              </a:rPr>
              <a:t>Игорь.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Карринг</a:t>
            </a:r>
            <a:r>
              <a:rPr lang="ru-RU" dirty="0" smtClean="0"/>
              <a:t> (</a:t>
            </a:r>
            <a:r>
              <a:rPr lang="en-US" dirty="0" err="1" smtClean="0"/>
              <a:t>curring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/>
          </a:bodyPr>
          <a:lstStyle/>
          <a:p>
            <a:r>
              <a:rPr lang="ru-RU" b="1" dirty="0" err="1" smtClean="0"/>
              <a:t>Карринг</a:t>
            </a:r>
            <a:r>
              <a:rPr lang="ru-RU" dirty="0" smtClean="0"/>
              <a:t> (или </a:t>
            </a:r>
            <a:r>
              <a:rPr lang="ru-RU" dirty="0" err="1" smtClean="0"/>
              <a:t>каррирование</a:t>
            </a:r>
            <a:r>
              <a:rPr lang="ru-RU" dirty="0" smtClean="0"/>
              <a:t>) </a:t>
            </a:r>
            <a:r>
              <a:rPr lang="en-US" dirty="0" smtClean="0"/>
              <a:t>–</a:t>
            </a:r>
            <a:r>
              <a:rPr lang="ru-RU" dirty="0" smtClean="0"/>
              <a:t> преобразование функции от многих переменных в функцию, берущую свои аргументы по одному. </a:t>
            </a:r>
            <a:endParaRPr lang="en-US" dirty="0" smtClean="0"/>
          </a:p>
          <a:p>
            <a:endParaRPr lang="en-US" b="1" i="1" dirty="0" smtClean="0"/>
          </a:p>
          <a:p>
            <a:pPr>
              <a:buNone/>
            </a:pPr>
            <a:r>
              <a:rPr lang="en-US" b="1" i="1" dirty="0" smtClean="0"/>
              <a:t>def </a:t>
            </a:r>
            <a:r>
              <a:rPr lang="en-US" b="1" i="1" dirty="0" err="1" smtClean="0"/>
              <a:t>greet_curried</a:t>
            </a:r>
            <a:r>
              <a:rPr lang="en-US" b="1" i="1" dirty="0" smtClean="0"/>
              <a:t>(greeting):</a:t>
            </a:r>
            <a:br>
              <a:rPr lang="en-US" b="1" i="1" dirty="0" smtClean="0"/>
            </a:br>
            <a:r>
              <a:rPr lang="en-US" b="1" i="1" dirty="0" smtClean="0"/>
              <a:t>    def greet(name):</a:t>
            </a:r>
            <a:br>
              <a:rPr lang="en-US" b="1" i="1" dirty="0" smtClean="0"/>
            </a:br>
            <a:r>
              <a:rPr lang="en-US" b="1" i="1" dirty="0" smtClean="0"/>
              <a:t>        print(greeting + ", " + name)</a:t>
            </a:r>
            <a:br>
              <a:rPr lang="en-US" b="1" i="1" dirty="0" smtClean="0"/>
            </a:br>
            <a:r>
              <a:rPr lang="en-US" b="1" i="1" dirty="0" smtClean="0"/>
              <a:t>    return greet</a:t>
            </a:r>
            <a:br>
              <a:rPr lang="en-US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err="1" smtClean="0"/>
              <a:t>greet_hello</a:t>
            </a:r>
            <a:r>
              <a:rPr lang="en-US" b="1" i="1" dirty="0" smtClean="0"/>
              <a:t> = </a:t>
            </a:r>
            <a:r>
              <a:rPr lang="en-US" b="1" i="1" dirty="0" err="1" smtClean="0"/>
              <a:t>greet_curried</a:t>
            </a:r>
            <a:r>
              <a:rPr lang="en-US" b="1" i="1" dirty="0" smtClean="0"/>
              <a:t>("Hello") </a:t>
            </a:r>
            <a:r>
              <a:rPr lang="en-US" sz="2800" b="1" i="1" dirty="0" smtClean="0">
                <a:solidFill>
                  <a:srgbClr val="00B050"/>
                </a:solidFill>
              </a:rPr>
              <a:t># </a:t>
            </a:r>
            <a:r>
              <a:rPr lang="ru-RU" sz="2800" b="1" i="1" dirty="0" err="1" smtClean="0">
                <a:solidFill>
                  <a:srgbClr val="00B050"/>
                </a:solidFill>
              </a:rPr>
              <a:t>каррирование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r>
              <a:rPr lang="en-US" b="1" i="1" dirty="0" err="1" smtClean="0"/>
              <a:t>greet_hello</a:t>
            </a:r>
            <a:r>
              <a:rPr lang="en-US" b="1" i="1" dirty="0" smtClean="0"/>
              <a:t>("</a:t>
            </a:r>
            <a:r>
              <a:rPr lang="ru-RU" b="1" i="1" dirty="0" smtClean="0"/>
              <a:t>Игорь")		</a:t>
            </a:r>
            <a:r>
              <a:rPr lang="en-US" b="1" i="1" dirty="0" smtClean="0">
                <a:solidFill>
                  <a:srgbClr val="00B050"/>
                </a:solidFill>
              </a:rPr>
              <a:t># Hello, </a:t>
            </a:r>
            <a:r>
              <a:rPr lang="ru-RU" b="1" i="1" dirty="0" smtClean="0">
                <a:solidFill>
                  <a:srgbClr val="00B050"/>
                </a:solidFill>
              </a:rPr>
              <a:t>Игорь 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r>
              <a:rPr lang="en-US" b="1" i="1" dirty="0" err="1" smtClean="0"/>
              <a:t>greet_hello</a:t>
            </a:r>
            <a:r>
              <a:rPr lang="en-US" b="1" i="1" dirty="0" smtClean="0"/>
              <a:t>("</a:t>
            </a:r>
            <a:r>
              <a:rPr lang="ru-RU" b="1" i="1" dirty="0" smtClean="0"/>
              <a:t>Роман")</a:t>
            </a:r>
            <a:r>
              <a:rPr lang="en-US" b="1" i="1" dirty="0" smtClean="0"/>
              <a:t>	</a:t>
            </a:r>
            <a:r>
              <a:rPr lang="en-US" b="1" i="1" dirty="0" smtClean="0">
                <a:solidFill>
                  <a:srgbClr val="00B050"/>
                </a:solidFill>
              </a:rPr>
              <a:t># Hello, </a:t>
            </a:r>
            <a:r>
              <a:rPr lang="ru-RU" b="1" i="1" dirty="0" smtClean="0">
                <a:solidFill>
                  <a:srgbClr val="00B050"/>
                </a:solidFill>
              </a:rPr>
              <a:t>Роман</a:t>
            </a:r>
            <a:endParaRPr lang="en-US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b="1" i="1" dirty="0" smtClean="0">
                <a:solidFill>
                  <a:srgbClr val="00B050"/>
                </a:solidFill>
              </a:rPr>
              <a:t># вызов напрямую </a:t>
            </a:r>
            <a:r>
              <a:rPr lang="en-US" b="1" i="1" dirty="0" err="1" smtClean="0">
                <a:solidFill>
                  <a:srgbClr val="00B050"/>
                </a:solidFill>
              </a:rPr>
              <a:t>greet_curried</a:t>
            </a:r>
            <a:r>
              <a:rPr lang="ru-RU" b="1" i="1" dirty="0" smtClean="0">
                <a:solidFill>
                  <a:srgbClr val="00B050"/>
                </a:solidFill>
              </a:rPr>
              <a:t>:</a:t>
            </a:r>
            <a:r>
              <a:rPr lang="ru-RU" b="1" i="1" dirty="0" smtClean="0"/>
              <a:t/>
            </a:r>
            <a:br>
              <a:rPr lang="ru-RU" b="1" i="1" dirty="0" smtClean="0"/>
            </a:br>
            <a:r>
              <a:rPr lang="en-US" b="1" i="1" dirty="0" err="1" smtClean="0"/>
              <a:t>greet_curried</a:t>
            </a:r>
            <a:r>
              <a:rPr lang="en-US" b="1" i="1" dirty="0" smtClean="0"/>
              <a:t>("Hi")("</a:t>
            </a:r>
            <a:r>
              <a:rPr lang="ru-RU" b="1" i="1" dirty="0" smtClean="0"/>
              <a:t>Сергей") </a:t>
            </a:r>
            <a:r>
              <a:rPr lang="en-US" b="1" i="1" dirty="0" smtClean="0">
                <a:solidFill>
                  <a:srgbClr val="00B050"/>
                </a:solidFill>
              </a:rPr>
              <a:t> # Hi, </a:t>
            </a:r>
            <a:r>
              <a:rPr lang="ru-RU" b="1" i="1" dirty="0" smtClean="0">
                <a:solidFill>
                  <a:srgbClr val="00B050"/>
                </a:solidFill>
              </a:rPr>
              <a:t>Сергей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Функтор – это не функция, а объект класса, в котором определён метод с именем </a:t>
            </a:r>
            <a:r>
              <a:rPr lang="ru-RU" b="1" i="1" dirty="0" err="1" smtClean="0"/>
              <a:t>__call__</a:t>
            </a:r>
            <a:r>
              <a:rPr lang="ru-RU" b="1" i="1" dirty="0" smtClean="0"/>
              <a:t>()</a:t>
            </a:r>
            <a:r>
              <a:rPr lang="ru-RU" i="1" dirty="0" smtClean="0"/>
              <a:t>. </a:t>
            </a:r>
            <a:r>
              <a:rPr lang="ru-RU" dirty="0" smtClean="0"/>
              <a:t>Для экземпляра такого объекта может применяться вызов, точно так же, как это происходит для функций.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ru-RU" dirty="0" smtClean="0">
                <a:solidFill>
                  <a:srgbClr val="FF0000"/>
                </a:solidFill>
              </a:rPr>
              <a:t>Для самостоятельного изучения)</a:t>
            </a:r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Пользовательские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/>
            <a:r>
              <a:rPr lang="ru-RU" b="1" dirty="0" smtClean="0">
                <a:solidFill>
                  <a:srgbClr val="FF0000"/>
                </a:solidFill>
              </a:rPr>
              <a:t>Функция</a:t>
            </a:r>
            <a:r>
              <a:rPr lang="ru-RU" b="1" dirty="0" smtClean="0"/>
              <a:t> </a:t>
            </a:r>
            <a:r>
              <a:rPr lang="ru-RU" dirty="0" smtClean="0"/>
              <a:t>– это отдельный именованный блок кода. Она может принимать любое количество входных параметров и возвращать любое количество результатов.</a:t>
            </a:r>
          </a:p>
          <a:p>
            <a:pPr marL="360000" indent="-360000"/>
            <a:r>
              <a:rPr lang="ru-RU" dirty="0" smtClean="0"/>
              <a:t>Это универсальное средство структурирования программы. В разных языках программирования они называются  </a:t>
            </a:r>
            <a:r>
              <a:rPr lang="ru-RU" i="1" dirty="0" smtClean="0"/>
              <a:t>подпрограммами или процедурами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928992" cy="6048672"/>
          </a:xfrm>
        </p:spPr>
        <p:txBody>
          <a:bodyPr>
            <a:normAutofit/>
          </a:bodyPr>
          <a:lstStyle/>
          <a:p>
            <a:r>
              <a:rPr lang="ru-RU" dirty="0" smtClean="0"/>
              <a:t>Файл – это именованная последовательность байтов</a:t>
            </a:r>
            <a:r>
              <a:rPr lang="ru-RU" i="1" dirty="0" smtClean="0"/>
              <a:t>.</a:t>
            </a:r>
          </a:p>
          <a:p>
            <a:r>
              <a:rPr lang="ru-RU" dirty="0" smtClean="0"/>
              <a:t>Для считывания данных из файла он должен быть предварительно открыт.</a:t>
            </a:r>
          </a:p>
          <a:p>
            <a:r>
              <a:rPr lang="ru-RU" dirty="0" smtClean="0"/>
              <a:t>После окончания работы с файлом его следует закрыть.</a:t>
            </a:r>
          </a:p>
          <a:p>
            <a:r>
              <a:rPr lang="ru-RU" dirty="0" smtClean="0"/>
              <a:t>Файлы могут быть открыты как текстовые или бинарные.</a:t>
            </a:r>
          </a:p>
          <a:p>
            <a:r>
              <a:rPr lang="ru-RU" dirty="0" smtClean="0"/>
              <a:t>Файлы, открытые в бинарном режиме возвращают содержимое как объекты </a:t>
            </a:r>
            <a:r>
              <a:rPr lang="ru-RU" b="1" i="1" dirty="0" err="1" smtClean="0"/>
              <a:t>bytes</a:t>
            </a:r>
            <a:r>
              <a:rPr lang="ru-RU" dirty="0" smtClean="0"/>
              <a:t> </a:t>
            </a:r>
            <a:r>
              <a:rPr lang="ru-RU" smtClean="0"/>
              <a:t>без какого-либо </a:t>
            </a:r>
            <a:r>
              <a:rPr lang="ru-RU" dirty="0" smtClean="0"/>
              <a:t>декодирования. </a:t>
            </a:r>
          </a:p>
          <a:p>
            <a:r>
              <a:rPr lang="ru-RU" dirty="0" smtClean="0"/>
              <a:t>В текстовом режиме содержимое файла возвращается как </a:t>
            </a:r>
            <a:r>
              <a:rPr lang="ru-RU" b="1" i="1" dirty="0" err="1" smtClean="0"/>
              <a:t>str</a:t>
            </a:r>
            <a:r>
              <a:rPr lang="ru-RU" dirty="0" smtClean="0"/>
              <a:t>, байты сначала декодируются, </a:t>
            </a:r>
            <a:r>
              <a:rPr lang="ru-RU" smtClean="0"/>
              <a:t>используя платформенно-зависимую </a:t>
            </a:r>
            <a:r>
              <a:rPr lang="ru-RU" dirty="0" smtClean="0"/>
              <a:t>или же заданную кодировку.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30</a:t>
            </a:fld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r>
              <a:rPr lang="en-US" dirty="0" smtClean="0"/>
              <a:t>. </a:t>
            </a:r>
            <a:r>
              <a:rPr lang="ru-RU" dirty="0" smtClean="0"/>
              <a:t>Функция </a:t>
            </a:r>
            <a:r>
              <a:rPr lang="en-US" dirty="0" smtClean="0">
                <a:solidFill>
                  <a:srgbClr val="FF0000"/>
                </a:solidFill>
              </a:rPr>
              <a:t>open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8326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i="1" dirty="0" err="1" smtClean="0"/>
              <a:t>my_file</a:t>
            </a:r>
            <a:r>
              <a:rPr lang="en-US" b="1" i="1" dirty="0" smtClean="0"/>
              <a:t> = open(filename, mode='r', buffering=None, encoding=None, errors=None, newline=None, </a:t>
            </a:r>
            <a:r>
              <a:rPr lang="en-US" b="1" i="1" dirty="0" err="1" smtClean="0"/>
              <a:t>closefd</a:t>
            </a:r>
            <a:r>
              <a:rPr lang="en-US" b="1" i="1" dirty="0" smtClean="0"/>
              <a:t>=True</a:t>
            </a:r>
            <a:r>
              <a:rPr lang="ru-RU" b="1" i="1" dirty="0" smtClean="0"/>
              <a:t>, </a:t>
            </a:r>
            <a:r>
              <a:rPr lang="en-US" b="1" i="1" dirty="0" smtClean="0"/>
              <a:t>opener=None) 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открываем файл</a:t>
            </a:r>
            <a:endParaRPr lang="en-US" b="1" i="1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b="1" i="1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dirty="0" err="1" smtClean="0"/>
              <a:t>my_file</a:t>
            </a:r>
            <a:r>
              <a:rPr lang="en-US" b="1" i="1" dirty="0" smtClean="0"/>
              <a:t> – </a:t>
            </a:r>
            <a:r>
              <a:rPr lang="ru-RU" dirty="0" smtClean="0"/>
              <a:t>возвращаемый поток (</a:t>
            </a:r>
            <a:r>
              <a:rPr lang="en-US" dirty="0" smtClean="0"/>
              <a:t>file object</a:t>
            </a:r>
            <a:r>
              <a:rPr lang="ru-RU" dirty="0" smtClean="0"/>
              <a:t>)</a:t>
            </a:r>
            <a:endParaRPr lang="ru-RU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filename</a:t>
            </a:r>
            <a:r>
              <a:rPr lang="ru-RU" dirty="0" smtClean="0"/>
              <a:t> </a:t>
            </a:r>
            <a:r>
              <a:rPr lang="ru-RU" smtClean="0"/>
              <a:t>– путь-имя </a:t>
            </a:r>
            <a:r>
              <a:rPr lang="ru-RU" dirty="0" smtClean="0"/>
              <a:t>файла (абсолютное или относительное к текущей рабочей директории), либо целое, являющееся дескриптором файла.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mode</a:t>
            </a:r>
            <a:r>
              <a:rPr lang="ru-RU" dirty="0" smtClean="0"/>
              <a:t> – режим</a:t>
            </a:r>
            <a:r>
              <a:rPr lang="en-US" dirty="0" smtClean="0"/>
              <a:t> </a:t>
            </a:r>
            <a:r>
              <a:rPr lang="ru-RU" dirty="0" smtClean="0"/>
              <a:t>(см. таблицу ниже)</a:t>
            </a:r>
            <a:endParaRPr lang="ru-RU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buffering</a:t>
            </a:r>
            <a:r>
              <a:rPr lang="ru-RU" b="1" i="1" dirty="0" smtClean="0"/>
              <a:t> – </a:t>
            </a:r>
            <a:r>
              <a:rPr lang="ru-RU" dirty="0" smtClean="0"/>
              <a:t>необязательное целое число, используемое для установки политики буферизации. </a:t>
            </a:r>
          </a:p>
          <a:p>
            <a:pPr>
              <a:lnSpc>
                <a:spcPct val="90000"/>
              </a:lnSpc>
              <a:buNone/>
            </a:pPr>
            <a:r>
              <a:rPr lang="ru-RU" dirty="0" smtClean="0"/>
              <a:t>	</a:t>
            </a:r>
            <a:r>
              <a:rPr lang="ru-RU" b="1" dirty="0" smtClean="0">
                <a:solidFill>
                  <a:srgbClr val="FF0000"/>
                </a:solidFill>
              </a:rPr>
              <a:t>0</a:t>
            </a:r>
            <a:r>
              <a:rPr lang="ru-RU" dirty="0" smtClean="0"/>
              <a:t> – выключено (только в бинарном режиме).</a:t>
            </a:r>
          </a:p>
          <a:p>
            <a:pPr>
              <a:lnSpc>
                <a:spcPct val="90000"/>
              </a:lnSpc>
              <a:buNone/>
            </a:pPr>
            <a:r>
              <a:rPr lang="ru-RU" dirty="0" smtClean="0"/>
              <a:t>	</a:t>
            </a:r>
            <a:r>
              <a:rPr lang="ru-RU" b="1" dirty="0" smtClean="0">
                <a:solidFill>
                  <a:srgbClr val="FF0000"/>
                </a:solidFill>
              </a:rPr>
              <a:t>1</a:t>
            </a:r>
            <a:r>
              <a:rPr lang="ru-RU" dirty="0" smtClean="0"/>
              <a:t> – построчная буферизация (только для текстового режима).</a:t>
            </a:r>
          </a:p>
          <a:p>
            <a:pPr>
              <a:lnSpc>
                <a:spcPct val="90000"/>
              </a:lnSpc>
              <a:buNone/>
            </a:pPr>
            <a:r>
              <a:rPr lang="ru-RU" dirty="0" smtClean="0"/>
              <a:t>	</a:t>
            </a:r>
            <a:r>
              <a:rPr lang="ru-RU" b="1" dirty="0" smtClean="0">
                <a:solidFill>
                  <a:srgbClr val="FF0000"/>
                </a:solidFill>
              </a:rPr>
              <a:t>&gt;1 </a:t>
            </a:r>
            <a:r>
              <a:rPr lang="ru-RU" dirty="0" smtClean="0"/>
              <a:t>– число – указание размера в байтах порции буфера фиксированного размера.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работы с файлами. </a:t>
            </a:r>
            <a:r>
              <a:rPr lang="en-US" dirty="0" smtClean="0">
                <a:solidFill>
                  <a:srgbClr val="FF0000"/>
                </a:solidFill>
              </a:rPr>
              <a:t>mode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32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07504" y="692697"/>
          <a:ext cx="8928992" cy="58092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53341"/>
                <a:gridCol w="8275651"/>
              </a:tblGrid>
              <a:tr h="64589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"r"</a:t>
                      </a:r>
                      <a:endParaRPr 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открытие на чтение (является значением по умолчанию</a:t>
                      </a:r>
                      <a:r>
                        <a:rPr lang="ru-RU" sz="3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). Указатель стоит в начале файла.</a:t>
                      </a:r>
                      <a:endParaRPr lang="ru-RU" sz="3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6000" marB="36000" anchor="ctr"/>
                </a:tc>
              </a:tr>
              <a:tr h="123721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"w"</a:t>
                      </a:r>
                      <a:endParaRPr 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открытие на запись, содержимое файла удаляется, если файла не существует, создается новый</a:t>
                      </a:r>
                      <a:r>
                        <a:rPr lang="ru-RU" sz="3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Указатель стоит в начале файла. </a:t>
                      </a:r>
                      <a:endParaRPr lang="ru-RU" sz="3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6000" marB="36000" anchor="ctr"/>
                </a:tc>
              </a:tr>
              <a:tr h="64589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"x"</a:t>
                      </a:r>
                      <a:endParaRPr 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marL="36000" marR="36000" marT="36000" marB="36000" anchor="ctr"/>
                </a:tc>
              </a:tr>
              <a:tr h="123721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"a"</a:t>
                      </a:r>
                      <a:endParaRPr 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открытие на </a:t>
                      </a:r>
                      <a:r>
                        <a:rPr lang="ru-RU" sz="3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дозапись</a:t>
                      </a: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информация добавляется в конец файла</a:t>
                      </a:r>
                      <a:r>
                        <a:rPr lang="ru-RU" sz="3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 Указатель стоит в конце файла. Создает файл </a:t>
                      </a:r>
                      <a:r>
                        <a:rPr lang="en-US" sz="30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file</a:t>
                      </a:r>
                      <a:r>
                        <a:rPr lang="ru-RU" sz="3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если такового не существует.</a:t>
                      </a:r>
                      <a:endParaRPr lang="ru-RU" sz="3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6000" marR="36000" marT="36000" marB="36000" anchor="ctr"/>
                </a:tc>
              </a:tr>
              <a:tr h="350228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"b"</a:t>
                      </a:r>
                      <a:endParaRPr 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открытие в двоичном режиме.</a:t>
                      </a:r>
                    </a:p>
                  </a:txBody>
                  <a:tcPr marL="36000" marR="36000" marT="36000" marB="36000" anchor="ctr"/>
                </a:tc>
              </a:tr>
              <a:tr h="64589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"t"</a:t>
                      </a:r>
                      <a:endParaRPr lang="en-US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0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marL="36000" marR="36000" marT="36000" marB="36000" anchor="ctr"/>
                </a:tc>
              </a:tr>
              <a:tr h="350228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"+"</a:t>
                      </a:r>
                      <a:endParaRPr lang="ru-RU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3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открытие на чтение и запись</a:t>
                      </a:r>
                    </a:p>
                  </a:txBody>
                  <a:tcPr marL="36000" marR="36000" marT="36000" marB="360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Составные режимы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mode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33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07504" y="692697"/>
          <a:ext cx="8928992" cy="608850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4096"/>
                <a:gridCol w="8064896"/>
              </a:tblGrid>
              <a:tr h="21362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r>
                        <a:rPr lang="en-US" sz="24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rb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20841" marR="20841" marT="10421" marB="1042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Открывает файл для чтения в двоичном формате. Указатель стоит в начале файла.</a:t>
                      </a:r>
                    </a:p>
                  </a:txBody>
                  <a:tcPr marL="20841" marR="20841" marT="10421" marB="10421" anchor="ctr"/>
                </a:tc>
              </a:tr>
              <a:tr h="21362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r>
                        <a:rPr 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r+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20841" marR="20841" marT="10421" marB="1042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Открывает файл для чтения и записи. Указатель стоит в начале файла.</a:t>
                      </a:r>
                    </a:p>
                  </a:txBody>
                  <a:tcPr marL="20841" marR="20841" marT="10421" marB="10421" anchor="ctr"/>
                </a:tc>
              </a:tr>
              <a:tr h="41216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r>
                        <a:rPr lang="en-US" sz="24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rb</a:t>
                      </a:r>
                      <a:r>
                        <a:rPr 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+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20841" marR="20841" marT="10421" marB="1042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Открывает файл для чтения и записи в двоичном формате. Указатель стоит в начале файла.</a:t>
                      </a:r>
                    </a:p>
                  </a:txBody>
                  <a:tcPr marL="20841" marR="20841" marT="10421" marB="10421" anchor="ctr"/>
                </a:tc>
              </a:tr>
              <a:tr h="41216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r>
                        <a:rPr lang="en-US" sz="24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wb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20841" marR="20841" marT="10421" marB="1042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Открывает файл для записи в двоичном формате. Указатель стоит в начале файла. Создает файл с именем </a:t>
                      </a:r>
                      <a:r>
                        <a:rPr lang="en-US" sz="2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file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если такового не существует.</a:t>
                      </a:r>
                    </a:p>
                  </a:txBody>
                  <a:tcPr marL="20841" marR="20841" marT="10421" marB="10421" anchor="ctr"/>
                </a:tc>
              </a:tr>
              <a:tr h="41216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r>
                        <a:rPr 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w+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20841" marR="20841" marT="10421" marB="1042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Открывает файл для чтения и записи. Указатель стоит в начале файла. Создает файл с именем </a:t>
                      </a:r>
                      <a:r>
                        <a:rPr lang="en-US" sz="2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file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если такового не существует.</a:t>
                      </a:r>
                    </a:p>
                  </a:txBody>
                  <a:tcPr marL="20841" marR="20841" marT="10421" marB="10421" anchor="ctr"/>
                </a:tc>
              </a:tr>
              <a:tr h="41216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r>
                        <a:rPr lang="en-US" sz="24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wb</a:t>
                      </a:r>
                      <a:r>
                        <a:rPr 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+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20841" marR="20841" marT="10421" marB="1042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Открывает файл для чтения и записи в двоичном формате. Указатель стоит в начале файла. Создает файл с именем </a:t>
                      </a:r>
                      <a:r>
                        <a:rPr lang="en-US" sz="2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file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если такового не существует.</a:t>
                      </a:r>
                    </a:p>
                  </a:txBody>
                  <a:tcPr marL="20841" marR="20841" marT="10421" marB="10421" anchor="ctr"/>
                </a:tc>
              </a:tr>
              <a:tr h="41216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r>
                        <a:rPr lang="en-US" sz="24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ab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20841" marR="20841" marT="10421" marB="1042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Открывает файл для добавления в двоичном формате. Указатель стоит в конце файла. Создает файл с именем </a:t>
                      </a:r>
                      <a:r>
                        <a:rPr lang="en-US" sz="2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file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если такового не существует.</a:t>
                      </a:r>
                    </a:p>
                  </a:txBody>
                  <a:tcPr marL="20841" marR="20841" marT="10421" marB="10421" anchor="ctr"/>
                </a:tc>
              </a:tr>
              <a:tr h="41216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r>
                        <a:rPr 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a+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20841" marR="20841" marT="10421" marB="1042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Открывает файл для добавления и чтения. Указатель стоит в конце файла. Создает файл с именем </a:t>
                      </a:r>
                      <a:r>
                        <a:rPr lang="en-US" sz="2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file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если такового не существует.</a:t>
                      </a:r>
                    </a:p>
                  </a:txBody>
                  <a:tcPr marL="20841" marR="20841" marT="10421" marB="10421" anchor="ctr"/>
                </a:tc>
              </a:tr>
              <a:tr h="41216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r>
                        <a:rPr lang="en-US" sz="24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ab</a:t>
                      </a:r>
                      <a:r>
                        <a:rPr lang="en-US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+</a:t>
                      </a:r>
                      <a:r>
                        <a:rPr lang="ru-RU" sz="2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"</a:t>
                      </a:r>
                      <a:endParaRPr 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20841" marR="20841" marT="10421" marB="1042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Открывает файл для добавления и чтения в двоичном формате. Указатель стоит в конце файла. Создает файл с именем </a:t>
                      </a:r>
                      <a:r>
                        <a:rPr lang="en-US" sz="2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file</a:t>
                      </a:r>
                      <a:r>
                        <a:rPr lang="ru-RU" sz="2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</a:t>
                      </a:r>
                      <a:r>
                        <a:rPr lang="ru-RU" sz="2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если такового не существует.</a:t>
                      </a:r>
                    </a:p>
                  </a:txBody>
                  <a:tcPr marL="20841" marR="20841" marT="10421" marB="10421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функции </a:t>
            </a:r>
            <a:r>
              <a:rPr lang="en-US" dirty="0" smtClean="0"/>
              <a:t>open</a:t>
            </a:r>
            <a:r>
              <a:rPr lang="ru-RU" dirty="0" smtClean="0"/>
              <a:t>. </a:t>
            </a:r>
            <a:r>
              <a:rPr lang="en-US" i="1" dirty="0" smtClean="0">
                <a:solidFill>
                  <a:srgbClr val="FF0000"/>
                </a:solidFill>
              </a:rPr>
              <a:t>encoding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encoding</a:t>
            </a:r>
            <a:r>
              <a:rPr lang="ru-RU" i="1" dirty="0" smtClean="0"/>
              <a:t> – </a:t>
            </a:r>
            <a:r>
              <a:rPr lang="ru-RU" dirty="0" smtClean="0"/>
              <a:t>название кодирования, используемого для декодирования или кодирования файла. Используется только в текстовом режиме. По умолчанию </a:t>
            </a:r>
            <a:r>
              <a:rPr lang="ru-RU" smtClean="0"/>
              <a:t>кодирование платформенно-зависимо</a:t>
            </a:r>
            <a:r>
              <a:rPr lang="ru-RU" dirty="0" smtClean="0"/>
              <a:t>, но любой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text encoding</a:t>
            </a:r>
            <a:r>
              <a:rPr lang="en-US" dirty="0" smtClean="0"/>
              <a:t>, </a:t>
            </a:r>
            <a:r>
              <a:rPr lang="ru-RU" dirty="0" smtClean="0"/>
              <a:t>поддерживаемый </a:t>
            </a:r>
            <a:r>
              <a:rPr lang="en-US" dirty="0" smtClean="0"/>
              <a:t>Python, </a:t>
            </a:r>
            <a:r>
              <a:rPr lang="ru-RU" dirty="0" smtClean="0"/>
              <a:t>может быть использован. См</a:t>
            </a:r>
            <a:r>
              <a:rPr lang="en-US" dirty="0" smtClean="0"/>
              <a:t>. </a:t>
            </a:r>
            <a:r>
              <a:rPr lang="ru-RU" dirty="0" smtClean="0"/>
              <a:t>модуль </a:t>
            </a:r>
            <a:r>
              <a:rPr lang="en-US" dirty="0" smtClean="0">
                <a:hlinkClick r:id="rId3"/>
              </a:rPr>
              <a:t>codecs</a:t>
            </a:r>
            <a:r>
              <a:rPr lang="en-US" dirty="0" smtClean="0"/>
              <a:t> </a:t>
            </a:r>
            <a:r>
              <a:rPr lang="ru-RU" dirty="0" smtClean="0"/>
              <a:t>для списка поддерживаемых кодировок.</a:t>
            </a:r>
          </a:p>
          <a:p>
            <a:r>
              <a:rPr lang="ru-RU" dirty="0" smtClean="0"/>
              <a:t>Если не указана, используется системная кодировка: для определения вызывается </a:t>
            </a:r>
            <a:r>
              <a:rPr lang="ru-RU" b="1" i="1" dirty="0" err="1" smtClean="0"/>
              <a:t>locale.getpreferredencoding</a:t>
            </a:r>
            <a:r>
              <a:rPr lang="ru-RU" b="1" i="1" dirty="0" smtClean="0"/>
              <a:t>(</a:t>
            </a:r>
            <a:r>
              <a:rPr lang="ru-RU" b="1" i="1" dirty="0" err="1" smtClean="0"/>
              <a:t>False</a:t>
            </a:r>
            <a:r>
              <a:rPr lang="ru-RU" b="1" i="1" dirty="0" smtClean="0"/>
              <a:t>). </a:t>
            </a:r>
          </a:p>
          <a:p>
            <a:r>
              <a:rPr lang="ru-RU" dirty="0" smtClean="0"/>
              <a:t>При работе с двоичными файлами указывать кодировку не требуется.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функции </a:t>
            </a:r>
            <a:r>
              <a:rPr lang="en-US" dirty="0" smtClean="0"/>
              <a:t>open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errors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928992" cy="62373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100" b="1" i="1" dirty="0" smtClean="0"/>
              <a:t>errors</a:t>
            </a:r>
            <a:r>
              <a:rPr lang="en-US" sz="2100" dirty="0" smtClean="0"/>
              <a:t> – </a:t>
            </a:r>
            <a:r>
              <a:rPr lang="ru-RU" sz="2100" dirty="0" smtClean="0"/>
              <a:t>необязательный параметр, определяющий обработку ошибок кодирования/декодирования. Следует использовать только для текстовых файлов.</a:t>
            </a:r>
          </a:p>
          <a:p>
            <a:pPr>
              <a:buNone/>
            </a:pPr>
            <a:r>
              <a:rPr lang="ru-RU" sz="2100" dirty="0" smtClean="0"/>
              <a:t>Стандартные имена</a:t>
            </a:r>
            <a:r>
              <a:rPr lang="en-US" sz="2100" dirty="0" smtClean="0"/>
              <a:t>:</a:t>
            </a:r>
          </a:p>
          <a:p>
            <a:r>
              <a:rPr lang="ru-RU" sz="2100" b="1" i="1" dirty="0" smtClean="0"/>
              <a:t>"</a:t>
            </a:r>
            <a:r>
              <a:rPr lang="ru-RU" sz="2100" b="1" i="1" dirty="0" err="1" smtClean="0"/>
              <a:t>strict</a:t>
            </a:r>
            <a:r>
              <a:rPr lang="ru-RU" sz="2100" b="1" i="1" dirty="0" smtClean="0"/>
              <a:t>" </a:t>
            </a:r>
            <a:r>
              <a:rPr lang="en-US" sz="2100" b="1" i="1" dirty="0" smtClean="0"/>
              <a:t> </a:t>
            </a:r>
            <a:r>
              <a:rPr lang="en-US" sz="2100" dirty="0" smtClean="0"/>
              <a:t>– </a:t>
            </a:r>
            <a:r>
              <a:rPr lang="ru-RU" sz="2100" dirty="0" smtClean="0"/>
              <a:t>выбрасывает</a:t>
            </a:r>
            <a:r>
              <a:rPr lang="en-US" sz="2100" dirty="0" smtClean="0"/>
              <a:t> </a:t>
            </a:r>
            <a:r>
              <a:rPr lang="ru-RU" sz="2100" dirty="0" smtClean="0"/>
              <a:t>исключение </a:t>
            </a:r>
            <a:r>
              <a:rPr lang="ru-RU" sz="2100" dirty="0" smtClean="0">
                <a:hlinkClick r:id="rId3"/>
              </a:rPr>
              <a:t>ValueError</a:t>
            </a:r>
            <a:r>
              <a:rPr lang="ru-RU" sz="2100" dirty="0" smtClean="0"/>
              <a:t>, если есть ошибка кодирования. По умолчанию значение </a:t>
            </a:r>
            <a:r>
              <a:rPr lang="ru-RU" sz="2100" b="1" i="1" dirty="0" err="1" smtClean="0"/>
              <a:t>None</a:t>
            </a:r>
            <a:r>
              <a:rPr lang="en-US" sz="2100" b="1" i="1" dirty="0" smtClean="0"/>
              <a:t> </a:t>
            </a:r>
            <a:r>
              <a:rPr lang="ru-RU" sz="2100" dirty="0" smtClean="0"/>
              <a:t>действует аналогично.</a:t>
            </a:r>
          </a:p>
          <a:p>
            <a:r>
              <a:rPr lang="ru-RU" sz="2100" b="1" i="1" dirty="0" smtClean="0"/>
              <a:t>"</a:t>
            </a:r>
            <a:r>
              <a:rPr lang="ru-RU" sz="2100" b="1" i="1" dirty="0" err="1" smtClean="0"/>
              <a:t>ignore</a:t>
            </a:r>
            <a:r>
              <a:rPr lang="ru-RU" sz="2100" b="1" i="1" dirty="0" smtClean="0"/>
              <a:t>"</a:t>
            </a:r>
            <a:r>
              <a:rPr lang="ru-RU" sz="2100" dirty="0" smtClean="0"/>
              <a:t> – игнорирует ошибки. </a:t>
            </a:r>
            <a:br>
              <a:rPr lang="ru-RU" sz="2100" dirty="0" smtClean="0"/>
            </a:br>
            <a:r>
              <a:rPr lang="ru-RU" sz="2100" b="1" u="sng" dirty="0" smtClean="0">
                <a:solidFill>
                  <a:srgbClr val="FF0000"/>
                </a:solidFill>
              </a:rPr>
              <a:t>ВНИМАНИЕ!</a:t>
            </a:r>
            <a:r>
              <a:rPr lang="ru-RU" sz="2100" dirty="0" smtClean="0"/>
              <a:t> Это может привести к потере данных!!!</a:t>
            </a:r>
          </a:p>
          <a:p>
            <a:r>
              <a:rPr lang="ru-RU" sz="2100" b="1" i="1" dirty="0" smtClean="0"/>
              <a:t>"</a:t>
            </a:r>
            <a:r>
              <a:rPr lang="ru-RU" sz="2100" b="1" i="1" dirty="0" err="1" smtClean="0"/>
              <a:t>replace</a:t>
            </a:r>
            <a:r>
              <a:rPr lang="ru-RU" sz="2100" b="1" i="1" dirty="0" smtClean="0"/>
              <a:t>" – </a:t>
            </a:r>
            <a:r>
              <a:rPr lang="ru-RU" sz="2100" dirty="0" smtClean="0"/>
              <a:t>вызывает вставку маркера замены (например "?"), который будет вставлен, где есть бесформенные (неструктурированные) данные.</a:t>
            </a:r>
          </a:p>
          <a:p>
            <a:r>
              <a:rPr lang="ru-RU" sz="2100" b="1" i="1" dirty="0" smtClean="0"/>
              <a:t>"</a:t>
            </a:r>
            <a:r>
              <a:rPr lang="ru-RU" sz="2100" b="1" i="1" dirty="0" err="1" smtClean="0"/>
              <a:t>surrogateescape</a:t>
            </a:r>
            <a:r>
              <a:rPr lang="ru-RU" sz="2100" b="1" i="1" dirty="0" smtClean="0"/>
              <a:t>" – </a:t>
            </a:r>
            <a:r>
              <a:rPr lang="ru-RU" sz="2100" dirty="0" smtClean="0"/>
              <a:t>будет представлять любые некорректные байты как кодовые точки в </a:t>
            </a:r>
            <a:r>
              <a:rPr lang="ru-RU" sz="2100" dirty="0" err="1" smtClean="0"/>
              <a:t>Unicode</a:t>
            </a:r>
            <a:r>
              <a:rPr lang="ru-RU" sz="2100" dirty="0" smtClean="0"/>
              <a:t> </a:t>
            </a:r>
            <a:r>
              <a:rPr lang="ru-RU" sz="2100" dirty="0" err="1" smtClean="0"/>
              <a:t>Private</a:t>
            </a:r>
            <a:r>
              <a:rPr lang="ru-RU" sz="2100" dirty="0" smtClean="0"/>
              <a:t> </a:t>
            </a:r>
            <a:r>
              <a:rPr lang="ru-RU" sz="2100" dirty="0" err="1" smtClean="0"/>
              <a:t>Use</a:t>
            </a:r>
            <a:r>
              <a:rPr lang="ru-RU" sz="2100" dirty="0" smtClean="0"/>
              <a:t> </a:t>
            </a:r>
            <a:r>
              <a:rPr lang="ru-RU" sz="2100" dirty="0" err="1" smtClean="0"/>
              <a:t>Area</a:t>
            </a:r>
            <a:r>
              <a:rPr lang="ru-RU" sz="2100" dirty="0" smtClean="0"/>
              <a:t>, находящиеся в диапазоне кодов от U+DC80 до U+DCFF. Эти частные точки кода будут затем переведены назад в те же байты, если обработчик ошибок </a:t>
            </a:r>
            <a:r>
              <a:rPr lang="ru-RU" sz="2100" b="1" i="1" dirty="0" smtClean="0"/>
              <a:t>"</a:t>
            </a:r>
            <a:r>
              <a:rPr lang="ru-RU" sz="2100" b="1" i="1" dirty="0" err="1" smtClean="0"/>
              <a:t>surrogateescape</a:t>
            </a:r>
            <a:r>
              <a:rPr lang="ru-RU" sz="2100" b="1" i="1" dirty="0" smtClean="0"/>
              <a:t>" </a:t>
            </a:r>
            <a:r>
              <a:rPr lang="ru-RU" sz="2100" dirty="0" smtClean="0"/>
              <a:t>используется, при записи данных. Это полезно при обработки файлов в неизвестной кодировке.</a:t>
            </a:r>
          </a:p>
          <a:p>
            <a:r>
              <a:rPr lang="ru-RU" sz="2100" b="1" i="1" dirty="0" smtClean="0"/>
              <a:t>"</a:t>
            </a:r>
            <a:r>
              <a:rPr lang="ru-RU" sz="2100" b="1" i="1" dirty="0" err="1" smtClean="0"/>
              <a:t>xmlcharrefreplace</a:t>
            </a:r>
            <a:r>
              <a:rPr lang="ru-RU" sz="2100" b="1" i="1" dirty="0" smtClean="0"/>
              <a:t>"</a:t>
            </a:r>
            <a:r>
              <a:rPr lang="ru-RU" sz="2100" dirty="0" smtClean="0"/>
              <a:t> – поддерживается только при записи в файл. Неподдерживаемые кодировкой символы заменяются ссылкой </a:t>
            </a:r>
            <a:r>
              <a:rPr lang="ru-RU" sz="2100" smtClean="0"/>
              <a:t>соответствующего XML-символа </a:t>
            </a:r>
            <a:r>
              <a:rPr lang="ru-RU" sz="2100" dirty="0" smtClean="0"/>
              <a:t>вида </a:t>
            </a:r>
            <a:r>
              <a:rPr lang="ru-RU" sz="2100" b="1" i="1" dirty="0" smtClean="0">
                <a:solidFill>
                  <a:srgbClr val="FF0000"/>
                </a:solidFill>
              </a:rPr>
              <a:t>&amp;#</a:t>
            </a:r>
            <a:r>
              <a:rPr lang="ru-RU" sz="2100" b="1" i="1" dirty="0" err="1" smtClean="0">
                <a:solidFill>
                  <a:srgbClr val="FF0000"/>
                </a:solidFill>
              </a:rPr>
              <a:t>nnn</a:t>
            </a:r>
            <a:r>
              <a:rPr lang="ru-RU" sz="2100" dirty="0" smtClean="0"/>
              <a:t>;.</a:t>
            </a:r>
          </a:p>
          <a:p>
            <a:r>
              <a:rPr lang="ru-RU" sz="2100" b="1" i="1" dirty="0" smtClean="0"/>
              <a:t>"</a:t>
            </a:r>
            <a:r>
              <a:rPr lang="ru-RU" sz="2100" b="1" i="1" dirty="0" err="1" smtClean="0"/>
              <a:t>backslashreplace</a:t>
            </a:r>
            <a:r>
              <a:rPr lang="ru-RU" sz="2100" b="1" i="1" dirty="0" smtClean="0"/>
              <a:t>" – </a:t>
            </a:r>
            <a:r>
              <a:rPr lang="ru-RU" sz="2100" dirty="0" smtClean="0"/>
              <a:t>заменяет бесформенные данные </a:t>
            </a:r>
            <a:r>
              <a:rPr lang="ru-RU" sz="2100" i="1" dirty="0" err="1" smtClean="0"/>
              <a:t>backslashed</a:t>
            </a:r>
            <a:r>
              <a:rPr lang="ru-RU" sz="2100" i="1" dirty="0" smtClean="0"/>
              <a:t> </a:t>
            </a:r>
            <a:r>
              <a:rPr lang="ru-RU" sz="2100" i="1" dirty="0" err="1" smtClean="0"/>
              <a:t>escape</a:t>
            </a:r>
            <a:r>
              <a:rPr lang="ru-RU" sz="2100" i="1" dirty="0" smtClean="0"/>
              <a:t> </a:t>
            </a:r>
            <a:r>
              <a:rPr lang="ru-RU" sz="2100" dirty="0" smtClean="0"/>
              <a:t>последовательностями </a:t>
            </a:r>
            <a:r>
              <a:rPr lang="ru-RU" sz="2100" dirty="0" err="1" smtClean="0"/>
              <a:t>Python</a:t>
            </a:r>
            <a:r>
              <a:rPr lang="ru-RU" sz="2100" dirty="0" smtClean="0"/>
              <a:t>.</a:t>
            </a:r>
          </a:p>
          <a:p>
            <a:r>
              <a:rPr lang="ru-RU" sz="2100" b="1" i="1" dirty="0" smtClean="0"/>
              <a:t>"</a:t>
            </a:r>
            <a:r>
              <a:rPr lang="ru-RU" sz="2100" b="1" i="1" dirty="0" err="1" smtClean="0"/>
              <a:t>namereplace</a:t>
            </a:r>
            <a:r>
              <a:rPr lang="ru-RU" sz="2100" b="1" i="1" dirty="0" smtClean="0"/>
              <a:t>"  – </a:t>
            </a:r>
            <a:r>
              <a:rPr lang="ru-RU" sz="2100" dirty="0" smtClean="0"/>
              <a:t>(также поддерживается только при записи) заменяет неподдерживаемые символы на </a:t>
            </a:r>
            <a:r>
              <a:rPr lang="ru-RU" sz="2100" b="1" i="1" dirty="0" smtClean="0">
                <a:solidFill>
                  <a:srgbClr val="FF0000"/>
                </a:solidFill>
              </a:rPr>
              <a:t>\N</a:t>
            </a:r>
            <a:r>
              <a:rPr lang="ru-RU" sz="2100" b="1" i="1" smtClean="0">
                <a:solidFill>
                  <a:srgbClr val="FF0000"/>
                </a:solidFill>
              </a:rPr>
              <a:t>{...} </a:t>
            </a:r>
            <a:r>
              <a:rPr lang="ru-RU" sz="2100" smtClean="0"/>
              <a:t>escape-последовательности</a:t>
            </a:r>
            <a:r>
              <a:rPr lang="ru-RU" sz="2100" dirty="0" smtClean="0"/>
              <a:t>.</a:t>
            </a:r>
          </a:p>
          <a:p>
            <a:pPr>
              <a:buNone/>
            </a:pPr>
            <a:endParaRPr lang="ru-RU" sz="21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функции </a:t>
            </a:r>
            <a:r>
              <a:rPr lang="en-US" dirty="0" smtClean="0"/>
              <a:t>open</a:t>
            </a:r>
            <a:r>
              <a:rPr lang="ru-RU" dirty="0" smtClean="0"/>
              <a:t>. </a:t>
            </a:r>
            <a:r>
              <a:rPr lang="en-US" i="1" dirty="0" smtClean="0">
                <a:solidFill>
                  <a:srgbClr val="FF0000"/>
                </a:solidFill>
              </a:rPr>
              <a:t>newline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928992" cy="6237312"/>
          </a:xfrm>
        </p:spPr>
        <p:txBody>
          <a:bodyPr>
            <a:noAutofit/>
          </a:bodyPr>
          <a:lstStyle/>
          <a:p>
            <a:r>
              <a:rPr lang="ru-RU" sz="2400" dirty="0" smtClean="0"/>
              <a:t>контролирует, как работает режим </a:t>
            </a:r>
            <a:r>
              <a:rPr lang="en-US" sz="2400" dirty="0" smtClean="0">
                <a:hlinkClick r:id="rId3"/>
              </a:rPr>
              <a:t>universal newlines </a:t>
            </a:r>
            <a:r>
              <a:rPr lang="en-US" sz="2400" dirty="0" smtClean="0"/>
              <a:t>(</a:t>
            </a:r>
            <a:r>
              <a:rPr lang="ru-RU" sz="2400" dirty="0" smtClean="0"/>
              <a:t>это применяется только в текстовом режиме). </a:t>
            </a:r>
            <a:endParaRPr lang="en-US" sz="2400" dirty="0" smtClean="0"/>
          </a:p>
          <a:p>
            <a:r>
              <a:rPr lang="ru-RU" sz="2400" dirty="0" smtClean="0"/>
              <a:t>Допустимо</a:t>
            </a:r>
            <a:r>
              <a:rPr lang="en-US" sz="2400" dirty="0" smtClean="0"/>
              <a:t>:</a:t>
            </a:r>
            <a:r>
              <a:rPr lang="ru-RU" sz="2400" dirty="0" smtClean="0"/>
              <a:t> </a:t>
            </a:r>
            <a:r>
              <a:rPr lang="en-US" sz="2400" b="1" i="1" dirty="0" smtClean="0"/>
              <a:t>None, "", "\n", "\r" </a:t>
            </a:r>
            <a:r>
              <a:rPr lang="ru-RU" sz="2400" b="1" i="1" dirty="0" smtClean="0"/>
              <a:t>и "\</a:t>
            </a:r>
            <a:r>
              <a:rPr lang="en-US" sz="2400" b="1" i="1" dirty="0" smtClean="0"/>
              <a:t>r\n"</a:t>
            </a:r>
          </a:p>
          <a:p>
            <a:r>
              <a:rPr lang="ru-RU" sz="2400" dirty="0" smtClean="0"/>
              <a:t>При чтении ввода из потока, если </a:t>
            </a:r>
            <a:r>
              <a:rPr lang="ru-RU" sz="2400" b="1" i="1" dirty="0" err="1" smtClean="0"/>
              <a:t>newline</a:t>
            </a:r>
            <a:r>
              <a:rPr lang="ru-RU" sz="2400" b="1" i="1" dirty="0" smtClean="0"/>
              <a:t> </a:t>
            </a:r>
            <a:r>
              <a:rPr lang="en-US" sz="2400" b="1" i="1" dirty="0" smtClean="0"/>
              <a:t>= </a:t>
            </a:r>
            <a:r>
              <a:rPr lang="ru-RU" sz="2400" b="1" i="1" dirty="0" err="1" smtClean="0"/>
              <a:t>None</a:t>
            </a:r>
            <a:r>
              <a:rPr lang="ru-RU" sz="2400" dirty="0" smtClean="0"/>
              <a:t>, режим </a:t>
            </a:r>
            <a:r>
              <a:rPr lang="ru-RU" sz="2400" b="1" i="1" dirty="0" err="1" smtClean="0"/>
              <a:t>universal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newlines</a:t>
            </a:r>
            <a:r>
              <a:rPr lang="ru-RU" sz="2400" b="1" i="1" dirty="0" smtClean="0"/>
              <a:t> </a:t>
            </a:r>
            <a:r>
              <a:rPr lang="ru-RU" sz="2400" dirty="0" smtClean="0"/>
              <a:t>включен. Строки во вводе могут заканчиваться </a:t>
            </a:r>
            <a:r>
              <a:rPr lang="ru-RU" sz="2400" b="1" i="1" dirty="0" smtClean="0"/>
              <a:t>"\</a:t>
            </a:r>
            <a:r>
              <a:rPr lang="ru-RU" sz="2400" b="1" i="1" dirty="0" err="1" smtClean="0"/>
              <a:t>n</a:t>
            </a:r>
            <a:r>
              <a:rPr lang="ru-RU" sz="2400" b="1" i="1" dirty="0" smtClean="0"/>
              <a:t>", "\</a:t>
            </a:r>
            <a:r>
              <a:rPr lang="ru-RU" sz="2400" b="1" i="1" dirty="0" err="1" smtClean="0"/>
              <a:t>r</a:t>
            </a:r>
            <a:r>
              <a:rPr lang="ru-RU" sz="2400" b="1" i="1" dirty="0" smtClean="0"/>
              <a:t>" или "\</a:t>
            </a:r>
            <a:r>
              <a:rPr lang="ru-RU" sz="2400" b="1" i="1" dirty="0" err="1" smtClean="0"/>
              <a:t>r\n</a:t>
            </a:r>
            <a:r>
              <a:rPr lang="ru-RU" sz="2400" dirty="0" smtClean="0"/>
              <a:t>", и это переводится в </a:t>
            </a:r>
            <a:r>
              <a:rPr lang="ru-RU" sz="2400" b="1" i="1" dirty="0" smtClean="0"/>
              <a:t>"\</a:t>
            </a:r>
            <a:r>
              <a:rPr lang="ru-RU" sz="2400" b="1" i="1" dirty="0" err="1" smtClean="0"/>
              <a:t>n</a:t>
            </a:r>
            <a:r>
              <a:rPr lang="ru-RU" sz="2400" b="1" i="1" dirty="0" smtClean="0"/>
              <a:t>" </a:t>
            </a:r>
            <a:r>
              <a:rPr lang="ru-RU" sz="2400" dirty="0" smtClean="0"/>
              <a:t>перед возвратом к вызывающему. </a:t>
            </a:r>
            <a:endParaRPr lang="en-US" sz="2400" dirty="0" smtClean="0"/>
          </a:p>
          <a:p>
            <a:pPr lvl="1"/>
            <a:r>
              <a:rPr lang="ru-RU" sz="2400" dirty="0" smtClean="0"/>
              <a:t>Если это есть </a:t>
            </a:r>
            <a:r>
              <a:rPr lang="ru-RU" sz="2400" b="1" i="1" dirty="0" smtClean="0">
                <a:solidFill>
                  <a:srgbClr val="FF0000"/>
                </a:solidFill>
              </a:rPr>
              <a:t>""</a:t>
            </a:r>
            <a:r>
              <a:rPr lang="ru-RU" sz="2400" dirty="0" smtClean="0"/>
              <a:t>, режим </a:t>
            </a:r>
            <a:r>
              <a:rPr lang="ru-RU" sz="2400" b="1" i="1" dirty="0" err="1" smtClean="0"/>
              <a:t>universal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newlines</a:t>
            </a:r>
            <a:r>
              <a:rPr lang="ru-RU" sz="2400" dirty="0" smtClean="0"/>
              <a:t> включен, но концы строк возвращаются к вызывающему </a:t>
            </a:r>
            <a:r>
              <a:rPr lang="ru-RU" sz="2400" u="sng" dirty="0" smtClean="0"/>
              <a:t>непереведенными</a:t>
            </a:r>
            <a:r>
              <a:rPr lang="ru-RU" sz="2400" dirty="0" smtClean="0"/>
              <a:t>. </a:t>
            </a:r>
            <a:endParaRPr lang="en-US" sz="2400" dirty="0" smtClean="0"/>
          </a:p>
          <a:p>
            <a:pPr lvl="1"/>
            <a:r>
              <a:rPr lang="ru-RU" sz="2400" dirty="0" smtClean="0"/>
              <a:t>Если у него любое другое допустимое значение</a:t>
            </a:r>
            <a:r>
              <a:rPr lang="en-US" sz="2400" b="1" i="1" dirty="0" smtClean="0"/>
              <a:t> ("\n", "\r" </a:t>
            </a:r>
            <a:r>
              <a:rPr lang="ru-RU" sz="2400" b="1" i="1" dirty="0" smtClean="0"/>
              <a:t>и "\</a:t>
            </a:r>
            <a:r>
              <a:rPr lang="en-US" sz="2400" b="1" i="1" dirty="0" smtClean="0"/>
              <a:t>r\n"</a:t>
            </a:r>
            <a:r>
              <a:rPr lang="ru-RU" sz="2400" b="1" i="1" dirty="0" smtClean="0"/>
              <a:t>)</a:t>
            </a:r>
            <a:r>
              <a:rPr lang="ru-RU" sz="2400" dirty="0" smtClean="0"/>
              <a:t>, вводимые строки прерываются только заданной строкой, и концы строк возвращаются к вызывающему непереведенными.</a:t>
            </a:r>
          </a:p>
          <a:p>
            <a:r>
              <a:rPr lang="ru-RU" sz="2400" dirty="0" smtClean="0"/>
              <a:t>При записи вывода в поток, если </a:t>
            </a:r>
            <a:r>
              <a:rPr lang="ru-RU" sz="2400" b="1" i="1" dirty="0" err="1" smtClean="0"/>
              <a:t>newline=None</a:t>
            </a:r>
            <a:r>
              <a:rPr lang="ru-RU" sz="2400" dirty="0" smtClean="0"/>
              <a:t>, любые записываемые символы </a:t>
            </a:r>
            <a:r>
              <a:rPr lang="ru-RU" sz="2400" b="1" i="1" dirty="0" smtClean="0"/>
              <a:t>"\</a:t>
            </a:r>
            <a:r>
              <a:rPr lang="ru-RU" sz="2400" b="1" i="1" dirty="0" err="1" smtClean="0"/>
              <a:t>n</a:t>
            </a:r>
            <a:r>
              <a:rPr lang="ru-RU" sz="2400" b="1" i="1" dirty="0" smtClean="0"/>
              <a:t>"</a:t>
            </a:r>
            <a:r>
              <a:rPr lang="ru-RU" sz="2400" dirty="0" smtClean="0"/>
              <a:t> переводятся в системный по умолчанию разделитель строк, </a:t>
            </a:r>
            <a:r>
              <a:rPr lang="ru-RU" sz="2400" i="1" dirty="0" smtClean="0">
                <a:hlinkClick r:id="rId4"/>
              </a:rPr>
              <a:t>os.linesep</a:t>
            </a:r>
            <a:r>
              <a:rPr lang="ru-RU" sz="2400" i="1" dirty="0" smtClean="0"/>
              <a:t>. </a:t>
            </a:r>
            <a:endParaRPr lang="en-US" sz="2400" i="1" dirty="0" smtClean="0"/>
          </a:p>
          <a:p>
            <a:pPr lvl="1"/>
            <a:r>
              <a:rPr lang="ru-RU" sz="2400" dirty="0" smtClean="0"/>
              <a:t>Если </a:t>
            </a:r>
            <a:r>
              <a:rPr lang="ru-RU" sz="2400" b="1" i="1" dirty="0" err="1" smtClean="0"/>
              <a:t>newline</a:t>
            </a:r>
            <a:r>
              <a:rPr lang="ru-RU" sz="2400" b="1" i="1" dirty="0" smtClean="0"/>
              <a:t> </a:t>
            </a:r>
            <a:r>
              <a:rPr lang="en-US" sz="2400" b="1" i="1" dirty="0" smtClean="0"/>
              <a:t>=</a:t>
            </a:r>
            <a:r>
              <a:rPr lang="ru-RU" sz="2400" b="1" i="1" dirty="0" smtClean="0"/>
              <a:t>"" </a:t>
            </a:r>
            <a:r>
              <a:rPr lang="ru-RU" sz="2400" dirty="0" smtClean="0"/>
              <a:t>или </a:t>
            </a:r>
            <a:r>
              <a:rPr lang="ru-RU" sz="2400" b="1" i="1" dirty="0" smtClean="0"/>
              <a:t>"\</a:t>
            </a:r>
            <a:r>
              <a:rPr lang="ru-RU" sz="2400" b="1" i="1" dirty="0" err="1" smtClean="0"/>
              <a:t>n</a:t>
            </a:r>
            <a:r>
              <a:rPr lang="ru-RU" sz="2400" b="1" i="1" dirty="0" smtClean="0"/>
              <a:t>"</a:t>
            </a:r>
            <a:r>
              <a:rPr lang="ru-RU" sz="2400" dirty="0" smtClean="0"/>
              <a:t>, перевод не происходит. </a:t>
            </a:r>
            <a:endParaRPr lang="en-US" sz="2400" dirty="0" smtClean="0"/>
          </a:p>
          <a:p>
            <a:pPr lvl="1"/>
            <a:r>
              <a:rPr lang="ru-RU" sz="2400" dirty="0" smtClean="0"/>
              <a:t>Если </a:t>
            </a:r>
            <a:r>
              <a:rPr lang="ru-RU" sz="2400" b="1" i="1" dirty="0" err="1" smtClean="0"/>
              <a:t>newline</a:t>
            </a:r>
            <a:r>
              <a:rPr lang="ru-RU" sz="2400" dirty="0" smtClean="0"/>
              <a:t> есть любое другое допустимое значение, значение</a:t>
            </a:r>
            <a:r>
              <a:rPr lang="en-US" sz="2400" b="1" i="1" dirty="0" smtClean="0"/>
              <a:t> ("\n", "\r" </a:t>
            </a:r>
            <a:r>
              <a:rPr lang="ru-RU" sz="2400" b="1" i="1" dirty="0" smtClean="0"/>
              <a:t>и "\</a:t>
            </a:r>
            <a:r>
              <a:rPr lang="en-US" sz="2400" b="1" i="1" dirty="0" smtClean="0"/>
              <a:t>r\n"</a:t>
            </a:r>
            <a:r>
              <a:rPr lang="ru-RU" sz="2400" b="1" i="1" dirty="0" smtClean="0"/>
              <a:t>)</a:t>
            </a:r>
            <a:r>
              <a:rPr lang="ru-RU" sz="2400" dirty="0" smtClean="0"/>
              <a:t>, то любые записываемые символы </a:t>
            </a:r>
            <a:r>
              <a:rPr lang="ru-RU" sz="2400" b="1" i="1" dirty="0" smtClean="0"/>
              <a:t>"\</a:t>
            </a:r>
            <a:r>
              <a:rPr lang="ru-RU" sz="2400" b="1" i="1" dirty="0" err="1" smtClean="0"/>
              <a:t>n</a:t>
            </a:r>
            <a:r>
              <a:rPr lang="ru-RU" sz="2400" b="1" i="1" dirty="0" smtClean="0"/>
              <a:t>" </a:t>
            </a:r>
            <a:r>
              <a:rPr lang="ru-RU" sz="2400" dirty="0" smtClean="0"/>
              <a:t>переводятся в заданную строку.</a:t>
            </a:r>
          </a:p>
          <a:p>
            <a:endParaRPr lang="ru-RU" sz="2400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36</a:t>
            </a:fld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функции </a:t>
            </a:r>
            <a:r>
              <a:rPr lang="en-US" dirty="0" smtClean="0"/>
              <a:t>open.</a:t>
            </a:r>
            <a:r>
              <a:rPr lang="ru-RU" dirty="0" smtClean="0"/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closefd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i="1" dirty="0" err="1" smtClean="0"/>
              <a:t>closefd</a:t>
            </a:r>
            <a:r>
              <a:rPr lang="ru-RU" i="1" dirty="0" smtClean="0"/>
              <a:t> </a:t>
            </a:r>
            <a:r>
              <a:rPr lang="en-US" i="1" dirty="0" smtClean="0"/>
              <a:t> – </a:t>
            </a:r>
            <a:r>
              <a:rPr lang="ru-RU" dirty="0" smtClean="0"/>
              <a:t>флаг необходимости закрытия файлового дескриптора. Используется только, если в </a:t>
            </a:r>
            <a:r>
              <a:rPr lang="ru-RU" b="1" i="1" dirty="0" err="1" smtClean="0"/>
              <a:t>file</a:t>
            </a:r>
            <a:r>
              <a:rPr lang="en-US" b="1" i="1" dirty="0" smtClean="0"/>
              <a:t>name</a:t>
            </a:r>
            <a:r>
              <a:rPr lang="ru-RU" dirty="0" smtClean="0"/>
              <a:t> указан дескриптор, иначе выбрасывается</a:t>
            </a:r>
            <a:r>
              <a:rPr lang="en-US" dirty="0" smtClean="0"/>
              <a:t> </a:t>
            </a:r>
            <a:r>
              <a:rPr lang="ru-RU" dirty="0" smtClean="0"/>
              <a:t>исключение. Если </a:t>
            </a:r>
            <a:r>
              <a:rPr lang="ru-RU" b="1" i="1" dirty="0" err="1" smtClean="0"/>
              <a:t>closefd</a:t>
            </a:r>
            <a:r>
              <a:rPr lang="en-US" b="1" i="1" dirty="0" smtClean="0"/>
              <a:t>=</a:t>
            </a:r>
            <a:r>
              <a:rPr lang="ru-RU" b="1" i="1" dirty="0" err="1" smtClean="0"/>
              <a:t>False</a:t>
            </a:r>
            <a:r>
              <a:rPr lang="ru-RU" dirty="0" smtClean="0"/>
              <a:t>, то дескриптор будет оставлен открытым даже после закрытия файла.</a:t>
            </a:r>
            <a:endParaRPr lang="en-US" dirty="0" smtClean="0"/>
          </a:p>
          <a:p>
            <a:r>
              <a:rPr lang="ru-RU" dirty="0" smtClean="0"/>
              <a:t>Если имя файла задано, то </a:t>
            </a:r>
            <a:r>
              <a:rPr lang="ru-RU" b="1" i="1" dirty="0" err="1" smtClean="0"/>
              <a:t>closefd=</a:t>
            </a:r>
            <a:r>
              <a:rPr lang="en-US" b="1" i="1" dirty="0" smtClean="0"/>
              <a:t>True</a:t>
            </a:r>
            <a:r>
              <a:rPr lang="ru-RU" b="1" dirty="0" smtClean="0"/>
              <a:t> </a:t>
            </a:r>
            <a:r>
              <a:rPr lang="ru-RU" dirty="0" smtClean="0"/>
              <a:t>(по умолчанию), иначе возникает ошибка.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функции </a:t>
            </a:r>
            <a:r>
              <a:rPr lang="en-US" dirty="0" smtClean="0"/>
              <a:t>open.</a:t>
            </a:r>
            <a:r>
              <a:rPr lang="ru-RU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opener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opener – </a:t>
            </a:r>
            <a:r>
              <a:rPr lang="ru-RU" dirty="0" smtClean="0"/>
              <a:t>Пользовательский объект, поддерживающий вызов, который следует использовать для открытия файла. Данный объект, получая на входе </a:t>
            </a:r>
            <a:r>
              <a:rPr lang="ru-RU" b="1" i="1" dirty="0" err="1" smtClean="0"/>
              <a:t>file</a:t>
            </a:r>
            <a:r>
              <a:rPr lang="en-US" b="1" i="1" dirty="0" smtClean="0"/>
              <a:t>name</a:t>
            </a:r>
            <a:r>
              <a:rPr lang="ru-RU" b="1" i="1" dirty="0" smtClean="0"/>
              <a:t> </a:t>
            </a:r>
            <a:r>
              <a:rPr lang="ru-RU" dirty="0" smtClean="0"/>
              <a:t>и </a:t>
            </a:r>
            <a:r>
              <a:rPr lang="ru-RU" b="1" i="1" dirty="0" err="1" smtClean="0"/>
              <a:t>flags</a:t>
            </a:r>
            <a:r>
              <a:rPr lang="ru-RU" dirty="0" smtClean="0"/>
              <a:t>, должен возвращать открытый дескриптор файла (возврат </a:t>
            </a:r>
            <a:r>
              <a:rPr lang="ru-RU" b="1" i="1" dirty="0" err="1" smtClean="0"/>
              <a:t>os.open</a:t>
            </a:r>
            <a:r>
              <a:rPr lang="ru-RU" dirty="0" smtClean="0"/>
              <a:t> и </a:t>
            </a:r>
            <a:r>
              <a:rPr lang="ru-RU" b="1" i="1" dirty="0" err="1" smtClean="0"/>
              <a:t>None</a:t>
            </a:r>
            <a:r>
              <a:rPr lang="ru-RU" dirty="0" smtClean="0"/>
              <a:t> при этом функционально идентичны).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файлового объекта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008" y="620688"/>
            <a:ext cx="8928992" cy="5976664"/>
          </a:xfrm>
        </p:spPr>
        <p:txBody>
          <a:bodyPr>
            <a:noAutofit/>
          </a:bodyPr>
          <a:lstStyle/>
          <a:p>
            <a:r>
              <a:rPr lang="en-US" sz="2500" b="1" i="1" dirty="0" smtClean="0"/>
              <a:t>[</a:t>
            </a:r>
            <a:r>
              <a:rPr lang="ru-RU" sz="2500" b="1" i="1" dirty="0" smtClean="0"/>
              <a:t>…</a:t>
            </a:r>
            <a:r>
              <a:rPr lang="en-US" sz="2500" b="1" i="1" dirty="0" smtClean="0"/>
              <a:t>'buffer', 'close', 'closed', 'detach', 'encoding', 'errors', '</a:t>
            </a:r>
            <a:r>
              <a:rPr lang="en-US" sz="2500" b="1" i="1" dirty="0" err="1" smtClean="0"/>
              <a:t>fileno</a:t>
            </a:r>
            <a:r>
              <a:rPr lang="en-US" sz="2500" b="1" i="1" dirty="0" smtClean="0"/>
              <a:t>', 'flush', '</a:t>
            </a:r>
            <a:r>
              <a:rPr lang="en-US" sz="2500" b="1" i="1" dirty="0" err="1" smtClean="0"/>
              <a:t>isatty</a:t>
            </a:r>
            <a:r>
              <a:rPr lang="en-US" sz="2500" b="1" i="1" dirty="0" smtClean="0"/>
              <a:t>', '</a:t>
            </a:r>
            <a:r>
              <a:rPr lang="en-US" sz="2500" b="1" i="1" dirty="0" err="1" smtClean="0"/>
              <a:t>line_buffering</a:t>
            </a:r>
            <a:r>
              <a:rPr lang="en-US" sz="2500" b="1" i="1" dirty="0" smtClean="0"/>
              <a:t>', 'mode', 'name', 'newlines', 'read', 'readable', '</a:t>
            </a:r>
            <a:r>
              <a:rPr lang="en-US" sz="2500" b="1" i="1" dirty="0" err="1" smtClean="0"/>
              <a:t>readline</a:t>
            </a:r>
            <a:r>
              <a:rPr lang="en-US" sz="2500" b="1" i="1" dirty="0" smtClean="0"/>
              <a:t>', '</a:t>
            </a:r>
            <a:r>
              <a:rPr lang="en-US" sz="2500" b="1" i="1" dirty="0" err="1" smtClean="0"/>
              <a:t>readlines</a:t>
            </a:r>
            <a:r>
              <a:rPr lang="en-US" sz="2500" b="1" i="1" dirty="0" smtClean="0"/>
              <a:t>', 'seek', '</a:t>
            </a:r>
            <a:r>
              <a:rPr lang="en-US" sz="2500" b="1" i="1" dirty="0" err="1" smtClean="0"/>
              <a:t>seekable</a:t>
            </a:r>
            <a:r>
              <a:rPr lang="en-US" sz="2500" b="1" i="1" dirty="0" smtClean="0"/>
              <a:t>', 'tell', 'truncate', 'writable', 'write', '</a:t>
            </a:r>
            <a:r>
              <a:rPr lang="en-US" sz="2500" b="1" i="1" dirty="0" err="1" smtClean="0"/>
              <a:t>writelines</a:t>
            </a:r>
            <a:r>
              <a:rPr lang="en-US" sz="2500" b="1" i="1" dirty="0" smtClean="0"/>
              <a:t>']</a:t>
            </a:r>
            <a:endParaRPr lang="ru-RU" sz="2500" b="1" i="1" dirty="0" smtClean="0"/>
          </a:p>
          <a:p>
            <a:pPr>
              <a:buNone/>
            </a:pPr>
            <a:r>
              <a:rPr lang="en-US" sz="2500" b="1" i="1" dirty="0" smtClean="0"/>
              <a:t>f = open("some.txt", "w")</a:t>
            </a:r>
            <a:br>
              <a:rPr lang="en-US" sz="2500" b="1" i="1" dirty="0" smtClean="0"/>
            </a:br>
            <a:r>
              <a:rPr lang="en-US" sz="2500" b="1" i="1" dirty="0" smtClean="0"/>
              <a:t>print("</a:t>
            </a:r>
            <a:r>
              <a:rPr lang="ru-RU" sz="2500" b="1" i="1" dirty="0" smtClean="0"/>
              <a:t>Имя файла: ", </a:t>
            </a:r>
            <a:r>
              <a:rPr lang="en-US" sz="2500" b="1" i="1" dirty="0" smtClean="0"/>
              <a:t>f.name)</a:t>
            </a:r>
            <a:br>
              <a:rPr lang="en-US" sz="2500" b="1" i="1" dirty="0" smtClean="0"/>
            </a:br>
            <a:r>
              <a:rPr lang="en-US" sz="2500" b="1" i="1" dirty="0" smtClean="0"/>
              <a:t>print("</a:t>
            </a:r>
            <a:r>
              <a:rPr lang="ru-RU" sz="2500" b="1" i="1" dirty="0" smtClean="0"/>
              <a:t>Файл закрыт: ", </a:t>
            </a:r>
            <a:r>
              <a:rPr lang="en-US" sz="2500" b="1" i="1" dirty="0" err="1" smtClean="0"/>
              <a:t>f.closed</a:t>
            </a:r>
            <a:r>
              <a:rPr lang="en-US" sz="2500" b="1" i="1" dirty="0" smtClean="0"/>
              <a:t>)</a:t>
            </a:r>
            <a:br>
              <a:rPr lang="en-US" sz="2500" b="1" i="1" dirty="0" smtClean="0"/>
            </a:br>
            <a:r>
              <a:rPr lang="en-US" sz="2500" b="1" i="1" dirty="0" smtClean="0"/>
              <a:t>print("</a:t>
            </a:r>
            <a:r>
              <a:rPr lang="ru-RU" sz="2500" b="1" i="1" dirty="0" smtClean="0"/>
              <a:t>В каком режиме файл открыт: ", </a:t>
            </a:r>
            <a:r>
              <a:rPr lang="en-US" sz="2500" b="1" i="1" dirty="0" err="1" smtClean="0"/>
              <a:t>f.mode</a:t>
            </a:r>
            <a:r>
              <a:rPr lang="en-US" sz="2500" b="1" i="1" dirty="0" smtClean="0"/>
              <a:t>)</a:t>
            </a:r>
            <a:br>
              <a:rPr lang="en-US" sz="2500" b="1" i="1" dirty="0" smtClean="0"/>
            </a:br>
            <a:r>
              <a:rPr lang="en-US" sz="2500" b="1" i="1" dirty="0" smtClean="0"/>
              <a:t>print("</a:t>
            </a:r>
            <a:r>
              <a:rPr lang="ru-RU" sz="2500" b="1" i="1" dirty="0" smtClean="0"/>
              <a:t>Кодировка: ", </a:t>
            </a:r>
            <a:r>
              <a:rPr lang="en-US" sz="2500" b="1" i="1" dirty="0" err="1" smtClean="0"/>
              <a:t>f.encoding</a:t>
            </a:r>
            <a:r>
              <a:rPr lang="en-US" sz="2500" b="1" i="1" dirty="0" smtClean="0"/>
              <a:t>)</a:t>
            </a:r>
            <a:br>
              <a:rPr lang="en-US" sz="2500" b="1" i="1" dirty="0" smtClean="0"/>
            </a:br>
            <a:r>
              <a:rPr lang="en-US" sz="2500" b="1" i="1" dirty="0" smtClean="0"/>
              <a:t>print("</a:t>
            </a:r>
            <a:r>
              <a:rPr lang="ru-RU" sz="2500" b="1" i="1" dirty="0" smtClean="0"/>
              <a:t>Дескриптор: ", </a:t>
            </a:r>
            <a:r>
              <a:rPr lang="en-US" sz="2500" b="1" i="1" dirty="0" err="1" smtClean="0"/>
              <a:t>f.fileno</a:t>
            </a:r>
            <a:r>
              <a:rPr lang="en-US" sz="2500" b="1" i="1" dirty="0" smtClean="0"/>
              <a:t>())</a:t>
            </a:r>
            <a:br>
              <a:rPr lang="en-US" sz="2500" b="1" i="1" dirty="0" smtClean="0"/>
            </a:br>
            <a:r>
              <a:rPr lang="en-US" sz="2500" b="1" i="1" dirty="0" smtClean="0"/>
              <a:t>print("</a:t>
            </a:r>
            <a:r>
              <a:rPr lang="ru-RU" sz="2500" b="1" i="1" dirty="0" smtClean="0"/>
              <a:t>Интерактивный поток: ", </a:t>
            </a:r>
            <a:r>
              <a:rPr lang="en-US" sz="2500" b="1" i="1" dirty="0" err="1" smtClean="0"/>
              <a:t>f.isatty</a:t>
            </a:r>
            <a:r>
              <a:rPr lang="en-US" sz="2500" b="1" i="1" dirty="0" smtClean="0"/>
              <a:t>())</a:t>
            </a:r>
            <a:br>
              <a:rPr lang="en-US" sz="2500" b="1" i="1" dirty="0" smtClean="0"/>
            </a:br>
            <a:r>
              <a:rPr lang="en-US" sz="2500" b="1" i="1" dirty="0" smtClean="0"/>
              <a:t>print("</a:t>
            </a:r>
            <a:r>
              <a:rPr lang="ru-RU" sz="2500" b="1" i="1" dirty="0" smtClean="0"/>
              <a:t>Текущая позиция: ", </a:t>
            </a:r>
            <a:r>
              <a:rPr lang="en-US" sz="2500" b="1" i="1" dirty="0" err="1" smtClean="0"/>
              <a:t>f.tell</a:t>
            </a:r>
            <a:r>
              <a:rPr lang="en-US" sz="2500" b="1" i="1" dirty="0" smtClean="0"/>
              <a:t>())</a:t>
            </a:r>
            <a:br>
              <a:rPr lang="en-US" sz="2500" b="1" i="1" dirty="0" smtClean="0"/>
            </a:br>
            <a:r>
              <a:rPr lang="en-US" sz="2500" b="1" i="1" dirty="0" err="1" smtClean="0"/>
              <a:t>f.close</a:t>
            </a:r>
            <a:r>
              <a:rPr lang="en-US" sz="2500" b="1" i="1" dirty="0" smtClean="0"/>
              <a:t>()</a:t>
            </a:r>
          </a:p>
          <a:p>
            <a:pPr>
              <a:buNone/>
            </a:pPr>
            <a:r>
              <a:rPr lang="ru-RU" sz="2500" b="1" i="1" dirty="0" smtClean="0">
                <a:solidFill>
                  <a:srgbClr val="00B050"/>
                </a:solidFill>
              </a:rPr>
              <a:t>Имя файла:  </a:t>
            </a:r>
            <a:r>
              <a:rPr lang="ru-RU" sz="2500" b="1" i="1" dirty="0" err="1" smtClean="0">
                <a:solidFill>
                  <a:srgbClr val="FF0000"/>
                </a:solidFill>
              </a:rPr>
              <a:t>some.txt</a:t>
            </a:r>
            <a:endParaRPr lang="ru-RU" sz="2500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sz="2500" b="1" i="1" dirty="0" smtClean="0">
                <a:solidFill>
                  <a:srgbClr val="00B050"/>
                </a:solidFill>
              </a:rPr>
              <a:t>Файл закрыт:  </a:t>
            </a:r>
            <a:r>
              <a:rPr lang="ru-RU" sz="2500" b="1" i="1" dirty="0" err="1" smtClean="0">
                <a:solidFill>
                  <a:srgbClr val="FF0000"/>
                </a:solidFill>
              </a:rPr>
              <a:t>False</a:t>
            </a:r>
            <a:endParaRPr lang="ru-RU" sz="2500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sz="2500" b="1" i="1" dirty="0" smtClean="0">
                <a:solidFill>
                  <a:srgbClr val="00B050"/>
                </a:solidFill>
              </a:rPr>
              <a:t>В каком режиме файл открыт:  </a:t>
            </a:r>
            <a:r>
              <a:rPr lang="ru-RU" sz="2500" b="1" i="1" dirty="0" err="1" smtClean="0">
                <a:solidFill>
                  <a:srgbClr val="FF0000"/>
                </a:solidFill>
              </a:rPr>
              <a:t>w</a:t>
            </a:r>
            <a:endParaRPr lang="ru-RU" sz="2500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sz="2500" b="1" i="1" dirty="0" smtClean="0">
                <a:solidFill>
                  <a:srgbClr val="00B050"/>
                </a:solidFill>
              </a:rPr>
              <a:t>Кодировка:  </a:t>
            </a:r>
            <a:r>
              <a:rPr lang="ru-RU" sz="2500" b="1" i="1" dirty="0" smtClean="0">
                <a:solidFill>
                  <a:srgbClr val="FF0000"/>
                </a:solidFill>
              </a:rPr>
              <a:t>cp1251</a:t>
            </a:r>
          </a:p>
          <a:p>
            <a:pPr>
              <a:buNone/>
            </a:pPr>
            <a:r>
              <a:rPr lang="ru-RU" sz="2500" b="1" i="1" dirty="0" smtClean="0">
                <a:solidFill>
                  <a:srgbClr val="00B050"/>
                </a:solidFill>
              </a:rPr>
              <a:t>Дескриптор:  </a:t>
            </a:r>
            <a:r>
              <a:rPr lang="ru-RU" sz="2500" b="1" i="1" dirty="0" smtClean="0">
                <a:solidFill>
                  <a:srgbClr val="FF0000"/>
                </a:solidFill>
              </a:rPr>
              <a:t>3</a:t>
            </a:r>
          </a:p>
          <a:p>
            <a:pPr>
              <a:buNone/>
            </a:pPr>
            <a:r>
              <a:rPr lang="ru-RU" sz="2500" b="1" i="1" dirty="0" smtClean="0">
                <a:solidFill>
                  <a:srgbClr val="00B050"/>
                </a:solidFill>
              </a:rPr>
              <a:t>Интерактивный поток:  </a:t>
            </a:r>
            <a:r>
              <a:rPr lang="ru-RU" sz="2500" b="1" i="1" dirty="0" err="1" smtClean="0">
                <a:solidFill>
                  <a:srgbClr val="FF0000"/>
                </a:solidFill>
              </a:rPr>
              <a:t>False</a:t>
            </a:r>
            <a:endParaRPr lang="ru-RU" sz="2500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sz="2500" b="1" i="1" dirty="0" smtClean="0">
                <a:solidFill>
                  <a:srgbClr val="00B050"/>
                </a:solidFill>
              </a:rPr>
              <a:t>Текущая позиция:  </a:t>
            </a:r>
            <a:r>
              <a:rPr lang="ru-RU" sz="2500" b="1" i="1" dirty="0" smtClean="0">
                <a:solidFill>
                  <a:srgbClr val="FF0000"/>
                </a:solidFill>
              </a:rPr>
              <a:t>0</a:t>
            </a:r>
            <a:endParaRPr lang="ru-RU" sz="2500" b="1" i="1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Действия с функциями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04656"/>
          </a:xfrm>
        </p:spPr>
        <p:txBody>
          <a:bodyPr>
            <a:normAutofit fontScale="92500" lnSpcReduction="10000"/>
          </a:bodyPr>
          <a:lstStyle/>
          <a:p>
            <a:pPr marL="360000" indent="-360000"/>
            <a:r>
              <a:rPr lang="ru-RU" dirty="0" smtClean="0"/>
              <a:t>Функцию можно</a:t>
            </a:r>
            <a:r>
              <a:rPr lang="en-US" dirty="0" smtClean="0"/>
              <a:t>:</a:t>
            </a:r>
            <a:r>
              <a:rPr lang="ru-RU" dirty="0" smtClean="0"/>
              <a:t> определить, вызвать.</a:t>
            </a:r>
          </a:p>
          <a:p>
            <a:pPr marL="360000" indent="-360000"/>
            <a:r>
              <a:rPr lang="ru-RU" dirty="0" smtClean="0"/>
              <a:t>Блок функции начинается с ключевого слова </a:t>
            </a:r>
            <a:r>
              <a:rPr lang="ru-RU" b="1" i="1" dirty="0" err="1" smtClean="0"/>
              <a:t>def</a:t>
            </a:r>
            <a:r>
              <a:rPr lang="ru-RU" dirty="0" smtClean="0"/>
              <a:t>, после которого следуют имя функции и круглые скобки ( </a:t>
            </a:r>
            <a:r>
              <a:rPr lang="ru-RU" dirty="0" smtClean="0">
                <a:solidFill>
                  <a:srgbClr val="FF0000"/>
                </a:solidFill>
              </a:rPr>
              <a:t>()</a:t>
            </a:r>
            <a:r>
              <a:rPr lang="ru-RU" dirty="0" smtClean="0"/>
              <a:t> ).</a:t>
            </a:r>
          </a:p>
          <a:p>
            <a:pPr marL="360000" indent="-360000"/>
            <a:r>
              <a:rPr lang="ru-RU" dirty="0" smtClean="0"/>
              <a:t>Имена функций подчиняются тем же правилам, что и имена переменных</a:t>
            </a:r>
          </a:p>
          <a:p>
            <a:pPr marL="360000" indent="-360000"/>
            <a:r>
              <a:rPr lang="ru-RU" dirty="0" smtClean="0"/>
              <a:t>Аргументы, которые принимает функция, должны находиться внутри скобок.</a:t>
            </a:r>
          </a:p>
          <a:p>
            <a:pPr marL="360000" indent="-360000"/>
            <a:r>
              <a:rPr lang="ru-RU" dirty="0" smtClean="0"/>
              <a:t>Далее идёт двоеточие ( </a:t>
            </a:r>
            <a:r>
              <a:rPr lang="ru-RU" b="1" dirty="0" smtClean="0">
                <a:solidFill>
                  <a:srgbClr val="FF0000"/>
                </a:solidFill>
              </a:rPr>
              <a:t>:</a:t>
            </a:r>
            <a:r>
              <a:rPr lang="ru-RU" dirty="0" smtClean="0"/>
              <a:t> ). </a:t>
            </a:r>
          </a:p>
          <a:p>
            <a:pPr marL="360000" indent="-360000"/>
            <a:r>
              <a:rPr lang="ru-RU" dirty="0" smtClean="0"/>
              <a:t>Само тело функции начинается с новой строки с отступом.</a:t>
            </a:r>
          </a:p>
          <a:p>
            <a:pPr marL="360000" indent="-360000"/>
            <a:r>
              <a:rPr lang="ru-RU" dirty="0" smtClean="0"/>
              <a:t>Функции, </a:t>
            </a:r>
            <a:r>
              <a:rPr lang="ru-RU" smtClean="0"/>
              <a:t>вычисляющие какое-либо </a:t>
            </a:r>
            <a:r>
              <a:rPr lang="ru-RU" dirty="0" smtClean="0"/>
              <a:t>значение, возвращают его с помощью инструкции </a:t>
            </a:r>
            <a:r>
              <a:rPr lang="ru-RU" b="1" i="1" dirty="0" err="1" smtClean="0"/>
              <a:t>return</a:t>
            </a:r>
            <a:r>
              <a:rPr lang="ru-RU" b="1" i="1" dirty="0" smtClean="0"/>
              <a:t>.</a:t>
            </a:r>
          </a:p>
          <a:p>
            <a:pPr marL="360000" indent="-360000"/>
            <a:r>
              <a:rPr lang="ru-RU" dirty="0" smtClean="0"/>
              <a:t>Функции, известные как </a:t>
            </a:r>
            <a:r>
              <a:rPr lang="ru-RU" i="1" u="sng" dirty="0" smtClean="0"/>
              <a:t>генераторы</a:t>
            </a:r>
            <a:r>
              <a:rPr lang="ru-RU" i="1" dirty="0" smtClean="0"/>
              <a:t>, </a:t>
            </a:r>
            <a:r>
              <a:rPr lang="ru-RU" dirty="0" smtClean="0"/>
              <a:t>для передачи возвращаемого значения могут также использовать инструкцию </a:t>
            </a:r>
            <a:r>
              <a:rPr lang="ru-RU" b="1" i="1" dirty="0" err="1" smtClean="0"/>
              <a:t>yield</a:t>
            </a:r>
            <a:r>
              <a:rPr lang="ru-RU" dirty="0" smtClean="0"/>
              <a:t> и сохранять свое состояние так, чтобы работа функции могла быть возобновлена позднее </a:t>
            </a:r>
            <a:endParaRPr lang="ru-RU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Использование менеджера контекста</a:t>
            </a:r>
            <a:r>
              <a:rPr lang="en-US" sz="3600" dirty="0" smtClean="0"/>
              <a:t> </a:t>
            </a:r>
            <a:r>
              <a:rPr lang="en-US" sz="3600" i="1" dirty="0" smtClean="0">
                <a:solidFill>
                  <a:srgbClr val="FF0000"/>
                </a:solidFill>
              </a:rPr>
              <a:t>with</a:t>
            </a:r>
            <a:endParaRPr lang="ru-RU" sz="3600" i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 err="1" smtClean="0"/>
              <a:t>Python</a:t>
            </a:r>
            <a:r>
              <a:rPr lang="ru-RU" dirty="0" smtClean="0"/>
              <a:t> имеются менеджеры контекста для очистки объектов, таких как открытые файлы.</a:t>
            </a:r>
          </a:p>
          <a:p>
            <a:r>
              <a:rPr lang="ru-RU" dirty="0" smtClean="0"/>
              <a:t>Используется конструкция вида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ru-RU" b="1" i="1" dirty="0" err="1" smtClean="0"/>
              <a:t>with</a:t>
            </a:r>
            <a:r>
              <a:rPr lang="ru-RU" i="1" dirty="0" smtClean="0"/>
              <a:t> </a:t>
            </a:r>
            <a:r>
              <a:rPr lang="en-US" b="1" i="1" dirty="0" smtClean="0"/>
              <a:t>&lt;</a:t>
            </a:r>
            <a:r>
              <a:rPr lang="ru-RU" b="1" i="1" dirty="0" smtClean="0"/>
              <a:t>выражение</a:t>
            </a:r>
            <a:r>
              <a:rPr lang="en-US" b="1" i="1" dirty="0" smtClean="0"/>
              <a:t>&gt;</a:t>
            </a:r>
            <a:r>
              <a:rPr lang="ru-RU" b="1" dirty="0" smtClean="0"/>
              <a:t> </a:t>
            </a:r>
            <a:r>
              <a:rPr lang="ru-RU" b="1" i="1" dirty="0" err="1" smtClean="0"/>
              <a:t>as</a:t>
            </a:r>
            <a:r>
              <a:rPr lang="ru-RU" b="1" i="1" dirty="0" smtClean="0"/>
              <a:t> переменная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en-US" b="1" i="1" dirty="0" smtClean="0"/>
              <a:t>with open("f.txt", "wt") as f:</a:t>
            </a:r>
          </a:p>
          <a:p>
            <a:pPr>
              <a:buNone/>
            </a:pPr>
            <a:r>
              <a:rPr lang="en-US" b="1" i="1" dirty="0" smtClean="0"/>
              <a:t>	</a:t>
            </a:r>
            <a:r>
              <a:rPr lang="en-US" b="1" i="1" dirty="0" err="1" smtClean="0"/>
              <a:t>f.write</a:t>
            </a:r>
            <a:r>
              <a:rPr lang="en-US" b="1" i="1" dirty="0" smtClean="0"/>
              <a:t>("my text")</a:t>
            </a:r>
          </a:p>
          <a:p>
            <a:r>
              <a:rPr lang="ru-RU" dirty="0" smtClean="0"/>
              <a:t>После того как блок кода, расположенный под менеджером контекста завершится</a:t>
            </a:r>
            <a:r>
              <a:rPr lang="en-US" dirty="0" smtClean="0"/>
              <a:t>,</a:t>
            </a:r>
            <a:r>
              <a:rPr lang="ru-RU" dirty="0" smtClean="0"/>
              <a:t> файл будет автоматически закрыт.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в файл.</a:t>
            </a:r>
            <a:r>
              <a:rPr lang="en-US" dirty="0" smtClean="0"/>
              <a:t> </a:t>
            </a:r>
            <a:r>
              <a:rPr lang="ru-RU" dirty="0" smtClean="0"/>
              <a:t>Метод </a:t>
            </a:r>
            <a:r>
              <a:rPr lang="en-US" dirty="0" smtClean="0">
                <a:solidFill>
                  <a:srgbClr val="FF0000"/>
                </a:solidFill>
              </a:rPr>
              <a:t>write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ru-RU" b="1" i="1" dirty="0" err="1" smtClean="0"/>
              <a:t>write</a:t>
            </a:r>
            <a:r>
              <a:rPr lang="ru-RU" b="1" i="1" dirty="0" smtClean="0"/>
              <a:t>() </a:t>
            </a:r>
            <a:r>
              <a:rPr lang="ru-RU" dirty="0" smtClean="0"/>
              <a:t>записывает строку в открытый файл. Строки могут содержать двоичные данные, а не только текст.</a:t>
            </a:r>
          </a:p>
          <a:p>
            <a:r>
              <a:rPr lang="ru-RU" dirty="0" smtClean="0"/>
              <a:t>Метод </a:t>
            </a:r>
            <a:r>
              <a:rPr lang="ru-RU" b="1" i="1" dirty="0" err="1" smtClean="0"/>
              <a:t>write</a:t>
            </a:r>
            <a:r>
              <a:rPr lang="ru-RU" b="1" i="1" dirty="0" smtClean="0"/>
              <a:t>() </a:t>
            </a:r>
            <a:r>
              <a:rPr lang="ru-RU" dirty="0" smtClean="0"/>
              <a:t>не добавляет символ переноса строки </a:t>
            </a:r>
            <a:r>
              <a:rPr lang="ru-RU" b="1" i="1" dirty="0" smtClean="0"/>
              <a:t>("\</a:t>
            </a:r>
            <a:r>
              <a:rPr lang="ru-RU" b="1" i="1" dirty="0" err="1" smtClean="0"/>
              <a:t>n</a:t>
            </a:r>
            <a:r>
              <a:rPr lang="ru-RU" b="1" i="1" dirty="0" smtClean="0"/>
              <a:t>") </a:t>
            </a:r>
            <a:r>
              <a:rPr lang="ru-RU" dirty="0" smtClean="0"/>
              <a:t>в конец файла.</a:t>
            </a:r>
          </a:p>
          <a:p>
            <a:pPr>
              <a:buNone/>
            </a:pPr>
            <a:r>
              <a:rPr lang="en-US" b="1" i="1" dirty="0" err="1" smtClean="0"/>
              <a:t>my_file</a:t>
            </a:r>
            <a:r>
              <a:rPr lang="en-US" b="1" i="1" dirty="0" smtClean="0"/>
              <a:t> = open("some.txt", "w")</a:t>
            </a:r>
          </a:p>
          <a:p>
            <a:pPr>
              <a:buNone/>
            </a:pPr>
            <a:r>
              <a:rPr lang="en-US" b="1" i="1" dirty="0" err="1" smtClean="0"/>
              <a:t>my_file.write</a:t>
            </a:r>
            <a:r>
              <a:rPr lang="en-US" b="1" i="1" dirty="0" smtClean="0"/>
              <a:t>("Hello, World!</a:t>
            </a:r>
            <a:r>
              <a:rPr lang="ru-RU" b="1" i="1" dirty="0" smtClean="0"/>
              <a:t>")</a:t>
            </a:r>
          </a:p>
          <a:p>
            <a:pPr>
              <a:buNone/>
            </a:pPr>
            <a:r>
              <a:rPr lang="en-US" b="1" i="1" dirty="0" err="1" smtClean="0"/>
              <a:t>my_file.close</a:t>
            </a:r>
            <a:r>
              <a:rPr lang="en-US" b="1" i="1" dirty="0" smtClean="0"/>
              <a:t>()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в файл.</a:t>
            </a:r>
            <a:r>
              <a:rPr lang="en-US" dirty="0" smtClean="0"/>
              <a:t> </a:t>
            </a:r>
            <a:r>
              <a:rPr lang="ru-RU" dirty="0" smtClean="0"/>
              <a:t>Метод </a:t>
            </a:r>
            <a:r>
              <a:rPr lang="en-US" dirty="0" err="1" smtClean="0">
                <a:solidFill>
                  <a:srgbClr val="FF0000"/>
                </a:solidFill>
              </a:rPr>
              <a:t>writelines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0465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i="1" dirty="0" err="1" smtClean="0"/>
              <a:t>fout.writelines</a:t>
            </a:r>
            <a:r>
              <a:rPr lang="en-US" b="1" i="1" dirty="0" smtClean="0"/>
              <a:t>(</a:t>
            </a:r>
            <a:r>
              <a:rPr lang="en-US" b="1" i="1" dirty="0" err="1" smtClean="0"/>
              <a:t>aList</a:t>
            </a:r>
            <a:r>
              <a:rPr lang="en-US" b="1" i="1" dirty="0" smtClean="0"/>
              <a:t>) </a:t>
            </a:r>
            <a:r>
              <a:rPr lang="en-US" dirty="0" smtClean="0"/>
              <a:t>	– </a:t>
            </a:r>
            <a:r>
              <a:rPr lang="ru-RU" dirty="0" smtClean="0"/>
              <a:t>Записывает в файл указанную последовательность строк.</a:t>
            </a:r>
            <a:endParaRPr lang="en-US" dirty="0" smtClean="0"/>
          </a:p>
          <a:p>
            <a:pPr>
              <a:buNone/>
            </a:pPr>
            <a:r>
              <a:rPr lang="en-US" b="1" i="1" dirty="0" err="1" smtClean="0"/>
              <a:t>aList</a:t>
            </a:r>
            <a:r>
              <a:rPr lang="en-US" b="1" i="1" dirty="0" smtClean="0"/>
              <a:t> – </a:t>
            </a:r>
            <a:r>
              <a:rPr lang="ru-RU" dirty="0" smtClean="0"/>
              <a:t>Последовательность, которой может являться любой объект, поддерживающий итерирование и производящий строки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ru-RU" b="1" dirty="0" smtClean="0"/>
              <a:t>Пример</a:t>
            </a:r>
            <a:r>
              <a:rPr lang="en-US" b="1" dirty="0" smtClean="0"/>
              <a:t>:</a:t>
            </a:r>
          </a:p>
          <a:p>
            <a:pPr>
              <a:buNone/>
            </a:pPr>
            <a:r>
              <a:rPr lang="en-US" b="1" i="1" dirty="0" smtClean="0"/>
              <a:t>f = open("some.txt", "w")</a:t>
            </a:r>
            <a:br>
              <a:rPr lang="en-US" b="1" i="1" dirty="0" smtClean="0"/>
            </a:br>
            <a:r>
              <a:rPr lang="en-US" b="1" i="1" dirty="0" smtClean="0"/>
              <a:t>a=["0","some", "1"]</a:t>
            </a:r>
            <a:br>
              <a:rPr lang="en-US" b="1" i="1" dirty="0" smtClean="0"/>
            </a:br>
            <a:r>
              <a:rPr lang="en-US" b="1" i="1" dirty="0" err="1" smtClean="0"/>
              <a:t>f.writelines</a:t>
            </a:r>
            <a:r>
              <a:rPr lang="en-US" b="1" i="1" dirty="0" smtClean="0"/>
              <a:t>(a)</a:t>
            </a:r>
            <a:br>
              <a:rPr lang="en-US" b="1" i="1" dirty="0" smtClean="0"/>
            </a:br>
            <a:r>
              <a:rPr lang="en-US" b="1" i="1" dirty="0" err="1" smtClean="0"/>
              <a:t>f.close</a:t>
            </a:r>
            <a:r>
              <a:rPr lang="en-US" b="1" i="1" dirty="0" smtClean="0"/>
              <a:t>()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файл</a:t>
            </a:r>
            <a:r>
              <a:rPr lang="en-US" dirty="0" smtClean="0"/>
              <a:t> </a:t>
            </a:r>
            <a:r>
              <a:rPr lang="en-US" b="1" dirty="0" smtClean="0"/>
              <a:t>some.txt: </a:t>
            </a:r>
            <a:r>
              <a:rPr lang="en-US" b="1" dirty="0" smtClean="0">
                <a:solidFill>
                  <a:srgbClr val="FF0000"/>
                </a:solidFill>
              </a:rPr>
              <a:t>0some1</a:t>
            </a:r>
            <a:endParaRPr lang="ru-RU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i="1" dirty="0" err="1" smtClean="0"/>
              <a:t>f.flush</a:t>
            </a:r>
            <a:r>
              <a:rPr lang="en-US" b="1" i="1" dirty="0" smtClean="0"/>
              <a:t> – </a:t>
            </a:r>
            <a:r>
              <a:rPr lang="ru-RU" dirty="0" smtClean="0"/>
              <a:t>Инициирует сброс данных из буфера в файл.</a:t>
            </a:r>
            <a:endParaRPr lang="ru-RU" b="1" dirty="0" smtClean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из файла. Метод </a:t>
            </a:r>
            <a:r>
              <a:rPr lang="en-US" i="1" dirty="0" smtClean="0">
                <a:solidFill>
                  <a:srgbClr val="FF0000"/>
                </a:solidFill>
              </a:rPr>
              <a:t>read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92696"/>
            <a:ext cx="8928992" cy="616530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i="1" dirty="0" err="1" smtClean="0"/>
              <a:t>file.read</a:t>
            </a:r>
            <a:r>
              <a:rPr lang="en-US" b="1" i="1" dirty="0" smtClean="0"/>
              <a:t>(size) </a:t>
            </a:r>
            <a:r>
              <a:rPr lang="en-US" dirty="0" smtClean="0"/>
              <a:t>– </a:t>
            </a:r>
            <a:r>
              <a:rPr lang="ru-RU" dirty="0" smtClean="0"/>
              <a:t>Считывает и возвращает указанное количество данных из файла.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size</a:t>
            </a:r>
            <a:r>
              <a:rPr lang="en-US" dirty="0" smtClean="0"/>
              <a:t> – </a:t>
            </a:r>
            <a:r>
              <a:rPr lang="ru-RU" dirty="0" smtClean="0"/>
              <a:t>максимальное количество данных, которое требуется считать. Если параметр не задан, либо число отрицательное, содержимое файла будет считано полностью.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ru-RU" dirty="0" smtClean="0"/>
              <a:t>После достижения конца файла, метод возвращает пустую строку.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ru-RU" dirty="0" smtClean="0"/>
              <a:t>В </a:t>
            </a:r>
            <a:r>
              <a:rPr lang="ru-RU" smtClean="0"/>
              <a:t>файле</a:t>
            </a:r>
            <a:r>
              <a:rPr lang="en-US" smtClean="0"/>
              <a:t> </a:t>
            </a:r>
            <a:r>
              <a:rPr lang="en-US" b="1" i="1" smtClean="0"/>
              <a:t>file.txt</a:t>
            </a:r>
            <a:r>
              <a:rPr lang="en-US" smtClean="0"/>
              <a:t> </a:t>
            </a:r>
            <a:r>
              <a:rPr lang="ru-RU" dirty="0" smtClean="0"/>
              <a:t>строка</a:t>
            </a:r>
            <a:r>
              <a:rPr lang="en-US" dirty="0" smtClean="0"/>
              <a:t>: </a:t>
            </a:r>
            <a:r>
              <a:rPr lang="en-US" b="1" dirty="0" smtClean="0"/>
              <a:t>"The only line in file.\n"</a:t>
            </a:r>
            <a:endParaRPr lang="ru-RU" b="1" dirty="0" smtClean="0"/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with open("file.txt") as f:</a:t>
            </a:r>
            <a:br>
              <a:rPr lang="en-US" b="1" i="1" dirty="0" smtClean="0"/>
            </a:br>
            <a:r>
              <a:rPr lang="en-US" b="1" i="1" dirty="0" smtClean="0"/>
              <a:t>	</a:t>
            </a:r>
            <a:r>
              <a:rPr lang="en-US" b="1" i="1" dirty="0" err="1" smtClean="0"/>
              <a:t>f.read</a:t>
            </a:r>
            <a:r>
              <a:rPr lang="en-US" b="1" i="1" dirty="0" smtClean="0"/>
              <a:t>() 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"The only line in file.\n"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	</a:t>
            </a:r>
            <a:r>
              <a:rPr lang="en-US" b="1" i="1" dirty="0" err="1" smtClean="0"/>
              <a:t>f.read</a:t>
            </a:r>
            <a:r>
              <a:rPr lang="en-US" b="1" i="1" dirty="0" smtClean="0"/>
              <a:t>() </a:t>
            </a:r>
            <a:r>
              <a:rPr lang="en-US" b="1" i="1" dirty="0" smtClean="0">
                <a:solidFill>
                  <a:srgbClr val="00B050"/>
                </a:solidFill>
              </a:rPr>
              <a:t># ""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	</a:t>
            </a:r>
            <a:r>
              <a:rPr lang="en-US" b="1" i="1" dirty="0" err="1" smtClean="0"/>
              <a:t>f.close</a:t>
            </a:r>
            <a:r>
              <a:rPr lang="en-US" b="1" i="1" dirty="0" smtClean="0"/>
              <a:t>()</a:t>
            </a:r>
          </a:p>
          <a:p>
            <a:pPr>
              <a:lnSpc>
                <a:spcPct val="90000"/>
              </a:lnSpc>
              <a:buNone/>
            </a:pPr>
            <a:endParaRPr lang="en-US" b="1" i="1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with open("file.txt") as f:</a:t>
            </a:r>
            <a:br>
              <a:rPr lang="en-US" b="1" i="1" dirty="0" smtClean="0"/>
            </a:br>
            <a:r>
              <a:rPr lang="en-US" b="1" i="1" dirty="0" smtClean="0"/>
              <a:t>	</a:t>
            </a:r>
            <a:r>
              <a:rPr lang="en-US" b="1" i="1" dirty="0" err="1" smtClean="0"/>
              <a:t>f.read</a:t>
            </a:r>
            <a:r>
              <a:rPr lang="en-US" b="1" i="1" dirty="0" smtClean="0"/>
              <a:t>(5) </a:t>
            </a:r>
            <a:r>
              <a:rPr lang="en-US" b="1" i="1" dirty="0" smtClean="0">
                <a:solidFill>
                  <a:srgbClr val="00B050"/>
                </a:solidFill>
              </a:rPr>
              <a:t># 'The o'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	</a:t>
            </a:r>
            <a:r>
              <a:rPr lang="en-US" b="1" i="1" dirty="0" err="1" smtClean="0"/>
              <a:t>f.read</a:t>
            </a:r>
            <a:r>
              <a:rPr lang="en-US" b="1" i="1" dirty="0" smtClean="0"/>
              <a:t>(3) </a:t>
            </a:r>
            <a:r>
              <a:rPr lang="en-US" b="1" i="1" dirty="0" smtClean="0">
                <a:solidFill>
                  <a:srgbClr val="00B050"/>
                </a:solidFill>
              </a:rPr>
              <a:t># '</a:t>
            </a:r>
            <a:r>
              <a:rPr lang="en-US" b="1" i="1" dirty="0" err="1" smtClean="0">
                <a:solidFill>
                  <a:srgbClr val="00B050"/>
                </a:solidFill>
              </a:rPr>
              <a:t>nly</a:t>
            </a:r>
            <a:r>
              <a:rPr lang="en-US" b="1" i="1" dirty="0" smtClean="0">
                <a:solidFill>
                  <a:srgbClr val="00B050"/>
                </a:solidFill>
              </a:rPr>
              <a:t>'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	</a:t>
            </a:r>
            <a:r>
              <a:rPr lang="en-US" b="1" i="1" dirty="0" err="1" smtClean="0"/>
              <a:t>f.close</a:t>
            </a:r>
            <a:r>
              <a:rPr lang="en-US" b="1" i="1" dirty="0" smtClean="0"/>
              <a:t>()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 из файла построчно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b="1" i="1" dirty="0" err="1" smtClean="0"/>
              <a:t>file.readline</a:t>
            </a:r>
            <a:r>
              <a:rPr lang="en-US" b="1" i="1" dirty="0" smtClean="0"/>
              <a:t>()</a:t>
            </a:r>
            <a:r>
              <a:rPr lang="ru-RU" b="1" i="1" dirty="0" smtClean="0"/>
              <a:t> </a:t>
            </a:r>
            <a:r>
              <a:rPr lang="ru-RU" dirty="0" smtClean="0"/>
              <a:t>– считывает одну строку.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если метод возвращает пустую строку, значит достигнут конец файла; если строка содержит лишь символ </a:t>
            </a:r>
            <a:r>
              <a:rPr lang="ru-RU" b="1" i="1" dirty="0" smtClean="0"/>
              <a:t>\</a:t>
            </a:r>
            <a:r>
              <a:rPr lang="ru-RU" b="1" i="1" dirty="0" err="1" smtClean="0"/>
              <a:t>n</a:t>
            </a:r>
            <a:r>
              <a:rPr lang="ru-RU" dirty="0" smtClean="0"/>
              <a:t>, значит это просто очередная строка.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with open(</a:t>
            </a:r>
            <a:r>
              <a:rPr lang="ru-RU" b="1" i="1" dirty="0" smtClean="0"/>
              <a:t>"</a:t>
            </a:r>
            <a:r>
              <a:rPr lang="en-US" b="1" i="1" dirty="0" smtClean="0"/>
              <a:t>file.txt</a:t>
            </a:r>
            <a:r>
              <a:rPr lang="ru-RU" b="1" i="1" dirty="0" smtClean="0"/>
              <a:t>"</a:t>
            </a:r>
            <a:r>
              <a:rPr lang="en-US" b="1" i="1" dirty="0" smtClean="0"/>
              <a:t>) as f:</a:t>
            </a:r>
            <a:br>
              <a:rPr lang="en-US" b="1" i="1" dirty="0" smtClean="0"/>
            </a:br>
            <a:r>
              <a:rPr lang="ru-RU" b="1" i="1" dirty="0" smtClean="0"/>
              <a:t>	</a:t>
            </a:r>
            <a:r>
              <a:rPr lang="en-US" b="1" i="1" dirty="0" smtClean="0"/>
              <a:t>for line in f:</a:t>
            </a:r>
            <a:br>
              <a:rPr lang="en-US" b="1" i="1" dirty="0" smtClean="0"/>
            </a:br>
            <a:r>
              <a:rPr lang="ru-RU" b="1" i="1" dirty="0" smtClean="0"/>
              <a:t>	</a:t>
            </a:r>
            <a:r>
              <a:rPr lang="en-US" b="1" i="1" dirty="0" smtClean="0"/>
              <a:t>print(line)</a:t>
            </a:r>
            <a:endParaRPr lang="ru-RU" b="1" i="1" dirty="0" smtClean="0"/>
          </a:p>
          <a:p>
            <a:pPr>
              <a:lnSpc>
                <a:spcPct val="90000"/>
              </a:lnSpc>
            </a:pPr>
            <a:r>
              <a:rPr lang="en-US" b="1" i="1" dirty="0" err="1" smtClean="0"/>
              <a:t>file.readlines</a:t>
            </a:r>
            <a:r>
              <a:rPr lang="en-US" b="1" i="1" dirty="0" smtClean="0"/>
              <a:t>() </a:t>
            </a:r>
            <a:r>
              <a:rPr lang="ru-RU" dirty="0" smtClean="0"/>
              <a:t>– считывает из файла все строки в список и возвращает его.</a:t>
            </a:r>
          </a:p>
          <a:p>
            <a:pPr>
              <a:buNone/>
            </a:pPr>
            <a:r>
              <a:rPr lang="ru-RU" dirty="0" smtClean="0"/>
              <a:t>Запишем в файл </a:t>
            </a:r>
            <a:r>
              <a:rPr lang="en-US" b="1" i="1" dirty="0" smtClean="0"/>
              <a:t>file</a:t>
            </a:r>
            <a:r>
              <a:rPr lang="ru-RU" b="1" i="1" dirty="0" smtClean="0"/>
              <a:t>.</a:t>
            </a:r>
            <a:r>
              <a:rPr lang="en-US" b="1" i="1" dirty="0" smtClean="0"/>
              <a:t>txt</a:t>
            </a:r>
            <a:r>
              <a:rPr lang="ru-RU" b="1" i="1" dirty="0" smtClean="0"/>
              <a:t> </a:t>
            </a:r>
            <a:r>
              <a:rPr lang="ru-RU" dirty="0" smtClean="0"/>
              <a:t>строки:</a:t>
            </a:r>
          </a:p>
          <a:p>
            <a:pPr>
              <a:buNone/>
            </a:pPr>
            <a:r>
              <a:rPr lang="en-US" i="1" dirty="0" smtClean="0"/>
              <a:t>1 line.\n</a:t>
            </a:r>
            <a:endParaRPr lang="ru-RU" i="1" dirty="0" smtClean="0"/>
          </a:p>
          <a:p>
            <a:pPr>
              <a:buNone/>
            </a:pPr>
            <a:r>
              <a:rPr lang="en-US" i="1" dirty="0" smtClean="0"/>
              <a:t>2 line.\n</a:t>
            </a:r>
            <a:r>
              <a:rPr lang="ru-RU" i="1" dirty="0" smtClean="0"/>
              <a:t> </a:t>
            </a:r>
          </a:p>
          <a:p>
            <a:pPr>
              <a:buNone/>
            </a:pPr>
            <a:r>
              <a:rPr lang="ru-RU" dirty="0" smtClean="0"/>
              <a:t>И считаем их кодом:</a:t>
            </a:r>
          </a:p>
          <a:p>
            <a:pPr>
              <a:buNone/>
            </a:pPr>
            <a:r>
              <a:rPr lang="en-US" b="1" i="1" dirty="0" smtClean="0"/>
              <a:t>with open("file.txt") as f:		 </a:t>
            </a:r>
            <a:endParaRPr lang="ru-RU" b="1" i="1" dirty="0" smtClean="0"/>
          </a:p>
          <a:p>
            <a:pPr>
              <a:buNone/>
            </a:pPr>
            <a:r>
              <a:rPr lang="ru-RU" b="1" i="1" dirty="0" smtClean="0"/>
              <a:t>	</a:t>
            </a:r>
            <a:r>
              <a:rPr lang="en-US" b="1" i="1" dirty="0" err="1" smtClean="0"/>
              <a:t>my_lines</a:t>
            </a:r>
            <a:r>
              <a:rPr lang="en-US" b="1" i="1" dirty="0" smtClean="0"/>
              <a:t> = list(f) </a:t>
            </a:r>
            <a:endParaRPr lang="ru-RU" b="1" i="1" dirty="0" smtClean="0"/>
          </a:p>
          <a:p>
            <a:pPr>
              <a:buNone/>
            </a:pPr>
            <a:r>
              <a:rPr lang="en-US" b="1" i="1" dirty="0" smtClean="0"/>
              <a:t>print(</a:t>
            </a:r>
            <a:r>
              <a:rPr lang="en-US" b="1" i="1" dirty="0" err="1" smtClean="0"/>
              <a:t>my_lines</a:t>
            </a:r>
            <a:r>
              <a:rPr lang="en-US" b="1" i="1" dirty="0" smtClean="0"/>
              <a:t>)		</a:t>
            </a:r>
            <a:r>
              <a:rPr lang="en-US" b="1" i="1" dirty="0" smtClean="0">
                <a:solidFill>
                  <a:srgbClr val="00B050"/>
                </a:solidFill>
              </a:rPr>
              <a:t># ['1 line.\\n\n', '2 line.\\n']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44</a:t>
            </a:fld>
            <a:endParaRPr 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Позиционирование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6093296"/>
          </a:xfrm>
        </p:spPr>
        <p:txBody>
          <a:bodyPr>
            <a:noAutofit/>
          </a:bodyPr>
          <a:lstStyle/>
          <a:p>
            <a:r>
              <a:rPr lang="en-US" sz="2600" b="1" i="1" dirty="0" smtClean="0"/>
              <a:t>seek(offset[, </a:t>
            </a:r>
            <a:r>
              <a:rPr lang="en-US" sz="2600" b="1" i="1" dirty="0" err="1" smtClean="0"/>
              <a:t>from_what</a:t>
            </a:r>
            <a:r>
              <a:rPr lang="en-US" sz="2600" b="1" i="1" dirty="0" smtClean="0"/>
              <a:t>])</a:t>
            </a:r>
            <a:r>
              <a:rPr lang="ru-RU" sz="2600" b="1" i="1" dirty="0" smtClean="0"/>
              <a:t> </a:t>
            </a:r>
            <a:r>
              <a:rPr lang="ru-RU" sz="2600" dirty="0" smtClean="0"/>
              <a:t>– Перемещает указатель текущей позиции в файле к указанному месту.</a:t>
            </a:r>
          </a:p>
          <a:p>
            <a:r>
              <a:rPr lang="ru-RU" sz="2600" b="1" i="1" dirty="0" err="1" smtClean="0"/>
              <a:t>offset</a:t>
            </a:r>
            <a:r>
              <a:rPr lang="ru-RU" sz="2600" dirty="0" smtClean="0"/>
              <a:t>: Смещение в байтах, относительно позиции, определяемой аргументом </a:t>
            </a:r>
            <a:r>
              <a:rPr lang="ru-RU" sz="2600" b="1" i="1" dirty="0" err="1" smtClean="0"/>
              <a:t>from_what</a:t>
            </a:r>
            <a:endParaRPr lang="ru-RU" sz="2600" b="1" i="1" dirty="0" smtClean="0"/>
          </a:p>
          <a:p>
            <a:r>
              <a:rPr lang="ru-RU" sz="2600" b="1" i="1" dirty="0" smtClean="0"/>
              <a:t>from_what=0</a:t>
            </a:r>
            <a:r>
              <a:rPr lang="ru-RU" sz="2600" dirty="0" smtClean="0"/>
              <a:t> : начало смещения. </a:t>
            </a:r>
          </a:p>
          <a:p>
            <a:pPr lvl="1"/>
            <a:r>
              <a:rPr lang="ru-RU" sz="2600" b="1" dirty="0" smtClean="0">
                <a:solidFill>
                  <a:srgbClr val="FF0000"/>
                </a:solidFill>
              </a:rPr>
              <a:t>0</a:t>
            </a:r>
            <a:r>
              <a:rPr lang="ru-RU" sz="2600" dirty="0" smtClean="0"/>
              <a:t> – от начала файла; </a:t>
            </a:r>
          </a:p>
          <a:p>
            <a:pPr lvl="1"/>
            <a:r>
              <a:rPr lang="ru-RU" sz="2600" b="1" dirty="0" smtClean="0">
                <a:solidFill>
                  <a:srgbClr val="FF0000"/>
                </a:solidFill>
              </a:rPr>
              <a:t>1</a:t>
            </a:r>
            <a:r>
              <a:rPr lang="ru-RU" sz="2600" dirty="0" smtClean="0"/>
              <a:t> – от текущей позиции; </a:t>
            </a:r>
          </a:p>
          <a:p>
            <a:pPr lvl="1"/>
            <a:r>
              <a:rPr lang="ru-RU" sz="2600" b="1" dirty="0" smtClean="0">
                <a:solidFill>
                  <a:srgbClr val="FF0000"/>
                </a:solidFill>
              </a:rPr>
              <a:t>2</a:t>
            </a:r>
            <a:r>
              <a:rPr lang="ru-RU" sz="2600" dirty="0" smtClean="0"/>
              <a:t> – от конца файла. </a:t>
            </a:r>
          </a:p>
          <a:p>
            <a:pPr lvl="1">
              <a:buNone/>
            </a:pPr>
            <a:r>
              <a:rPr lang="ru-RU" sz="2600" dirty="0" smtClean="0"/>
              <a:t>Если файл открыт в режиме добавления данных (</a:t>
            </a:r>
            <a:r>
              <a:rPr lang="ru-RU" sz="2600" b="1" i="1" dirty="0" err="1" smtClean="0"/>
              <a:t>a</a:t>
            </a:r>
            <a:r>
              <a:rPr lang="ru-RU" sz="2600" dirty="0" smtClean="0"/>
              <a:t> или </a:t>
            </a:r>
            <a:r>
              <a:rPr lang="ru-RU" sz="2600" b="1" i="1" dirty="0" err="1" smtClean="0"/>
              <a:t>a+</a:t>
            </a:r>
            <a:r>
              <a:rPr lang="ru-RU" sz="2600" dirty="0" smtClean="0"/>
              <a:t>) любые изменения, сделанные функцией </a:t>
            </a:r>
            <a:r>
              <a:rPr lang="ru-RU" sz="2600" b="1" i="1" dirty="0" err="1" smtClean="0"/>
              <a:t>seek</a:t>
            </a:r>
            <a:r>
              <a:rPr lang="ru-RU" sz="2600" b="1" i="1" dirty="0" smtClean="0"/>
              <a:t>() </a:t>
            </a:r>
            <a:r>
              <a:rPr lang="ru-RU" sz="2600" dirty="0" smtClean="0"/>
              <a:t>будут отменены при последующей записи.</a:t>
            </a:r>
            <a:endParaRPr lang="ru-RU" sz="2600" b="1" i="1" dirty="0" smtClean="0"/>
          </a:p>
          <a:p>
            <a:pPr>
              <a:buNone/>
            </a:pPr>
            <a:r>
              <a:rPr lang="en-US" sz="2600" b="1" i="1" dirty="0" smtClean="0"/>
              <a:t>with open(</a:t>
            </a:r>
            <a:r>
              <a:rPr lang="ru-RU" sz="2600" b="1" i="1" dirty="0" smtClean="0"/>
              <a:t>"</a:t>
            </a:r>
            <a:r>
              <a:rPr lang="en-US" sz="2600" b="1" i="1" dirty="0" smtClean="0"/>
              <a:t>myfile.txt</a:t>
            </a:r>
            <a:r>
              <a:rPr lang="ru-RU" sz="2600" b="1" i="1" dirty="0" smtClean="0"/>
              <a:t>"</a:t>
            </a:r>
            <a:r>
              <a:rPr lang="en-US" sz="2600" b="1" i="1" dirty="0" smtClean="0"/>
              <a:t>, 'r+') as f:</a:t>
            </a:r>
            <a:endParaRPr lang="ru-RU" sz="2600" b="1" i="1" dirty="0" smtClean="0"/>
          </a:p>
          <a:p>
            <a:pPr>
              <a:buNone/>
            </a:pPr>
            <a:r>
              <a:rPr lang="ru-RU" sz="2600" b="1" i="1" dirty="0" smtClean="0"/>
              <a:t>	</a:t>
            </a:r>
            <a:r>
              <a:rPr lang="en-US" sz="2600" b="1" i="1" dirty="0" err="1" smtClean="0"/>
              <a:t>f.write</a:t>
            </a:r>
            <a:r>
              <a:rPr lang="en-US" sz="2600" b="1" i="1" dirty="0" smtClean="0"/>
              <a:t>(</a:t>
            </a:r>
            <a:r>
              <a:rPr lang="ru-RU" sz="2600" b="1" i="1" dirty="0" smtClean="0"/>
              <a:t>"</a:t>
            </a:r>
            <a:r>
              <a:rPr lang="en-US" sz="2600" b="1" i="1" dirty="0" smtClean="0"/>
              <a:t>0123456789abcdef</a:t>
            </a:r>
            <a:r>
              <a:rPr lang="ru-RU" sz="2600" b="1" i="1" dirty="0" smtClean="0"/>
              <a:t>"</a:t>
            </a:r>
            <a:r>
              <a:rPr lang="en-US" sz="2600" b="1" i="1" dirty="0" smtClean="0"/>
              <a:t>)</a:t>
            </a:r>
            <a:br>
              <a:rPr lang="en-US" sz="2600" b="1" i="1" dirty="0" smtClean="0"/>
            </a:br>
            <a:r>
              <a:rPr lang="ru-RU" sz="2600" b="1" i="1" dirty="0" smtClean="0"/>
              <a:t>	</a:t>
            </a:r>
            <a:r>
              <a:rPr lang="en-US" sz="2600" b="1" i="1" dirty="0" err="1" smtClean="0"/>
              <a:t>f.seek</a:t>
            </a:r>
            <a:r>
              <a:rPr lang="en-US" sz="2600" b="1" i="1" dirty="0" smtClean="0"/>
              <a:t>(5) </a:t>
            </a:r>
            <a:r>
              <a:rPr lang="en-US" sz="2600" b="1" i="1" dirty="0" smtClean="0">
                <a:solidFill>
                  <a:srgbClr val="00B050"/>
                </a:solidFill>
              </a:rPr>
              <a:t># </a:t>
            </a:r>
            <a:r>
              <a:rPr lang="ru-RU" sz="2600" b="1" i="1" dirty="0" smtClean="0">
                <a:solidFill>
                  <a:srgbClr val="00B050"/>
                </a:solidFill>
              </a:rPr>
              <a:t>Перемещаемся </a:t>
            </a:r>
            <a:r>
              <a:rPr lang="ru-RU" sz="2600" b="1" i="1" smtClean="0">
                <a:solidFill>
                  <a:srgbClr val="00B050"/>
                </a:solidFill>
              </a:rPr>
              <a:t>к 6-му </a:t>
            </a:r>
            <a:r>
              <a:rPr lang="ru-RU" sz="2600" b="1" i="1" dirty="0" smtClean="0">
                <a:solidFill>
                  <a:srgbClr val="00B050"/>
                </a:solidFill>
              </a:rPr>
              <a:t>байту от начала файла.</a:t>
            </a:r>
            <a:r>
              <a:rPr lang="ru-RU" sz="2600" b="1" i="1" dirty="0" smtClean="0"/>
              <a:t/>
            </a:r>
            <a:br>
              <a:rPr lang="ru-RU" sz="2600" b="1" i="1" dirty="0" smtClean="0"/>
            </a:br>
            <a:r>
              <a:rPr lang="ru-RU" sz="2600" b="1" i="1" dirty="0" smtClean="0"/>
              <a:t>	</a:t>
            </a:r>
            <a:r>
              <a:rPr lang="en-US" sz="2600" b="1" i="1" dirty="0" err="1" smtClean="0"/>
              <a:t>f.read</a:t>
            </a:r>
            <a:r>
              <a:rPr lang="en-US" sz="2600" b="1" i="1" dirty="0" smtClean="0"/>
              <a:t>(1) </a:t>
            </a:r>
            <a:r>
              <a:rPr lang="en-US" sz="2600" b="1" i="1" dirty="0" smtClean="0">
                <a:solidFill>
                  <a:srgbClr val="00B050"/>
                </a:solidFill>
              </a:rPr>
              <a:t># '5'</a:t>
            </a:r>
            <a:r>
              <a:rPr lang="en-US" sz="2600" b="1" i="1" dirty="0" smtClean="0"/>
              <a:t/>
            </a:r>
            <a:br>
              <a:rPr lang="en-US" sz="2600" b="1" i="1" dirty="0" smtClean="0"/>
            </a:br>
            <a:r>
              <a:rPr lang="ru-RU" sz="2600" b="1" i="1" dirty="0" smtClean="0"/>
              <a:t>	</a:t>
            </a:r>
            <a:r>
              <a:rPr lang="en-US" sz="2600" b="1" i="1" err="1" smtClean="0"/>
              <a:t>f.seek</a:t>
            </a:r>
            <a:r>
              <a:rPr lang="en-US" sz="2600" b="1" i="1" smtClean="0"/>
              <a:t>(-3</a:t>
            </a:r>
            <a:r>
              <a:rPr lang="en-US" sz="2600" b="1" i="1" dirty="0" smtClean="0"/>
              <a:t>, 2) </a:t>
            </a:r>
            <a:r>
              <a:rPr lang="en-US" sz="2600" b="1" i="1" dirty="0" smtClean="0">
                <a:solidFill>
                  <a:srgbClr val="00B050"/>
                </a:solidFill>
              </a:rPr>
              <a:t># </a:t>
            </a:r>
            <a:r>
              <a:rPr lang="ru-RU" sz="2600" b="1" i="1" dirty="0" smtClean="0">
                <a:solidFill>
                  <a:srgbClr val="00B050"/>
                </a:solidFill>
              </a:rPr>
              <a:t>Перемещаемся к третьему байту от конца файла.</a:t>
            </a:r>
            <a:r>
              <a:rPr lang="ru-RU" sz="2600" b="1" i="1" dirty="0" smtClean="0"/>
              <a:t/>
            </a:r>
            <a:br>
              <a:rPr lang="ru-RU" sz="2600" b="1" i="1" dirty="0" smtClean="0"/>
            </a:br>
            <a:r>
              <a:rPr lang="ru-RU" sz="2600" b="1" i="1" dirty="0" smtClean="0"/>
              <a:t>	</a:t>
            </a:r>
            <a:r>
              <a:rPr lang="en-US" sz="2600" b="1" i="1" dirty="0" err="1" smtClean="0"/>
              <a:t>f.read</a:t>
            </a:r>
            <a:r>
              <a:rPr lang="en-US" sz="2600" b="1" i="1" dirty="0" smtClean="0"/>
              <a:t>(1) </a:t>
            </a:r>
            <a:r>
              <a:rPr lang="en-US" sz="2600" b="1" i="1" dirty="0" smtClean="0">
                <a:solidFill>
                  <a:srgbClr val="00B050"/>
                </a:solidFill>
              </a:rPr>
              <a:t># 'd'</a:t>
            </a:r>
            <a:endParaRPr lang="ru-RU" sz="2600" b="1" i="1" dirty="0" smtClean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45</a:t>
            </a:fld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Позиционирование. </a:t>
            </a:r>
            <a:r>
              <a:rPr lang="en-US" i="1" dirty="0" smtClean="0">
                <a:solidFill>
                  <a:srgbClr val="FF0000"/>
                </a:solidFill>
              </a:rPr>
              <a:t>tell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tell() </a:t>
            </a:r>
            <a:r>
              <a:rPr lang="en-US" dirty="0" smtClean="0"/>
              <a:t>– </a:t>
            </a:r>
            <a:r>
              <a:rPr lang="ru-RU" dirty="0" smtClean="0"/>
              <a:t>Возвращает целочисленное значение –текущую позицию указателя в файле относительно его начала.</a:t>
            </a:r>
          </a:p>
          <a:p>
            <a:r>
              <a:rPr lang="ru-RU" dirty="0" smtClean="0"/>
              <a:t>Текущая позиция указателя – позиция (количество байт), с которой будет осуществляться следующее чтение/запись.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b="1" i="1" dirty="0" smtClean="0"/>
              <a:t>with open(</a:t>
            </a:r>
            <a:r>
              <a:rPr lang="ru-RU" b="1" i="1" dirty="0" smtClean="0"/>
              <a:t>"</a:t>
            </a:r>
            <a:r>
              <a:rPr lang="en-US" b="1" i="1" dirty="0" smtClean="0"/>
              <a:t>file.txt</a:t>
            </a:r>
            <a:r>
              <a:rPr lang="ru-RU" b="1" i="1" dirty="0" smtClean="0"/>
              <a:t>"</a:t>
            </a:r>
            <a:r>
              <a:rPr lang="en-US" b="1" i="1" dirty="0" smtClean="0"/>
              <a:t>, </a:t>
            </a:r>
            <a:r>
              <a:rPr lang="ru-RU" b="1" i="1" dirty="0" smtClean="0"/>
              <a:t>"</a:t>
            </a:r>
            <a:r>
              <a:rPr lang="en-US" b="1" i="1" dirty="0" smtClean="0"/>
              <a:t>r+</a:t>
            </a:r>
            <a:r>
              <a:rPr lang="ru-RU" b="1" i="1" dirty="0" smtClean="0"/>
              <a:t>"</a:t>
            </a:r>
            <a:r>
              <a:rPr lang="en-US" b="1" i="1" dirty="0" smtClean="0"/>
              <a:t>) as f:</a:t>
            </a:r>
            <a:br>
              <a:rPr lang="en-US" b="1" i="1" dirty="0" smtClean="0"/>
            </a:br>
            <a:r>
              <a:rPr lang="ru-RU" b="1" i="1" dirty="0" smtClean="0"/>
              <a:t>	</a:t>
            </a:r>
            <a:r>
              <a:rPr lang="en-US" b="1" i="1" dirty="0" err="1" smtClean="0"/>
              <a:t>f.write</a:t>
            </a:r>
            <a:r>
              <a:rPr lang="en-US" b="1" i="1" dirty="0" smtClean="0"/>
              <a:t>(</a:t>
            </a:r>
            <a:r>
              <a:rPr lang="ru-RU" b="1" i="1" dirty="0" smtClean="0"/>
              <a:t>"</a:t>
            </a:r>
            <a:r>
              <a:rPr lang="en-US" b="1" i="1" dirty="0" smtClean="0"/>
              <a:t>0123456789</a:t>
            </a:r>
            <a:r>
              <a:rPr lang="ru-RU" b="1" i="1" dirty="0" smtClean="0"/>
              <a:t>"</a:t>
            </a:r>
            <a:r>
              <a:rPr lang="en-US" b="1" i="1" dirty="0" smtClean="0"/>
              <a:t>)</a:t>
            </a:r>
            <a:br>
              <a:rPr lang="en-US" b="1" i="1" dirty="0" smtClean="0"/>
            </a:br>
            <a:r>
              <a:rPr lang="ru-RU" b="1" i="1" dirty="0" smtClean="0"/>
              <a:t>	</a:t>
            </a:r>
            <a:r>
              <a:rPr lang="en-US" b="1" i="1" dirty="0" err="1" smtClean="0"/>
              <a:t>f.tell</a:t>
            </a:r>
            <a:r>
              <a:rPr lang="en-US" b="1" i="1" dirty="0" smtClean="0"/>
              <a:t>() </a:t>
            </a:r>
            <a:r>
              <a:rPr lang="en-US" b="1" i="1" dirty="0" smtClean="0">
                <a:solidFill>
                  <a:srgbClr val="00B050"/>
                </a:solidFill>
              </a:rPr>
              <a:t># 10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ru-RU" b="1" i="1" dirty="0" smtClean="0"/>
              <a:t>	</a:t>
            </a:r>
            <a:r>
              <a:rPr lang="en-US" b="1" i="1" dirty="0" err="1" smtClean="0"/>
              <a:t>f.write</a:t>
            </a:r>
            <a:r>
              <a:rPr lang="en-US" b="1" i="1" dirty="0" smtClean="0"/>
              <a:t>('</a:t>
            </a:r>
            <a:r>
              <a:rPr lang="en-US" b="1" i="1" dirty="0" err="1" smtClean="0"/>
              <a:t>abcdef</a:t>
            </a:r>
            <a:r>
              <a:rPr lang="en-US" b="1" i="1" dirty="0" smtClean="0"/>
              <a:t>')</a:t>
            </a:r>
            <a:br>
              <a:rPr lang="en-US" b="1" i="1" dirty="0" smtClean="0"/>
            </a:br>
            <a:r>
              <a:rPr lang="ru-RU" b="1" i="1" dirty="0" smtClean="0"/>
              <a:t>	</a:t>
            </a:r>
            <a:r>
              <a:rPr lang="en-US" b="1" i="1" dirty="0" err="1" smtClean="0"/>
              <a:t>f.tell</a:t>
            </a:r>
            <a:r>
              <a:rPr lang="en-US" b="1" i="1" dirty="0" smtClean="0"/>
              <a:t>() </a:t>
            </a:r>
            <a:r>
              <a:rPr lang="en-US" b="1" i="1" dirty="0" smtClean="0">
                <a:solidFill>
                  <a:srgbClr val="00B050"/>
                </a:solidFill>
              </a:rPr>
              <a:t># 16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46</a:t>
            </a:fld>
            <a:endParaRPr lang="ru-RU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структурированных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ru-RU" dirty="0" smtClean="0"/>
              <a:t>Существует ряд форматов, которые можно различить по следующим особенностям.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Данные с разделителями – символы табуляции ('\</a:t>
            </a:r>
            <a:r>
              <a:rPr lang="ru-RU" dirty="0" err="1" smtClean="0"/>
              <a:t>t</a:t>
            </a:r>
            <a:r>
              <a:rPr lang="ru-RU" dirty="0" smtClean="0"/>
              <a:t>'), запятой (',') или ('|'). Такой формат носит </a:t>
            </a:r>
            <a:r>
              <a:rPr lang="ru-RU" smtClean="0"/>
              <a:t>название </a:t>
            </a:r>
            <a:r>
              <a:rPr lang="en-US" smtClean="0"/>
              <a:t>Delimiter-Separated </a:t>
            </a:r>
            <a:r>
              <a:rPr lang="en-US" dirty="0" smtClean="0"/>
              <a:t>Values </a:t>
            </a:r>
            <a:r>
              <a:rPr lang="ru-RU" dirty="0" smtClean="0"/>
              <a:t>(</a:t>
            </a:r>
            <a:r>
              <a:rPr lang="en-US" dirty="0" smtClean="0"/>
              <a:t>D</a:t>
            </a:r>
            <a:r>
              <a:rPr lang="ru-RU" dirty="0" smtClean="0"/>
              <a:t>SV).</a:t>
            </a:r>
            <a:r>
              <a:rPr lang="en-US" dirty="0" smtClean="0"/>
              <a:t> </a:t>
            </a:r>
            <a:r>
              <a:rPr lang="ru-RU" dirty="0" smtClean="0"/>
              <a:t>Его частный </a:t>
            </a:r>
            <a:r>
              <a:rPr lang="ru-RU" smtClean="0"/>
              <a:t>случай </a:t>
            </a:r>
            <a:r>
              <a:rPr lang="en-US" smtClean="0"/>
              <a:t>Comma-Separated </a:t>
            </a:r>
            <a:r>
              <a:rPr lang="en-US" dirty="0" smtClean="0"/>
              <a:t>Values (CSV)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Символы </a:t>
            </a:r>
            <a:r>
              <a:rPr lang="en-US" dirty="0" smtClean="0"/>
              <a:t>"</a:t>
            </a:r>
            <a:r>
              <a:rPr lang="ru-RU" dirty="0" smtClean="0"/>
              <a:t>&lt;</a:t>
            </a:r>
            <a:r>
              <a:rPr lang="en-US" dirty="0" smtClean="0"/>
              <a:t>"</a:t>
            </a:r>
            <a:r>
              <a:rPr lang="ru-RU" dirty="0" smtClean="0"/>
              <a:t> и </a:t>
            </a:r>
            <a:r>
              <a:rPr lang="en-US" dirty="0" smtClean="0"/>
              <a:t>"</a:t>
            </a:r>
            <a:r>
              <a:rPr lang="ru-RU" dirty="0" smtClean="0"/>
              <a:t>&gt;</a:t>
            </a:r>
            <a:r>
              <a:rPr lang="en-US" dirty="0" smtClean="0"/>
              <a:t>"</a:t>
            </a:r>
            <a:r>
              <a:rPr lang="ru-RU" dirty="0" smtClean="0"/>
              <a:t>, окружающие </a:t>
            </a:r>
            <a:r>
              <a:rPr lang="ru-RU" i="1" dirty="0" smtClean="0"/>
              <a:t>теги. </a:t>
            </a:r>
            <a:r>
              <a:rPr lang="ru-RU" dirty="0" smtClean="0"/>
              <a:t>Примерами могут служить форматы </a:t>
            </a:r>
            <a:r>
              <a:rPr lang="ru-RU" b="1" dirty="0" smtClean="0"/>
              <a:t>XML</a:t>
            </a:r>
            <a:r>
              <a:rPr lang="ru-RU" dirty="0" smtClean="0"/>
              <a:t> и </a:t>
            </a:r>
            <a:r>
              <a:rPr lang="ru-RU" b="1" dirty="0" smtClean="0"/>
              <a:t>HTML</a:t>
            </a:r>
            <a:r>
              <a:rPr lang="ru-RU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Знаки препинания. Примером является </a:t>
            </a:r>
            <a:r>
              <a:rPr lang="ru-RU" b="1" i="1" dirty="0" err="1" smtClean="0"/>
              <a:t>JavaScript</a:t>
            </a:r>
            <a:r>
              <a:rPr lang="ru-RU" b="1" i="1" dirty="0" smtClean="0"/>
              <a:t> </a:t>
            </a:r>
            <a:r>
              <a:rPr lang="ru-RU" b="1" i="1" dirty="0" err="1" smtClean="0"/>
              <a:t>Object</a:t>
            </a:r>
            <a:r>
              <a:rPr lang="ru-RU" b="1" i="1" dirty="0" smtClean="0"/>
              <a:t> </a:t>
            </a:r>
            <a:r>
              <a:rPr lang="ru-RU" b="1" i="1" dirty="0" err="1" smtClean="0"/>
              <a:t>Notation</a:t>
            </a:r>
            <a:r>
              <a:rPr lang="ru-RU" b="1" i="1" dirty="0" smtClean="0"/>
              <a:t> (JSON)</a:t>
            </a:r>
            <a:r>
              <a:rPr lang="ru-RU" dirty="0" smtClean="0"/>
              <a:t>.</a:t>
            </a:r>
            <a:endParaRPr lang="ru-RU" b="1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Выделение пробелами. 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Прочие файлы, например конфигурационные.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Каждый из этих форматов структурированных файлов может быть считан и записан с помощью как минимум одного модуля </a:t>
            </a:r>
            <a:r>
              <a:rPr lang="ru-RU" dirty="0" err="1" smtClean="0"/>
              <a:t>Python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47</a:t>
            </a:fld>
            <a:endParaRPr 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</a:t>
            </a:r>
            <a:r>
              <a:rPr lang="ru-RU" dirty="0" smtClean="0"/>
              <a:t>записи </a:t>
            </a:r>
            <a:r>
              <a:rPr lang="en-US" dirty="0" smtClean="0"/>
              <a:t>CSV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548680"/>
            <a:ext cx="8928992" cy="59766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i="1" dirty="0" smtClean="0"/>
              <a:t>import </a:t>
            </a:r>
            <a:r>
              <a:rPr lang="en-US" sz="2400" b="1" i="1" dirty="0" err="1" smtClean="0"/>
              <a:t>csv</a:t>
            </a:r>
            <a:r>
              <a:rPr lang="en-US" sz="2400" b="1" i="1" dirty="0" smtClean="0"/>
              <a:t/>
            </a:r>
            <a:br>
              <a:rPr lang="en-US" sz="2400" b="1" i="1" dirty="0" smtClean="0"/>
            </a:br>
            <a:r>
              <a:rPr lang="en-US" sz="2400" b="1" i="1" dirty="0" smtClean="0"/>
              <a:t>a = [</a:t>
            </a:r>
            <a:br>
              <a:rPr lang="en-US" sz="2400" b="1" i="1" dirty="0" smtClean="0"/>
            </a:br>
            <a:r>
              <a:rPr lang="en-US" sz="2400" b="1" i="1" dirty="0" smtClean="0"/>
              <a:t>    ["</a:t>
            </a:r>
            <a:r>
              <a:rPr lang="ru-RU" sz="2400" b="1" i="1" dirty="0" smtClean="0"/>
              <a:t>Аня", "Иванова"],</a:t>
            </a:r>
            <a:br>
              <a:rPr lang="ru-RU" sz="2400" b="1" i="1" dirty="0" smtClean="0"/>
            </a:br>
            <a:r>
              <a:rPr lang="ru-RU" sz="2400" b="1" i="1" dirty="0" smtClean="0"/>
              <a:t>    ["Таня", "Смирнова"],</a:t>
            </a:r>
            <a:br>
              <a:rPr lang="ru-RU" sz="2400" b="1" i="1" dirty="0" smtClean="0"/>
            </a:br>
            <a:r>
              <a:rPr lang="ru-RU" sz="2400" b="1" i="1" dirty="0" smtClean="0"/>
              <a:t>    ["Рита", "Кузнецова"],</a:t>
            </a:r>
            <a:br>
              <a:rPr lang="ru-RU" sz="2400" b="1" i="1" dirty="0" smtClean="0"/>
            </a:br>
            <a:r>
              <a:rPr lang="ru-RU" sz="2400" b="1" i="1" dirty="0" smtClean="0"/>
              <a:t>    ["Стас", "Ежов"],</a:t>
            </a:r>
            <a:br>
              <a:rPr lang="ru-RU" sz="2400" b="1" i="1" dirty="0" smtClean="0"/>
            </a:br>
            <a:r>
              <a:rPr lang="ru-RU" sz="2400" b="1" i="1" dirty="0" smtClean="0"/>
              <a:t>    ["Оля", "</a:t>
            </a:r>
            <a:r>
              <a:rPr lang="ru-RU" sz="2400" b="1" i="1" dirty="0" err="1" smtClean="0"/>
              <a:t>Бялко</a:t>
            </a:r>
            <a:r>
              <a:rPr lang="ru-RU" sz="2400" b="1" i="1" dirty="0" smtClean="0"/>
              <a:t>"],]</a:t>
            </a:r>
            <a:br>
              <a:rPr lang="ru-RU" sz="2400" b="1" i="1" dirty="0" smtClean="0"/>
            </a:br>
            <a:r>
              <a:rPr lang="en-US" sz="2400" b="1" i="1" dirty="0" smtClean="0"/>
              <a:t>with open("out.csv", "wt", encoding</a:t>
            </a:r>
            <a:r>
              <a:rPr lang="en-US" sz="2400" b="1" i="1" smtClean="0"/>
              <a:t>="utf-8</a:t>
            </a:r>
            <a:r>
              <a:rPr lang="en-US" sz="2400" b="1" i="1" dirty="0" smtClean="0"/>
              <a:t>") as </a:t>
            </a:r>
            <a:r>
              <a:rPr lang="en-US" sz="2400" b="1" i="1" dirty="0" err="1" smtClean="0"/>
              <a:t>fout</a:t>
            </a:r>
            <a:r>
              <a:rPr lang="en-US" sz="2400" b="1" i="1" dirty="0" smtClean="0"/>
              <a:t>: </a:t>
            </a:r>
            <a:r>
              <a:rPr lang="en-US" sz="2400" b="1" i="1" dirty="0" smtClean="0">
                <a:solidFill>
                  <a:srgbClr val="00B050"/>
                </a:solidFill>
              </a:rPr>
              <a:t># </a:t>
            </a:r>
            <a:r>
              <a:rPr lang="ru-RU" sz="2400" b="1" i="1" dirty="0" smtClean="0">
                <a:solidFill>
                  <a:srgbClr val="00B050"/>
                </a:solidFill>
              </a:rPr>
              <a:t>менеджер контекста</a:t>
            </a:r>
            <a:r>
              <a:rPr lang="ru-RU" sz="2400" b="1" i="1" dirty="0" smtClean="0"/>
              <a:t/>
            </a:r>
            <a:br>
              <a:rPr lang="ru-RU" sz="2400" b="1" i="1" dirty="0" smtClean="0"/>
            </a:br>
            <a:r>
              <a:rPr lang="ru-RU" sz="2400" b="1" i="1" dirty="0" smtClean="0"/>
              <a:t>    </a:t>
            </a:r>
            <a:r>
              <a:rPr lang="en-US" sz="2400" b="1" i="1" dirty="0" err="1" smtClean="0"/>
              <a:t>csvout</a:t>
            </a:r>
            <a:r>
              <a:rPr lang="en-US" sz="2400" b="1" i="1" dirty="0" smtClean="0"/>
              <a:t> = </a:t>
            </a:r>
            <a:r>
              <a:rPr lang="en-US" sz="2400" b="1" i="1" dirty="0" err="1" smtClean="0"/>
              <a:t>csv.writer</a:t>
            </a:r>
            <a:r>
              <a:rPr lang="en-US" sz="2400" b="1" i="1" dirty="0" smtClean="0"/>
              <a:t>(</a:t>
            </a:r>
            <a:r>
              <a:rPr lang="en-US" sz="2400" b="1" i="1" dirty="0" err="1" smtClean="0"/>
              <a:t>fout</a:t>
            </a:r>
            <a:r>
              <a:rPr lang="en-US" sz="2400" b="1" i="1" dirty="0" smtClean="0"/>
              <a:t>)</a:t>
            </a:r>
            <a:br>
              <a:rPr lang="en-US" sz="2400" b="1" i="1" dirty="0" smtClean="0"/>
            </a:br>
            <a:r>
              <a:rPr lang="en-US" sz="2400" b="1" i="1" dirty="0" smtClean="0"/>
              <a:t>    </a:t>
            </a:r>
            <a:r>
              <a:rPr lang="en-US" sz="2400" b="1" i="1" dirty="0" err="1" smtClean="0"/>
              <a:t>csvout.writerows</a:t>
            </a:r>
            <a:r>
              <a:rPr lang="en-US" sz="2400" b="1" i="1" dirty="0" smtClean="0"/>
              <a:t>(a)</a:t>
            </a:r>
          </a:p>
          <a:p>
            <a:pPr>
              <a:buNone/>
            </a:pPr>
            <a:r>
              <a:rPr lang="ru-RU" sz="2400" b="1" i="1" dirty="0" smtClean="0"/>
              <a:t>В файле</a:t>
            </a:r>
            <a:r>
              <a:rPr lang="en-US" sz="2400" b="1" i="1" dirty="0" smtClean="0"/>
              <a:t>:</a:t>
            </a:r>
          </a:p>
          <a:p>
            <a:pPr>
              <a:buNone/>
            </a:pPr>
            <a:r>
              <a:rPr lang="ru-RU" sz="2400" b="1" i="1" dirty="0" err="1" smtClean="0">
                <a:solidFill>
                  <a:srgbClr val="00B050"/>
                </a:solidFill>
              </a:rPr>
              <a:t>Аня,Иванова</a:t>
            </a:r>
            <a:endParaRPr lang="ru-RU" sz="24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ru-RU" sz="24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sz="2400" b="1" i="1" dirty="0" err="1" smtClean="0">
                <a:solidFill>
                  <a:srgbClr val="00B050"/>
                </a:solidFill>
              </a:rPr>
              <a:t>Таня,Смирнова</a:t>
            </a:r>
            <a:endParaRPr lang="ru-RU" sz="24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ru-RU" sz="24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sz="2400" b="1" i="1" dirty="0" err="1" smtClean="0">
                <a:solidFill>
                  <a:srgbClr val="00B050"/>
                </a:solidFill>
              </a:rPr>
              <a:t>Рита,Кузнецова</a:t>
            </a:r>
            <a:endParaRPr lang="ru-RU" sz="24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ru-RU" sz="24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sz="2400" b="1" i="1" dirty="0" err="1" smtClean="0">
                <a:solidFill>
                  <a:srgbClr val="00B050"/>
                </a:solidFill>
              </a:rPr>
              <a:t>Стас,Ежов</a:t>
            </a:r>
            <a:endParaRPr lang="ru-RU" sz="24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ru-RU" sz="2400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ru-RU" sz="2400" b="1" i="1" dirty="0" err="1" smtClean="0">
                <a:solidFill>
                  <a:srgbClr val="00B050"/>
                </a:solidFill>
              </a:rPr>
              <a:t>Оля,Бялко</a:t>
            </a:r>
            <a:endParaRPr lang="ru-RU" sz="2400" b="1" i="1" dirty="0" smtClean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48</a:t>
            </a:fld>
            <a:endParaRPr 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008" y="332656"/>
            <a:ext cx="8928992" cy="620688"/>
          </a:xfrm>
        </p:spPr>
        <p:txBody>
          <a:bodyPr/>
          <a:lstStyle/>
          <a:p>
            <a:r>
              <a:rPr lang="ru-RU" dirty="0" smtClean="0"/>
              <a:t>Больше функционала для работы с файлами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484784"/>
            <a:ext cx="8928992" cy="4824536"/>
          </a:xfrm>
        </p:spPr>
        <p:txBody>
          <a:bodyPr>
            <a:normAutofit fontScale="92500" lnSpcReduction="10000"/>
          </a:bodyPr>
          <a:lstStyle/>
          <a:p>
            <a:r>
              <a:rPr lang="ru-RU" sz="3600" dirty="0" smtClean="0"/>
              <a:t>Для доступа к более широкому функционалу в работе с файлами в </a:t>
            </a:r>
            <a:r>
              <a:rPr lang="ru-RU" sz="3600" dirty="0" err="1" smtClean="0"/>
              <a:t>Python</a:t>
            </a:r>
            <a:r>
              <a:rPr lang="ru-RU" sz="3600" dirty="0" smtClean="0"/>
              <a:t>, – удаление файлов, создание папок и т.д. следует подключить библиотеку </a:t>
            </a:r>
            <a:r>
              <a:rPr lang="ru-RU" sz="3600" b="1" i="1" dirty="0" err="1" smtClean="0">
                <a:solidFill>
                  <a:srgbClr val="FF0000"/>
                </a:solidFill>
              </a:rPr>
              <a:t>os</a:t>
            </a:r>
            <a:r>
              <a:rPr lang="ru-RU" sz="3600" dirty="0" smtClean="0"/>
              <a:t>.</a:t>
            </a:r>
          </a:p>
          <a:p>
            <a:r>
              <a:rPr lang="ru-RU" sz="3600" dirty="0" smtClean="0"/>
              <a:t>Сохранение структур данных в файл называется </a:t>
            </a:r>
            <a:r>
              <a:rPr lang="ru-RU" sz="3600" b="1" i="1" dirty="0" err="1" smtClean="0"/>
              <a:t>сериализацией</a:t>
            </a:r>
            <a:r>
              <a:rPr lang="ru-RU" sz="3600" i="1" dirty="0" smtClean="0"/>
              <a:t>.</a:t>
            </a:r>
            <a:r>
              <a:rPr lang="ru-RU" sz="3600" dirty="0" smtClean="0"/>
              <a:t> Форматы вроде JSON могут требовать наличия пользовательских преобразователей для </a:t>
            </a:r>
            <a:r>
              <a:rPr lang="ru-RU" sz="3600" dirty="0" err="1" smtClean="0"/>
              <a:t>сериализации</a:t>
            </a:r>
            <a:r>
              <a:rPr lang="ru-RU" sz="3600" dirty="0" smtClean="0"/>
              <a:t> всех типов данных программы. </a:t>
            </a:r>
            <a:r>
              <a:rPr lang="ru-RU" sz="3600" dirty="0" err="1" smtClean="0"/>
              <a:t>Python</a:t>
            </a:r>
            <a:r>
              <a:rPr lang="ru-RU" sz="3600" dirty="0" smtClean="0"/>
              <a:t> предоставляет модуль </a:t>
            </a:r>
            <a:r>
              <a:rPr lang="ru-RU" sz="3600" b="1" i="1" dirty="0" err="1" smtClean="0">
                <a:solidFill>
                  <a:srgbClr val="FF0000"/>
                </a:solidFill>
              </a:rPr>
              <a:t>pickle</a:t>
            </a:r>
            <a:r>
              <a:rPr lang="ru-RU" sz="3600" dirty="0" smtClean="0"/>
              <a:t>, позволяющий сохранить и восстановить любой объект в специальном бинарном формате.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49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функций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dirty="0" smtClean="0"/>
              <a:t>Пустая функция без параметров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def </a:t>
            </a:r>
            <a:r>
              <a:rPr lang="en-US" b="1" i="1" dirty="0" err="1" smtClean="0"/>
              <a:t>emptyfun</a:t>
            </a:r>
            <a:r>
              <a:rPr lang="en-US" b="1" i="1" dirty="0" smtClean="0"/>
              <a:t>():</a:t>
            </a:r>
          </a:p>
          <a:p>
            <a:pPr>
              <a:lnSpc>
                <a:spcPct val="90000"/>
              </a:lnSpc>
              <a:buNone/>
            </a:pPr>
            <a:r>
              <a:rPr lang="ru-RU" b="1" i="1" dirty="0" smtClean="0"/>
              <a:t>	</a:t>
            </a:r>
            <a:r>
              <a:rPr lang="en-US" b="1" i="1" dirty="0" smtClean="0"/>
              <a:t>pass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Вызов функции: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err="1" smtClean="0"/>
              <a:t>emptyfun</a:t>
            </a:r>
            <a:r>
              <a:rPr lang="en-US" b="1" i="1" dirty="0" smtClean="0"/>
              <a:t>() 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скобки обязательны!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Возврат значения</a:t>
            </a:r>
            <a:r>
              <a:rPr lang="en-US" dirty="0" smtClean="0"/>
              <a:t>:</a:t>
            </a:r>
            <a:endParaRPr lang="ru-RU" dirty="0" smtClean="0"/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def feedback():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	return True</a:t>
            </a:r>
            <a:endParaRPr lang="ru-RU" b="1" i="1" dirty="0" smtClean="0"/>
          </a:p>
          <a:p>
            <a:pPr>
              <a:lnSpc>
                <a:spcPct val="90000"/>
              </a:lnSpc>
            </a:pPr>
            <a:r>
              <a:rPr lang="ru-RU" dirty="0" smtClean="0"/>
              <a:t>Вызывая функцию, мы можем передавать ей следующие типы аргументов: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Обязательные аргументы (</a:t>
            </a:r>
            <a:r>
              <a:rPr lang="en-US" dirty="0" smtClean="0"/>
              <a:t>Required arguments)</a:t>
            </a:r>
          </a:p>
          <a:p>
            <a:pPr lvl="1">
              <a:lnSpc>
                <a:spcPct val="90000"/>
              </a:lnSpc>
            </a:pPr>
            <a:r>
              <a:rPr lang="ru-RU" smtClean="0"/>
              <a:t>Аргументы-ключевые </a:t>
            </a:r>
            <a:r>
              <a:rPr lang="ru-RU" dirty="0" smtClean="0"/>
              <a:t>слова (</a:t>
            </a:r>
            <a:r>
              <a:rPr lang="en-US" smtClean="0"/>
              <a:t>Keyword </a:t>
            </a:r>
            <a:r>
              <a:rPr lang="en-US" smtClean="0"/>
              <a:t>arguments)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Аргументы по умолчанию (</a:t>
            </a:r>
            <a:r>
              <a:rPr lang="en-US" smtClean="0"/>
              <a:t>Default </a:t>
            </a:r>
            <a:r>
              <a:rPr lang="en-US" smtClean="0"/>
              <a:t>arguments)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ru-RU" dirty="0" smtClean="0"/>
              <a:t>Аргументы произвольной длины </a:t>
            </a:r>
            <a:r>
              <a:rPr lang="ru-RU" smtClean="0"/>
              <a:t>(</a:t>
            </a:r>
            <a:r>
              <a:rPr lang="en-US" smtClean="0"/>
              <a:t>Variable-length </a:t>
            </a:r>
            <a:r>
              <a:rPr lang="en-US" dirty="0" smtClean="0"/>
              <a:t>arguments)</a:t>
            </a:r>
          </a:p>
          <a:p>
            <a:pPr>
              <a:lnSpc>
                <a:spcPct val="90000"/>
              </a:lnSpc>
              <a:buNone/>
            </a:pPr>
            <a:endParaRPr lang="en-US" b="1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 многих языках программирования ошибки отображаются с помощью специальных возвращаемых значений. </a:t>
            </a:r>
          </a:p>
          <a:p>
            <a:r>
              <a:rPr lang="ru-RU" dirty="0" smtClean="0"/>
              <a:t>В </a:t>
            </a:r>
            <a:r>
              <a:rPr lang="ru-RU" dirty="0" err="1" smtClean="0"/>
              <a:t>Python</a:t>
            </a:r>
            <a:r>
              <a:rPr lang="ru-RU" dirty="0" smtClean="0"/>
              <a:t> используются </a:t>
            </a:r>
            <a:r>
              <a:rPr lang="ru-RU" i="1" dirty="0" smtClean="0"/>
              <a:t>исключения: </a:t>
            </a:r>
            <a:r>
              <a:rPr lang="ru-RU" dirty="0" smtClean="0"/>
              <a:t>т.е. код, который выполняется, когда происходит связанная с ним ошибка.</a:t>
            </a:r>
          </a:p>
          <a:p>
            <a:r>
              <a:rPr lang="ru-RU" dirty="0" smtClean="0"/>
              <a:t>Хорошим тоном является использование обработчиков исключений везде, где может быть сгенерировано исключение, чтобы пользователь знал, что происходит.</a:t>
            </a:r>
          </a:p>
          <a:p>
            <a:r>
              <a:rPr lang="ru-RU" dirty="0" smtClean="0"/>
              <a:t>Существуют 3 типа ошибок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Синтаксические</a:t>
            </a:r>
          </a:p>
          <a:p>
            <a:pPr lvl="1"/>
            <a:r>
              <a:rPr lang="ru-RU" dirty="0" smtClean="0"/>
              <a:t>Ошибки времени выполнения</a:t>
            </a:r>
          </a:p>
          <a:p>
            <a:pPr lvl="1"/>
            <a:r>
              <a:rPr lang="ru-RU" dirty="0" smtClean="0"/>
              <a:t>Алгоритмические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50</a:t>
            </a:fld>
            <a:endParaRPr 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исключений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ru-RU" dirty="0" smtClean="0"/>
              <a:t>Для обработки исключений используется инструкция</a:t>
            </a:r>
            <a:r>
              <a:rPr lang="en-US" dirty="0" smtClean="0"/>
              <a:t>: </a:t>
            </a:r>
            <a:r>
              <a:rPr lang="en-US" b="1" i="1" dirty="0" smtClean="0"/>
              <a:t>try/except/else/finally</a:t>
            </a:r>
          </a:p>
          <a:p>
            <a:pPr>
              <a:lnSpc>
                <a:spcPct val="100000"/>
              </a:lnSpc>
              <a:buNone/>
            </a:pPr>
            <a:r>
              <a:rPr lang="ru-RU" b="1" dirty="0" smtClean="0"/>
              <a:t>Формат инструкции</a:t>
            </a:r>
            <a:r>
              <a:rPr lang="en-US" b="1" dirty="0" smtClean="0"/>
              <a:t>: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 smtClean="0"/>
              <a:t>try: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 smtClean="0"/>
              <a:t>	</a:t>
            </a:r>
            <a:r>
              <a:rPr lang="ru-RU" b="1" i="1" dirty="0" smtClean="0"/>
              <a:t>&lt;Блок, в котором перехватываются исключения&gt; </a:t>
            </a:r>
            <a:endParaRPr lang="en-US" b="1" i="1" dirty="0" smtClean="0"/>
          </a:p>
          <a:p>
            <a:pPr>
              <a:lnSpc>
                <a:spcPct val="100000"/>
              </a:lnSpc>
              <a:buNone/>
            </a:pPr>
            <a:r>
              <a:rPr lang="en-US" b="1" i="1" dirty="0" smtClean="0"/>
              <a:t>[except   </a:t>
            </a:r>
            <a:r>
              <a:rPr lang="ru-RU" b="1" i="1" dirty="0" smtClean="0"/>
              <a:t>[&lt;Исключение1&gt; [ </a:t>
            </a:r>
            <a:r>
              <a:rPr lang="en-US" b="1" i="1" dirty="0" smtClean="0"/>
              <a:t>as &lt;</a:t>
            </a:r>
            <a:r>
              <a:rPr lang="ru-RU" b="1" i="1" dirty="0" smtClean="0"/>
              <a:t>объект исключения&gt;] ] :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 smtClean="0"/>
              <a:t>	</a:t>
            </a:r>
            <a:r>
              <a:rPr lang="ru-RU" b="1" i="1" dirty="0" smtClean="0"/>
              <a:t>&lt;инструкции&gt;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 smtClean="0"/>
              <a:t>[</a:t>
            </a:r>
            <a:r>
              <a:rPr lang="ru-RU" b="1" i="1" dirty="0" smtClean="0"/>
              <a:t>...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 smtClean="0"/>
              <a:t>except  </a:t>
            </a:r>
            <a:r>
              <a:rPr lang="ru-RU" b="1" i="1" dirty="0" smtClean="0"/>
              <a:t>[&lt;Исключение</a:t>
            </a:r>
            <a:r>
              <a:rPr lang="en-US" b="1" i="1" dirty="0" smtClean="0"/>
              <a:t>N</a:t>
            </a:r>
            <a:r>
              <a:rPr lang="ru-RU" b="1" i="1" dirty="0" smtClean="0"/>
              <a:t>&gt;[ </a:t>
            </a:r>
            <a:r>
              <a:rPr lang="en-US" b="1" i="1" dirty="0" smtClean="0"/>
              <a:t>as </a:t>
            </a:r>
            <a:r>
              <a:rPr lang="ru-RU" b="1" i="1" dirty="0" smtClean="0"/>
              <a:t>&lt;объект исключения&gt;]]:</a:t>
            </a:r>
          </a:p>
          <a:p>
            <a:pPr>
              <a:lnSpc>
                <a:spcPct val="100000"/>
              </a:lnSpc>
              <a:buNone/>
            </a:pPr>
            <a:r>
              <a:rPr lang="ru-RU" b="1" i="1" dirty="0" smtClean="0"/>
              <a:t>	&lt;инструкции&gt;]] 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 smtClean="0"/>
              <a:t>[else:</a:t>
            </a:r>
          </a:p>
          <a:p>
            <a:pPr>
              <a:lnSpc>
                <a:spcPct val="100000"/>
              </a:lnSpc>
              <a:buNone/>
            </a:pPr>
            <a:r>
              <a:rPr lang="ru-RU" b="1" i="1" dirty="0" smtClean="0"/>
              <a:t>	&lt;Блок, выполняемый, если исключение не возникло&gt;] </a:t>
            </a:r>
          </a:p>
          <a:p>
            <a:pPr>
              <a:lnSpc>
                <a:spcPct val="100000"/>
              </a:lnSpc>
              <a:buNone/>
            </a:pPr>
            <a:r>
              <a:rPr lang="en-US" b="1" i="1" dirty="0" smtClean="0"/>
              <a:t>[finally:</a:t>
            </a:r>
          </a:p>
          <a:p>
            <a:pPr>
              <a:lnSpc>
                <a:spcPct val="100000"/>
              </a:lnSpc>
              <a:buNone/>
            </a:pPr>
            <a:r>
              <a:rPr lang="ru-RU" b="1" i="1" dirty="0" smtClean="0"/>
              <a:t>	&lt;Блок, выполняемый в любом случае&gt;]</a:t>
            </a:r>
            <a:endParaRPr lang="ru-RU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51</a:t>
            </a:fld>
            <a:endParaRPr lang="ru-RU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</a:t>
            </a:r>
            <a:r>
              <a:rPr lang="en-US" i="1" dirty="0" smtClean="0">
                <a:solidFill>
                  <a:srgbClr val="FF0000"/>
                </a:solidFill>
              </a:rPr>
              <a:t>try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в ходе исполнения блока </a:t>
            </a:r>
            <a:r>
              <a:rPr lang="en-US" dirty="0" smtClean="0"/>
              <a:t>try</a:t>
            </a:r>
            <a:r>
              <a:rPr lang="ru-RU" dirty="0" smtClean="0"/>
              <a:t> всё пройдёт благополучно и исключений не будет, то ни один из обработчиков не задействуется.</a:t>
            </a:r>
          </a:p>
          <a:p>
            <a:r>
              <a:rPr lang="ru-RU" dirty="0" smtClean="0"/>
              <a:t>Если в ходе исполнения инструкций в этом блоке будет выброшено исключение, то начнётся поиск подходящего для него обработчика. </a:t>
            </a:r>
          </a:p>
          <a:p>
            <a:r>
              <a:rPr lang="ru-RU" dirty="0" smtClean="0"/>
              <a:t>Поиск исключения ведётся по блокам </a:t>
            </a:r>
            <a:r>
              <a:rPr lang="ru-RU" b="1" i="1" dirty="0" err="1" smtClean="0"/>
              <a:t>except</a:t>
            </a:r>
            <a:r>
              <a:rPr lang="ru-RU" dirty="0" smtClean="0"/>
              <a:t> поочерёдно, поэтому более распространённые (базовые) типы исключений лучше ставить после более редких.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52</a:t>
            </a:fld>
            <a:endParaRPr 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</a:t>
            </a:r>
            <a:r>
              <a:rPr lang="en-US" i="1" dirty="0" smtClean="0">
                <a:solidFill>
                  <a:srgbClr val="FF0000"/>
                </a:solidFill>
              </a:rPr>
              <a:t>except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Блоков </a:t>
            </a:r>
            <a:r>
              <a:rPr lang="en-US" b="1" i="1" dirty="0" smtClean="0"/>
              <a:t>except</a:t>
            </a:r>
            <a:r>
              <a:rPr lang="en-US" dirty="0" smtClean="0"/>
              <a:t> </a:t>
            </a:r>
            <a:r>
              <a:rPr lang="ru-RU" dirty="0" smtClean="0"/>
              <a:t>может быть несколько</a:t>
            </a:r>
            <a:r>
              <a:rPr lang="en-US" dirty="0" smtClean="0"/>
              <a:t>. </a:t>
            </a:r>
            <a:endParaRPr lang="ru-RU" dirty="0" smtClean="0"/>
          </a:p>
          <a:p>
            <a:r>
              <a:rPr lang="ru-RU" dirty="0" smtClean="0"/>
              <a:t>В каждом блоке можно определить свой механизм обработки для одного или более видов исключений </a:t>
            </a:r>
          </a:p>
          <a:p>
            <a:r>
              <a:rPr lang="ru-RU" dirty="0" smtClean="0"/>
              <a:t>Все блоки </a:t>
            </a:r>
            <a:r>
              <a:rPr lang="ru-RU" b="1" i="1" dirty="0" err="1" smtClean="0"/>
              <a:t>except</a:t>
            </a:r>
            <a:r>
              <a:rPr lang="ru-RU" dirty="0" smtClean="0"/>
              <a:t> должны иметь тело, в котором реализуется обработка исключения. </a:t>
            </a:r>
          </a:p>
          <a:p>
            <a:r>
              <a:rPr lang="ru-RU" dirty="0" smtClean="0"/>
              <a:t>После достижения конца блока исполнение продолжается с места, следующего за всей инструкцией. </a:t>
            </a:r>
          </a:p>
          <a:p>
            <a:r>
              <a:rPr lang="ru-RU" dirty="0" smtClean="0"/>
              <a:t>Если существуют вложенные друг в друга обработчики одного и того же исключения, и исключение происходит в теле самого внутреннего блока </a:t>
            </a:r>
            <a:r>
              <a:rPr lang="ru-RU" i="1" dirty="0" err="1" smtClean="0"/>
              <a:t>try</a:t>
            </a:r>
            <a:r>
              <a:rPr lang="ru-RU" dirty="0" smtClean="0"/>
              <a:t>, то и обработано оно будет только самым внутренним обработчиком.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53</a:t>
            </a:fld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</a:t>
            </a:r>
            <a:r>
              <a:rPr lang="en-US" i="1" dirty="0" smtClean="0">
                <a:solidFill>
                  <a:srgbClr val="FF0000"/>
                </a:solidFill>
              </a:rPr>
              <a:t>except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Если блок </a:t>
            </a:r>
            <a:r>
              <a:rPr lang="ru-RU" i="1" dirty="0" err="1" smtClean="0"/>
              <a:t>except</a:t>
            </a:r>
            <a:r>
              <a:rPr lang="ru-RU" dirty="0" smtClean="0"/>
              <a:t> используется без следующего за ним выражения, то он должен быть последним, потому что в нём производится обработка любых типов.</a:t>
            </a:r>
          </a:p>
          <a:p>
            <a:r>
              <a:rPr lang="ru-RU" dirty="0" smtClean="0"/>
              <a:t>Если за блоком следует выражение, то оно будет выполнено. Если полученный в результате выполнения объект «совместим» с исключением, которые собираемся обработать, то будут выполнены инструкции, находящиеся в данном блоке. Объект считается </a:t>
            </a:r>
            <a:r>
              <a:rPr lang="ru-RU" i="1" dirty="0" smtClean="0"/>
              <a:t>совместимым с поднятым исключением</a:t>
            </a:r>
            <a:r>
              <a:rPr lang="ru-RU" dirty="0" smtClean="0"/>
              <a:t>, если является классом (непосредственным, либо базовым) исключения, либо кортежем, содержащим элемент, совместимый с исключением.</a:t>
            </a:r>
          </a:p>
          <a:p>
            <a:r>
              <a:rPr lang="ru-RU" dirty="0" smtClean="0"/>
              <a:t>Если в ходе поиска обработчик найден не будет, то поиск будет продолжен среди обработчиков окружающего кода по стеку.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54</a:t>
            </a:fld>
            <a:endParaRPr 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</a:t>
            </a:r>
            <a:r>
              <a:rPr lang="en-US" i="1" dirty="0" smtClean="0">
                <a:solidFill>
                  <a:srgbClr val="FF0000"/>
                </a:solidFill>
              </a:rPr>
              <a:t>except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8680"/>
            <a:ext cx="8928992" cy="63093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ru-RU" sz="3000" dirty="0" smtClean="0"/>
              <a:t>Если в ходе выполнения выражения в блоке </a:t>
            </a:r>
            <a:r>
              <a:rPr lang="ru-RU" sz="3000" b="1" i="1" dirty="0" err="1" smtClean="0"/>
              <a:t>except</a:t>
            </a:r>
            <a:r>
              <a:rPr lang="ru-RU" sz="3000" dirty="0" smtClean="0"/>
              <a:t> случится исключение, то поиск обработчика прерывается. При этом начинается поиск нового обработчика в окружающем коде и по стеку вызова. При этом считается, что вся инструкция </a:t>
            </a:r>
            <a:r>
              <a:rPr lang="ru-RU" sz="3000" b="1" i="1" dirty="0" err="1" smtClean="0"/>
              <a:t>try</a:t>
            </a:r>
            <a:r>
              <a:rPr lang="ru-RU" sz="3000" b="1" i="1" dirty="0" smtClean="0"/>
              <a:t> </a:t>
            </a:r>
            <a:r>
              <a:rPr lang="ru-RU" sz="3000" b="1" i="1" dirty="0" err="1" smtClean="0"/>
              <a:t>except</a:t>
            </a:r>
            <a:r>
              <a:rPr lang="ru-RU" sz="3000" b="1" i="1" dirty="0" smtClean="0"/>
              <a:t> </a:t>
            </a:r>
            <a:r>
              <a:rPr lang="ru-RU" sz="3000" dirty="0" smtClean="0"/>
              <a:t>породила исключение.</a:t>
            </a:r>
          </a:p>
          <a:p>
            <a:pPr>
              <a:lnSpc>
                <a:spcPct val="100000"/>
              </a:lnSpc>
            </a:pPr>
            <a:r>
              <a:rPr lang="ru-RU" sz="3000" dirty="0" smtClean="0"/>
              <a:t>Если найден подходящий блок </a:t>
            </a:r>
            <a:r>
              <a:rPr lang="ru-RU" sz="3000" b="1" i="1" dirty="0" err="1" smtClean="0"/>
              <a:t>except</a:t>
            </a:r>
            <a:r>
              <a:rPr lang="ru-RU" sz="3000" dirty="0" smtClean="0"/>
              <a:t>, то исключению назначается имя указанное после ключевого слова </a:t>
            </a:r>
            <a:r>
              <a:rPr lang="ru-RU" sz="3000" b="1" i="1" dirty="0" err="1" smtClean="0"/>
              <a:t>as</a:t>
            </a:r>
            <a:r>
              <a:rPr lang="ru-RU" sz="3000" dirty="0" smtClean="0"/>
              <a:t>. После чего выполняется код в теле блока.</a:t>
            </a:r>
          </a:p>
          <a:p>
            <a:pPr>
              <a:lnSpc>
                <a:spcPct val="100000"/>
              </a:lnSpc>
            </a:pPr>
            <a:r>
              <a:rPr lang="ru-RU" sz="3000" dirty="0" smtClean="0"/>
              <a:t>Применение пустых предложений </a:t>
            </a:r>
            <a:r>
              <a:rPr lang="ru-RU" sz="3000" b="1" i="1" dirty="0" err="1" smtClean="0"/>
              <a:t>except</a:t>
            </a:r>
            <a:r>
              <a:rPr lang="ru-RU" sz="3000" dirty="0" smtClean="0"/>
              <a:t> влечет за собой некоторые проблемы проектирования. Несмотря на удобство, они могут перехватывать нежелательные системные исключения, не связанные с работой вашего программного кода, и по случайности прерывать распространение исключений, предназначенных для других обработчиков</a:t>
            </a:r>
          </a:p>
          <a:p>
            <a:pPr>
              <a:lnSpc>
                <a:spcPct val="100000"/>
              </a:lnSpc>
            </a:pPr>
            <a:r>
              <a:rPr lang="ru-RU" sz="3000" dirty="0" smtClean="0"/>
              <a:t>Предложение </a:t>
            </a:r>
            <a:r>
              <a:rPr lang="ru-RU" sz="3000" b="1" i="1" dirty="0" err="1" smtClean="0"/>
              <a:t>except</a:t>
            </a:r>
            <a:r>
              <a:rPr lang="ru-RU" sz="3000" b="1" i="1" dirty="0" smtClean="0"/>
              <a:t> </a:t>
            </a:r>
            <a:r>
              <a:rPr lang="ru-RU" sz="3000" b="1" i="1" dirty="0" err="1" smtClean="0"/>
              <a:t>Exception</a:t>
            </a:r>
            <a:r>
              <a:rPr lang="ru-RU" sz="3000" b="1" i="1" dirty="0" smtClean="0"/>
              <a:t> </a:t>
            </a:r>
            <a:r>
              <a:rPr lang="ru-RU" sz="3000" dirty="0" smtClean="0"/>
              <a:t>имеет практически тот же эффект, что и пустое предложение </a:t>
            </a:r>
            <a:r>
              <a:rPr lang="ru-RU" sz="3000" b="1" i="1" dirty="0" err="1" smtClean="0"/>
              <a:t>except</a:t>
            </a:r>
            <a:r>
              <a:rPr lang="ru-RU" sz="3000" dirty="0" smtClean="0"/>
              <a:t>, но оно не перехватывает исключения, имеющие отношение к завершению программы.</a:t>
            </a:r>
          </a:p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55</a:t>
            </a:fld>
            <a:endParaRPr 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обработки исключения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800" b="1" dirty="0" smtClean="0"/>
              <a:t>Простейший пример обработки</a:t>
            </a:r>
            <a:r>
              <a:rPr lang="en-US" sz="3800" b="1" dirty="0" smtClean="0"/>
              <a:t>:</a:t>
            </a:r>
          </a:p>
          <a:p>
            <a:pPr>
              <a:buNone/>
            </a:pPr>
            <a:endParaRPr lang="ru-RU" sz="3800" b="1" dirty="0" smtClean="0"/>
          </a:p>
          <a:p>
            <a:pPr>
              <a:buNone/>
            </a:pPr>
            <a:r>
              <a:rPr lang="en-US" sz="3800" b="1" i="1" dirty="0" err="1" smtClean="0"/>
              <a:t>s_list</a:t>
            </a:r>
            <a:r>
              <a:rPr lang="en-US" sz="3800" b="1" i="1" dirty="0" smtClean="0"/>
              <a:t> = [1, 2, 3]</a:t>
            </a:r>
            <a:br>
              <a:rPr lang="en-US" sz="3800" b="1" i="1" dirty="0" smtClean="0"/>
            </a:br>
            <a:r>
              <a:rPr lang="en-US" sz="3800" b="1" i="1" dirty="0" smtClean="0"/>
              <a:t>pos = 5</a:t>
            </a:r>
            <a:br>
              <a:rPr lang="en-US" sz="3800" b="1" i="1" dirty="0" smtClean="0"/>
            </a:br>
            <a:r>
              <a:rPr lang="en-US" sz="3800" b="1" i="1" dirty="0" smtClean="0"/>
              <a:t>try:</a:t>
            </a:r>
            <a:br>
              <a:rPr lang="en-US" sz="3800" b="1" i="1" dirty="0" smtClean="0"/>
            </a:br>
            <a:r>
              <a:rPr lang="en-US" sz="3800" b="1" i="1" dirty="0" smtClean="0"/>
              <a:t>    </a:t>
            </a:r>
            <a:r>
              <a:rPr lang="en-US" sz="3800" b="1" i="1" dirty="0" err="1" smtClean="0"/>
              <a:t>s_list</a:t>
            </a:r>
            <a:r>
              <a:rPr lang="en-US" sz="3800" b="1" i="1" dirty="0" smtClean="0"/>
              <a:t>[pos]</a:t>
            </a:r>
            <a:br>
              <a:rPr lang="en-US" sz="3800" b="1" i="1" dirty="0" smtClean="0"/>
            </a:br>
            <a:r>
              <a:rPr lang="en-US" sz="3800" b="1" i="1" dirty="0" smtClean="0"/>
              <a:t>except:</a:t>
            </a:r>
            <a:br>
              <a:rPr lang="en-US" sz="3800" b="1" i="1" dirty="0" smtClean="0"/>
            </a:br>
            <a:r>
              <a:rPr lang="en-US" sz="3800" b="1" i="1" dirty="0" smtClean="0"/>
              <a:t>    print("</a:t>
            </a:r>
            <a:r>
              <a:rPr lang="ru-RU" sz="3800" b="1" i="1" dirty="0" smtClean="0"/>
              <a:t>Введите число между 0 и ", 		      </a:t>
            </a:r>
            <a:r>
              <a:rPr lang="en-US" sz="3800" b="1" i="1" err="1" smtClean="0"/>
              <a:t>len</a:t>
            </a:r>
            <a:r>
              <a:rPr lang="en-US" sz="3800" b="1" i="1" smtClean="0"/>
              <a:t>(</a:t>
            </a:r>
            <a:r>
              <a:rPr lang="en-US" sz="3800" b="1" i="1" err="1" smtClean="0"/>
              <a:t>s_list</a:t>
            </a:r>
            <a:r>
              <a:rPr lang="en-US" sz="3800" b="1" i="1" smtClean="0"/>
              <a:t>)-1</a:t>
            </a:r>
            <a:r>
              <a:rPr lang="en-US" sz="3800" b="1" i="1" dirty="0" smtClean="0"/>
              <a:t>, " </a:t>
            </a:r>
            <a:r>
              <a:rPr lang="ru-RU" sz="3800" b="1" i="1" dirty="0" smtClean="0"/>
              <a:t>Введено", </a:t>
            </a:r>
            <a:r>
              <a:rPr lang="en-US" sz="3800" b="1" i="1" dirty="0" smtClean="0"/>
              <a:t>pos)</a:t>
            </a:r>
            <a:endParaRPr lang="ru-RU" sz="3800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56</a:t>
            </a:fld>
            <a:endParaRPr lang="ru-RU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</a:t>
            </a:r>
            <a:r>
              <a:rPr lang="en-US" i="1" dirty="0" smtClean="0">
                <a:solidFill>
                  <a:srgbClr val="FF0000"/>
                </a:solidFill>
              </a:rPr>
              <a:t>else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Инструкции в этом необязательном блоке выполняются по завершению блока </a:t>
            </a:r>
            <a:r>
              <a:rPr lang="ru-RU" b="1" i="1" dirty="0" err="1" smtClean="0"/>
              <a:t>try</a:t>
            </a:r>
            <a:r>
              <a:rPr lang="ru-RU" dirty="0" smtClean="0"/>
              <a:t> без исключений, а также без </a:t>
            </a:r>
            <a:r>
              <a:rPr lang="ru-RU" b="1" i="1" dirty="0" err="1" smtClean="0"/>
              <a:t>return</a:t>
            </a:r>
            <a:r>
              <a:rPr lang="ru-RU" b="1" i="1" dirty="0" smtClean="0"/>
              <a:t>, </a:t>
            </a:r>
            <a:r>
              <a:rPr lang="ru-RU" b="1" i="1" dirty="0" err="1" smtClean="0"/>
              <a:t>continue</a:t>
            </a:r>
            <a:r>
              <a:rPr lang="ru-RU" b="1" i="1" dirty="0" smtClean="0"/>
              <a:t> и </a:t>
            </a:r>
            <a:r>
              <a:rPr lang="ru-RU" b="1" i="1" dirty="0" err="1" smtClean="0"/>
              <a:t>break</a:t>
            </a:r>
            <a:endParaRPr lang="ru-RU" b="1" i="1" dirty="0" smtClean="0"/>
          </a:p>
          <a:p>
            <a:pPr>
              <a:buNone/>
            </a:pPr>
            <a:r>
              <a:rPr lang="en-US" b="1" i="1" dirty="0" smtClean="0"/>
              <a:t>def ex():</a:t>
            </a:r>
            <a:br>
              <a:rPr lang="en-US" b="1" i="1" dirty="0" smtClean="0"/>
            </a:br>
            <a:r>
              <a:rPr lang="en-US" b="1" i="1" dirty="0" smtClean="0"/>
              <a:t>    try:</a:t>
            </a:r>
            <a:br>
              <a:rPr lang="en-US" b="1" i="1" dirty="0" smtClean="0"/>
            </a:br>
            <a:r>
              <a:rPr lang="en-US" b="1" i="1" dirty="0" smtClean="0"/>
              <a:t>        return "</a:t>
            </a:r>
            <a:r>
              <a:rPr lang="ru-RU" b="1" i="1" dirty="0" smtClean="0"/>
              <a:t>Норма"</a:t>
            </a:r>
            <a:br>
              <a:rPr lang="ru-RU" b="1" i="1" dirty="0" smtClean="0"/>
            </a:br>
            <a:r>
              <a:rPr lang="ru-RU" b="1" i="1" dirty="0" smtClean="0"/>
              <a:t>    </a:t>
            </a:r>
            <a:r>
              <a:rPr lang="en-US" b="1" i="1" dirty="0" smtClean="0"/>
              <a:t>except:</a:t>
            </a:r>
            <a:br>
              <a:rPr lang="en-US" b="1" i="1" dirty="0" smtClean="0"/>
            </a:br>
            <a:r>
              <a:rPr lang="en-US" b="1" i="1" dirty="0" smtClean="0"/>
              <a:t>        return "</a:t>
            </a:r>
            <a:r>
              <a:rPr lang="ru-RU" b="1" i="1" dirty="0" smtClean="0"/>
              <a:t>Ошибка"</a:t>
            </a:r>
            <a:br>
              <a:rPr lang="ru-RU" b="1" i="1" dirty="0" smtClean="0"/>
            </a:br>
            <a:r>
              <a:rPr lang="ru-RU" b="1" i="1" dirty="0" smtClean="0"/>
              <a:t>    </a:t>
            </a:r>
            <a:r>
              <a:rPr lang="en-US" b="1" i="1" dirty="0" smtClean="0"/>
              <a:t>else:</a:t>
            </a:r>
            <a:br>
              <a:rPr lang="en-US" b="1" i="1" dirty="0" smtClean="0"/>
            </a:br>
            <a:r>
              <a:rPr lang="en-US" b="1" i="1" dirty="0" smtClean="0"/>
              <a:t>        return "else"</a:t>
            </a:r>
            <a:br>
              <a:rPr lang="en-US" b="1" i="1" dirty="0" smtClean="0"/>
            </a:br>
            <a:r>
              <a:rPr lang="en-US" b="1" i="1" dirty="0" smtClean="0"/>
              <a:t>print(ex())  </a:t>
            </a:r>
            <a:r>
              <a:rPr lang="en-US" b="1" i="1" dirty="0" smtClean="0">
                <a:solidFill>
                  <a:srgbClr val="00B050"/>
                </a:solidFill>
              </a:rPr>
              <a:t># '</a:t>
            </a:r>
            <a:r>
              <a:rPr lang="ru-RU" b="1" i="1" dirty="0" smtClean="0">
                <a:solidFill>
                  <a:srgbClr val="00B050"/>
                </a:solidFill>
              </a:rPr>
              <a:t>Норма'</a:t>
            </a:r>
            <a:r>
              <a:rPr lang="ru-RU" i="1" dirty="0" smtClean="0"/>
              <a:t/>
            </a:r>
            <a:br>
              <a:rPr lang="ru-RU" i="1" dirty="0" smtClean="0"/>
            </a:br>
            <a:endParaRPr lang="ru-RU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499992" y="1988840"/>
            <a:ext cx="4248472" cy="3243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US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exr</a:t>
            </a: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</a:t>
            </a:r>
            <a:b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try:</a:t>
            </a:r>
            <a:b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pass</a:t>
            </a:r>
            <a:b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except:</a:t>
            </a:r>
            <a:b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"</a:t>
            </a:r>
            <a:r>
              <a:rPr lang="en-US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Ошибка</a:t>
            </a: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b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else:</a:t>
            </a:r>
            <a:b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"else"</a:t>
            </a:r>
            <a:b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print(</a:t>
            </a:r>
            <a:r>
              <a:rPr lang="en-US" sz="3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exr</a:t>
            </a:r>
            <a:r>
              <a:rPr lang="en-US" sz="3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())  </a:t>
            </a:r>
            <a:r>
              <a:rPr lang="en-US" sz="32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'else'</a:t>
            </a:r>
            <a:endParaRPr lang="ru-RU" sz="32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</a:t>
            </a:r>
            <a:r>
              <a:rPr lang="en-US" i="1" dirty="0" smtClean="0">
                <a:solidFill>
                  <a:srgbClr val="FF0000"/>
                </a:solidFill>
              </a:rPr>
              <a:t>finally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Инструкции из этого блока будут выполнены после выполнения всех прочих блоков, в том числе если исключение не было обработано (в этом случае оно будет выброшено</a:t>
            </a:r>
            <a:r>
              <a:rPr lang="en-US" dirty="0" smtClean="0"/>
              <a:t> </a:t>
            </a:r>
            <a:r>
              <a:rPr lang="ru-RU" dirty="0" smtClean="0"/>
              <a:t>повторно в конце блока </a:t>
            </a:r>
            <a:r>
              <a:rPr lang="ru-RU" b="1" i="1" dirty="0" err="1" smtClean="0"/>
              <a:t>finally</a:t>
            </a:r>
            <a:r>
              <a:rPr lang="ru-RU" dirty="0" smtClean="0"/>
              <a:t> автоматически) и если в блоке </a:t>
            </a:r>
            <a:r>
              <a:rPr lang="ru-RU" b="1" i="1" dirty="0" err="1" smtClean="0"/>
              <a:t>try</a:t>
            </a:r>
            <a:r>
              <a:rPr lang="ru-RU" dirty="0" smtClean="0"/>
              <a:t> присутствуют </a:t>
            </a:r>
            <a:r>
              <a:rPr lang="ru-RU" b="1" i="1" dirty="0" err="1" smtClean="0"/>
              <a:t>return</a:t>
            </a:r>
            <a:r>
              <a:rPr lang="ru-RU" dirty="0" smtClean="0"/>
              <a:t> или </a:t>
            </a:r>
            <a:r>
              <a:rPr lang="ru-RU" b="1" i="1" dirty="0" err="1" smtClean="0"/>
              <a:t>break</a:t>
            </a:r>
            <a:r>
              <a:rPr lang="ru-RU" dirty="0" smtClean="0"/>
              <a:t>. </a:t>
            </a:r>
            <a:r>
              <a:rPr lang="ru-RU" b="1" dirty="0" smtClean="0"/>
              <a:t>При этом информация об исключении недоступна</a:t>
            </a:r>
            <a:r>
              <a:rPr lang="ru-RU" i="1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58</a:t>
            </a:fld>
            <a:endParaRPr 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исключений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встроенные исключения, не являющиеся фатальными (не требующие прерывания работы интерпретатора), наследуются от типа </a:t>
            </a:r>
            <a:r>
              <a:rPr lang="en-US" b="1" dirty="0" err="1" smtClean="0"/>
              <a:t>BaseException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Подробнее см. документацию</a:t>
            </a:r>
          </a:p>
          <a:p>
            <a:r>
              <a:rPr lang="en-US" dirty="0" smtClean="0">
                <a:hlinkClick r:id="rId3"/>
              </a:rPr>
              <a:t>https://docs.python.org/3/library/exceptions.html?highlight=exception#BaseException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59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с аргументами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5008" y="620688"/>
            <a:ext cx="8928992" cy="597666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ru-RU" dirty="0" smtClean="0"/>
              <a:t>Функция с одним входным параметром</a:t>
            </a:r>
            <a:r>
              <a:rPr lang="en-US" dirty="0" smtClean="0"/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def </a:t>
            </a:r>
            <a:r>
              <a:rPr lang="en-US" b="1" i="1" dirty="0" err="1" smtClean="0"/>
              <a:t>mycolor</a:t>
            </a:r>
            <a:r>
              <a:rPr lang="en-US" b="1" i="1" dirty="0" smtClean="0"/>
              <a:t>(color):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	print(color)</a:t>
            </a:r>
          </a:p>
          <a:p>
            <a:pPr>
              <a:lnSpc>
                <a:spcPct val="90000"/>
              </a:lnSpc>
            </a:pPr>
            <a:r>
              <a:rPr lang="ru-RU" dirty="0" smtClean="0"/>
              <a:t>Функция с позиционными аргументами: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def menu(one, two, three):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	return {"1": one, "2": two, "3": three}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print(menu(5, 6, 7)) 		</a:t>
            </a:r>
            <a:r>
              <a:rPr lang="en-US" b="1" i="1" dirty="0" smtClean="0">
                <a:solidFill>
                  <a:srgbClr val="00B050"/>
                </a:solidFill>
              </a:rPr>
              <a:t># {'1': 5, '2': 6, '3': 7}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ru-RU" dirty="0" smtClean="0"/>
              <a:t>Аргументы – ключевые слова: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def menu(one="1", two="2", three="3"):</a:t>
            </a:r>
            <a:br>
              <a:rPr lang="en-US" b="1" i="1" dirty="0" smtClean="0"/>
            </a:br>
            <a:r>
              <a:rPr lang="ru-RU" b="1" i="1" dirty="0" smtClean="0"/>
              <a:t>	</a:t>
            </a:r>
            <a:r>
              <a:rPr lang="en-US" b="1" i="1" dirty="0" smtClean="0"/>
              <a:t>return {"1": one, "2": two, "3": three}</a:t>
            </a:r>
            <a:br>
              <a:rPr lang="en-US" b="1" i="1" dirty="0" smtClean="0"/>
            </a:br>
            <a:r>
              <a:rPr lang="en-US" b="1" i="1" dirty="0" smtClean="0"/>
              <a:t>print(menu(one=5, three=6, two=7))</a:t>
            </a:r>
            <a:r>
              <a:rPr lang="ru-RU" b="1" i="1" dirty="0" smtClean="0"/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{'1': 5, '2': 7, '3': 6}</a:t>
            </a:r>
            <a:endParaRPr lang="en-US" b="1" i="1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print(menu(5, 6, 7)) 		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{'1': 5, '2': 6, '3': 7}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def menu(one, two, three="3"):</a:t>
            </a:r>
            <a:br>
              <a:rPr lang="en-US" b="1" i="1" dirty="0" smtClean="0"/>
            </a:br>
            <a:r>
              <a:rPr lang="en-US" b="1" i="1" dirty="0" smtClean="0"/>
              <a:t>   return {"1": one, "2": two, "3": three}</a:t>
            </a:r>
            <a:br>
              <a:rPr lang="en-US" b="1" i="1" dirty="0" smtClean="0"/>
            </a:br>
            <a:r>
              <a:rPr lang="en-US" b="1" i="1" dirty="0" smtClean="0"/>
              <a:t>print(menu(6, 7, three=5))</a:t>
            </a:r>
            <a:r>
              <a:rPr lang="ru-RU" b="1" i="1" dirty="0" smtClean="0"/>
              <a:t> 	</a:t>
            </a:r>
            <a:r>
              <a:rPr lang="en-US" b="1" i="1" dirty="0" smtClean="0">
                <a:solidFill>
                  <a:srgbClr val="00B050"/>
                </a:solidFill>
              </a:rPr>
              <a:t>#</a:t>
            </a:r>
            <a:r>
              <a:rPr lang="ru-RU" b="1" i="1" dirty="0" smtClean="0">
                <a:solidFill>
                  <a:srgbClr val="00B050"/>
                </a:solidFill>
              </a:rPr>
              <a:t> правильно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# m</a:t>
            </a:r>
            <a:r>
              <a:rPr lang="ru-RU" b="1" i="1" dirty="0" smtClean="0">
                <a:solidFill>
                  <a:srgbClr val="00B050"/>
                </a:solidFill>
              </a:rPr>
              <a:t>{'1': 6, '2': 7, '3': 5}</a:t>
            </a:r>
          </a:p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print(menu(three=5 , 6, 7))</a:t>
            </a:r>
            <a:r>
              <a:rPr lang="ru-RU" b="1" i="1" dirty="0" smtClean="0"/>
              <a:t> 	</a:t>
            </a:r>
            <a:r>
              <a:rPr lang="en-US" b="1" i="1" dirty="0" smtClean="0">
                <a:solidFill>
                  <a:srgbClr val="FF0000"/>
                </a:solidFill>
              </a:rPr>
              <a:t># </a:t>
            </a:r>
            <a:r>
              <a:rPr lang="ru-RU" b="1" i="1" dirty="0" smtClean="0">
                <a:solidFill>
                  <a:srgbClr val="FF0000"/>
                </a:solidFill>
              </a:rPr>
              <a:t>неправильно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8928992" cy="620688"/>
          </a:xfrm>
        </p:spPr>
        <p:txBody>
          <a:bodyPr/>
          <a:lstStyle/>
          <a:p>
            <a:r>
              <a:rPr lang="ru-RU" dirty="0" smtClean="0"/>
              <a:t>Получение информации об исключении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24744"/>
            <a:ext cx="8928992" cy="4896544"/>
          </a:xfrm>
        </p:spPr>
        <p:txBody>
          <a:bodyPr/>
          <a:lstStyle/>
          <a:p>
            <a:r>
              <a:rPr lang="ru-RU" dirty="0" smtClean="0"/>
              <a:t>Перед исполнением блока </a:t>
            </a:r>
            <a:r>
              <a:rPr lang="ru-RU" b="1" i="1" dirty="0" err="1" smtClean="0"/>
              <a:t>except</a:t>
            </a:r>
            <a:r>
              <a:rPr lang="ru-RU" dirty="0" smtClean="0"/>
              <a:t>, данные об исключении сохраняются в модуле </a:t>
            </a:r>
            <a:r>
              <a:rPr lang="ru-RU" b="1" i="1" dirty="0" err="1" smtClean="0"/>
              <a:t>sys</a:t>
            </a:r>
            <a:r>
              <a:rPr lang="ru-RU" dirty="0" smtClean="0"/>
              <a:t> и могут быть получены при помощи </a:t>
            </a:r>
            <a:r>
              <a:rPr lang="ru-RU" b="1" i="1" dirty="0" err="1" smtClean="0"/>
              <a:t>sys.exc_info</a:t>
            </a:r>
            <a:r>
              <a:rPr lang="ru-RU" b="1" i="1" dirty="0" smtClean="0"/>
              <a:t>(). </a:t>
            </a:r>
          </a:p>
          <a:p>
            <a:r>
              <a:rPr lang="ru-RU" dirty="0" smtClean="0"/>
              <a:t>возвращает кортеж из трех значений, которые дают информацию об исключениях, обрабатывающихся в данный момент.</a:t>
            </a:r>
          </a:p>
          <a:p>
            <a:r>
              <a:rPr lang="ru-RU" dirty="0" smtClean="0"/>
              <a:t>Можно использовать </a:t>
            </a:r>
            <a:r>
              <a:rPr lang="en-US" b="1" i="1" dirty="0" err="1" smtClean="0"/>
              <a:t>sys.last_type</a:t>
            </a:r>
            <a:r>
              <a:rPr lang="en-US" b="1" i="1" dirty="0" smtClean="0"/>
              <a:t>, </a:t>
            </a:r>
            <a:r>
              <a:rPr lang="en-US" b="1" i="1" dirty="0" err="1" smtClean="0"/>
              <a:t>sys.last_value</a:t>
            </a:r>
            <a:r>
              <a:rPr lang="en-US" b="1" i="1" dirty="0" smtClean="0"/>
              <a:t>, </a:t>
            </a:r>
            <a:r>
              <a:rPr lang="en-US" b="1" i="1" dirty="0" err="1" smtClean="0"/>
              <a:t>sys.last_traceback</a:t>
            </a:r>
            <a:endParaRPr lang="ru-RU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60</a:t>
            </a:fld>
            <a:endParaRPr 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исключений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620688"/>
            <a:ext cx="8928992" cy="6165304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00000"/>
              </a:lnSpc>
            </a:pPr>
            <a:r>
              <a:rPr lang="ru-RU" b="1" dirty="0" err="1" smtClean="0"/>
              <a:t>SystemExit</a:t>
            </a:r>
            <a:r>
              <a:rPr lang="ru-RU" dirty="0" smtClean="0"/>
              <a:t> – исключение, порождаемое функцией </a:t>
            </a:r>
            <a:r>
              <a:rPr lang="ru-RU" dirty="0" err="1" smtClean="0"/>
              <a:t>sys.exit</a:t>
            </a:r>
            <a:r>
              <a:rPr lang="ru-RU" dirty="0" smtClean="0"/>
              <a:t> при выходе из программы.</a:t>
            </a:r>
            <a:endParaRPr lang="ru-RU" sz="3600" dirty="0" smtClean="0"/>
          </a:p>
          <a:p>
            <a:pPr lvl="0">
              <a:lnSpc>
                <a:spcPct val="100000"/>
              </a:lnSpc>
            </a:pPr>
            <a:r>
              <a:rPr lang="ru-RU" b="1" dirty="0" err="1" smtClean="0"/>
              <a:t>KeyboardInterrupt</a:t>
            </a:r>
            <a:r>
              <a:rPr lang="ru-RU" dirty="0" smtClean="0"/>
              <a:t> – порождается при прерывании программы пользователем (обычно сочетанием клавиш </a:t>
            </a:r>
            <a:r>
              <a:rPr lang="ru-RU" dirty="0" err="1" smtClean="0"/>
              <a:t>Ctrl+C</a:t>
            </a:r>
            <a:r>
              <a:rPr lang="ru-RU" dirty="0" smtClean="0"/>
              <a:t>).</a:t>
            </a:r>
            <a:endParaRPr lang="ru-RU" sz="3600" dirty="0" smtClean="0"/>
          </a:p>
          <a:p>
            <a:pPr lvl="0">
              <a:lnSpc>
                <a:spcPct val="100000"/>
              </a:lnSpc>
            </a:pPr>
            <a:r>
              <a:rPr lang="ru-RU" b="1" dirty="0" err="1" smtClean="0"/>
              <a:t>GeneratorExit</a:t>
            </a:r>
            <a:r>
              <a:rPr lang="ru-RU" dirty="0" smtClean="0"/>
              <a:t> – порождается при вызове метода </a:t>
            </a:r>
            <a:r>
              <a:rPr lang="ru-RU" dirty="0" err="1" smtClean="0"/>
              <a:t>close</a:t>
            </a:r>
            <a:r>
              <a:rPr lang="ru-RU" dirty="0" smtClean="0"/>
              <a:t> объекта </a:t>
            </a:r>
            <a:r>
              <a:rPr lang="ru-RU" dirty="0" err="1" smtClean="0"/>
              <a:t>generator</a:t>
            </a:r>
            <a:r>
              <a:rPr lang="ru-RU" dirty="0" smtClean="0"/>
              <a:t>.</a:t>
            </a:r>
            <a:endParaRPr lang="ru-RU" sz="3600" dirty="0" smtClean="0"/>
          </a:p>
          <a:p>
            <a:pPr lvl="0">
              <a:lnSpc>
                <a:spcPct val="100000"/>
              </a:lnSpc>
            </a:pPr>
            <a:r>
              <a:rPr lang="ru-RU" b="1" dirty="0" err="1" smtClean="0"/>
              <a:t>Exception</a:t>
            </a:r>
            <a:r>
              <a:rPr lang="ru-RU" dirty="0" smtClean="0"/>
              <a:t> – здесь заканчиваются полностью системные исключения (которые лучше не трогать) и начинаются обыкновенные, с которыми можно работать.</a:t>
            </a:r>
            <a:endParaRPr lang="ru-RU" sz="3600" dirty="0" smtClean="0"/>
          </a:p>
          <a:p>
            <a:pPr lvl="1">
              <a:lnSpc>
                <a:spcPct val="100000"/>
              </a:lnSpc>
            </a:pPr>
            <a:r>
              <a:rPr lang="ru-RU" b="1" dirty="0" err="1" smtClean="0"/>
              <a:t>StopIteration</a:t>
            </a:r>
            <a:r>
              <a:rPr lang="ru-RU" dirty="0" smtClean="0"/>
              <a:t> – порождается встроенной функцией </a:t>
            </a:r>
            <a:r>
              <a:rPr lang="ru-RU" b="1" i="1" dirty="0" err="1" smtClean="0"/>
              <a:t>next</a:t>
            </a:r>
            <a:r>
              <a:rPr lang="ru-RU" dirty="0" smtClean="0"/>
              <a:t>, если в итераторе больше нет элементов.</a:t>
            </a:r>
            <a:endParaRPr lang="ru-RU" sz="3200" dirty="0" smtClean="0"/>
          </a:p>
          <a:p>
            <a:pPr lvl="1">
              <a:lnSpc>
                <a:spcPct val="100000"/>
              </a:lnSpc>
            </a:pPr>
            <a:r>
              <a:rPr lang="ru-RU" b="1" dirty="0" err="1" smtClean="0"/>
              <a:t>ArithmeticError</a:t>
            </a:r>
            <a:r>
              <a:rPr lang="ru-RU" dirty="0" smtClean="0"/>
              <a:t> – арифметическая ошибка.</a:t>
            </a:r>
            <a:endParaRPr lang="ru-RU" sz="3200" dirty="0" smtClean="0"/>
          </a:p>
          <a:p>
            <a:pPr lvl="2">
              <a:lnSpc>
                <a:spcPct val="100000"/>
              </a:lnSpc>
            </a:pPr>
            <a:r>
              <a:rPr lang="ru-RU" b="1" dirty="0" err="1" smtClean="0"/>
              <a:t>FloatingPointError</a:t>
            </a:r>
            <a:r>
              <a:rPr lang="ru-RU" dirty="0" smtClean="0"/>
              <a:t> – порождается при неудачном выполнении операции с плавающей запятой. На практике встречается нечасто.</a:t>
            </a:r>
            <a:endParaRPr lang="ru-RU" sz="2800" dirty="0" smtClean="0"/>
          </a:p>
          <a:p>
            <a:pPr lvl="2">
              <a:lnSpc>
                <a:spcPct val="100000"/>
              </a:lnSpc>
            </a:pPr>
            <a:r>
              <a:rPr lang="ru-RU" b="1" dirty="0" err="1" smtClean="0"/>
              <a:t>OverflowError</a:t>
            </a:r>
            <a:r>
              <a:rPr lang="ru-RU" dirty="0" smtClean="0"/>
              <a:t> – возникает, когда результат арифметической операции слишком велик для представления. Не появляется при обычной работе с целыми числами (так как </a:t>
            </a:r>
            <a:r>
              <a:rPr lang="en-US" dirty="0" err="1" smtClean="0"/>
              <a:t>P</a:t>
            </a:r>
            <a:r>
              <a:rPr lang="ru-RU" dirty="0" err="1" smtClean="0"/>
              <a:t>ython</a:t>
            </a:r>
            <a:r>
              <a:rPr lang="ru-RU" dirty="0" smtClean="0"/>
              <a:t> поддерживает длинные числа), но может возникать в некоторых других случаях.</a:t>
            </a:r>
            <a:endParaRPr lang="ru-RU" sz="2800" dirty="0" smtClean="0"/>
          </a:p>
          <a:p>
            <a:pPr lvl="2">
              <a:lnSpc>
                <a:spcPct val="100000"/>
              </a:lnSpc>
            </a:pPr>
            <a:r>
              <a:rPr lang="ru-RU" b="1" dirty="0" err="1" smtClean="0"/>
              <a:t>ZeroDivisionError</a:t>
            </a:r>
            <a:r>
              <a:rPr lang="ru-RU" dirty="0" smtClean="0"/>
              <a:t> – деление на ноль.</a:t>
            </a:r>
            <a:endParaRPr lang="ru-RU" sz="2800" dirty="0" smtClean="0"/>
          </a:p>
          <a:p>
            <a:pPr>
              <a:lnSpc>
                <a:spcPct val="100000"/>
              </a:lnSpc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61</a:t>
            </a:fld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исключений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5976664"/>
          </a:xfrm>
        </p:spPr>
        <p:txBody>
          <a:bodyPr>
            <a:normAutofit fontScale="92500"/>
          </a:bodyPr>
          <a:lstStyle/>
          <a:p>
            <a:pPr lvl="1">
              <a:lnSpc>
                <a:spcPct val="90000"/>
              </a:lnSpc>
            </a:pPr>
            <a:r>
              <a:rPr lang="ru-RU" b="1" dirty="0" err="1" smtClean="0"/>
              <a:t>AssertionError</a:t>
            </a:r>
            <a:r>
              <a:rPr lang="ru-RU" dirty="0" smtClean="0"/>
              <a:t> – выражение в функции </a:t>
            </a:r>
            <a:r>
              <a:rPr lang="ru-RU" b="1" i="1" dirty="0" err="1" smtClean="0"/>
              <a:t>assert</a:t>
            </a:r>
            <a:r>
              <a:rPr lang="ru-RU" dirty="0" smtClean="0"/>
              <a:t> ложно.</a:t>
            </a:r>
            <a:endParaRPr lang="ru-RU" sz="3200" dirty="0" smtClean="0"/>
          </a:p>
          <a:p>
            <a:pPr lvl="1">
              <a:lnSpc>
                <a:spcPct val="90000"/>
              </a:lnSpc>
            </a:pPr>
            <a:r>
              <a:rPr lang="ru-RU" b="1" dirty="0" err="1" smtClean="0"/>
              <a:t>AttributeError</a:t>
            </a:r>
            <a:r>
              <a:rPr lang="ru-RU" dirty="0" smtClean="0"/>
              <a:t> – объект не имеет данного атрибута (значения или метода).</a:t>
            </a:r>
            <a:endParaRPr lang="ru-RU" sz="3200" dirty="0" smtClean="0"/>
          </a:p>
          <a:p>
            <a:pPr lvl="1">
              <a:lnSpc>
                <a:spcPct val="90000"/>
              </a:lnSpc>
            </a:pPr>
            <a:r>
              <a:rPr lang="ru-RU" b="1" dirty="0" err="1" smtClean="0"/>
              <a:t>BufferError</a:t>
            </a:r>
            <a:r>
              <a:rPr lang="ru-RU" dirty="0" smtClean="0"/>
              <a:t> – операция, связанная с буфером, не может быть выполнена.</a:t>
            </a:r>
            <a:endParaRPr lang="ru-RU" sz="3200" dirty="0" smtClean="0"/>
          </a:p>
          <a:p>
            <a:pPr lvl="1">
              <a:lnSpc>
                <a:spcPct val="90000"/>
              </a:lnSpc>
            </a:pPr>
            <a:r>
              <a:rPr lang="ru-RU" b="1" dirty="0" err="1" smtClean="0"/>
              <a:t>EOFError</a:t>
            </a:r>
            <a:r>
              <a:rPr lang="ru-RU" dirty="0" smtClean="0"/>
              <a:t> – функция наткнулась на конец файла и не смогла прочитать то, что хотела.</a:t>
            </a:r>
            <a:endParaRPr lang="ru-RU" sz="3200" dirty="0" smtClean="0"/>
          </a:p>
          <a:p>
            <a:pPr lvl="1">
              <a:lnSpc>
                <a:spcPct val="90000"/>
              </a:lnSpc>
            </a:pPr>
            <a:r>
              <a:rPr lang="ru-RU" b="1" dirty="0" err="1" smtClean="0"/>
              <a:t>ImportError</a:t>
            </a:r>
            <a:r>
              <a:rPr lang="ru-RU" dirty="0" smtClean="0"/>
              <a:t> – не удалось импортирование модуля или его атрибута.</a:t>
            </a:r>
            <a:endParaRPr lang="ru-RU" sz="3200" dirty="0" smtClean="0"/>
          </a:p>
          <a:p>
            <a:pPr lvl="1">
              <a:lnSpc>
                <a:spcPct val="90000"/>
              </a:lnSpc>
            </a:pPr>
            <a:r>
              <a:rPr lang="ru-RU" b="1" dirty="0" err="1" smtClean="0"/>
              <a:t>LookupError</a:t>
            </a:r>
            <a:r>
              <a:rPr lang="ru-RU" dirty="0" smtClean="0"/>
              <a:t> – некорректный индекс или ключ.</a:t>
            </a:r>
            <a:endParaRPr lang="ru-RU" sz="3200" dirty="0" smtClean="0"/>
          </a:p>
          <a:p>
            <a:pPr lvl="2">
              <a:lnSpc>
                <a:spcPct val="90000"/>
              </a:lnSpc>
            </a:pPr>
            <a:r>
              <a:rPr lang="ru-RU" b="1" dirty="0" err="1" smtClean="0"/>
              <a:t>IndexError</a:t>
            </a:r>
            <a:r>
              <a:rPr lang="ru-RU" dirty="0" smtClean="0"/>
              <a:t> – индекс не входит в диапазон элементов.</a:t>
            </a:r>
            <a:endParaRPr lang="ru-RU" sz="2800" dirty="0" smtClean="0"/>
          </a:p>
          <a:p>
            <a:pPr lvl="2">
              <a:lnSpc>
                <a:spcPct val="90000"/>
              </a:lnSpc>
            </a:pPr>
            <a:r>
              <a:rPr lang="ru-RU" b="1" dirty="0" err="1" smtClean="0"/>
              <a:t>KeyError</a:t>
            </a:r>
            <a:r>
              <a:rPr lang="ru-RU" dirty="0" smtClean="0"/>
              <a:t> – несуществующий ключ (в </a:t>
            </a:r>
            <a:r>
              <a:rPr lang="ru-RU" dirty="0" smtClean="0">
                <a:hlinkClick r:id="rId2"/>
              </a:rPr>
              <a:t>словаре</a:t>
            </a:r>
            <a:r>
              <a:rPr lang="ru-RU" dirty="0" smtClean="0"/>
              <a:t>, </a:t>
            </a:r>
            <a:r>
              <a:rPr lang="ru-RU" dirty="0" smtClean="0">
                <a:hlinkClick r:id="rId3"/>
              </a:rPr>
              <a:t>множестве</a:t>
            </a:r>
            <a:r>
              <a:rPr lang="ru-RU" dirty="0" smtClean="0"/>
              <a:t> или другом объекте). </a:t>
            </a:r>
            <a:endParaRPr lang="ru-RU" sz="2800" dirty="0" smtClean="0"/>
          </a:p>
          <a:p>
            <a:pPr lvl="1">
              <a:lnSpc>
                <a:spcPct val="90000"/>
              </a:lnSpc>
            </a:pPr>
            <a:r>
              <a:rPr lang="ru-RU" b="1" dirty="0" err="1" smtClean="0"/>
              <a:t>MemoryError</a:t>
            </a:r>
            <a:r>
              <a:rPr lang="ru-RU" dirty="0" smtClean="0"/>
              <a:t> – недостаточно памяти.</a:t>
            </a:r>
            <a:endParaRPr lang="ru-RU" sz="3200" dirty="0" smtClean="0"/>
          </a:p>
          <a:p>
            <a:pPr lvl="1">
              <a:lnSpc>
                <a:spcPct val="90000"/>
              </a:lnSpc>
            </a:pPr>
            <a:r>
              <a:rPr lang="ru-RU" b="1" dirty="0" err="1" smtClean="0"/>
              <a:t>NameError</a:t>
            </a:r>
            <a:r>
              <a:rPr lang="ru-RU" dirty="0" smtClean="0"/>
              <a:t> – не найдено переменной с таким именем.</a:t>
            </a:r>
            <a:endParaRPr lang="ru-RU" sz="3200" dirty="0" smtClean="0"/>
          </a:p>
          <a:p>
            <a:pPr lvl="2">
              <a:lnSpc>
                <a:spcPct val="90000"/>
              </a:lnSpc>
            </a:pPr>
            <a:r>
              <a:rPr lang="ru-RU" b="1" dirty="0" err="1" smtClean="0"/>
              <a:t>UnboundLocalError</a:t>
            </a:r>
            <a:r>
              <a:rPr lang="ru-RU" dirty="0" smtClean="0"/>
              <a:t> – сделана ссылка на локальную переменную в функции, но переменная не определена ранее. </a:t>
            </a:r>
            <a:endParaRPr lang="ru-RU" sz="2800" dirty="0" smtClean="0"/>
          </a:p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62</a:t>
            </a:fld>
            <a:endParaRPr 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исключений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620688"/>
            <a:ext cx="8928992" cy="5544616"/>
          </a:xfrm>
        </p:spPr>
        <p:txBody>
          <a:bodyPr>
            <a:noAutofit/>
          </a:bodyPr>
          <a:lstStyle/>
          <a:p>
            <a:endParaRPr lang="ru-RU" sz="2300" dirty="0" smtClean="0"/>
          </a:p>
          <a:p>
            <a:pPr lvl="1"/>
            <a:r>
              <a:rPr lang="ru-RU" sz="2300" b="1" dirty="0" err="1" smtClean="0"/>
              <a:t>OSError</a:t>
            </a:r>
            <a:r>
              <a:rPr lang="ru-RU" sz="2300" dirty="0" smtClean="0"/>
              <a:t> </a:t>
            </a:r>
            <a:r>
              <a:rPr lang="en-US" sz="2300" dirty="0" smtClean="0"/>
              <a:t>–</a:t>
            </a:r>
            <a:r>
              <a:rPr lang="ru-RU" sz="2300" dirty="0" smtClean="0"/>
              <a:t> ошибка, связанная с системой.</a:t>
            </a:r>
          </a:p>
          <a:p>
            <a:pPr lvl="2"/>
            <a:r>
              <a:rPr lang="ru-RU" sz="2300" b="1" dirty="0" err="1" smtClean="0"/>
              <a:t>BlockingIOError</a:t>
            </a:r>
            <a:endParaRPr lang="ru-RU" sz="2300" dirty="0" smtClean="0"/>
          </a:p>
          <a:p>
            <a:pPr lvl="2"/>
            <a:r>
              <a:rPr lang="ru-RU" sz="2300" b="1" dirty="0" err="1" smtClean="0"/>
              <a:t>ChildProcessError</a:t>
            </a:r>
            <a:r>
              <a:rPr lang="ru-RU" sz="2300" dirty="0" smtClean="0"/>
              <a:t> </a:t>
            </a:r>
            <a:r>
              <a:rPr lang="en-US" sz="2300" dirty="0" smtClean="0"/>
              <a:t>–</a:t>
            </a:r>
            <a:r>
              <a:rPr lang="ru-RU" sz="2300" dirty="0" smtClean="0"/>
              <a:t> неудача при операции с дочерним процессом.</a:t>
            </a:r>
          </a:p>
          <a:p>
            <a:pPr lvl="2"/>
            <a:r>
              <a:rPr lang="ru-RU" sz="2300" b="1" dirty="0" err="1" smtClean="0"/>
              <a:t>ConnectionError</a:t>
            </a:r>
            <a:r>
              <a:rPr lang="ru-RU" sz="2300" dirty="0" smtClean="0"/>
              <a:t> </a:t>
            </a:r>
            <a:r>
              <a:rPr lang="en-US" sz="2300" dirty="0" smtClean="0"/>
              <a:t>–</a:t>
            </a:r>
            <a:r>
              <a:rPr lang="ru-RU" sz="2300" dirty="0" smtClean="0"/>
              <a:t> базовый класс для исключений, связанных с подключениями.</a:t>
            </a:r>
          </a:p>
          <a:p>
            <a:pPr lvl="3"/>
            <a:r>
              <a:rPr lang="ru-RU" sz="2300" b="1" dirty="0" err="1" smtClean="0"/>
              <a:t>BrokenPipeError</a:t>
            </a:r>
            <a:endParaRPr lang="ru-RU" sz="2300" dirty="0" smtClean="0"/>
          </a:p>
          <a:p>
            <a:pPr lvl="3"/>
            <a:r>
              <a:rPr lang="ru-RU" sz="2300" b="1" dirty="0" err="1" smtClean="0"/>
              <a:t>ConnectionAbortedError</a:t>
            </a:r>
            <a:endParaRPr lang="ru-RU" sz="2300" dirty="0" smtClean="0"/>
          </a:p>
          <a:p>
            <a:pPr lvl="3"/>
            <a:r>
              <a:rPr lang="ru-RU" sz="2300" b="1" dirty="0" err="1" smtClean="0"/>
              <a:t>ConnectionRefusedError</a:t>
            </a:r>
            <a:endParaRPr lang="ru-RU" sz="2300" dirty="0" smtClean="0"/>
          </a:p>
          <a:p>
            <a:pPr lvl="3"/>
            <a:r>
              <a:rPr lang="ru-RU" sz="2300" b="1" dirty="0" err="1" smtClean="0"/>
              <a:t>ConnectionResetError</a:t>
            </a:r>
            <a:endParaRPr lang="ru-RU" sz="2300" dirty="0" smtClean="0"/>
          </a:p>
          <a:p>
            <a:pPr lvl="2"/>
            <a:r>
              <a:rPr lang="ru-RU" sz="2300" b="1" dirty="0" err="1" smtClean="0"/>
              <a:t>FileExistsError</a:t>
            </a:r>
            <a:r>
              <a:rPr lang="ru-RU" sz="2300" dirty="0" smtClean="0"/>
              <a:t> </a:t>
            </a:r>
            <a:r>
              <a:rPr lang="en-US" sz="2300" dirty="0" smtClean="0"/>
              <a:t>–</a:t>
            </a:r>
            <a:r>
              <a:rPr lang="ru-RU" sz="2300" dirty="0" smtClean="0"/>
              <a:t> попытка создания файла или директории, которая уже существует.</a:t>
            </a:r>
          </a:p>
          <a:p>
            <a:pPr lvl="2"/>
            <a:r>
              <a:rPr lang="ru-RU" sz="2300" b="1" dirty="0" err="1" smtClean="0"/>
              <a:t>FileNotFoundError</a:t>
            </a:r>
            <a:r>
              <a:rPr lang="ru-RU" sz="2300" dirty="0" smtClean="0"/>
              <a:t> </a:t>
            </a:r>
            <a:r>
              <a:rPr lang="en-US" sz="2300" dirty="0" smtClean="0"/>
              <a:t>–</a:t>
            </a:r>
            <a:r>
              <a:rPr lang="ru-RU" sz="2300" dirty="0" smtClean="0"/>
              <a:t> файл или директория не существует.</a:t>
            </a:r>
          </a:p>
          <a:p>
            <a:pPr lvl="2"/>
            <a:r>
              <a:rPr lang="ru-RU" sz="2300" b="1" dirty="0" err="1" smtClean="0"/>
              <a:t>InterruptedError</a:t>
            </a:r>
            <a:r>
              <a:rPr lang="ru-RU" sz="2300" dirty="0" smtClean="0"/>
              <a:t> </a:t>
            </a:r>
            <a:r>
              <a:rPr lang="en-US" sz="2300" dirty="0" smtClean="0"/>
              <a:t>–</a:t>
            </a:r>
            <a:r>
              <a:rPr lang="ru-RU" sz="2300" dirty="0" smtClean="0"/>
              <a:t> системный вызов прерван входящим сигналом.</a:t>
            </a:r>
          </a:p>
          <a:p>
            <a:pPr lvl="2"/>
            <a:r>
              <a:rPr lang="ru-RU" sz="2300" b="1" dirty="0" err="1" smtClean="0"/>
              <a:t>IsADirectoryError</a:t>
            </a:r>
            <a:r>
              <a:rPr lang="ru-RU" sz="2300" dirty="0" smtClean="0"/>
              <a:t> </a:t>
            </a:r>
            <a:r>
              <a:rPr lang="en-US" sz="2300" dirty="0" smtClean="0"/>
              <a:t>–</a:t>
            </a:r>
            <a:r>
              <a:rPr lang="ru-RU" sz="2300" dirty="0" smtClean="0"/>
              <a:t> ожидался файл, но это директория.</a:t>
            </a:r>
          </a:p>
          <a:p>
            <a:pPr lvl="2"/>
            <a:r>
              <a:rPr lang="ru-RU" sz="2300" b="1" dirty="0" err="1" smtClean="0"/>
              <a:t>NotADirectoryError</a:t>
            </a:r>
            <a:r>
              <a:rPr lang="ru-RU" sz="2300" dirty="0" smtClean="0"/>
              <a:t> </a:t>
            </a:r>
            <a:r>
              <a:rPr lang="en-US" sz="2300" dirty="0" smtClean="0"/>
              <a:t>–</a:t>
            </a:r>
            <a:r>
              <a:rPr lang="ru-RU" sz="2300" dirty="0" smtClean="0"/>
              <a:t> ожидалась директория, но это файл.</a:t>
            </a:r>
          </a:p>
          <a:p>
            <a:pPr lvl="2"/>
            <a:r>
              <a:rPr lang="ru-RU" sz="2300" b="1" dirty="0" err="1" smtClean="0"/>
              <a:t>PermissionError</a:t>
            </a:r>
            <a:r>
              <a:rPr lang="ru-RU" sz="2300" dirty="0" smtClean="0"/>
              <a:t> </a:t>
            </a:r>
            <a:r>
              <a:rPr lang="en-US" sz="2300" dirty="0" smtClean="0"/>
              <a:t>–</a:t>
            </a:r>
            <a:r>
              <a:rPr lang="ru-RU" sz="2300" dirty="0" smtClean="0"/>
              <a:t> не хватает прав доступа.</a:t>
            </a:r>
          </a:p>
          <a:p>
            <a:pPr lvl="2"/>
            <a:r>
              <a:rPr lang="ru-RU" sz="2300" b="1" dirty="0" err="1" smtClean="0"/>
              <a:t>ProcessLookupError</a:t>
            </a:r>
            <a:r>
              <a:rPr lang="ru-RU" sz="2300" dirty="0" smtClean="0"/>
              <a:t> </a:t>
            </a:r>
            <a:r>
              <a:rPr lang="en-US" sz="2300" dirty="0" smtClean="0"/>
              <a:t>–</a:t>
            </a:r>
            <a:r>
              <a:rPr lang="ru-RU" sz="2300" dirty="0" smtClean="0"/>
              <a:t> указанного процесса не существует.</a:t>
            </a:r>
          </a:p>
          <a:p>
            <a:pPr lvl="2"/>
            <a:r>
              <a:rPr lang="ru-RU" sz="2300" b="1" dirty="0" err="1" smtClean="0"/>
              <a:t>TimeoutError</a:t>
            </a:r>
            <a:r>
              <a:rPr lang="ru-RU" sz="2300" dirty="0" smtClean="0"/>
              <a:t> </a:t>
            </a:r>
            <a:r>
              <a:rPr lang="en-US" sz="2300" dirty="0" smtClean="0"/>
              <a:t>–</a:t>
            </a:r>
            <a:r>
              <a:rPr lang="ru-RU" sz="2300" dirty="0" smtClean="0"/>
              <a:t> закончилось время ожидания.</a:t>
            </a:r>
          </a:p>
          <a:p>
            <a:endParaRPr lang="ru-RU" sz="23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63</a:t>
            </a:fld>
            <a:endParaRPr lang="ru-RU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исключений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48680"/>
            <a:ext cx="8928992" cy="5544616"/>
          </a:xfrm>
        </p:spPr>
        <p:txBody>
          <a:bodyPr>
            <a:noAutofit/>
          </a:bodyPr>
          <a:lstStyle/>
          <a:p>
            <a:endParaRPr lang="ru-RU" sz="2200" dirty="0" smtClean="0"/>
          </a:p>
          <a:p>
            <a:pPr lvl="1"/>
            <a:r>
              <a:rPr lang="ru-RU" sz="2200" b="1" dirty="0" err="1" smtClean="0"/>
              <a:t>ReferenceError</a:t>
            </a:r>
            <a:r>
              <a:rPr lang="ru-RU" sz="2200" dirty="0" smtClean="0"/>
              <a:t> </a:t>
            </a:r>
            <a:r>
              <a:rPr lang="en-US" sz="2200" dirty="0" smtClean="0"/>
              <a:t>–</a:t>
            </a:r>
            <a:r>
              <a:rPr lang="ru-RU" sz="2200" dirty="0" smtClean="0"/>
              <a:t> попытка доступа к атрибуту со слабой ссылкой.</a:t>
            </a:r>
          </a:p>
          <a:p>
            <a:pPr lvl="1"/>
            <a:r>
              <a:rPr lang="ru-RU" sz="2200" b="1" dirty="0" err="1" smtClean="0"/>
              <a:t>RuntimeError</a:t>
            </a:r>
            <a:r>
              <a:rPr lang="ru-RU" sz="2200" dirty="0" smtClean="0"/>
              <a:t> </a:t>
            </a:r>
            <a:r>
              <a:rPr lang="en-US" sz="2200" dirty="0" smtClean="0"/>
              <a:t>–</a:t>
            </a:r>
            <a:r>
              <a:rPr lang="ru-RU" sz="2200" dirty="0" smtClean="0"/>
              <a:t> возникает, когда исключение не попадает ни под одну из других категорий.</a:t>
            </a:r>
          </a:p>
          <a:p>
            <a:pPr lvl="1"/>
            <a:r>
              <a:rPr lang="ru-RU" sz="2200" b="1" dirty="0" err="1" smtClean="0"/>
              <a:t>NotImplementedError</a:t>
            </a:r>
            <a:r>
              <a:rPr lang="ru-RU" sz="2200" dirty="0" smtClean="0"/>
              <a:t> </a:t>
            </a:r>
            <a:r>
              <a:rPr lang="en-US" sz="2200" dirty="0" smtClean="0"/>
              <a:t>–</a:t>
            </a:r>
            <a:r>
              <a:rPr lang="ru-RU" sz="2200" dirty="0" smtClean="0"/>
              <a:t> возникает, когда абстрактные методы класса требуют переопределения в дочерних классах.</a:t>
            </a:r>
          </a:p>
          <a:p>
            <a:pPr lvl="1"/>
            <a:r>
              <a:rPr lang="ru-RU" sz="2200" b="1" dirty="0" err="1" smtClean="0"/>
              <a:t>SyntaxError</a:t>
            </a:r>
            <a:r>
              <a:rPr lang="ru-RU" sz="2200" dirty="0" smtClean="0"/>
              <a:t> </a:t>
            </a:r>
            <a:r>
              <a:rPr lang="en-US" sz="2200" dirty="0" smtClean="0"/>
              <a:t>–</a:t>
            </a:r>
            <a:r>
              <a:rPr lang="ru-RU" sz="2200" dirty="0" smtClean="0"/>
              <a:t> синтаксическая ошибка.</a:t>
            </a:r>
          </a:p>
          <a:p>
            <a:pPr lvl="2"/>
            <a:r>
              <a:rPr lang="ru-RU" sz="2200" b="1" dirty="0" err="1" smtClean="0"/>
              <a:t>IndentationError</a:t>
            </a:r>
            <a:r>
              <a:rPr lang="ru-RU" sz="2200" dirty="0" smtClean="0"/>
              <a:t> </a:t>
            </a:r>
            <a:r>
              <a:rPr lang="en-US" sz="2200" dirty="0" smtClean="0"/>
              <a:t>–</a:t>
            </a:r>
            <a:r>
              <a:rPr lang="ru-RU" sz="2200" dirty="0" smtClean="0"/>
              <a:t> неправильные отступы.</a:t>
            </a:r>
          </a:p>
          <a:p>
            <a:pPr lvl="3"/>
            <a:r>
              <a:rPr lang="ru-RU" sz="2200" b="1" dirty="0" err="1" smtClean="0"/>
              <a:t>TabError</a:t>
            </a:r>
            <a:r>
              <a:rPr lang="ru-RU" sz="2200" dirty="0" smtClean="0"/>
              <a:t> </a:t>
            </a:r>
            <a:r>
              <a:rPr lang="en-US" sz="2200" dirty="0" smtClean="0"/>
              <a:t>–</a:t>
            </a:r>
            <a:r>
              <a:rPr lang="ru-RU" sz="2200" dirty="0" smtClean="0"/>
              <a:t> смешивание в отступах табуляции и пробелов.</a:t>
            </a:r>
          </a:p>
          <a:p>
            <a:pPr lvl="1"/>
            <a:r>
              <a:rPr lang="ru-RU" sz="2200" b="1" dirty="0" err="1" smtClean="0"/>
              <a:t>SystemError</a:t>
            </a:r>
            <a:r>
              <a:rPr lang="ru-RU" sz="2200" dirty="0" smtClean="0"/>
              <a:t> </a:t>
            </a:r>
            <a:r>
              <a:rPr lang="en-US" sz="2200" dirty="0" smtClean="0"/>
              <a:t>–</a:t>
            </a:r>
            <a:r>
              <a:rPr lang="ru-RU" sz="2200" dirty="0" smtClean="0"/>
              <a:t> внутренняя ошибка.</a:t>
            </a:r>
          </a:p>
          <a:p>
            <a:pPr lvl="1"/>
            <a:r>
              <a:rPr lang="ru-RU" sz="2200" b="1" dirty="0" err="1" smtClean="0"/>
              <a:t>TypeError</a:t>
            </a:r>
            <a:r>
              <a:rPr lang="ru-RU" sz="2200" dirty="0" smtClean="0"/>
              <a:t> </a:t>
            </a:r>
            <a:r>
              <a:rPr lang="en-US" sz="2200" dirty="0" smtClean="0"/>
              <a:t>–</a:t>
            </a:r>
            <a:r>
              <a:rPr lang="ru-RU" sz="2200" dirty="0" smtClean="0"/>
              <a:t> операция применена к объекту несоответствующего типа.</a:t>
            </a:r>
          </a:p>
          <a:p>
            <a:pPr lvl="1"/>
            <a:r>
              <a:rPr lang="ru-RU" sz="2200" b="1" dirty="0" err="1" smtClean="0"/>
              <a:t>ValueError</a:t>
            </a:r>
            <a:r>
              <a:rPr lang="ru-RU" sz="2200" dirty="0" smtClean="0"/>
              <a:t> </a:t>
            </a:r>
            <a:r>
              <a:rPr lang="en-US" sz="2200" dirty="0" smtClean="0"/>
              <a:t>–</a:t>
            </a:r>
            <a:r>
              <a:rPr lang="ru-RU" sz="2200" dirty="0" smtClean="0"/>
              <a:t> функция получает аргумент правильного типа, но некорректного значения.</a:t>
            </a:r>
          </a:p>
          <a:p>
            <a:pPr lvl="1"/>
            <a:r>
              <a:rPr lang="ru-RU" sz="2200" b="1" dirty="0" err="1" smtClean="0"/>
              <a:t>UnicodeError</a:t>
            </a:r>
            <a:r>
              <a:rPr lang="ru-RU" sz="2200" dirty="0" smtClean="0"/>
              <a:t> </a:t>
            </a:r>
            <a:r>
              <a:rPr lang="en-US" sz="2200" dirty="0" smtClean="0"/>
              <a:t>–</a:t>
            </a:r>
            <a:r>
              <a:rPr lang="ru-RU" sz="2200" dirty="0" smtClean="0"/>
              <a:t> ошибка, связанная с кодированием / раскодированием </a:t>
            </a:r>
            <a:r>
              <a:rPr lang="ru-RU" sz="2200" dirty="0" err="1" smtClean="0"/>
              <a:t>unicode</a:t>
            </a:r>
            <a:r>
              <a:rPr lang="ru-RU" sz="2200" dirty="0" smtClean="0"/>
              <a:t> в строках.</a:t>
            </a:r>
          </a:p>
          <a:p>
            <a:pPr lvl="2"/>
            <a:r>
              <a:rPr lang="ru-RU" sz="2200" b="1" dirty="0" err="1" smtClean="0"/>
              <a:t>UnicodeEncodeError</a:t>
            </a:r>
            <a:r>
              <a:rPr lang="ru-RU" sz="2200" dirty="0" smtClean="0"/>
              <a:t> </a:t>
            </a:r>
            <a:r>
              <a:rPr lang="en-US" sz="2200" dirty="0" smtClean="0"/>
              <a:t>–</a:t>
            </a:r>
            <a:r>
              <a:rPr lang="ru-RU" sz="2200" dirty="0" smtClean="0"/>
              <a:t> исключение, связанное с кодированием </a:t>
            </a:r>
            <a:r>
              <a:rPr lang="ru-RU" sz="2200" dirty="0" err="1" smtClean="0"/>
              <a:t>unicode</a:t>
            </a:r>
            <a:r>
              <a:rPr lang="ru-RU" sz="2200" dirty="0" smtClean="0"/>
              <a:t>.</a:t>
            </a:r>
          </a:p>
          <a:p>
            <a:pPr lvl="2"/>
            <a:r>
              <a:rPr lang="ru-RU" sz="2200" b="1" dirty="0" err="1" smtClean="0"/>
              <a:t>UnicodeDecodeError</a:t>
            </a:r>
            <a:r>
              <a:rPr lang="ru-RU" sz="2200" dirty="0" smtClean="0"/>
              <a:t> </a:t>
            </a:r>
            <a:r>
              <a:rPr lang="en-US" sz="2200" dirty="0" smtClean="0"/>
              <a:t>–</a:t>
            </a:r>
            <a:r>
              <a:rPr lang="ru-RU" sz="2200" dirty="0" smtClean="0"/>
              <a:t> исключение, связанное с декодированием </a:t>
            </a:r>
            <a:r>
              <a:rPr lang="ru-RU" sz="2200" dirty="0" err="1" smtClean="0"/>
              <a:t>unicode</a:t>
            </a:r>
            <a:r>
              <a:rPr lang="ru-RU" sz="2200" dirty="0" smtClean="0"/>
              <a:t>.</a:t>
            </a:r>
          </a:p>
          <a:p>
            <a:pPr lvl="2"/>
            <a:r>
              <a:rPr lang="ru-RU" sz="2200" b="1" dirty="0" err="1" smtClean="0"/>
              <a:t>UnicodeTranslateError</a:t>
            </a:r>
            <a:r>
              <a:rPr lang="ru-RU" sz="2200" dirty="0" smtClean="0"/>
              <a:t> </a:t>
            </a:r>
            <a:r>
              <a:rPr lang="en-US" sz="2200" dirty="0" smtClean="0"/>
              <a:t>–</a:t>
            </a:r>
            <a:r>
              <a:rPr lang="ru-RU" sz="2200" dirty="0" smtClean="0"/>
              <a:t> исключение, связанное с переводом </a:t>
            </a:r>
            <a:r>
              <a:rPr lang="ru-RU" sz="2200" dirty="0" err="1" smtClean="0"/>
              <a:t>unicode</a:t>
            </a:r>
            <a:r>
              <a:rPr lang="ru-RU" sz="2200" dirty="0" smtClean="0"/>
              <a:t>.</a:t>
            </a:r>
          </a:p>
          <a:p>
            <a:pPr lvl="1"/>
            <a:r>
              <a:rPr lang="ru-RU" sz="2200" b="1" dirty="0" err="1" smtClean="0"/>
              <a:t>Warning</a:t>
            </a:r>
            <a:r>
              <a:rPr lang="ru-RU" sz="2200" dirty="0" smtClean="0"/>
              <a:t> </a:t>
            </a:r>
            <a:r>
              <a:rPr lang="en-US" sz="2200" smtClean="0"/>
              <a:t>–</a:t>
            </a:r>
            <a:r>
              <a:rPr lang="ru-RU" sz="2200" smtClean="0"/>
              <a:t> </a:t>
            </a:r>
            <a:r>
              <a:rPr lang="ru-RU" sz="2200" dirty="0" smtClean="0"/>
              <a:t>предупреждение.</a:t>
            </a:r>
          </a:p>
          <a:p>
            <a:endParaRPr lang="ru-RU" sz="2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64</a:t>
            </a:fld>
            <a:endParaRPr 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-19919" y="1628800"/>
            <a:ext cx="9163919" cy="265152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  <a:scene3d>
              <a:camera prst="isometricRightUp"/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ru-RU" sz="5400" b="1" cap="all" spc="0" dirty="0" smtClean="0">
                <a:ln w="0"/>
                <a:gradFill flip="none">
                  <a:gsLst>
                    <a:gs pos="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ffectLst>
                  <a:reflection blurRad="12700" stA="50000" endPos="50000" dist="5000" dir="5400000" sy="-100000" rotWithShape="0"/>
                </a:effectLst>
              </a:rPr>
              <a:t>Спасибо за внимание</a:t>
            </a:r>
            <a:endParaRPr lang="ru-RU" sz="5400" b="1" cap="all" spc="0" dirty="0">
              <a:ln w="0"/>
              <a:gradFill flip="none">
                <a:gsLst>
                  <a:gs pos="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функции по умолчанию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609329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2600" b="1" i="1" dirty="0" smtClean="0"/>
              <a:t>def menu(one, two, three="3"): </a:t>
            </a:r>
            <a:r>
              <a:rPr lang="en-US" sz="2600" b="1" i="1" dirty="0" smtClean="0">
                <a:solidFill>
                  <a:srgbClr val="00B050"/>
                </a:solidFill>
              </a:rPr>
              <a:t># one, two – </a:t>
            </a:r>
            <a:r>
              <a:rPr lang="ru-RU" sz="2600" b="1" i="1" dirty="0" smtClean="0">
                <a:solidFill>
                  <a:srgbClr val="00B050"/>
                </a:solidFill>
              </a:rPr>
              <a:t>обязательные</a:t>
            </a:r>
            <a:r>
              <a:rPr lang="en-US" sz="2600" b="1" i="1" dirty="0" smtClean="0"/>
              <a:t/>
            </a:r>
            <a:br>
              <a:rPr lang="en-US" sz="2600" b="1" i="1" dirty="0" smtClean="0"/>
            </a:br>
            <a:r>
              <a:rPr lang="en-US" sz="2600" b="1" i="1" dirty="0" smtClean="0"/>
              <a:t>   return {"1": one, "2": two, "3": three}</a:t>
            </a:r>
            <a:br>
              <a:rPr lang="en-US" sz="2600" b="1" i="1" dirty="0" smtClean="0"/>
            </a:br>
            <a:r>
              <a:rPr lang="en-US" sz="2600" b="1" i="1" dirty="0" smtClean="0"/>
              <a:t>print(menu(6, 7))</a:t>
            </a:r>
            <a:r>
              <a:rPr lang="ru-RU" sz="2600" b="1" i="1" dirty="0" smtClean="0"/>
              <a:t> </a:t>
            </a:r>
            <a:r>
              <a:rPr lang="en-US" sz="2600" b="1" i="1" dirty="0" smtClean="0">
                <a:solidFill>
                  <a:srgbClr val="00B050"/>
                </a:solidFill>
              </a:rPr>
              <a:t># {'1': 6, '2': 7, '3': '3'}</a:t>
            </a:r>
          </a:p>
          <a:p>
            <a:pPr>
              <a:lnSpc>
                <a:spcPct val="100000"/>
              </a:lnSpc>
              <a:buNone/>
            </a:pPr>
            <a:r>
              <a:rPr lang="ru-RU" sz="2600" dirty="0" smtClean="0"/>
              <a:t>Значение аргументов по умолчанию высчитывается, когда функция определяется, а не выполняется. Распространенной ошибкой является использование изменяемого типа данных вроде списка или словаря в качестве аргумента по умолчанию</a:t>
            </a:r>
            <a:endParaRPr lang="en-US" sz="2600" dirty="0" smtClean="0"/>
          </a:p>
          <a:p>
            <a:pPr>
              <a:lnSpc>
                <a:spcPct val="100000"/>
              </a:lnSpc>
              <a:buNone/>
            </a:pPr>
            <a:r>
              <a:rPr lang="en-US" sz="2600" b="1" i="1" dirty="0" smtClean="0"/>
              <a:t>def </a:t>
            </a:r>
            <a:r>
              <a:rPr lang="en-US" sz="2600" b="1" i="1" dirty="0" err="1" smtClean="0"/>
              <a:t>addme</a:t>
            </a:r>
            <a:r>
              <a:rPr lang="en-US" sz="2600" b="1" i="1" dirty="0" smtClean="0"/>
              <a:t>(</a:t>
            </a:r>
            <a:r>
              <a:rPr lang="en-US" sz="2600" b="1" i="1" dirty="0" err="1" smtClean="0"/>
              <a:t>arg</a:t>
            </a:r>
            <a:r>
              <a:rPr lang="en-US" sz="2600" b="1" i="1" dirty="0" smtClean="0"/>
              <a:t>, result=[]):</a:t>
            </a:r>
            <a:br>
              <a:rPr lang="en-US" sz="2600" b="1" i="1" dirty="0" smtClean="0"/>
            </a:br>
            <a:r>
              <a:rPr lang="en-US" sz="2600" b="1" i="1" dirty="0" smtClean="0"/>
              <a:t>    </a:t>
            </a:r>
            <a:r>
              <a:rPr lang="en-US" sz="2600" b="1" i="1" dirty="0" err="1" smtClean="0"/>
              <a:t>result.append</a:t>
            </a:r>
            <a:r>
              <a:rPr lang="en-US" sz="2600" b="1" i="1" dirty="0" smtClean="0"/>
              <a:t>(</a:t>
            </a:r>
            <a:r>
              <a:rPr lang="en-US" sz="2600" b="1" i="1" dirty="0" err="1" smtClean="0"/>
              <a:t>arg</a:t>
            </a:r>
            <a:r>
              <a:rPr lang="en-US" sz="2600" b="1" i="1" dirty="0" smtClean="0"/>
              <a:t>)</a:t>
            </a:r>
            <a:br>
              <a:rPr lang="en-US" sz="2600" b="1" i="1" dirty="0" smtClean="0"/>
            </a:br>
            <a:r>
              <a:rPr lang="en-US" sz="2600" b="1" i="1" dirty="0" smtClean="0"/>
              <a:t>    print(result) </a:t>
            </a:r>
            <a:r>
              <a:rPr lang="en-US" sz="2600" b="1" i="1" dirty="0" smtClean="0">
                <a:solidFill>
                  <a:srgbClr val="00B050"/>
                </a:solidFill>
              </a:rPr>
              <a:t># </a:t>
            </a:r>
            <a:r>
              <a:rPr lang="ru-RU" sz="2600" b="1" i="1" dirty="0" smtClean="0">
                <a:solidFill>
                  <a:srgbClr val="00B050"/>
                </a:solidFill>
              </a:rPr>
              <a:t>список будет пуст только при первом вызове </a:t>
            </a:r>
            <a:r>
              <a:rPr lang="en-US" sz="2600" b="1" i="1" dirty="0" smtClean="0"/>
              <a:t/>
            </a:r>
            <a:br>
              <a:rPr lang="en-US" sz="2600" b="1" i="1" dirty="0" smtClean="0"/>
            </a:br>
            <a:r>
              <a:rPr lang="en-US" sz="2600" b="1" i="1" dirty="0" err="1" smtClean="0"/>
              <a:t>addme</a:t>
            </a:r>
            <a:r>
              <a:rPr lang="en-US" sz="2600" b="1" i="1" dirty="0" smtClean="0"/>
              <a:t>("a") 	</a:t>
            </a:r>
            <a:r>
              <a:rPr lang="en-US" sz="2600" b="1" i="1" dirty="0" smtClean="0">
                <a:solidFill>
                  <a:srgbClr val="00B050"/>
                </a:solidFill>
              </a:rPr>
              <a:t># ['a'] </a:t>
            </a:r>
            <a:r>
              <a:rPr lang="en-US" sz="2600" b="1" i="1" dirty="0" smtClean="0"/>
              <a:t/>
            </a:r>
            <a:br>
              <a:rPr lang="en-US" sz="2600" b="1" i="1" dirty="0" smtClean="0"/>
            </a:br>
            <a:r>
              <a:rPr lang="en-US" sz="2600" b="1" i="1" dirty="0" err="1" smtClean="0"/>
              <a:t>addme</a:t>
            </a:r>
            <a:r>
              <a:rPr lang="en-US" sz="2600" b="1" i="1" dirty="0" smtClean="0"/>
              <a:t>("b") 	</a:t>
            </a:r>
            <a:r>
              <a:rPr lang="en-US" sz="2600" b="1" i="1" dirty="0" smtClean="0">
                <a:solidFill>
                  <a:srgbClr val="00B050"/>
                </a:solidFill>
              </a:rPr>
              <a:t># ['a', 'b']</a:t>
            </a:r>
          </a:p>
          <a:p>
            <a:pPr>
              <a:lnSpc>
                <a:spcPct val="100000"/>
              </a:lnSpc>
            </a:pPr>
            <a:r>
              <a:rPr lang="ru-RU" sz="2600" dirty="0" smtClean="0"/>
              <a:t>Правильно</a:t>
            </a:r>
            <a:r>
              <a:rPr lang="en-US" sz="2600" dirty="0" smtClean="0"/>
              <a:t>:</a:t>
            </a:r>
          </a:p>
          <a:p>
            <a:pPr>
              <a:lnSpc>
                <a:spcPct val="100000"/>
              </a:lnSpc>
              <a:buNone/>
            </a:pPr>
            <a:r>
              <a:rPr lang="en-US" sz="2800" b="1" i="1" dirty="0" smtClean="0"/>
              <a:t>def </a:t>
            </a:r>
            <a:r>
              <a:rPr lang="en-US" sz="2800" b="1" i="1" dirty="0" err="1" smtClean="0"/>
              <a:t>addme</a:t>
            </a:r>
            <a:r>
              <a:rPr lang="en-US" sz="2800" b="1" i="1" dirty="0" smtClean="0"/>
              <a:t>(</a:t>
            </a:r>
            <a:r>
              <a:rPr lang="en-US" sz="2800" b="1" i="1" dirty="0" err="1" smtClean="0"/>
              <a:t>arg</a:t>
            </a:r>
            <a:r>
              <a:rPr lang="en-US" sz="2800" b="1" i="1" dirty="0" smtClean="0"/>
              <a:t>):</a:t>
            </a:r>
            <a:br>
              <a:rPr lang="en-US" sz="2800" b="1" i="1" dirty="0" smtClean="0"/>
            </a:br>
            <a:r>
              <a:rPr lang="en-US" sz="2800" b="1" i="1" dirty="0" smtClean="0"/>
              <a:t>    result = []</a:t>
            </a:r>
            <a:br>
              <a:rPr lang="en-US" sz="2800" b="1" i="1" dirty="0" smtClean="0"/>
            </a:br>
            <a:r>
              <a:rPr lang="en-US" sz="2800" b="1" i="1" dirty="0" smtClean="0"/>
              <a:t>    </a:t>
            </a:r>
            <a:r>
              <a:rPr lang="en-US" sz="2800" b="1" i="1" dirty="0" err="1" smtClean="0"/>
              <a:t>result.append</a:t>
            </a:r>
            <a:r>
              <a:rPr lang="en-US" sz="2800" b="1" i="1" dirty="0" smtClean="0"/>
              <a:t>(</a:t>
            </a:r>
            <a:r>
              <a:rPr lang="en-US" sz="2800" b="1" i="1" dirty="0" err="1" smtClean="0"/>
              <a:t>arg</a:t>
            </a:r>
            <a:r>
              <a:rPr lang="en-US" sz="2800" b="1" i="1" dirty="0" smtClean="0"/>
              <a:t>)</a:t>
            </a:r>
            <a:br>
              <a:rPr lang="en-US" sz="2800" b="1" i="1" dirty="0" smtClean="0"/>
            </a:br>
            <a:r>
              <a:rPr lang="en-US" sz="2800" b="1" i="1" dirty="0" smtClean="0"/>
              <a:t>    print(result)</a:t>
            </a:r>
            <a:br>
              <a:rPr lang="en-US" sz="2800" b="1" i="1" dirty="0" smtClean="0"/>
            </a:br>
            <a:r>
              <a:rPr lang="en-US" sz="2800" b="1" i="1" dirty="0" err="1" smtClean="0"/>
              <a:t>addme</a:t>
            </a:r>
            <a:r>
              <a:rPr lang="en-US" sz="2800" b="1" i="1" dirty="0" smtClean="0"/>
              <a:t>("a")	</a:t>
            </a:r>
            <a:r>
              <a:rPr lang="en-US" sz="2800" b="1" i="1" dirty="0" smtClean="0">
                <a:solidFill>
                  <a:srgbClr val="00B050"/>
                </a:solidFill>
              </a:rPr>
              <a:t># ['a'] </a:t>
            </a:r>
            <a:br>
              <a:rPr lang="en-US" sz="2800" b="1" i="1" dirty="0" smtClean="0">
                <a:solidFill>
                  <a:srgbClr val="00B050"/>
                </a:solidFill>
              </a:rPr>
            </a:br>
            <a:r>
              <a:rPr lang="en-US" sz="2800" b="1" i="1" dirty="0" err="1" smtClean="0"/>
              <a:t>addme</a:t>
            </a:r>
            <a:r>
              <a:rPr lang="en-US" sz="2800" b="1" i="1" dirty="0" smtClean="0"/>
              <a:t>("b")	</a:t>
            </a:r>
            <a:r>
              <a:rPr lang="en-US" sz="2800" b="1" i="1" dirty="0" smtClean="0">
                <a:solidFill>
                  <a:srgbClr val="00B050"/>
                </a:solidFill>
              </a:rPr>
              <a:t># ['b']</a:t>
            </a:r>
            <a:endParaRPr lang="ru-RU" sz="2600" b="1" i="1" dirty="0">
              <a:solidFill>
                <a:srgbClr val="00B05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851920" y="4155722"/>
            <a:ext cx="4608512" cy="2702278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 проведя проверку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 </a:t>
            </a:r>
            <a:r>
              <a:rPr lang="en-US" sz="2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addme</a:t>
            </a:r>
            <a:r>
              <a:rPr lang="en-US" sz="2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</a:t>
            </a:r>
            <a:r>
              <a:rPr lang="en-US" sz="2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result = None):</a:t>
            </a:r>
            <a:br>
              <a:rPr lang="en-US" sz="2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if result is None:</a:t>
            </a:r>
            <a:br>
              <a:rPr lang="en-US" sz="2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result = []</a:t>
            </a:r>
            <a:br>
              <a:rPr lang="en-US" sz="2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2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result.append</a:t>
            </a:r>
            <a:r>
              <a:rPr lang="en-US" sz="2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</a:t>
            </a:r>
            <a:r>
              <a:rPr lang="en-US" sz="2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br>
              <a:rPr lang="en-US" sz="2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print(result) </a:t>
            </a:r>
          </a:p>
          <a:p>
            <a:pPr>
              <a:lnSpc>
                <a:spcPct val="80000"/>
              </a:lnSpc>
            </a:pPr>
            <a:r>
              <a:rPr lang="en-US" sz="2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addme</a:t>
            </a:r>
            <a:r>
              <a:rPr lang="en-US" sz="2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("a")	</a:t>
            </a:r>
            <a:r>
              <a:rPr lang="en-US" sz="26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['a'] </a:t>
            </a:r>
            <a:br>
              <a:rPr lang="en-US" sz="26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addme</a:t>
            </a:r>
            <a:r>
              <a:rPr lang="en-US" sz="2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("b")	</a:t>
            </a:r>
            <a:r>
              <a:rPr lang="en-US" sz="26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['b']</a:t>
            </a:r>
            <a:endParaRPr lang="ru-RU" sz="2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Вариативность аргументов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 smtClean="0"/>
              <a:t>def </a:t>
            </a:r>
            <a:r>
              <a:rPr lang="en-US" b="1" i="1" dirty="0" err="1" smtClean="0"/>
              <a:t>mult</a:t>
            </a:r>
            <a:r>
              <a:rPr lang="en-US" b="1" i="1" dirty="0" smtClean="0"/>
              <a:t>(x, y):</a:t>
            </a:r>
            <a:br>
              <a:rPr lang="en-US" b="1" i="1" dirty="0" smtClean="0"/>
            </a:br>
            <a:r>
              <a:rPr lang="en-US" b="1" i="1" dirty="0" smtClean="0"/>
              <a:t>    return x * y</a:t>
            </a:r>
            <a:r>
              <a:rPr lang="ru-RU" b="1" i="1" dirty="0" smtClean="0"/>
              <a:t>	</a:t>
            </a:r>
            <a:endParaRPr lang="en-US" b="1" i="1" dirty="0" smtClean="0"/>
          </a:p>
          <a:p>
            <a:pPr>
              <a:buNone/>
            </a:pPr>
            <a:r>
              <a:rPr lang="en-US" b="1" i="1" dirty="0" smtClean="0"/>
              <a:t>print(</a:t>
            </a:r>
            <a:r>
              <a:rPr lang="en-US" b="1" i="1" dirty="0" err="1" smtClean="0"/>
              <a:t>mult</a:t>
            </a:r>
            <a:r>
              <a:rPr lang="en-US" b="1" i="1" dirty="0" smtClean="0"/>
              <a:t>(2, 5))		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10</a:t>
            </a:r>
          </a:p>
          <a:p>
            <a:pPr>
              <a:buNone/>
            </a:pPr>
            <a:r>
              <a:rPr lang="en-US" b="1" i="1" dirty="0" smtClean="0"/>
              <a:t>print(</a:t>
            </a:r>
            <a:r>
              <a:rPr lang="en-US" b="1" i="1" dirty="0" err="1" smtClean="0"/>
              <a:t>mult</a:t>
            </a:r>
            <a:r>
              <a:rPr lang="en-US" b="1" i="1" dirty="0" smtClean="0"/>
              <a:t>([2, 5], 4))	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[2, 5, 2, 5, 2, 5, 2, 5]</a:t>
            </a:r>
          </a:p>
          <a:p>
            <a:pPr>
              <a:buNone/>
            </a:pPr>
            <a:r>
              <a:rPr lang="en-US" b="1" i="1" dirty="0" smtClean="0"/>
              <a:t>print(</a:t>
            </a:r>
            <a:r>
              <a:rPr lang="en-US" b="1" i="1" dirty="0" err="1" smtClean="0"/>
              <a:t>mult</a:t>
            </a:r>
            <a:r>
              <a:rPr lang="en-US" b="1" i="1" dirty="0" smtClean="0"/>
              <a:t>("</a:t>
            </a:r>
            <a:r>
              <a:rPr lang="en-US" b="1" i="1" dirty="0" err="1" smtClean="0"/>
              <a:t>текст</a:t>
            </a:r>
            <a:r>
              <a:rPr lang="en-US" b="1" i="1" dirty="0" smtClean="0"/>
              <a:t>", 3))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err="1" smtClean="0">
                <a:solidFill>
                  <a:srgbClr val="00B050"/>
                </a:solidFill>
              </a:rPr>
              <a:t>тексттексттекст</a:t>
            </a:r>
            <a:endParaRPr lang="ru-RU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dirty="0" smtClean="0"/>
              <a:t>a = </a:t>
            </a:r>
            <a:r>
              <a:rPr lang="en-US" b="1" i="1" dirty="0" err="1" smtClean="0"/>
              <a:t>mult</a:t>
            </a:r>
            <a:r>
              <a:rPr lang="en-US" b="1" i="1" dirty="0" smtClean="0"/>
              <a:t>([3, 5], 4)</a:t>
            </a:r>
            <a:br>
              <a:rPr lang="en-US" b="1" i="1" dirty="0" smtClean="0"/>
            </a:br>
            <a:r>
              <a:rPr lang="en-US" b="1" i="1" dirty="0" smtClean="0"/>
              <a:t>a[0] = 7</a:t>
            </a:r>
            <a:br>
              <a:rPr lang="en-US" b="1" i="1" dirty="0" smtClean="0"/>
            </a:br>
            <a:r>
              <a:rPr lang="en-US" b="1" i="1" dirty="0" smtClean="0"/>
              <a:t>print(a)				</a:t>
            </a:r>
            <a:r>
              <a:rPr lang="en-US" b="1" i="1" dirty="0" smtClean="0">
                <a:solidFill>
                  <a:srgbClr val="00B050"/>
                </a:solidFill>
              </a:rPr>
              <a:t># [7, 5, 3, 5, 3, 5, 3, 5]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Позиционные аргументы</a:t>
            </a:r>
            <a:r>
              <a:rPr lang="ru-RU" i="1" dirty="0" smtClean="0">
                <a:solidFill>
                  <a:srgbClr val="FF0000"/>
                </a:solidFill>
              </a:rPr>
              <a:t>*</a:t>
            </a:r>
            <a:r>
              <a:rPr lang="en-US" i="1" dirty="0" err="1" smtClean="0">
                <a:solidFill>
                  <a:srgbClr val="FF0000"/>
                </a:solidFill>
              </a:rPr>
              <a:t>args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6093296"/>
          </a:xfrm>
        </p:spPr>
        <p:txBody>
          <a:bodyPr>
            <a:normAutofit/>
          </a:bodyPr>
          <a:lstStyle/>
          <a:p>
            <a:r>
              <a:rPr lang="ru-RU" dirty="0" smtClean="0"/>
              <a:t>Если символ </a:t>
            </a:r>
            <a:r>
              <a:rPr lang="ru-RU" b="1" dirty="0" smtClean="0">
                <a:solidFill>
                  <a:srgbClr val="FF0000"/>
                </a:solidFill>
              </a:rPr>
              <a:t>*</a:t>
            </a:r>
            <a:r>
              <a:rPr lang="ru-RU" dirty="0" smtClean="0"/>
              <a:t> будет использован внутри функции с параметром, тогда произвольное количество позиционных аргументов будет сгруппировано в кортеж.</a:t>
            </a:r>
          </a:p>
          <a:p>
            <a:pPr>
              <a:buNone/>
            </a:pPr>
            <a:r>
              <a:rPr lang="en-US" b="1" i="1" dirty="0" smtClean="0"/>
              <a:t>def </a:t>
            </a:r>
            <a:r>
              <a:rPr lang="en-US" b="1" i="1" dirty="0" err="1" smtClean="0">
                <a:solidFill>
                  <a:srgbClr val="FF0000"/>
                </a:solidFill>
              </a:rPr>
              <a:t>maketuple</a:t>
            </a:r>
            <a:r>
              <a:rPr lang="en-US" b="1" i="1" dirty="0" smtClean="0"/>
              <a:t>(*</a:t>
            </a:r>
            <a:r>
              <a:rPr lang="en-US" b="1" i="1" dirty="0" err="1" smtClean="0"/>
              <a:t>args</a:t>
            </a:r>
            <a:r>
              <a:rPr lang="en-US" b="1" i="1" dirty="0" smtClean="0"/>
              <a:t>): </a:t>
            </a:r>
            <a:r>
              <a:rPr lang="en-US" b="1" i="1" dirty="0" smtClean="0">
                <a:solidFill>
                  <a:srgbClr val="00B050"/>
                </a:solidFill>
              </a:rPr>
              <a:t># *</a:t>
            </a:r>
            <a:r>
              <a:rPr lang="en-US" b="1" i="1" dirty="0" err="1" smtClean="0">
                <a:solidFill>
                  <a:srgbClr val="00B050"/>
                </a:solidFill>
              </a:rPr>
              <a:t>args</a:t>
            </a:r>
            <a:r>
              <a:rPr lang="en-US" b="1" i="1" dirty="0" smtClean="0">
                <a:solidFill>
                  <a:srgbClr val="00B050"/>
                </a:solidFill>
              </a:rPr>
              <a:t> – </a:t>
            </a:r>
            <a:r>
              <a:rPr lang="ru-RU" b="1" i="1" dirty="0" smtClean="0">
                <a:solidFill>
                  <a:srgbClr val="00B050"/>
                </a:solidFill>
              </a:rPr>
              <a:t>принятое обозначение для произвольного числа параметров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    print("</a:t>
            </a:r>
            <a:r>
              <a:rPr lang="ru-RU" b="1" i="1" dirty="0" smtClean="0"/>
              <a:t>аргументы:</a:t>
            </a:r>
            <a:r>
              <a:rPr lang="en-US" b="1" i="1" dirty="0" smtClean="0"/>
              <a:t>"</a:t>
            </a:r>
            <a:r>
              <a:rPr lang="ru-RU" b="1" i="1" dirty="0" smtClean="0"/>
              <a:t>, </a:t>
            </a:r>
            <a:r>
              <a:rPr lang="en-US" b="1" i="1" dirty="0" err="1" smtClean="0"/>
              <a:t>args</a:t>
            </a:r>
            <a:r>
              <a:rPr lang="en-US" b="1" i="1" dirty="0" smtClean="0"/>
              <a:t>)</a:t>
            </a:r>
            <a:br>
              <a:rPr lang="en-US" b="1" i="1" dirty="0" smtClean="0"/>
            </a:br>
            <a:r>
              <a:rPr lang="en-US" b="1" i="1" dirty="0" err="1" smtClean="0"/>
              <a:t>maketuple</a:t>
            </a:r>
            <a:r>
              <a:rPr lang="en-US" b="1" i="1" dirty="0" smtClean="0"/>
              <a:t>(1, 2, 3) 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аргументы: (1, 2, 3)</a:t>
            </a:r>
          </a:p>
          <a:p>
            <a:pPr>
              <a:buNone/>
            </a:pPr>
            <a:r>
              <a:rPr lang="en-US" b="1" i="1" dirty="0" err="1" smtClean="0"/>
              <a:t>maketuple</a:t>
            </a:r>
            <a:r>
              <a:rPr lang="en-US" b="1" i="1" dirty="0" smtClean="0"/>
              <a:t>([1, 2], "a") 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аргументы: ([1, 2], '</a:t>
            </a:r>
            <a:r>
              <a:rPr lang="ru-RU" b="1" i="1" dirty="0" err="1" smtClean="0">
                <a:solidFill>
                  <a:srgbClr val="00B050"/>
                </a:solidFill>
              </a:rPr>
              <a:t>a</a:t>
            </a:r>
            <a:r>
              <a:rPr lang="ru-RU" b="1" i="1" dirty="0" smtClean="0">
                <a:solidFill>
                  <a:srgbClr val="00B050"/>
                </a:solidFill>
              </a:rPr>
              <a:t>')</a:t>
            </a:r>
            <a:endParaRPr lang="en-US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i="1" dirty="0" err="1" smtClean="0"/>
              <a:t>maketuple</a:t>
            </a:r>
            <a:r>
              <a:rPr lang="en-US" b="1" i="1" dirty="0" smtClean="0"/>
              <a:t>()		</a:t>
            </a:r>
            <a:r>
              <a:rPr lang="en-US" b="1" i="1" dirty="0" smtClean="0">
                <a:solidFill>
                  <a:srgbClr val="00B050"/>
                </a:solidFill>
              </a:rPr>
              <a:t># </a:t>
            </a:r>
            <a:r>
              <a:rPr lang="ru-RU" b="1" i="1" dirty="0" smtClean="0">
                <a:solidFill>
                  <a:srgbClr val="00B050"/>
                </a:solidFill>
              </a:rPr>
              <a:t>аргументы: ()</a:t>
            </a:r>
            <a:endParaRPr lang="en-US" b="1" i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ru-RU" b="1" i="1" dirty="0" smtClean="0"/>
          </a:p>
          <a:p>
            <a:pPr>
              <a:buNone/>
            </a:pPr>
            <a:endParaRPr lang="ru-RU" b="1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сика AMVAS">
      <a:majorFont>
        <a:latin typeface="Impact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13756</TotalTime>
  <Words>3927</Words>
  <Application>Microsoft Office PowerPoint</Application>
  <PresentationFormat>Экран (4:3)</PresentationFormat>
  <Paragraphs>594</Paragraphs>
  <Slides>65</Slides>
  <Notes>23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66" baseType="lpstr">
      <vt:lpstr>Тема Office</vt:lpstr>
      <vt:lpstr>Слайд 1</vt:lpstr>
      <vt:lpstr>Слайд 2</vt:lpstr>
      <vt:lpstr>Пользовательские функции</vt:lpstr>
      <vt:lpstr>Действия с функциями</vt:lpstr>
      <vt:lpstr>Примеры функций</vt:lpstr>
      <vt:lpstr>Функция с аргументами</vt:lpstr>
      <vt:lpstr>Параметры функции по умолчанию</vt:lpstr>
      <vt:lpstr>Вариативность аргументов</vt:lpstr>
      <vt:lpstr>Позиционные аргументы*args</vt:lpstr>
      <vt:lpstr>Обязательные аргументы</vt:lpstr>
      <vt:lpstr>Аргументы-ключи **kwargs</vt:lpstr>
      <vt:lpstr>Передача аргумента-имени функции</vt:lpstr>
      <vt:lpstr>Документирование функций</vt:lpstr>
      <vt:lpstr>Внутренние функции</vt:lpstr>
      <vt:lpstr>Альтернативные определения</vt:lpstr>
      <vt:lpstr>Области видимости переменных</vt:lpstr>
      <vt:lpstr>Пример локальных и глобальных переменных</vt:lpstr>
      <vt:lpstr>Изменение глобальных переменных</vt:lpstr>
      <vt:lpstr>nonlocal</vt:lpstr>
      <vt:lpstr>Функции высших порядков</vt:lpstr>
      <vt:lpstr>Замыкания (closure)</vt:lpstr>
      <vt:lpstr>Смысл замыкания</vt:lpstr>
      <vt:lpstr>Пример с замыканием</vt:lpstr>
      <vt:lpstr>Параметризации создания функции</vt:lpstr>
      <vt:lpstr>Другой способ создания замыкания</vt:lpstr>
      <vt:lpstr>Частичное применение (partial application) </vt:lpstr>
      <vt:lpstr>Пример частичного применения</vt:lpstr>
      <vt:lpstr>Карринг (curring)</vt:lpstr>
      <vt:lpstr>Функтор</vt:lpstr>
      <vt:lpstr>Файлы</vt:lpstr>
      <vt:lpstr>Работа с файлами. Функция open</vt:lpstr>
      <vt:lpstr>Режимы работы с файлами. mode</vt:lpstr>
      <vt:lpstr>Составные режимы mode</vt:lpstr>
      <vt:lpstr>Параметры функции open. encoding</vt:lpstr>
      <vt:lpstr>Параметры функции open. errors </vt:lpstr>
      <vt:lpstr>Параметры функции open. newline</vt:lpstr>
      <vt:lpstr>Параметры функции open. closefd</vt:lpstr>
      <vt:lpstr>Параметры функции open. opener</vt:lpstr>
      <vt:lpstr>Атрибуты файлового объекта</vt:lpstr>
      <vt:lpstr>Использование менеджера контекста with</vt:lpstr>
      <vt:lpstr>Запись в файл. Метод write</vt:lpstr>
      <vt:lpstr>Запись в файл. Метод writelines</vt:lpstr>
      <vt:lpstr>Чтение из файла. Метод read</vt:lpstr>
      <vt:lpstr>Чтение из файла построчно</vt:lpstr>
      <vt:lpstr>Позиционирование</vt:lpstr>
      <vt:lpstr>Позиционирование. tell</vt:lpstr>
      <vt:lpstr>Запись структурированных данных</vt:lpstr>
      <vt:lpstr>Пример записи CSV</vt:lpstr>
      <vt:lpstr>Больше функционала для работы с файлами</vt:lpstr>
      <vt:lpstr>Исключения</vt:lpstr>
      <vt:lpstr>Обработка исключений</vt:lpstr>
      <vt:lpstr>Блок try</vt:lpstr>
      <vt:lpstr>Блок except</vt:lpstr>
      <vt:lpstr>Блок except</vt:lpstr>
      <vt:lpstr>Блок except</vt:lpstr>
      <vt:lpstr>Пример обработки исключения</vt:lpstr>
      <vt:lpstr>Блок else</vt:lpstr>
      <vt:lpstr>Блок finally</vt:lpstr>
      <vt:lpstr>Типы исключений</vt:lpstr>
      <vt:lpstr>Получение информации об исключении</vt:lpstr>
      <vt:lpstr>Список исключений</vt:lpstr>
      <vt:lpstr>Список исключений</vt:lpstr>
      <vt:lpstr>Список исключений</vt:lpstr>
      <vt:lpstr>Список исключений</vt:lpstr>
      <vt:lpstr>Слайд 65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AMVAS</dc:creator>
  <cp:lastModifiedBy>AMVAS</cp:lastModifiedBy>
  <cp:revision>1965</cp:revision>
  <dcterms:created xsi:type="dcterms:W3CDTF">2017-12-16T12:39:37Z</dcterms:created>
  <dcterms:modified xsi:type="dcterms:W3CDTF">2022-11-08T18:04:54Z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