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3" r:id="rId4"/>
    <p:sldId id="306" r:id="rId5"/>
    <p:sldId id="307" r:id="rId6"/>
    <p:sldId id="308" r:id="rId7"/>
    <p:sldId id="309" r:id="rId8"/>
    <p:sldId id="293" r:id="rId9"/>
    <p:sldId id="310" r:id="rId10"/>
    <p:sldId id="311" r:id="rId11"/>
    <p:sldId id="312" r:id="rId12"/>
    <p:sldId id="313" r:id="rId13"/>
    <p:sldId id="314" r:id="rId14"/>
    <p:sldId id="316" r:id="rId15"/>
    <p:sldId id="315" r:id="rId16"/>
    <p:sldId id="317" r:id="rId17"/>
    <p:sldId id="318" r:id="rId18"/>
    <p:sldId id="31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936D-92A2-4120-B415-ED62FA71D51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7644D-F77B-4A8E-A298-64AE0966F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3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7644D-F77B-4A8E-A298-64AE0966F29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4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7644D-F77B-4A8E-A298-64AE0966F29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4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7644D-F77B-4A8E-A298-64AE0966F2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2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C364-0C06-4081-BBA9-BAC27FA0B848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8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Интерполирование экспериментальных данных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12447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Интерполирование полиномиальными функциями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7504" y="1556792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Полином 1 степени (линейная функция)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Полином </a:t>
            </a:r>
            <a:r>
              <a:rPr lang="ru-RU" sz="2000" b="1" dirty="0" smtClean="0">
                <a:solidFill>
                  <a:srgbClr val="7030A0"/>
                </a:solidFill>
              </a:rPr>
              <a:t>2 </a:t>
            </a:r>
            <a:r>
              <a:rPr lang="ru-RU" sz="2000" b="1" dirty="0">
                <a:solidFill>
                  <a:srgbClr val="7030A0"/>
                </a:solidFill>
              </a:rPr>
              <a:t>степени </a:t>
            </a:r>
            <a:r>
              <a:rPr lang="ru-RU" sz="2000" b="1" dirty="0" smtClean="0">
                <a:solidFill>
                  <a:srgbClr val="7030A0"/>
                </a:solidFill>
              </a:rPr>
              <a:t>(квадратичная функция):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Полином </a:t>
            </a:r>
            <a:r>
              <a:rPr lang="ru-RU" sz="2000" b="1" dirty="0" smtClean="0">
                <a:solidFill>
                  <a:srgbClr val="7030A0"/>
                </a:solidFill>
              </a:rPr>
              <a:t>степени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75538"/>
              </p:ext>
            </p:extLst>
          </p:nvPr>
        </p:nvGraphicFramePr>
        <p:xfrm>
          <a:off x="3811798" y="1988840"/>
          <a:ext cx="1485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Формула" r:id="rId3" imgW="965160" imgH="241200" progId="Equation.3">
                  <p:embed/>
                </p:oleObj>
              </mc:Choice>
              <mc:Fallback>
                <p:oleObj name="Формула" r:id="rId3" imgW="965160" imgH="2412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798" y="1988840"/>
                        <a:ext cx="14859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977444"/>
              </p:ext>
            </p:extLst>
          </p:nvPr>
        </p:nvGraphicFramePr>
        <p:xfrm>
          <a:off x="3461439" y="2903215"/>
          <a:ext cx="21907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Формула" r:id="rId5" imgW="1422360" imgH="253800" progId="Equation.3">
                  <p:embed/>
                </p:oleObj>
              </mc:Choice>
              <mc:Fallback>
                <p:oleObj name="Формула" r:id="rId5" imgW="1422360" imgH="2538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439" y="2903215"/>
                        <a:ext cx="21907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84033"/>
              </p:ext>
            </p:extLst>
          </p:nvPr>
        </p:nvGraphicFramePr>
        <p:xfrm>
          <a:off x="3776320" y="3733849"/>
          <a:ext cx="15446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Формула" r:id="rId7" imgW="1002960" imgH="457200" progId="Equation.3">
                  <p:embed/>
                </p:oleObj>
              </mc:Choice>
              <mc:Fallback>
                <p:oleObj name="Формула" r:id="rId7" imgW="1002960" imgH="4572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320" y="3733849"/>
                        <a:ext cx="154463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3075355" y="2060848"/>
            <a:ext cx="1496645" cy="331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403648" y="2060848"/>
            <a:ext cx="864097" cy="331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267745" y="2060848"/>
            <a:ext cx="792088" cy="331236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39399" y="2060848"/>
            <a:ext cx="1164249" cy="331236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7384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Графическое определение степени интерполяционного полинома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467543" y="2458548"/>
            <a:ext cx="4104457" cy="2642910"/>
          </a:xfrm>
          <a:custGeom>
            <a:avLst/>
            <a:gdLst>
              <a:gd name="connsiteX0" fmla="*/ 0 w 2596551"/>
              <a:gd name="connsiteY0" fmla="*/ 1441249 h 2637123"/>
              <a:gd name="connsiteX1" fmla="*/ 405441 w 2596551"/>
              <a:gd name="connsiteY1" fmla="*/ 638 h 2637123"/>
              <a:gd name="connsiteX2" fmla="*/ 793630 w 2596551"/>
              <a:gd name="connsiteY2" fmla="*/ 1260095 h 2637123"/>
              <a:gd name="connsiteX3" fmla="*/ 1423358 w 2596551"/>
              <a:gd name="connsiteY3" fmla="*/ 1441249 h 2637123"/>
              <a:gd name="connsiteX4" fmla="*/ 2035834 w 2596551"/>
              <a:gd name="connsiteY4" fmla="*/ 2614442 h 2637123"/>
              <a:gd name="connsiteX5" fmla="*/ 2596551 w 2596551"/>
              <a:gd name="connsiteY5" fmla="*/ 259431 h 2637123"/>
              <a:gd name="connsiteX0" fmla="*/ 0 w 2596551"/>
              <a:gd name="connsiteY0" fmla="*/ 1441255 h 2640373"/>
              <a:gd name="connsiteX1" fmla="*/ 405441 w 2596551"/>
              <a:gd name="connsiteY1" fmla="*/ 644 h 2640373"/>
              <a:gd name="connsiteX2" fmla="*/ 793630 w 2596551"/>
              <a:gd name="connsiteY2" fmla="*/ 1260101 h 2640373"/>
              <a:gd name="connsiteX3" fmla="*/ 1440611 w 2596551"/>
              <a:gd name="connsiteY3" fmla="*/ 1501639 h 2640373"/>
              <a:gd name="connsiteX4" fmla="*/ 2035834 w 2596551"/>
              <a:gd name="connsiteY4" fmla="*/ 2614448 h 2640373"/>
              <a:gd name="connsiteX5" fmla="*/ 2596551 w 2596551"/>
              <a:gd name="connsiteY5" fmla="*/ 259437 h 2640373"/>
              <a:gd name="connsiteX0" fmla="*/ 0 w 2596551"/>
              <a:gd name="connsiteY0" fmla="*/ 1441259 h 2642910"/>
              <a:gd name="connsiteX1" fmla="*/ 405441 w 2596551"/>
              <a:gd name="connsiteY1" fmla="*/ 648 h 2642910"/>
              <a:gd name="connsiteX2" fmla="*/ 793630 w 2596551"/>
              <a:gd name="connsiteY2" fmla="*/ 1260105 h 2642910"/>
              <a:gd name="connsiteX3" fmla="*/ 1397479 w 2596551"/>
              <a:gd name="connsiteY3" fmla="*/ 1544776 h 2642910"/>
              <a:gd name="connsiteX4" fmla="*/ 2035834 w 2596551"/>
              <a:gd name="connsiteY4" fmla="*/ 2614452 h 2642910"/>
              <a:gd name="connsiteX5" fmla="*/ 2596551 w 2596551"/>
              <a:gd name="connsiteY5" fmla="*/ 259441 h 264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551" h="2642910">
                <a:moveTo>
                  <a:pt x="0" y="1441259"/>
                </a:moveTo>
                <a:cubicBezTo>
                  <a:pt x="136584" y="736049"/>
                  <a:pt x="273169" y="30840"/>
                  <a:pt x="405441" y="648"/>
                </a:cubicBezTo>
                <a:cubicBezTo>
                  <a:pt x="537713" y="-29544"/>
                  <a:pt x="628290" y="1002750"/>
                  <a:pt x="793630" y="1260105"/>
                </a:cubicBezTo>
                <a:cubicBezTo>
                  <a:pt x="958970" y="1517460"/>
                  <a:pt x="1190445" y="1319051"/>
                  <a:pt x="1397479" y="1544776"/>
                </a:cubicBezTo>
                <a:cubicBezTo>
                  <a:pt x="1604513" y="1770501"/>
                  <a:pt x="1835989" y="2828675"/>
                  <a:pt x="2035834" y="2614452"/>
                </a:cubicBezTo>
                <a:cubicBezTo>
                  <a:pt x="2235679" y="2400230"/>
                  <a:pt x="2413958" y="1338461"/>
                  <a:pt x="2596551" y="2594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076056" y="1700808"/>
            <a:ext cx="40396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Степень интерполяционного полинома должна соответствовать суммарному количеству выпуклых и вогнутых фрагментов графика описываемой зависимости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При наличии вертикальных или горизонтальных асимптотических приближений полиномиальные функции нецелесообразно использовать для описания всей области определения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8691" y="2235501"/>
            <a:ext cx="5057365" cy="2993608"/>
            <a:chOff x="18691" y="2235501"/>
            <a:chExt cx="5427746" cy="2993608"/>
          </a:xfrm>
        </p:grpSpPr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255563" y="4942607"/>
              <a:ext cx="50893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V="1">
              <a:off x="255563" y="2397927"/>
              <a:ext cx="0" cy="2544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8691" y="4780181"/>
              <a:ext cx="284246" cy="340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99" y="2235501"/>
              <a:ext cx="272966" cy="340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endParaRPr kumimoji="0" lang="ru-RU" altLang="ru-RU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5162191" y="4888465"/>
              <a:ext cx="284246" cy="340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endParaRPr kumimoji="0" lang="ru-RU" altLang="ru-RU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</p:grp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403648" y="2152063"/>
            <a:ext cx="0" cy="27984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2267744" y="2142728"/>
            <a:ext cx="0" cy="27984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059832" y="2132856"/>
            <a:ext cx="0" cy="27984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14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Определение степени интерполяционного полинома по таблице конечных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076056" y="1340768"/>
            <a:ext cx="4039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Степень интерполяционного </a:t>
            </a:r>
            <a:r>
              <a:rPr lang="ru-RU" sz="2000" b="1" dirty="0">
                <a:solidFill>
                  <a:srgbClr val="7030A0"/>
                </a:solidFill>
              </a:rPr>
              <a:t>полинома </a:t>
            </a:r>
            <a:r>
              <a:rPr lang="ru-RU" sz="2000" b="1" dirty="0" smtClean="0">
                <a:solidFill>
                  <a:srgbClr val="7030A0"/>
                </a:solidFill>
              </a:rPr>
              <a:t>выбирается </a:t>
            </a:r>
            <a:r>
              <a:rPr lang="ru-RU" sz="2000" b="1" dirty="0">
                <a:solidFill>
                  <a:srgbClr val="7030A0"/>
                </a:solidFill>
              </a:rPr>
              <a:t>так, чтобы она совпадала с порядком практически постоянных </a:t>
            </a:r>
            <a:r>
              <a:rPr lang="ru-RU" sz="2000" b="1" dirty="0" smtClean="0">
                <a:solidFill>
                  <a:srgbClr val="7030A0"/>
                </a:solidFill>
              </a:rPr>
              <a:t>конечных разностей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Разброс конечных разностей: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480727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95807"/>
              </p:ext>
            </p:extLst>
          </p:nvPr>
        </p:nvGraphicFramePr>
        <p:xfrm>
          <a:off x="5940152" y="3645024"/>
          <a:ext cx="2071324" cy="133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Формула" r:id="rId4" imgW="1422360" imgH="914400" progId="Equation.3">
                  <p:embed/>
                </p:oleObj>
              </mc:Choice>
              <mc:Fallback>
                <p:oleObj name="Формула" r:id="rId4" imgW="14223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645024"/>
                        <a:ext cx="2071324" cy="1331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5868144" y="4581128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96" y="4293096"/>
            <a:ext cx="6120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Порядок </a:t>
            </a:r>
            <a:r>
              <a:rPr lang="ru-RU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</a:rPr>
              <a:t> с наименьшим </a:t>
            </a:r>
            <a:r>
              <a:rPr lang="ru-RU" sz="2000" b="1" dirty="0" smtClean="0">
                <a:solidFill>
                  <a:srgbClr val="7030A0"/>
                </a:solidFill>
              </a:rPr>
              <a:t>разбросом конечных разностей  </a:t>
            </a:r>
            <a:r>
              <a:rPr lang="ru-RU" sz="20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b="1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указывает </a:t>
            </a:r>
            <a:r>
              <a:rPr lang="ru-RU" sz="2000" b="1" dirty="0">
                <a:solidFill>
                  <a:srgbClr val="7030A0"/>
                </a:solidFill>
              </a:rPr>
              <a:t>на искомую степень интерполяционного </a:t>
            </a:r>
            <a:r>
              <a:rPr lang="ru-RU" sz="2000" b="1" dirty="0" smtClean="0">
                <a:solidFill>
                  <a:srgbClr val="7030A0"/>
                </a:solidFill>
              </a:rPr>
              <a:t>полинома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Если имеется несколько порядков с близкой к минимальной величиной разброса, целесообразно выбирать наименьший из них, так как он даёт более простое математическое 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494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496" y="3212976"/>
            <a:ext cx="64087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В свёрнутом общем виде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В развёрнутом общем виде: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Полином </a:t>
            </a:r>
            <a:r>
              <a:rPr lang="ru-RU" sz="2000" b="1" dirty="0" smtClean="0">
                <a:solidFill>
                  <a:srgbClr val="7030A0"/>
                </a:solidFill>
              </a:rPr>
              <a:t>Лагранжа 2 степени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27384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Интерполяционный полином Лагранжа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480727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004048" y="822191"/>
            <a:ext cx="4039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Для параметрической идентификации математической модели в форме интерполяционного полинома Лагранжа степени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solidFill>
                  <a:srgbClr val="7030A0"/>
                </a:solidFill>
              </a:rPr>
              <a:t> потребуется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точка из имеющегося набора экспериментальных данных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14210"/>
              </p:ext>
            </p:extLst>
          </p:nvPr>
        </p:nvGraphicFramePr>
        <p:xfrm>
          <a:off x="1537958" y="5115952"/>
          <a:ext cx="6032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Формула" r:id="rId5" imgW="4698720" imgH="495000" progId="Equation.3">
                  <p:embed/>
                </p:oleObj>
              </mc:Choice>
              <mc:Fallback>
                <p:oleObj name="Формула" r:id="rId5" imgW="4698720" imgH="495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958" y="5115952"/>
                        <a:ext cx="6032500" cy="631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38222"/>
              </p:ext>
            </p:extLst>
          </p:nvPr>
        </p:nvGraphicFramePr>
        <p:xfrm>
          <a:off x="3296108" y="3299505"/>
          <a:ext cx="2520280" cy="155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Формула" r:id="rId7" imgW="1701720" imgH="1054080" progId="Equation.3">
                  <p:embed/>
                </p:oleObj>
              </mc:Choice>
              <mc:Fallback>
                <p:oleObj name="Формула" r:id="rId7" imgW="1701720" imgH="10540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108" y="3299505"/>
                        <a:ext cx="2520280" cy="155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62607"/>
              </p:ext>
            </p:extLst>
          </p:nvPr>
        </p:nvGraphicFramePr>
        <p:xfrm>
          <a:off x="1287463" y="6093296"/>
          <a:ext cx="65547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Формула" r:id="rId9" imgW="5105160" imgH="495000" progId="Equation.3">
                  <p:embed/>
                </p:oleObj>
              </mc:Choice>
              <mc:Fallback>
                <p:oleObj name="Формула" r:id="rId9" imgW="5105160" imgH="49500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6093296"/>
                        <a:ext cx="65547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3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Понятие разделённых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878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692696"/>
            <a:ext cx="6608763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07504" y="2636912"/>
            <a:ext cx="4067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Разделённая разность 1 порядка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Разделённая </a:t>
            </a:r>
            <a:r>
              <a:rPr lang="ru-RU" sz="2000" b="1" dirty="0" smtClean="0">
                <a:solidFill>
                  <a:srgbClr val="7030A0"/>
                </a:solidFill>
              </a:rPr>
              <a:t>разность 2 порядка: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Разделённая </a:t>
            </a:r>
            <a:r>
              <a:rPr lang="ru-RU" sz="2000" b="1" dirty="0" smtClean="0">
                <a:solidFill>
                  <a:srgbClr val="7030A0"/>
                </a:solidFill>
              </a:rPr>
              <a:t>разность порядка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08365"/>
              </p:ext>
            </p:extLst>
          </p:nvPr>
        </p:nvGraphicFramePr>
        <p:xfrm>
          <a:off x="3818222" y="2992521"/>
          <a:ext cx="1473051" cy="79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Формула" r:id="rId4" imgW="914400" imgH="495000" progId="Equation.3">
                  <p:embed/>
                </p:oleObj>
              </mc:Choice>
              <mc:Fallback>
                <p:oleObj name="Формула" r:id="rId4" imgW="914400" imgH="495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222" y="2992521"/>
                        <a:ext cx="1473051" cy="796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853027"/>
              </p:ext>
            </p:extLst>
          </p:nvPr>
        </p:nvGraphicFramePr>
        <p:xfrm>
          <a:off x="3632322" y="5445224"/>
          <a:ext cx="1860516" cy="81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Формула" r:id="rId6" imgW="1155600" imgH="507960" progId="Equation.3">
                  <p:embed/>
                </p:oleObj>
              </mc:Choice>
              <mc:Fallback>
                <p:oleObj name="Формула" r:id="rId6" imgW="11556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322" y="5445224"/>
                        <a:ext cx="1860516" cy="817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10332"/>
              </p:ext>
            </p:extLst>
          </p:nvPr>
        </p:nvGraphicFramePr>
        <p:xfrm>
          <a:off x="3780737" y="4221163"/>
          <a:ext cx="15525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Формула" r:id="rId8" imgW="965160" imgH="507960" progId="Equation.3">
                  <p:embed/>
                </p:oleObj>
              </mc:Choice>
              <mc:Fallback>
                <p:oleObj name="Формула" r:id="rId8" imgW="965160" imgH="50796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737" y="4221163"/>
                        <a:ext cx="15525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5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9038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Диагональная таблица разделённых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60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496" y="3212976"/>
            <a:ext cx="64087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В свёрнутом общем виде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В развёрнутом общем виде: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Формула Ньютона для полинома 2 степени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6365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Интерполяционная формула Ньютона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139952" y="822191"/>
            <a:ext cx="4903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Для параметрической идентификации математической модели по интерполяционной формуле Ньютона степени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solidFill>
                  <a:srgbClr val="7030A0"/>
                </a:solidFill>
              </a:rPr>
              <a:t> требуются нулевые разделённые разности вплоть до порядка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solidFill>
                  <a:srgbClr val="7030A0"/>
                </a:solidFill>
              </a:rPr>
              <a:t>,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полученные с использованием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точки из имеющегося набора экспериментальных данных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484784"/>
            <a:ext cx="414188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66405"/>
              </p:ext>
            </p:extLst>
          </p:nvPr>
        </p:nvGraphicFramePr>
        <p:xfrm>
          <a:off x="2649538" y="3573463"/>
          <a:ext cx="3803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Формула" r:id="rId5" imgW="2361960" imgH="469800" progId="Equation.3">
                  <p:embed/>
                </p:oleObj>
              </mc:Choice>
              <mc:Fallback>
                <p:oleObj name="Формула" r:id="rId5" imgW="236196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3573463"/>
                        <a:ext cx="38036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666814"/>
              </p:ext>
            </p:extLst>
          </p:nvPr>
        </p:nvGraphicFramePr>
        <p:xfrm>
          <a:off x="1822450" y="5805264"/>
          <a:ext cx="5461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Формула" r:id="rId7" imgW="3390840" imgH="253800" progId="Equation.3">
                  <p:embed/>
                </p:oleObj>
              </mc:Choice>
              <mc:Fallback>
                <p:oleObj name="Формула" r:id="rId7" imgW="3390840" imgH="2538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05264"/>
                        <a:ext cx="5461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371383"/>
              </p:ext>
            </p:extLst>
          </p:nvPr>
        </p:nvGraphicFramePr>
        <p:xfrm>
          <a:off x="52748" y="4914886"/>
          <a:ext cx="9008158" cy="38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Формула" r:id="rId9" imgW="5918040" imgH="253800" progId="Equation.3">
                  <p:embed/>
                </p:oleObj>
              </mc:Choice>
              <mc:Fallback>
                <p:oleObj name="Формула" r:id="rId9" imgW="591804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8" y="4914886"/>
                        <a:ext cx="9008158" cy="386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9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46365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Получение интерполяционного полинома решением системы линейных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204802" y="1234495"/>
            <a:ext cx="49037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1. Выбираются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ru-RU" sz="2000" b="1" dirty="0" smtClean="0">
                <a:solidFill>
                  <a:srgbClr val="7030A0"/>
                </a:solidFill>
              </a:rPr>
              <a:t> узлов интерполяции для расчёта коэффициентов полинома степени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ru-RU" sz="2000" b="1" dirty="0" smtClean="0">
                <a:solidFill>
                  <a:srgbClr val="7030A0"/>
                </a:solidFill>
              </a:rPr>
              <a:t>2. Составляется система из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ru-RU" sz="2000" b="1" dirty="0" smtClean="0">
                <a:solidFill>
                  <a:srgbClr val="7030A0"/>
                </a:solidFill>
              </a:rPr>
              <a:t> линейных уравнений с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ru-RU" sz="2000" b="1" dirty="0" smtClean="0">
                <a:solidFill>
                  <a:srgbClr val="7030A0"/>
                </a:solidFill>
              </a:rPr>
              <a:t> неизвестными коэффициентами интерполяционного полинома: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23843"/>
              </p:ext>
            </p:extLst>
          </p:nvPr>
        </p:nvGraphicFramePr>
        <p:xfrm>
          <a:off x="2562369" y="3424091"/>
          <a:ext cx="400843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Уравнение" r:id="rId4" imgW="2489040" imgH="1041120" progId="Equation.3">
                  <p:embed/>
                </p:oleObj>
              </mc:Choice>
              <mc:Fallback>
                <p:oleObj name="Уравнение" r:id="rId4" imgW="248904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369" y="3424091"/>
                        <a:ext cx="4008437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83367"/>
              </p:ext>
            </p:extLst>
          </p:nvPr>
        </p:nvGraphicFramePr>
        <p:xfrm>
          <a:off x="76200" y="1680839"/>
          <a:ext cx="4128600" cy="1172097"/>
        </p:xfrm>
        <a:graphic>
          <a:graphicData uri="http://schemas.openxmlformats.org/drawingml/2006/table">
            <a:tbl>
              <a:tblPr/>
              <a:tblGrid>
                <a:gridCol w="590016"/>
                <a:gridCol w="590015"/>
                <a:gridCol w="590016"/>
                <a:gridCol w="588507"/>
                <a:gridCol w="590015"/>
                <a:gridCol w="590016"/>
                <a:gridCol w="590015"/>
              </a:tblGrid>
              <a:tr h="390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ru-RU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ru-RU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kumimoji="0" lang="ru-RU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kumimoji="0" lang="ru-RU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ru-RU" altLang="ru-RU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ru-RU" altLang="ru-RU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ru-RU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kumimoji="0" lang="ru-RU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kumimoji="0" lang="ru-RU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ru-RU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ru-RU" altLang="ru-RU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ru-RU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ru-RU" altLang="ru-RU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ru-RU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ru-RU" altLang="ru-RU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ru-RU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kumimoji="0" lang="ru-RU" altLang="ru-RU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3110" y="5169386"/>
            <a:ext cx="9075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3</a:t>
            </a:r>
            <a:r>
              <a:rPr lang="ru-RU" sz="2000" b="1" dirty="0" smtClean="0">
                <a:solidFill>
                  <a:srgbClr val="7030A0"/>
                </a:solidFill>
              </a:rPr>
              <a:t>. Система решается относительно коэффициентов полинома одним из методов решения СЛАУ. </a:t>
            </a:r>
          </a:p>
        </p:txBody>
      </p:sp>
    </p:spTree>
    <p:extLst>
      <p:ext uri="{BB962C8B-B14F-4D97-AF65-F5344CB8AC3E}">
        <p14:creationId xmlns:p14="http://schemas.microsoft.com/office/powerpoint/2010/main" val="22265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Интерполирование экспериментальных данных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4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78675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Математическая модель</a:t>
            </a:r>
            <a:r>
              <a:rPr lang="ru-RU" sz="2400" b="1" dirty="0" smtClean="0">
                <a:solidFill>
                  <a:srgbClr val="7030A0"/>
                </a:solidFill>
              </a:rPr>
              <a:t> – это совокупность математических выражений (уравнений, неравенств), описывающих свойства, поведение или изменение реальных объектов или процессов.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При наличии результатов наблюдения за объектом может ставиться задачи получения этих математических выражений – </a:t>
            </a:r>
            <a:r>
              <a:rPr lang="ru-RU" sz="2400" b="1" u="sng" dirty="0" smtClean="0">
                <a:solidFill>
                  <a:srgbClr val="7030A0"/>
                </a:solidFill>
              </a:rPr>
              <a:t>идентификации математической модели</a:t>
            </a:r>
            <a:r>
              <a:rPr lang="ru-RU" sz="2400" b="1" dirty="0" smtClean="0">
                <a:solidFill>
                  <a:srgbClr val="7030A0"/>
                </a:solidFill>
              </a:rPr>
              <a:t>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Структурная идентификация</a:t>
            </a:r>
            <a:r>
              <a:rPr lang="ru-RU" sz="2400" b="1" dirty="0" smtClean="0">
                <a:solidFill>
                  <a:srgbClr val="7030A0"/>
                </a:solidFill>
              </a:rPr>
              <a:t> – установление общего вида </a:t>
            </a:r>
            <a:r>
              <a:rPr lang="ru-RU" sz="2400" b="1" dirty="0">
                <a:solidFill>
                  <a:srgbClr val="7030A0"/>
                </a:solidFill>
              </a:rPr>
              <a:t>и </a:t>
            </a:r>
            <a:r>
              <a:rPr lang="ru-RU" sz="2400" b="1" dirty="0" smtClean="0">
                <a:solidFill>
                  <a:srgbClr val="7030A0"/>
                </a:solidFill>
              </a:rPr>
              <a:t>размерности </a:t>
            </a:r>
            <a:r>
              <a:rPr lang="ru-RU" sz="2400" b="1" dirty="0">
                <a:solidFill>
                  <a:srgbClr val="7030A0"/>
                </a:solidFill>
              </a:rPr>
              <a:t>системы уравнений </a:t>
            </a:r>
            <a:r>
              <a:rPr lang="ru-RU" sz="2400" b="1" dirty="0" smtClean="0">
                <a:solidFill>
                  <a:srgbClr val="7030A0"/>
                </a:solidFill>
              </a:rPr>
              <a:t>и неравенств математического описания.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Параметрическая идентификация – определение неизвестных коэффициентов (параметров) </a:t>
            </a:r>
            <a:r>
              <a:rPr lang="ru-RU" sz="2400" b="1" dirty="0" smtClean="0">
                <a:solidFill>
                  <a:srgbClr val="7030A0"/>
                </a:solidFill>
              </a:rPr>
              <a:t>выражений, составляющих математическое описание.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Интерполирование данных как метод математического моделирования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33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Постановка задачи интерполирования экспериментальных данных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27973" y="13407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Интерполирование</a:t>
            </a:r>
            <a:r>
              <a:rPr lang="ru-RU" sz="2400" b="1" dirty="0" smtClean="0">
                <a:solidFill>
                  <a:srgbClr val="7030A0"/>
                </a:solidFill>
              </a:rPr>
              <a:t> – процесс нахождения значений функциональной зависимости в любых точках, принадлежащих области её определения, по имеющимся экспериментальным данным.</a:t>
            </a:r>
          </a:p>
        </p:txBody>
      </p:sp>
      <p:grpSp>
        <p:nvGrpSpPr>
          <p:cNvPr id="68" name="Группа 67"/>
          <p:cNvGrpSpPr/>
          <p:nvPr/>
        </p:nvGrpSpPr>
        <p:grpSpPr>
          <a:xfrm>
            <a:off x="950652" y="2572793"/>
            <a:ext cx="7239000" cy="4130270"/>
            <a:chOff x="504825" y="812800"/>
            <a:chExt cx="8335963" cy="4756150"/>
          </a:xfrm>
        </p:grpSpPr>
        <p:sp>
          <p:nvSpPr>
            <p:cNvPr id="69" name="Oval 5"/>
            <p:cNvSpPr>
              <a:spLocks noChangeAspect="1" noChangeArrowheads="1"/>
            </p:cNvSpPr>
            <p:nvPr/>
          </p:nvSpPr>
          <p:spPr bwMode="auto">
            <a:xfrm>
              <a:off x="1219200" y="2362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0" name="Oval 6"/>
            <p:cNvSpPr>
              <a:spLocks noChangeAspect="1" noChangeArrowheads="1"/>
            </p:cNvSpPr>
            <p:nvPr/>
          </p:nvSpPr>
          <p:spPr bwMode="auto">
            <a:xfrm>
              <a:off x="2438400" y="3886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1" name="Oval 7"/>
            <p:cNvSpPr>
              <a:spLocks noChangeAspect="1" noChangeArrowheads="1"/>
            </p:cNvSpPr>
            <p:nvPr/>
          </p:nvSpPr>
          <p:spPr bwMode="auto">
            <a:xfrm>
              <a:off x="3581400" y="3048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2" name="Oval 8"/>
            <p:cNvSpPr>
              <a:spLocks noChangeAspect="1" noChangeArrowheads="1"/>
            </p:cNvSpPr>
            <p:nvPr/>
          </p:nvSpPr>
          <p:spPr bwMode="auto">
            <a:xfrm>
              <a:off x="5638800" y="1905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3" name="Oval 9"/>
            <p:cNvSpPr>
              <a:spLocks noChangeAspect="1" noChangeArrowheads="1"/>
            </p:cNvSpPr>
            <p:nvPr/>
          </p:nvSpPr>
          <p:spPr bwMode="auto">
            <a:xfrm>
              <a:off x="7391400" y="2971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1295400" y="1858963"/>
              <a:ext cx="6172200" cy="2251075"/>
            </a:xfrm>
            <a:custGeom>
              <a:avLst/>
              <a:gdLst>
                <a:gd name="T0" fmla="*/ 0 w 3888"/>
                <a:gd name="T1" fmla="*/ 365 h 1418"/>
                <a:gd name="T2" fmla="*/ 768 w 3888"/>
                <a:gd name="T3" fmla="*/ 1325 h 1418"/>
                <a:gd name="T4" fmla="*/ 1264 w 3888"/>
                <a:gd name="T5" fmla="*/ 925 h 1418"/>
                <a:gd name="T6" fmla="*/ 1488 w 3888"/>
                <a:gd name="T7" fmla="*/ 797 h 1418"/>
                <a:gd name="T8" fmla="*/ 1712 w 3888"/>
                <a:gd name="T9" fmla="*/ 661 h 1418"/>
                <a:gd name="T10" fmla="*/ 1864 w 3888"/>
                <a:gd name="T11" fmla="*/ 533 h 1418"/>
                <a:gd name="T12" fmla="*/ 2064 w 3888"/>
                <a:gd name="T13" fmla="*/ 413 h 1418"/>
                <a:gd name="T14" fmla="*/ 2264 w 3888"/>
                <a:gd name="T15" fmla="*/ 285 h 1418"/>
                <a:gd name="T16" fmla="*/ 2784 w 3888"/>
                <a:gd name="T17" fmla="*/ 77 h 1418"/>
                <a:gd name="T18" fmla="*/ 3888 w 3888"/>
                <a:gd name="T19" fmla="*/ 74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8" h="1418">
                  <a:moveTo>
                    <a:pt x="0" y="365"/>
                  </a:moveTo>
                  <a:cubicBezTo>
                    <a:pt x="260" y="809"/>
                    <a:pt x="557" y="1232"/>
                    <a:pt x="768" y="1325"/>
                  </a:cubicBezTo>
                  <a:cubicBezTo>
                    <a:pt x="979" y="1418"/>
                    <a:pt x="1144" y="1013"/>
                    <a:pt x="1264" y="925"/>
                  </a:cubicBezTo>
                  <a:cubicBezTo>
                    <a:pt x="1384" y="837"/>
                    <a:pt x="1413" y="841"/>
                    <a:pt x="1488" y="797"/>
                  </a:cubicBezTo>
                  <a:cubicBezTo>
                    <a:pt x="1563" y="753"/>
                    <a:pt x="1649" y="705"/>
                    <a:pt x="1712" y="661"/>
                  </a:cubicBezTo>
                  <a:cubicBezTo>
                    <a:pt x="1775" y="617"/>
                    <a:pt x="1805" y="574"/>
                    <a:pt x="1864" y="533"/>
                  </a:cubicBezTo>
                  <a:cubicBezTo>
                    <a:pt x="1923" y="492"/>
                    <a:pt x="1998" y="454"/>
                    <a:pt x="2064" y="413"/>
                  </a:cubicBezTo>
                  <a:cubicBezTo>
                    <a:pt x="2130" y="372"/>
                    <a:pt x="2144" y="341"/>
                    <a:pt x="2264" y="285"/>
                  </a:cubicBezTo>
                  <a:cubicBezTo>
                    <a:pt x="2384" y="229"/>
                    <a:pt x="2513" y="0"/>
                    <a:pt x="2784" y="77"/>
                  </a:cubicBezTo>
                  <a:cubicBezTo>
                    <a:pt x="3055" y="154"/>
                    <a:pt x="3536" y="409"/>
                    <a:pt x="3888" y="749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5" name="Freeform 12"/>
            <p:cNvSpPr>
              <a:spLocks/>
            </p:cNvSpPr>
            <p:nvPr/>
          </p:nvSpPr>
          <p:spPr bwMode="auto">
            <a:xfrm>
              <a:off x="1295400" y="1671638"/>
              <a:ext cx="6172200" cy="2533650"/>
            </a:xfrm>
            <a:custGeom>
              <a:avLst/>
              <a:gdLst>
                <a:gd name="T0" fmla="*/ 0 w 3888"/>
                <a:gd name="T1" fmla="*/ 483 h 1596"/>
                <a:gd name="T2" fmla="*/ 192 w 3888"/>
                <a:gd name="T3" fmla="*/ 659 h 1596"/>
                <a:gd name="T4" fmla="*/ 344 w 3888"/>
                <a:gd name="T5" fmla="*/ 819 h 1596"/>
                <a:gd name="T6" fmla="*/ 416 w 3888"/>
                <a:gd name="T7" fmla="*/ 1291 h 1596"/>
                <a:gd name="T8" fmla="*/ 616 w 3888"/>
                <a:gd name="T9" fmla="*/ 1139 h 1596"/>
                <a:gd name="T10" fmla="*/ 768 w 3888"/>
                <a:gd name="T11" fmla="*/ 1443 h 1596"/>
                <a:gd name="T12" fmla="*/ 960 w 3888"/>
                <a:gd name="T13" fmla="*/ 1555 h 1596"/>
                <a:gd name="T14" fmla="*/ 1104 w 3888"/>
                <a:gd name="T15" fmla="*/ 987 h 1596"/>
                <a:gd name="T16" fmla="*/ 1488 w 3888"/>
                <a:gd name="T17" fmla="*/ 915 h 1596"/>
                <a:gd name="T18" fmla="*/ 1816 w 3888"/>
                <a:gd name="T19" fmla="*/ 859 h 1596"/>
                <a:gd name="T20" fmla="*/ 2072 w 3888"/>
                <a:gd name="T21" fmla="*/ 347 h 1596"/>
                <a:gd name="T22" fmla="*/ 2384 w 3888"/>
                <a:gd name="T23" fmla="*/ 635 h 1596"/>
                <a:gd name="T24" fmla="*/ 2600 w 3888"/>
                <a:gd name="T25" fmla="*/ 371 h 1596"/>
                <a:gd name="T26" fmla="*/ 2784 w 3888"/>
                <a:gd name="T27" fmla="*/ 195 h 1596"/>
                <a:gd name="T28" fmla="*/ 3032 w 3888"/>
                <a:gd name="T29" fmla="*/ 147 h 1596"/>
                <a:gd name="T30" fmla="*/ 3280 w 3888"/>
                <a:gd name="T31" fmla="*/ 43 h 1596"/>
                <a:gd name="T32" fmla="*/ 3432 w 3888"/>
                <a:gd name="T33" fmla="*/ 379 h 1596"/>
                <a:gd name="T34" fmla="*/ 3584 w 3888"/>
                <a:gd name="T35" fmla="*/ 779 h 1596"/>
                <a:gd name="T36" fmla="*/ 3888 w 3888"/>
                <a:gd name="T37" fmla="*/ 867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8" h="1596">
                  <a:moveTo>
                    <a:pt x="0" y="483"/>
                  </a:moveTo>
                  <a:cubicBezTo>
                    <a:pt x="23" y="519"/>
                    <a:pt x="148" y="592"/>
                    <a:pt x="192" y="659"/>
                  </a:cubicBezTo>
                  <a:cubicBezTo>
                    <a:pt x="236" y="726"/>
                    <a:pt x="313" y="750"/>
                    <a:pt x="344" y="819"/>
                  </a:cubicBezTo>
                  <a:cubicBezTo>
                    <a:pt x="375" y="888"/>
                    <a:pt x="381" y="1232"/>
                    <a:pt x="416" y="1291"/>
                  </a:cubicBezTo>
                  <a:cubicBezTo>
                    <a:pt x="451" y="1350"/>
                    <a:pt x="551" y="1078"/>
                    <a:pt x="616" y="1139"/>
                  </a:cubicBezTo>
                  <a:cubicBezTo>
                    <a:pt x="681" y="1200"/>
                    <a:pt x="689" y="1426"/>
                    <a:pt x="768" y="1443"/>
                  </a:cubicBezTo>
                  <a:cubicBezTo>
                    <a:pt x="847" y="1460"/>
                    <a:pt x="903" y="1596"/>
                    <a:pt x="960" y="1555"/>
                  </a:cubicBezTo>
                  <a:cubicBezTo>
                    <a:pt x="1017" y="1514"/>
                    <a:pt x="1013" y="1058"/>
                    <a:pt x="1104" y="987"/>
                  </a:cubicBezTo>
                  <a:cubicBezTo>
                    <a:pt x="1195" y="916"/>
                    <a:pt x="1249" y="1074"/>
                    <a:pt x="1488" y="915"/>
                  </a:cubicBezTo>
                  <a:cubicBezTo>
                    <a:pt x="1591" y="879"/>
                    <a:pt x="1640" y="971"/>
                    <a:pt x="1816" y="859"/>
                  </a:cubicBezTo>
                  <a:cubicBezTo>
                    <a:pt x="1905" y="800"/>
                    <a:pt x="1935" y="435"/>
                    <a:pt x="2072" y="347"/>
                  </a:cubicBezTo>
                  <a:cubicBezTo>
                    <a:pt x="2177" y="279"/>
                    <a:pt x="2297" y="688"/>
                    <a:pt x="2384" y="635"/>
                  </a:cubicBezTo>
                  <a:cubicBezTo>
                    <a:pt x="2471" y="582"/>
                    <a:pt x="2528" y="399"/>
                    <a:pt x="2600" y="371"/>
                  </a:cubicBezTo>
                  <a:cubicBezTo>
                    <a:pt x="2816" y="251"/>
                    <a:pt x="2713" y="188"/>
                    <a:pt x="2784" y="195"/>
                  </a:cubicBezTo>
                  <a:cubicBezTo>
                    <a:pt x="2855" y="202"/>
                    <a:pt x="2968" y="112"/>
                    <a:pt x="3032" y="147"/>
                  </a:cubicBezTo>
                  <a:cubicBezTo>
                    <a:pt x="3096" y="182"/>
                    <a:pt x="3216" y="0"/>
                    <a:pt x="3280" y="43"/>
                  </a:cubicBezTo>
                  <a:cubicBezTo>
                    <a:pt x="3344" y="86"/>
                    <a:pt x="3368" y="331"/>
                    <a:pt x="3432" y="379"/>
                  </a:cubicBezTo>
                  <a:cubicBezTo>
                    <a:pt x="3496" y="427"/>
                    <a:pt x="3495" y="724"/>
                    <a:pt x="3584" y="779"/>
                  </a:cubicBezTo>
                  <a:cubicBezTo>
                    <a:pt x="3673" y="834"/>
                    <a:pt x="3832" y="838"/>
                    <a:pt x="3888" y="867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1066799" y="1905000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en-US" altLang="ru-RU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2362201" y="3429000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en-US" altLang="ru-RU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1</a:t>
              </a:r>
              <a:endParaRPr kumimoji="0" lang="ru-RU" altLang="ru-RU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8" name="Text Box 17"/>
            <p:cNvSpPr txBox="1">
              <a:spLocks noChangeArrowheads="1"/>
            </p:cNvSpPr>
            <p:nvPr/>
          </p:nvSpPr>
          <p:spPr bwMode="auto">
            <a:xfrm>
              <a:off x="7308850" y="2590800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en-US" altLang="ru-RU" sz="2000" b="0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n</a:t>
              </a:r>
              <a:endParaRPr kumimoji="0" lang="ru-RU" altLang="ru-RU" sz="20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9" name="AutoShape 19"/>
            <p:cNvSpPr>
              <a:spLocks noChangeArrowheads="1"/>
            </p:cNvSpPr>
            <p:nvPr/>
          </p:nvSpPr>
          <p:spPr bwMode="auto">
            <a:xfrm>
              <a:off x="7696200" y="1752600"/>
              <a:ext cx="1144588" cy="608013"/>
            </a:xfrm>
            <a:prstGeom prst="wedgeRoundRectCallout">
              <a:avLst>
                <a:gd name="adj1" fmla="val -107144"/>
                <a:gd name="adj2" fmla="val 105352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0" name="AutoShape 20"/>
            <p:cNvSpPr>
              <a:spLocks noChangeArrowheads="1"/>
            </p:cNvSpPr>
            <p:nvPr/>
          </p:nvSpPr>
          <p:spPr bwMode="auto">
            <a:xfrm>
              <a:off x="7162800" y="812800"/>
              <a:ext cx="1144588" cy="608013"/>
            </a:xfrm>
            <a:prstGeom prst="wedgeRoundRectCallout">
              <a:avLst>
                <a:gd name="adj1" fmla="val -107144"/>
                <a:gd name="adj2" fmla="val 105352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>
              <a:off x="1295400" y="2438400"/>
              <a:ext cx="0" cy="2717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>
              <a:off x="2514600" y="39370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>
              <a:off x="3657600" y="3124200"/>
              <a:ext cx="0" cy="20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>
              <a:off x="5715000" y="1955800"/>
              <a:ext cx="0" cy="3200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7467600" y="3048000"/>
              <a:ext cx="0" cy="210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066799" y="51054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r>
                <a:rPr kumimoji="0" lang="en-US" altLang="ru-RU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2286000" y="51054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r>
                <a:rPr kumimoji="0" lang="en-US" altLang="ru-RU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1</a:t>
              </a:r>
              <a:endParaRPr kumimoji="0" lang="ru-RU" altLang="ru-RU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239000" y="51054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r>
                <a:rPr kumimoji="0" lang="en-US" altLang="ru-RU" sz="2000" b="0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n</a:t>
              </a:r>
              <a:endParaRPr kumimoji="0" lang="ru-RU" altLang="ru-RU" sz="20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9" name="Text Box 30"/>
            <p:cNvSpPr txBox="1">
              <a:spLocks noChangeArrowheads="1"/>
            </p:cNvSpPr>
            <p:nvPr/>
          </p:nvSpPr>
          <p:spPr bwMode="auto">
            <a:xfrm>
              <a:off x="914400" y="35052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r>
                <a:rPr kumimoji="0" lang="en-US" altLang="ru-RU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0" name="Text Box 31"/>
            <p:cNvSpPr txBox="1">
              <a:spLocks noChangeArrowheads="1"/>
            </p:cNvSpPr>
            <p:nvPr/>
          </p:nvSpPr>
          <p:spPr bwMode="auto">
            <a:xfrm>
              <a:off x="2133600" y="42672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r>
                <a:rPr kumimoji="0" lang="en-US" altLang="ru-RU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1</a:t>
              </a:r>
              <a:endParaRPr kumimoji="0" lang="ru-RU" altLang="ru-RU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7086600" y="38100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r>
                <a:rPr kumimoji="0" lang="en-US" altLang="ru-RU" sz="2000" b="0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n</a:t>
              </a:r>
              <a:endParaRPr kumimoji="0" lang="ru-RU" altLang="ru-RU" sz="20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2" name="Text Box 38"/>
            <p:cNvSpPr txBox="1">
              <a:spLocks noChangeArrowheads="1"/>
            </p:cNvSpPr>
            <p:nvPr/>
          </p:nvSpPr>
          <p:spPr bwMode="auto">
            <a:xfrm>
              <a:off x="3422650" y="2555875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en-US" altLang="ru-RU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2</a:t>
              </a:r>
              <a:endParaRPr kumimoji="0" lang="ru-RU" altLang="ru-RU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grpSp>
          <p:nvGrpSpPr>
            <p:cNvPr id="93" name="Group 40"/>
            <p:cNvGrpSpPr>
              <a:grpSpLocks/>
            </p:cNvGrpSpPr>
            <p:nvPr/>
          </p:nvGrpSpPr>
          <p:grpSpPr bwMode="auto">
            <a:xfrm>
              <a:off x="504825" y="1371600"/>
              <a:ext cx="7596188" cy="4197350"/>
              <a:chOff x="318" y="864"/>
              <a:chExt cx="4785" cy="2644"/>
            </a:xfrm>
          </p:grpSpPr>
          <p:sp>
            <p:nvSpPr>
              <p:cNvPr id="94" name="Line 33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2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6" name="Text Box 36"/>
              <p:cNvSpPr txBox="1">
                <a:spLocks noChangeArrowheads="1"/>
              </p:cNvSpPr>
              <p:nvPr/>
            </p:nvSpPr>
            <p:spPr bwMode="auto">
              <a:xfrm>
                <a:off x="318" y="3120"/>
                <a:ext cx="22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0</a:t>
                </a:r>
                <a:endParaRPr kumimoji="0" lang="ru-RU" altLang="ru-RU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7" name="Text Box 37"/>
              <p:cNvSpPr txBox="1">
                <a:spLocks noChangeArrowheads="1"/>
              </p:cNvSpPr>
              <p:nvPr/>
            </p:nvSpPr>
            <p:spPr bwMode="auto">
              <a:xfrm>
                <a:off x="329" y="864"/>
                <a:ext cx="21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y</a:t>
                </a:r>
                <a:endParaRPr kumimoji="0" lang="ru-RU" altLang="ru-RU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8" name="Text Box 39"/>
              <p:cNvSpPr txBox="1">
                <a:spLocks noChangeArrowheads="1"/>
              </p:cNvSpPr>
              <p:nvPr/>
            </p:nvSpPr>
            <p:spPr bwMode="auto">
              <a:xfrm>
                <a:off x="4878" y="3216"/>
                <a:ext cx="22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x</a:t>
                </a:r>
                <a:endParaRPr kumimoji="0" lang="ru-RU" altLang="ru-RU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8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понятия и определения интерполирования данных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27973" y="134076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Узлы интерполирования</a:t>
            </a:r>
            <a:r>
              <a:rPr lang="ru-RU" sz="2400" b="1" dirty="0" smtClean="0">
                <a:solidFill>
                  <a:srgbClr val="7030A0"/>
                </a:solidFill>
              </a:rPr>
              <a:t> – множество точек экспериментальных данных, по которым выполняется параметрическая идентификация конкретного математического описания.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Интерполяция</a:t>
            </a:r>
            <a:r>
              <a:rPr lang="ru-RU" sz="2400" b="1" dirty="0" smtClean="0">
                <a:solidFill>
                  <a:srgbClr val="7030A0"/>
                </a:solidFill>
              </a:rPr>
              <a:t> – процесс </a:t>
            </a:r>
            <a:r>
              <a:rPr lang="ru-RU" sz="2400" b="1" dirty="0">
                <a:solidFill>
                  <a:srgbClr val="7030A0"/>
                </a:solidFill>
              </a:rPr>
              <a:t>получения </a:t>
            </a:r>
            <a:r>
              <a:rPr lang="ru-RU" sz="2400" b="1" dirty="0" smtClean="0">
                <a:solidFill>
                  <a:srgbClr val="7030A0"/>
                </a:solidFill>
              </a:rPr>
              <a:t>значений </a:t>
            </a:r>
            <a:r>
              <a:rPr lang="ru-RU" sz="2400" b="1" dirty="0">
                <a:solidFill>
                  <a:srgbClr val="7030A0"/>
                </a:solidFill>
              </a:rPr>
              <a:t>функциональной зависимости </a:t>
            </a:r>
            <a:r>
              <a:rPr lang="ru-RU" sz="2400" b="1" dirty="0" smtClean="0">
                <a:solidFill>
                  <a:srgbClr val="7030A0"/>
                </a:solidFill>
              </a:rPr>
              <a:t>в пределах локализации всех узлов интерполирования.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Экстраполяция – процесс получения </a:t>
            </a:r>
            <a:r>
              <a:rPr lang="ru-RU" sz="2400" b="1" dirty="0">
                <a:solidFill>
                  <a:srgbClr val="7030A0"/>
                </a:solidFill>
              </a:rPr>
              <a:t>значений функциональной зависимости </a:t>
            </a:r>
            <a:r>
              <a:rPr lang="ru-RU" sz="2400" b="1" dirty="0" smtClean="0">
                <a:solidFill>
                  <a:srgbClr val="7030A0"/>
                </a:solidFill>
              </a:rPr>
              <a:t>вне пределов </a:t>
            </a:r>
            <a:r>
              <a:rPr lang="ru-RU" sz="2400" b="1" dirty="0">
                <a:solidFill>
                  <a:srgbClr val="7030A0"/>
                </a:solidFill>
              </a:rPr>
              <a:t>локализации всех узлов интерполирования.</a:t>
            </a:r>
            <a:endParaRPr lang="ru-RU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Линейное интерполирование</a:t>
            </a:r>
            <a:b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 двум известным точкам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8" name="Oval 5"/>
          <p:cNvSpPr>
            <a:spLocks noChangeAspect="1" noChangeArrowheads="1"/>
          </p:cNvSpPr>
          <p:nvPr/>
        </p:nvSpPr>
        <p:spPr bwMode="auto">
          <a:xfrm>
            <a:off x="3616127" y="3866728"/>
            <a:ext cx="152400" cy="1524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39" name="Oval 6"/>
          <p:cNvSpPr>
            <a:spLocks noChangeAspect="1" noChangeArrowheads="1"/>
          </p:cNvSpPr>
          <p:nvPr/>
        </p:nvSpPr>
        <p:spPr bwMode="auto">
          <a:xfrm>
            <a:off x="5673527" y="2723728"/>
            <a:ext cx="152400" cy="1524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1330127" y="2490366"/>
            <a:ext cx="6172200" cy="2533650"/>
          </a:xfrm>
          <a:custGeom>
            <a:avLst/>
            <a:gdLst>
              <a:gd name="T0" fmla="*/ 0 w 3888"/>
              <a:gd name="T1" fmla="*/ 483 h 1596"/>
              <a:gd name="T2" fmla="*/ 192 w 3888"/>
              <a:gd name="T3" fmla="*/ 659 h 1596"/>
              <a:gd name="T4" fmla="*/ 344 w 3888"/>
              <a:gd name="T5" fmla="*/ 819 h 1596"/>
              <a:gd name="T6" fmla="*/ 416 w 3888"/>
              <a:gd name="T7" fmla="*/ 1291 h 1596"/>
              <a:gd name="T8" fmla="*/ 616 w 3888"/>
              <a:gd name="T9" fmla="*/ 1139 h 1596"/>
              <a:gd name="T10" fmla="*/ 768 w 3888"/>
              <a:gd name="T11" fmla="*/ 1443 h 1596"/>
              <a:gd name="T12" fmla="*/ 960 w 3888"/>
              <a:gd name="T13" fmla="*/ 1555 h 1596"/>
              <a:gd name="T14" fmla="*/ 1104 w 3888"/>
              <a:gd name="T15" fmla="*/ 987 h 1596"/>
              <a:gd name="T16" fmla="*/ 1488 w 3888"/>
              <a:gd name="T17" fmla="*/ 915 h 1596"/>
              <a:gd name="T18" fmla="*/ 1816 w 3888"/>
              <a:gd name="T19" fmla="*/ 859 h 1596"/>
              <a:gd name="T20" fmla="*/ 2072 w 3888"/>
              <a:gd name="T21" fmla="*/ 347 h 1596"/>
              <a:gd name="T22" fmla="*/ 2384 w 3888"/>
              <a:gd name="T23" fmla="*/ 635 h 1596"/>
              <a:gd name="T24" fmla="*/ 2600 w 3888"/>
              <a:gd name="T25" fmla="*/ 371 h 1596"/>
              <a:gd name="T26" fmla="*/ 2784 w 3888"/>
              <a:gd name="T27" fmla="*/ 195 h 1596"/>
              <a:gd name="T28" fmla="*/ 3032 w 3888"/>
              <a:gd name="T29" fmla="*/ 147 h 1596"/>
              <a:gd name="T30" fmla="*/ 3280 w 3888"/>
              <a:gd name="T31" fmla="*/ 43 h 1596"/>
              <a:gd name="T32" fmla="*/ 3432 w 3888"/>
              <a:gd name="T33" fmla="*/ 379 h 1596"/>
              <a:gd name="T34" fmla="*/ 3584 w 3888"/>
              <a:gd name="T35" fmla="*/ 779 h 1596"/>
              <a:gd name="T36" fmla="*/ 3888 w 3888"/>
              <a:gd name="T37" fmla="*/ 86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88" h="1596">
                <a:moveTo>
                  <a:pt x="0" y="483"/>
                </a:moveTo>
                <a:cubicBezTo>
                  <a:pt x="23" y="519"/>
                  <a:pt x="148" y="592"/>
                  <a:pt x="192" y="659"/>
                </a:cubicBezTo>
                <a:cubicBezTo>
                  <a:pt x="236" y="726"/>
                  <a:pt x="313" y="750"/>
                  <a:pt x="344" y="819"/>
                </a:cubicBezTo>
                <a:cubicBezTo>
                  <a:pt x="375" y="888"/>
                  <a:pt x="381" y="1232"/>
                  <a:pt x="416" y="1291"/>
                </a:cubicBezTo>
                <a:cubicBezTo>
                  <a:pt x="451" y="1350"/>
                  <a:pt x="551" y="1078"/>
                  <a:pt x="616" y="1139"/>
                </a:cubicBezTo>
                <a:cubicBezTo>
                  <a:pt x="681" y="1200"/>
                  <a:pt x="689" y="1426"/>
                  <a:pt x="768" y="1443"/>
                </a:cubicBezTo>
                <a:cubicBezTo>
                  <a:pt x="847" y="1460"/>
                  <a:pt x="903" y="1596"/>
                  <a:pt x="960" y="1555"/>
                </a:cubicBezTo>
                <a:cubicBezTo>
                  <a:pt x="1017" y="1514"/>
                  <a:pt x="1013" y="1058"/>
                  <a:pt x="1104" y="987"/>
                </a:cubicBezTo>
                <a:cubicBezTo>
                  <a:pt x="1195" y="916"/>
                  <a:pt x="1249" y="1074"/>
                  <a:pt x="1488" y="915"/>
                </a:cubicBezTo>
                <a:cubicBezTo>
                  <a:pt x="1591" y="879"/>
                  <a:pt x="1640" y="971"/>
                  <a:pt x="1816" y="859"/>
                </a:cubicBezTo>
                <a:cubicBezTo>
                  <a:pt x="1905" y="800"/>
                  <a:pt x="1935" y="435"/>
                  <a:pt x="2072" y="347"/>
                </a:cubicBezTo>
                <a:cubicBezTo>
                  <a:pt x="2177" y="279"/>
                  <a:pt x="2297" y="688"/>
                  <a:pt x="2384" y="635"/>
                </a:cubicBezTo>
                <a:cubicBezTo>
                  <a:pt x="2471" y="582"/>
                  <a:pt x="2528" y="399"/>
                  <a:pt x="2600" y="371"/>
                </a:cubicBezTo>
                <a:cubicBezTo>
                  <a:pt x="2816" y="251"/>
                  <a:pt x="2713" y="188"/>
                  <a:pt x="2784" y="195"/>
                </a:cubicBezTo>
                <a:cubicBezTo>
                  <a:pt x="2855" y="202"/>
                  <a:pt x="2968" y="112"/>
                  <a:pt x="3032" y="147"/>
                </a:cubicBezTo>
                <a:cubicBezTo>
                  <a:pt x="3096" y="182"/>
                  <a:pt x="3216" y="0"/>
                  <a:pt x="3280" y="43"/>
                </a:cubicBezTo>
                <a:cubicBezTo>
                  <a:pt x="3344" y="86"/>
                  <a:pt x="3368" y="331"/>
                  <a:pt x="3432" y="379"/>
                </a:cubicBezTo>
                <a:cubicBezTo>
                  <a:pt x="3496" y="427"/>
                  <a:pt x="3495" y="724"/>
                  <a:pt x="3584" y="779"/>
                </a:cubicBezTo>
                <a:cubicBezTo>
                  <a:pt x="3673" y="834"/>
                  <a:pt x="3832" y="838"/>
                  <a:pt x="3888" y="867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3422452" y="3296334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smtClean="0">
                <a:solidFill>
                  <a:srgbClr val="000000"/>
                </a:solidFill>
                <a:latin typeface="Times New Roman" pitchFamily="18" charset="-52"/>
              </a:rPr>
              <a:t>M</a:t>
            </a:r>
            <a:r>
              <a:rPr lang="en-US" altLang="ru-RU" sz="2400" baseline="-25000" dirty="0" smtClean="0">
                <a:solidFill>
                  <a:srgbClr val="000000"/>
                </a:solidFill>
                <a:latin typeface="Times New Roman" pitchFamily="18" charset="-52"/>
              </a:rPr>
              <a:t>1</a:t>
            </a:r>
            <a:endParaRPr lang="ru-RU" altLang="ru-RU" sz="2400" baseline="-25000" dirty="0" smtClean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7769821" y="2720608"/>
            <a:ext cx="1144587" cy="608012"/>
          </a:xfrm>
          <a:prstGeom prst="wedgeRoundRectCallout">
            <a:avLst>
              <a:gd name="adj1" fmla="val -107144"/>
              <a:gd name="adj2" fmla="val 105352"/>
              <a:gd name="adj3" fmla="val 16667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rPr>
              <a:t>y=F(x)</a:t>
            </a:r>
            <a:endParaRPr kumimoji="0" lang="ru-RU" altLang="ru-RU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7173847" y="1423451"/>
            <a:ext cx="1144588" cy="608013"/>
          </a:xfrm>
          <a:prstGeom prst="wedgeRoundRectCallout">
            <a:avLst>
              <a:gd name="adj1" fmla="val -107144"/>
              <a:gd name="adj2" fmla="val 105352"/>
              <a:gd name="adj3" fmla="val 16667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rPr>
              <a:t>y=f(x)</a:t>
            </a:r>
            <a:endParaRPr kumimoji="0" lang="ru-RU" altLang="ru-RU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3692327" y="3942928"/>
            <a:ext cx="0" cy="27984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5749727" y="2774528"/>
            <a:ext cx="0" cy="39668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5735570" y="5989962"/>
            <a:ext cx="4206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smtClean="0">
                <a:solidFill>
                  <a:srgbClr val="000000"/>
                </a:solidFill>
                <a:latin typeface="Times New Roman" pitchFamily="18" charset="-52"/>
              </a:rPr>
              <a:t>x</a:t>
            </a:r>
            <a:r>
              <a:rPr lang="ru-RU" altLang="ru-RU" sz="2400" baseline="-25000" dirty="0" smtClean="0">
                <a:solidFill>
                  <a:srgbClr val="000000"/>
                </a:solidFill>
                <a:latin typeface="Times New Roman" pitchFamily="18" charset="-52"/>
              </a:rPr>
              <a:t>2</a:t>
            </a: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3650431" y="5989962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smtClean="0">
                <a:solidFill>
                  <a:srgbClr val="000000"/>
                </a:solidFill>
                <a:latin typeface="Times New Roman" pitchFamily="18" charset="-52"/>
              </a:rPr>
              <a:t>x</a:t>
            </a:r>
            <a:r>
              <a:rPr lang="en-US" altLang="ru-RU" sz="2400" baseline="-25000" dirty="0" smtClean="0">
                <a:solidFill>
                  <a:srgbClr val="000000"/>
                </a:solidFill>
                <a:latin typeface="Times New Roman" pitchFamily="18" charset="-52"/>
              </a:rPr>
              <a:t>1</a:t>
            </a:r>
            <a:endParaRPr lang="ru-RU" altLang="ru-RU" sz="2400" baseline="-25000" dirty="0" smtClean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58" name="Freeform 26"/>
          <p:cNvSpPr>
            <a:spLocks/>
          </p:cNvSpPr>
          <p:nvPr/>
        </p:nvSpPr>
        <p:spPr bwMode="auto">
          <a:xfrm>
            <a:off x="1332699" y="2031464"/>
            <a:ext cx="5841148" cy="3214300"/>
          </a:xfrm>
          <a:custGeom>
            <a:avLst/>
            <a:gdLst>
              <a:gd name="T0" fmla="*/ 0 w 4412"/>
              <a:gd name="T1" fmla="*/ 58 h 1225"/>
              <a:gd name="T2" fmla="*/ 954 w 4412"/>
              <a:gd name="T3" fmla="*/ 1225 h 1225"/>
              <a:gd name="T4" fmla="*/ 1679 w 4412"/>
              <a:gd name="T5" fmla="*/ 726 h 1225"/>
              <a:gd name="T6" fmla="*/ 2995 w 4412"/>
              <a:gd name="T7" fmla="*/ 0 h 1225"/>
              <a:gd name="T8" fmla="*/ 4412 w 4412"/>
              <a:gd name="T9" fmla="*/ 847 h 1225"/>
              <a:gd name="connsiteX0" fmla="*/ 0 w 6788"/>
              <a:gd name="connsiteY0" fmla="*/ 473 h 10000"/>
              <a:gd name="connsiteX1" fmla="*/ 2162 w 6788"/>
              <a:gd name="connsiteY1" fmla="*/ 10000 h 10000"/>
              <a:gd name="connsiteX2" fmla="*/ 3806 w 6788"/>
              <a:gd name="connsiteY2" fmla="*/ 5927 h 10000"/>
              <a:gd name="connsiteX3" fmla="*/ 6788 w 6788"/>
              <a:gd name="connsiteY3" fmla="*/ 0 h 10000"/>
              <a:gd name="connsiteX0" fmla="*/ 0 w 10000"/>
              <a:gd name="connsiteY0" fmla="*/ 473 h 5927"/>
              <a:gd name="connsiteX1" fmla="*/ 5607 w 10000"/>
              <a:gd name="connsiteY1" fmla="*/ 5927 h 5927"/>
              <a:gd name="connsiteX2" fmla="*/ 10000 w 10000"/>
              <a:gd name="connsiteY2" fmla="*/ 0 h 5927"/>
              <a:gd name="connsiteX0" fmla="*/ 0 w 4393"/>
              <a:gd name="connsiteY0" fmla="*/ 10000 h 10000"/>
              <a:gd name="connsiteX1" fmla="*/ 4393 w 4393"/>
              <a:gd name="connsiteY1" fmla="*/ 0 h 10000"/>
              <a:gd name="connsiteX0" fmla="*/ 0 w 21193"/>
              <a:gd name="connsiteY0" fmla="*/ 21151 h 21151"/>
              <a:gd name="connsiteX1" fmla="*/ 21193 w 21193"/>
              <a:gd name="connsiteY1" fmla="*/ 0 h 21151"/>
              <a:gd name="connsiteX0" fmla="*/ 0 w 27967"/>
              <a:gd name="connsiteY0" fmla="*/ 27887 h 27887"/>
              <a:gd name="connsiteX1" fmla="*/ 27967 w 27967"/>
              <a:gd name="connsiteY1" fmla="*/ 0 h 2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67" h="27887">
                <a:moveTo>
                  <a:pt x="0" y="27887"/>
                </a:moveTo>
                <a:lnTo>
                  <a:pt x="27967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grpSp>
        <p:nvGrpSpPr>
          <p:cNvPr id="59" name="Group 27"/>
          <p:cNvGrpSpPr>
            <a:grpSpLocks/>
          </p:cNvGrpSpPr>
          <p:nvPr/>
        </p:nvGrpSpPr>
        <p:grpSpPr bwMode="auto">
          <a:xfrm>
            <a:off x="539552" y="2190328"/>
            <a:ext cx="7572375" cy="4191000"/>
            <a:chOff x="318" y="864"/>
            <a:chExt cx="4770" cy="2640"/>
          </a:xfrm>
        </p:grpSpPr>
        <p:sp>
          <p:nvSpPr>
            <p:cNvPr id="60" name="Line 28"/>
            <p:cNvSpPr>
              <a:spLocks noChangeShapeType="1"/>
            </p:cNvSpPr>
            <p:nvPr/>
          </p:nvSpPr>
          <p:spPr bwMode="auto">
            <a:xfrm>
              <a:off x="528" y="3264"/>
              <a:ext cx="4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 flipV="1">
              <a:off x="528" y="1008"/>
              <a:ext cx="0" cy="2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318" y="321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29" y="864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endParaRPr kumimoji="0" lang="ru-RU" altLang="ru-RU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4878" y="321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endParaRPr kumimoji="0" lang="ru-RU" altLang="ru-RU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</p:grp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5479852" y="2200629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smtClean="0">
                <a:solidFill>
                  <a:srgbClr val="000000"/>
                </a:solidFill>
                <a:latin typeface="Times New Roman" pitchFamily="18" charset="-52"/>
              </a:rPr>
              <a:t>M</a:t>
            </a:r>
            <a:r>
              <a:rPr lang="en-US" altLang="ru-RU" sz="2400" baseline="-25000" dirty="0" smtClean="0">
                <a:solidFill>
                  <a:srgbClr val="000000"/>
                </a:solidFill>
                <a:latin typeface="Times New Roman" pitchFamily="18" charset="-52"/>
              </a:rPr>
              <a:t>2</a:t>
            </a:r>
            <a:endParaRPr lang="ru-RU" altLang="ru-RU" sz="2400" baseline="-25000" dirty="0" smtClean="0">
              <a:solidFill>
                <a:srgbClr val="000000"/>
              </a:solidFill>
              <a:latin typeface="Times New Roman" pitchFamily="18" charset="-52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692327" y="6621376"/>
            <a:ext cx="20574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19333" y="6300028"/>
            <a:ext cx="160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Интерполяция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872927" y="6623415"/>
            <a:ext cx="280214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75656" y="6309320"/>
            <a:ext cx="16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Экстраполяция</a:t>
            </a:r>
            <a:endParaRPr lang="ru-RU" dirty="0"/>
          </a:p>
        </p:txBody>
      </p:sp>
      <p:cxnSp>
        <p:nvCxnSpPr>
          <p:cNvPr id="70" name="Прямая со стрелкой 69"/>
          <p:cNvCxnSpPr/>
          <p:nvPr/>
        </p:nvCxnSpPr>
        <p:spPr>
          <a:xfrm>
            <a:off x="5754960" y="6623230"/>
            <a:ext cx="2280767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4168" y="6309320"/>
            <a:ext cx="16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Экстраполяция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6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/>
          <p:cNvSpPr/>
          <p:nvPr/>
        </p:nvSpPr>
        <p:spPr>
          <a:xfrm>
            <a:off x="2432649" y="3053751"/>
            <a:ext cx="1475117" cy="819509"/>
          </a:xfrm>
          <a:custGeom>
            <a:avLst/>
            <a:gdLst>
              <a:gd name="connsiteX0" fmla="*/ 1475117 w 1475117"/>
              <a:gd name="connsiteY0" fmla="*/ 0 h 819509"/>
              <a:gd name="connsiteX1" fmla="*/ 0 w 1475117"/>
              <a:gd name="connsiteY1" fmla="*/ 819509 h 819509"/>
              <a:gd name="connsiteX2" fmla="*/ 1449238 w 1475117"/>
              <a:gd name="connsiteY2" fmla="*/ 819509 h 819509"/>
              <a:gd name="connsiteX3" fmla="*/ 1475117 w 1475117"/>
              <a:gd name="connsiteY3" fmla="*/ 0 h 819509"/>
              <a:gd name="connsiteX0" fmla="*/ 1475117 w 1475117"/>
              <a:gd name="connsiteY0" fmla="*/ 0 h 819509"/>
              <a:gd name="connsiteX1" fmla="*/ 0 w 1475117"/>
              <a:gd name="connsiteY1" fmla="*/ 819509 h 819509"/>
              <a:gd name="connsiteX2" fmla="*/ 1473051 w 1475117"/>
              <a:gd name="connsiteY2" fmla="*/ 809984 h 819509"/>
              <a:gd name="connsiteX3" fmla="*/ 1475117 w 1475117"/>
              <a:gd name="connsiteY3" fmla="*/ 0 h 81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117" h="819509">
                <a:moveTo>
                  <a:pt x="1475117" y="0"/>
                </a:moveTo>
                <a:lnTo>
                  <a:pt x="0" y="819509"/>
                </a:lnTo>
                <a:lnTo>
                  <a:pt x="1473051" y="809984"/>
                </a:lnTo>
                <a:cubicBezTo>
                  <a:pt x="1473740" y="539989"/>
                  <a:pt x="1474428" y="269995"/>
                  <a:pt x="1475117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Линейное интерполирование</a:t>
            </a:r>
            <a:b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 двум известным точкам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07504" y="1950216"/>
            <a:ext cx="5539947" cy="3711032"/>
            <a:chOff x="539552" y="1316783"/>
            <a:chExt cx="7612063" cy="5099072"/>
          </a:xfrm>
        </p:grpSpPr>
        <p:sp>
          <p:nvSpPr>
            <p:cNvPr id="38" name="Oval 5"/>
            <p:cNvSpPr>
              <a:spLocks noChangeAspect="1" noChangeArrowheads="1"/>
            </p:cNvSpPr>
            <p:nvPr/>
          </p:nvSpPr>
          <p:spPr bwMode="auto">
            <a:xfrm>
              <a:off x="3616127" y="3866728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39" name="Oval 6"/>
            <p:cNvSpPr>
              <a:spLocks noChangeAspect="1" noChangeArrowheads="1"/>
            </p:cNvSpPr>
            <p:nvPr/>
          </p:nvSpPr>
          <p:spPr bwMode="auto">
            <a:xfrm>
              <a:off x="5673527" y="2723728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1330127" y="2490366"/>
              <a:ext cx="6172200" cy="2533650"/>
            </a:xfrm>
            <a:custGeom>
              <a:avLst/>
              <a:gdLst>
                <a:gd name="T0" fmla="*/ 0 w 3888"/>
                <a:gd name="T1" fmla="*/ 483 h 1596"/>
                <a:gd name="T2" fmla="*/ 192 w 3888"/>
                <a:gd name="T3" fmla="*/ 659 h 1596"/>
                <a:gd name="T4" fmla="*/ 344 w 3888"/>
                <a:gd name="T5" fmla="*/ 819 h 1596"/>
                <a:gd name="T6" fmla="*/ 416 w 3888"/>
                <a:gd name="T7" fmla="*/ 1291 h 1596"/>
                <a:gd name="T8" fmla="*/ 616 w 3888"/>
                <a:gd name="T9" fmla="*/ 1139 h 1596"/>
                <a:gd name="T10" fmla="*/ 768 w 3888"/>
                <a:gd name="T11" fmla="*/ 1443 h 1596"/>
                <a:gd name="T12" fmla="*/ 960 w 3888"/>
                <a:gd name="T13" fmla="*/ 1555 h 1596"/>
                <a:gd name="T14" fmla="*/ 1104 w 3888"/>
                <a:gd name="T15" fmla="*/ 987 h 1596"/>
                <a:gd name="T16" fmla="*/ 1488 w 3888"/>
                <a:gd name="T17" fmla="*/ 915 h 1596"/>
                <a:gd name="T18" fmla="*/ 1816 w 3888"/>
                <a:gd name="T19" fmla="*/ 859 h 1596"/>
                <a:gd name="T20" fmla="*/ 2072 w 3888"/>
                <a:gd name="T21" fmla="*/ 347 h 1596"/>
                <a:gd name="T22" fmla="*/ 2384 w 3888"/>
                <a:gd name="T23" fmla="*/ 635 h 1596"/>
                <a:gd name="T24" fmla="*/ 2600 w 3888"/>
                <a:gd name="T25" fmla="*/ 371 h 1596"/>
                <a:gd name="T26" fmla="*/ 2784 w 3888"/>
                <a:gd name="T27" fmla="*/ 195 h 1596"/>
                <a:gd name="T28" fmla="*/ 3032 w 3888"/>
                <a:gd name="T29" fmla="*/ 147 h 1596"/>
                <a:gd name="T30" fmla="*/ 3280 w 3888"/>
                <a:gd name="T31" fmla="*/ 43 h 1596"/>
                <a:gd name="T32" fmla="*/ 3432 w 3888"/>
                <a:gd name="T33" fmla="*/ 379 h 1596"/>
                <a:gd name="T34" fmla="*/ 3584 w 3888"/>
                <a:gd name="T35" fmla="*/ 779 h 1596"/>
                <a:gd name="T36" fmla="*/ 3888 w 3888"/>
                <a:gd name="T37" fmla="*/ 867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8" h="1596">
                  <a:moveTo>
                    <a:pt x="0" y="483"/>
                  </a:moveTo>
                  <a:cubicBezTo>
                    <a:pt x="23" y="519"/>
                    <a:pt x="148" y="592"/>
                    <a:pt x="192" y="659"/>
                  </a:cubicBezTo>
                  <a:cubicBezTo>
                    <a:pt x="236" y="726"/>
                    <a:pt x="313" y="750"/>
                    <a:pt x="344" y="819"/>
                  </a:cubicBezTo>
                  <a:cubicBezTo>
                    <a:pt x="375" y="888"/>
                    <a:pt x="381" y="1232"/>
                    <a:pt x="416" y="1291"/>
                  </a:cubicBezTo>
                  <a:cubicBezTo>
                    <a:pt x="451" y="1350"/>
                    <a:pt x="551" y="1078"/>
                    <a:pt x="616" y="1139"/>
                  </a:cubicBezTo>
                  <a:cubicBezTo>
                    <a:pt x="681" y="1200"/>
                    <a:pt x="689" y="1426"/>
                    <a:pt x="768" y="1443"/>
                  </a:cubicBezTo>
                  <a:cubicBezTo>
                    <a:pt x="847" y="1460"/>
                    <a:pt x="903" y="1596"/>
                    <a:pt x="960" y="1555"/>
                  </a:cubicBezTo>
                  <a:cubicBezTo>
                    <a:pt x="1017" y="1514"/>
                    <a:pt x="1013" y="1058"/>
                    <a:pt x="1104" y="987"/>
                  </a:cubicBezTo>
                  <a:cubicBezTo>
                    <a:pt x="1195" y="916"/>
                    <a:pt x="1249" y="1074"/>
                    <a:pt x="1488" y="915"/>
                  </a:cubicBezTo>
                  <a:cubicBezTo>
                    <a:pt x="1591" y="879"/>
                    <a:pt x="1640" y="971"/>
                    <a:pt x="1816" y="859"/>
                  </a:cubicBezTo>
                  <a:cubicBezTo>
                    <a:pt x="1905" y="800"/>
                    <a:pt x="1935" y="435"/>
                    <a:pt x="2072" y="347"/>
                  </a:cubicBezTo>
                  <a:cubicBezTo>
                    <a:pt x="2177" y="279"/>
                    <a:pt x="2297" y="688"/>
                    <a:pt x="2384" y="635"/>
                  </a:cubicBezTo>
                  <a:cubicBezTo>
                    <a:pt x="2471" y="582"/>
                    <a:pt x="2528" y="399"/>
                    <a:pt x="2600" y="371"/>
                  </a:cubicBezTo>
                  <a:cubicBezTo>
                    <a:pt x="2816" y="251"/>
                    <a:pt x="2713" y="188"/>
                    <a:pt x="2784" y="195"/>
                  </a:cubicBezTo>
                  <a:cubicBezTo>
                    <a:pt x="2855" y="202"/>
                    <a:pt x="2968" y="112"/>
                    <a:pt x="3032" y="147"/>
                  </a:cubicBezTo>
                  <a:cubicBezTo>
                    <a:pt x="3096" y="182"/>
                    <a:pt x="3216" y="0"/>
                    <a:pt x="3280" y="43"/>
                  </a:cubicBezTo>
                  <a:cubicBezTo>
                    <a:pt x="3344" y="86"/>
                    <a:pt x="3368" y="331"/>
                    <a:pt x="3432" y="379"/>
                  </a:cubicBezTo>
                  <a:cubicBezTo>
                    <a:pt x="3496" y="427"/>
                    <a:pt x="3495" y="724"/>
                    <a:pt x="3584" y="779"/>
                  </a:cubicBezTo>
                  <a:cubicBezTo>
                    <a:pt x="3673" y="834"/>
                    <a:pt x="3832" y="838"/>
                    <a:pt x="3888" y="867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422452" y="3296335"/>
              <a:ext cx="540071" cy="422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400" baseline="-25000" dirty="0" smtClean="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400" baseline="-25000" dirty="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45" name="AutoShape 13"/>
            <p:cNvSpPr>
              <a:spLocks noChangeArrowheads="1"/>
            </p:cNvSpPr>
            <p:nvPr/>
          </p:nvSpPr>
          <p:spPr bwMode="auto">
            <a:xfrm>
              <a:off x="6334036" y="4228978"/>
              <a:ext cx="1144586" cy="608011"/>
            </a:xfrm>
            <a:prstGeom prst="wedgeRoundRectCallout">
              <a:avLst>
                <a:gd name="adj1" fmla="val -7729"/>
                <a:gd name="adj2" fmla="val -210461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1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46" name="AutoShape 14"/>
            <p:cNvSpPr>
              <a:spLocks noChangeArrowheads="1"/>
            </p:cNvSpPr>
            <p:nvPr/>
          </p:nvSpPr>
          <p:spPr bwMode="auto">
            <a:xfrm>
              <a:off x="5253634" y="1316783"/>
              <a:ext cx="1144588" cy="608013"/>
            </a:xfrm>
            <a:prstGeom prst="wedgeRoundRectCallout">
              <a:avLst>
                <a:gd name="adj1" fmla="val 63724"/>
                <a:gd name="adj2" fmla="val 101453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1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3692327" y="3942928"/>
              <a:ext cx="0" cy="20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5749727" y="2774528"/>
              <a:ext cx="0" cy="3200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5540969" y="5989962"/>
              <a:ext cx="441367" cy="425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ru-RU" altLang="ru-RU" sz="1400" baseline="-25000" dirty="0" smtClean="0">
                  <a:solidFill>
                    <a:srgbClr val="000000"/>
                  </a:solidFill>
                  <a:latin typeface="Times New Roman" pitchFamily="18" charset="-52"/>
                </a:rPr>
                <a:t>2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3483570" y="5989963"/>
              <a:ext cx="441367" cy="425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en-US" altLang="ru-RU" sz="1400" baseline="-25000" dirty="0" smtClean="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400" baseline="-25000" dirty="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1332699" y="2031464"/>
              <a:ext cx="5841148" cy="3214300"/>
            </a:xfrm>
            <a:custGeom>
              <a:avLst/>
              <a:gdLst>
                <a:gd name="T0" fmla="*/ 0 w 4412"/>
                <a:gd name="T1" fmla="*/ 58 h 1225"/>
                <a:gd name="T2" fmla="*/ 954 w 4412"/>
                <a:gd name="T3" fmla="*/ 1225 h 1225"/>
                <a:gd name="T4" fmla="*/ 1679 w 4412"/>
                <a:gd name="T5" fmla="*/ 726 h 1225"/>
                <a:gd name="T6" fmla="*/ 2995 w 4412"/>
                <a:gd name="T7" fmla="*/ 0 h 1225"/>
                <a:gd name="T8" fmla="*/ 4412 w 4412"/>
                <a:gd name="T9" fmla="*/ 847 h 1225"/>
                <a:gd name="connsiteX0" fmla="*/ 0 w 6788"/>
                <a:gd name="connsiteY0" fmla="*/ 473 h 10000"/>
                <a:gd name="connsiteX1" fmla="*/ 2162 w 6788"/>
                <a:gd name="connsiteY1" fmla="*/ 10000 h 10000"/>
                <a:gd name="connsiteX2" fmla="*/ 3806 w 6788"/>
                <a:gd name="connsiteY2" fmla="*/ 5927 h 10000"/>
                <a:gd name="connsiteX3" fmla="*/ 6788 w 6788"/>
                <a:gd name="connsiteY3" fmla="*/ 0 h 10000"/>
                <a:gd name="connsiteX0" fmla="*/ 0 w 10000"/>
                <a:gd name="connsiteY0" fmla="*/ 473 h 5927"/>
                <a:gd name="connsiteX1" fmla="*/ 5607 w 10000"/>
                <a:gd name="connsiteY1" fmla="*/ 5927 h 5927"/>
                <a:gd name="connsiteX2" fmla="*/ 10000 w 10000"/>
                <a:gd name="connsiteY2" fmla="*/ 0 h 5927"/>
                <a:gd name="connsiteX0" fmla="*/ 0 w 4393"/>
                <a:gd name="connsiteY0" fmla="*/ 10000 h 10000"/>
                <a:gd name="connsiteX1" fmla="*/ 4393 w 4393"/>
                <a:gd name="connsiteY1" fmla="*/ 0 h 10000"/>
                <a:gd name="connsiteX0" fmla="*/ 0 w 21193"/>
                <a:gd name="connsiteY0" fmla="*/ 21151 h 21151"/>
                <a:gd name="connsiteX1" fmla="*/ 21193 w 21193"/>
                <a:gd name="connsiteY1" fmla="*/ 0 h 21151"/>
                <a:gd name="connsiteX0" fmla="*/ 0 w 27967"/>
                <a:gd name="connsiteY0" fmla="*/ 27887 h 27887"/>
                <a:gd name="connsiteX1" fmla="*/ 27967 w 27967"/>
                <a:gd name="connsiteY1" fmla="*/ 0 h 2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967" h="27887">
                  <a:moveTo>
                    <a:pt x="0" y="27887"/>
                  </a:moveTo>
                  <a:lnTo>
                    <a:pt x="2796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grpSp>
          <p:nvGrpSpPr>
            <p:cNvPr id="59" name="Group 27"/>
            <p:cNvGrpSpPr>
              <a:grpSpLocks/>
            </p:cNvGrpSpPr>
            <p:nvPr/>
          </p:nvGrpSpPr>
          <p:grpSpPr bwMode="auto">
            <a:xfrm>
              <a:off x="539552" y="2190328"/>
              <a:ext cx="7612063" cy="4159250"/>
              <a:chOff x="318" y="864"/>
              <a:chExt cx="4795" cy="2620"/>
            </a:xfrm>
          </p:grpSpPr>
          <p:sp>
            <p:nvSpPr>
              <p:cNvPr id="60" name="Line 28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61" name="Line 29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2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62" name="Text Box 30"/>
              <p:cNvSpPr txBox="1">
                <a:spLocks noChangeArrowheads="1"/>
              </p:cNvSpPr>
              <p:nvPr/>
            </p:nvSpPr>
            <p:spPr bwMode="auto">
              <a:xfrm>
                <a:off x="318" y="3216"/>
                <a:ext cx="235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0</a:t>
                </a:r>
                <a:endParaRPr kumimoji="0" lang="ru-RU" altLang="ru-RU" sz="1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63" name="Text Box 31"/>
              <p:cNvSpPr txBox="1">
                <a:spLocks noChangeArrowheads="1"/>
              </p:cNvSpPr>
              <p:nvPr/>
            </p:nvSpPr>
            <p:spPr bwMode="auto">
              <a:xfrm>
                <a:off x="329" y="864"/>
                <a:ext cx="227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y</a:t>
                </a:r>
                <a:endParaRPr kumimoji="0" lang="ru-RU" altLang="ru-RU" sz="1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4878" y="3216"/>
                <a:ext cx="235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x</a:t>
                </a:r>
                <a:endParaRPr kumimoji="0" lang="ru-RU" altLang="ru-RU" sz="1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</p:grp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>
              <a:off x="5479852" y="2200629"/>
              <a:ext cx="540071" cy="422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400" baseline="-25000" dirty="0" smtClean="0">
                  <a:solidFill>
                    <a:srgbClr val="000000"/>
                  </a:solidFill>
                  <a:latin typeface="Times New Roman" pitchFamily="18" charset="-52"/>
                </a:rPr>
                <a:t>2</a:t>
              </a:r>
              <a:endParaRPr lang="ru-RU" altLang="ru-RU" sz="1400" baseline="-25000" dirty="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</p:grp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50130" y="3861488"/>
            <a:ext cx="35492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58809" y="3049487"/>
            <a:ext cx="35492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910" y="3706509"/>
            <a:ext cx="32122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i="1" dirty="0" smtClean="0">
                <a:solidFill>
                  <a:srgbClr val="000000"/>
                </a:solidFill>
                <a:latin typeface="Times New Roman" pitchFamily="18" charset="-52"/>
              </a:rPr>
              <a:t>y</a:t>
            </a:r>
            <a:r>
              <a:rPr lang="en-US" altLang="ru-RU" sz="1400" baseline="-25000" dirty="0" smtClean="0">
                <a:solidFill>
                  <a:srgbClr val="000000"/>
                </a:solidFill>
                <a:latin typeface="Times New Roman" pitchFamily="18" charset="-52"/>
              </a:rPr>
              <a:t>1</a:t>
            </a:r>
            <a:endParaRPr lang="ru-RU" altLang="ru-RU" sz="1400" baseline="-25000" dirty="0" smtClean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5496" y="2890440"/>
            <a:ext cx="32122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i="1" dirty="0" smtClean="0">
                <a:solidFill>
                  <a:srgbClr val="000000"/>
                </a:solidFill>
                <a:latin typeface="Times New Roman" pitchFamily="18" charset="-52"/>
              </a:rPr>
              <a:t>y</a:t>
            </a:r>
            <a:r>
              <a:rPr lang="en-US" altLang="ru-RU" sz="1400" baseline="-25000" dirty="0" smtClean="0">
                <a:solidFill>
                  <a:srgbClr val="000000"/>
                </a:solidFill>
                <a:latin typeface="Times New Roman" pitchFamily="18" charset="-52"/>
              </a:rPr>
              <a:t>2</a:t>
            </a:r>
            <a:endParaRPr lang="ru-RU" altLang="ru-RU" sz="1400" baseline="-25000" dirty="0" smtClean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3203848" y="3463505"/>
            <a:ext cx="0" cy="1895329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2455991" y="3433763"/>
            <a:ext cx="753787" cy="420137"/>
          </a:xfrm>
          <a:custGeom>
            <a:avLst/>
            <a:gdLst>
              <a:gd name="connsiteX0" fmla="*/ 1475117 w 1475117"/>
              <a:gd name="connsiteY0" fmla="*/ 0 h 819509"/>
              <a:gd name="connsiteX1" fmla="*/ 0 w 1475117"/>
              <a:gd name="connsiteY1" fmla="*/ 819509 h 819509"/>
              <a:gd name="connsiteX2" fmla="*/ 1449238 w 1475117"/>
              <a:gd name="connsiteY2" fmla="*/ 819509 h 819509"/>
              <a:gd name="connsiteX3" fmla="*/ 1475117 w 1475117"/>
              <a:gd name="connsiteY3" fmla="*/ 0 h 819509"/>
              <a:gd name="connsiteX0" fmla="*/ 1475117 w 1486814"/>
              <a:gd name="connsiteY0" fmla="*/ 0 h 828904"/>
              <a:gd name="connsiteX1" fmla="*/ 0 w 1486814"/>
              <a:gd name="connsiteY1" fmla="*/ 819509 h 828904"/>
              <a:gd name="connsiteX2" fmla="*/ 1486814 w 1486814"/>
              <a:gd name="connsiteY2" fmla="*/ 828904 h 828904"/>
              <a:gd name="connsiteX3" fmla="*/ 1475117 w 1486814"/>
              <a:gd name="connsiteY3" fmla="*/ 0 h 82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814" h="828904">
                <a:moveTo>
                  <a:pt x="1475117" y="0"/>
                </a:moveTo>
                <a:lnTo>
                  <a:pt x="0" y="819509"/>
                </a:lnTo>
                <a:lnTo>
                  <a:pt x="1486814" y="828904"/>
                </a:lnTo>
                <a:lnTo>
                  <a:pt x="1475117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074121" y="5351290"/>
            <a:ext cx="26190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i="1" dirty="0" smtClean="0">
                <a:solidFill>
                  <a:srgbClr val="000000"/>
                </a:solidFill>
                <a:latin typeface="Times New Roman" pitchFamily="18" charset="-52"/>
              </a:rPr>
              <a:t>x</a:t>
            </a:r>
            <a:endParaRPr lang="ru-RU" altLang="ru-RU" sz="1400" baseline="-25000" dirty="0" smtClean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350128" y="3428999"/>
            <a:ext cx="2853719" cy="47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00287" y="3280221"/>
            <a:ext cx="26190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i="1" dirty="0" smtClean="0">
                <a:solidFill>
                  <a:srgbClr val="000000"/>
                </a:solidFill>
                <a:latin typeface="Times New Roman" pitchFamily="18" charset="-52"/>
              </a:rPr>
              <a:t>y</a:t>
            </a:r>
            <a:endParaRPr lang="ru-RU" altLang="ru-RU" sz="1400" baseline="-25000" dirty="0" smtClean="0">
              <a:solidFill>
                <a:srgbClr val="000000"/>
              </a:solidFill>
              <a:latin typeface="Times New Roman" pitchFamily="18" charset="-52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94783"/>
              </p:ext>
            </p:extLst>
          </p:nvPr>
        </p:nvGraphicFramePr>
        <p:xfrm>
          <a:off x="5546118" y="1889707"/>
          <a:ext cx="3540856" cy="333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Формула" r:id="rId3" imgW="2450880" imgH="2323800" progId="Equation.3">
                  <p:embed/>
                </p:oleObj>
              </mc:Choice>
              <mc:Fallback>
                <p:oleObj name="Формула" r:id="rId3" imgW="2450880" imgH="23238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118" y="1889707"/>
                        <a:ext cx="3540856" cy="3339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453348" y="3347777"/>
            <a:ext cx="3632304" cy="191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Кусочно-линейное интерполирование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5463"/>
              </p:ext>
            </p:extLst>
          </p:nvPr>
        </p:nvGraphicFramePr>
        <p:xfrm>
          <a:off x="5446436" y="1329293"/>
          <a:ext cx="3686929" cy="173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Формула" r:id="rId3" imgW="2705040" imgH="1282680" progId="Equation.3">
                  <p:embed/>
                </p:oleObj>
              </mc:Choice>
              <mc:Fallback>
                <p:oleObj name="Формула" r:id="rId3" imgW="270504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36" y="1329293"/>
                        <a:ext cx="3686929" cy="1739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825014" y="3604940"/>
            <a:ext cx="3047534" cy="176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8691" y="1803492"/>
            <a:ext cx="5427746" cy="3425708"/>
            <a:chOff x="504825" y="763587"/>
            <a:chExt cx="7639050" cy="4821366"/>
          </a:xfrm>
        </p:grpSpPr>
        <p:sp>
          <p:nvSpPr>
            <p:cNvPr id="82" name="Oval 3"/>
            <p:cNvSpPr>
              <a:spLocks noChangeAspect="1" noChangeArrowheads="1"/>
            </p:cNvSpPr>
            <p:nvPr/>
          </p:nvSpPr>
          <p:spPr bwMode="auto">
            <a:xfrm>
              <a:off x="1219200" y="2362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3" name="Oval 4"/>
            <p:cNvSpPr>
              <a:spLocks noChangeAspect="1" noChangeArrowheads="1"/>
            </p:cNvSpPr>
            <p:nvPr/>
          </p:nvSpPr>
          <p:spPr bwMode="auto">
            <a:xfrm>
              <a:off x="2438400" y="3886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4" name="Oval 5"/>
            <p:cNvSpPr>
              <a:spLocks noChangeAspect="1" noChangeArrowheads="1"/>
            </p:cNvSpPr>
            <p:nvPr/>
          </p:nvSpPr>
          <p:spPr bwMode="auto">
            <a:xfrm>
              <a:off x="3581400" y="3048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5" name="Oval 6"/>
            <p:cNvSpPr>
              <a:spLocks noChangeAspect="1" noChangeArrowheads="1"/>
            </p:cNvSpPr>
            <p:nvPr/>
          </p:nvSpPr>
          <p:spPr bwMode="auto">
            <a:xfrm>
              <a:off x="5638800" y="1905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6" name="Oval 7"/>
            <p:cNvSpPr>
              <a:spLocks noChangeAspect="1" noChangeArrowheads="1"/>
            </p:cNvSpPr>
            <p:nvPr/>
          </p:nvSpPr>
          <p:spPr bwMode="auto">
            <a:xfrm>
              <a:off x="7391400" y="2971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1295400" y="1671638"/>
              <a:ext cx="6172200" cy="2533650"/>
            </a:xfrm>
            <a:custGeom>
              <a:avLst/>
              <a:gdLst>
                <a:gd name="T0" fmla="*/ 0 w 3888"/>
                <a:gd name="T1" fmla="*/ 483 h 1596"/>
                <a:gd name="T2" fmla="*/ 192 w 3888"/>
                <a:gd name="T3" fmla="*/ 659 h 1596"/>
                <a:gd name="T4" fmla="*/ 344 w 3888"/>
                <a:gd name="T5" fmla="*/ 819 h 1596"/>
                <a:gd name="T6" fmla="*/ 416 w 3888"/>
                <a:gd name="T7" fmla="*/ 1291 h 1596"/>
                <a:gd name="T8" fmla="*/ 616 w 3888"/>
                <a:gd name="T9" fmla="*/ 1139 h 1596"/>
                <a:gd name="T10" fmla="*/ 768 w 3888"/>
                <a:gd name="T11" fmla="*/ 1443 h 1596"/>
                <a:gd name="T12" fmla="*/ 960 w 3888"/>
                <a:gd name="T13" fmla="*/ 1555 h 1596"/>
                <a:gd name="T14" fmla="*/ 1104 w 3888"/>
                <a:gd name="T15" fmla="*/ 987 h 1596"/>
                <a:gd name="T16" fmla="*/ 1488 w 3888"/>
                <a:gd name="T17" fmla="*/ 915 h 1596"/>
                <a:gd name="T18" fmla="*/ 1816 w 3888"/>
                <a:gd name="T19" fmla="*/ 859 h 1596"/>
                <a:gd name="T20" fmla="*/ 2072 w 3888"/>
                <a:gd name="T21" fmla="*/ 347 h 1596"/>
                <a:gd name="T22" fmla="*/ 2384 w 3888"/>
                <a:gd name="T23" fmla="*/ 635 h 1596"/>
                <a:gd name="T24" fmla="*/ 2600 w 3888"/>
                <a:gd name="T25" fmla="*/ 371 h 1596"/>
                <a:gd name="T26" fmla="*/ 2784 w 3888"/>
                <a:gd name="T27" fmla="*/ 195 h 1596"/>
                <a:gd name="T28" fmla="*/ 3032 w 3888"/>
                <a:gd name="T29" fmla="*/ 147 h 1596"/>
                <a:gd name="T30" fmla="*/ 3280 w 3888"/>
                <a:gd name="T31" fmla="*/ 43 h 1596"/>
                <a:gd name="T32" fmla="*/ 3432 w 3888"/>
                <a:gd name="T33" fmla="*/ 379 h 1596"/>
                <a:gd name="T34" fmla="*/ 3584 w 3888"/>
                <a:gd name="T35" fmla="*/ 779 h 1596"/>
                <a:gd name="T36" fmla="*/ 3888 w 3888"/>
                <a:gd name="T37" fmla="*/ 867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8" h="1596">
                  <a:moveTo>
                    <a:pt x="0" y="483"/>
                  </a:moveTo>
                  <a:cubicBezTo>
                    <a:pt x="23" y="519"/>
                    <a:pt x="148" y="592"/>
                    <a:pt x="192" y="659"/>
                  </a:cubicBezTo>
                  <a:cubicBezTo>
                    <a:pt x="236" y="726"/>
                    <a:pt x="313" y="750"/>
                    <a:pt x="344" y="819"/>
                  </a:cubicBezTo>
                  <a:cubicBezTo>
                    <a:pt x="375" y="888"/>
                    <a:pt x="381" y="1232"/>
                    <a:pt x="416" y="1291"/>
                  </a:cubicBezTo>
                  <a:cubicBezTo>
                    <a:pt x="451" y="1350"/>
                    <a:pt x="551" y="1078"/>
                    <a:pt x="616" y="1139"/>
                  </a:cubicBezTo>
                  <a:cubicBezTo>
                    <a:pt x="681" y="1200"/>
                    <a:pt x="689" y="1426"/>
                    <a:pt x="768" y="1443"/>
                  </a:cubicBezTo>
                  <a:cubicBezTo>
                    <a:pt x="847" y="1460"/>
                    <a:pt x="903" y="1596"/>
                    <a:pt x="960" y="1555"/>
                  </a:cubicBezTo>
                  <a:cubicBezTo>
                    <a:pt x="1017" y="1514"/>
                    <a:pt x="1013" y="1058"/>
                    <a:pt x="1104" y="987"/>
                  </a:cubicBezTo>
                  <a:cubicBezTo>
                    <a:pt x="1195" y="916"/>
                    <a:pt x="1249" y="1074"/>
                    <a:pt x="1488" y="915"/>
                  </a:cubicBezTo>
                  <a:cubicBezTo>
                    <a:pt x="1591" y="879"/>
                    <a:pt x="1640" y="971"/>
                    <a:pt x="1816" y="859"/>
                  </a:cubicBezTo>
                  <a:cubicBezTo>
                    <a:pt x="1905" y="800"/>
                    <a:pt x="1935" y="435"/>
                    <a:pt x="2072" y="347"/>
                  </a:cubicBezTo>
                  <a:cubicBezTo>
                    <a:pt x="2177" y="279"/>
                    <a:pt x="2297" y="688"/>
                    <a:pt x="2384" y="635"/>
                  </a:cubicBezTo>
                  <a:cubicBezTo>
                    <a:pt x="2471" y="582"/>
                    <a:pt x="2528" y="399"/>
                    <a:pt x="2600" y="371"/>
                  </a:cubicBezTo>
                  <a:cubicBezTo>
                    <a:pt x="2816" y="251"/>
                    <a:pt x="2713" y="188"/>
                    <a:pt x="2784" y="195"/>
                  </a:cubicBezTo>
                  <a:cubicBezTo>
                    <a:pt x="2855" y="202"/>
                    <a:pt x="2968" y="112"/>
                    <a:pt x="3032" y="147"/>
                  </a:cubicBezTo>
                  <a:cubicBezTo>
                    <a:pt x="3096" y="182"/>
                    <a:pt x="3216" y="0"/>
                    <a:pt x="3280" y="43"/>
                  </a:cubicBezTo>
                  <a:cubicBezTo>
                    <a:pt x="3344" y="86"/>
                    <a:pt x="3368" y="331"/>
                    <a:pt x="3432" y="379"/>
                  </a:cubicBezTo>
                  <a:cubicBezTo>
                    <a:pt x="3496" y="427"/>
                    <a:pt x="3495" y="724"/>
                    <a:pt x="3584" y="779"/>
                  </a:cubicBezTo>
                  <a:cubicBezTo>
                    <a:pt x="3673" y="834"/>
                    <a:pt x="3832" y="838"/>
                    <a:pt x="3888" y="867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8" name="Text Box 10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598311" cy="4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600" baseline="-25000" smtClean="0">
                  <a:solidFill>
                    <a:srgbClr val="000000"/>
                  </a:solidFill>
                  <a:latin typeface="Times New Roman" pitchFamily="18" charset="-52"/>
                </a:rPr>
                <a:t>0</a:t>
              </a:r>
              <a:endParaRPr lang="ru-RU" altLang="ru-RU" sz="1600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>
              <a:off x="2320925" y="3352800"/>
              <a:ext cx="598311" cy="4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600" baseline="-25000" smtClean="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600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90" name="Text Box 12"/>
            <p:cNvSpPr txBox="1">
              <a:spLocks noChangeArrowheads="1"/>
            </p:cNvSpPr>
            <p:nvPr/>
          </p:nvSpPr>
          <p:spPr bwMode="auto">
            <a:xfrm>
              <a:off x="7308850" y="2590800"/>
              <a:ext cx="598311" cy="4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600" i="1" baseline="-25000" smtClean="0">
                  <a:solidFill>
                    <a:srgbClr val="000000"/>
                  </a:solidFill>
                  <a:latin typeface="Times New Roman" pitchFamily="18" charset="-52"/>
                </a:rPr>
                <a:t>n</a:t>
              </a:r>
              <a:endParaRPr lang="ru-RU" altLang="ru-RU" sz="1600" i="1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91" name="AutoShape 13"/>
            <p:cNvSpPr>
              <a:spLocks noChangeArrowheads="1"/>
            </p:cNvSpPr>
            <p:nvPr/>
          </p:nvSpPr>
          <p:spPr bwMode="auto">
            <a:xfrm>
              <a:off x="6915232" y="1535229"/>
              <a:ext cx="1144587" cy="608013"/>
            </a:xfrm>
            <a:prstGeom prst="wedgeRoundRectCallout">
              <a:avLst>
                <a:gd name="adj1" fmla="val -33954"/>
                <a:gd name="adj2" fmla="val 149282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1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2" name="AutoShape 14"/>
            <p:cNvSpPr>
              <a:spLocks noChangeArrowheads="1"/>
            </p:cNvSpPr>
            <p:nvPr/>
          </p:nvSpPr>
          <p:spPr bwMode="auto">
            <a:xfrm>
              <a:off x="6018212" y="763587"/>
              <a:ext cx="1144588" cy="608013"/>
            </a:xfrm>
            <a:prstGeom prst="wedgeRoundRectCallout">
              <a:avLst>
                <a:gd name="adj1" fmla="val -5315"/>
                <a:gd name="adj2" fmla="val 107349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1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3" name="Line 15"/>
            <p:cNvSpPr>
              <a:spLocks noChangeShapeType="1"/>
            </p:cNvSpPr>
            <p:nvPr/>
          </p:nvSpPr>
          <p:spPr bwMode="auto">
            <a:xfrm>
              <a:off x="1295400" y="2438400"/>
              <a:ext cx="0" cy="2717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>
              <a:off x="2514600" y="39370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5" name="Line 17"/>
            <p:cNvSpPr>
              <a:spLocks noChangeShapeType="1"/>
            </p:cNvSpPr>
            <p:nvPr/>
          </p:nvSpPr>
          <p:spPr bwMode="auto">
            <a:xfrm>
              <a:off x="3657600" y="3124200"/>
              <a:ext cx="0" cy="20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6" name="Line 18"/>
            <p:cNvSpPr>
              <a:spLocks noChangeShapeType="1"/>
            </p:cNvSpPr>
            <p:nvPr/>
          </p:nvSpPr>
          <p:spPr bwMode="auto">
            <a:xfrm>
              <a:off x="5715000" y="1955800"/>
              <a:ext cx="0" cy="3200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7" name="Line 19"/>
            <p:cNvSpPr>
              <a:spLocks noChangeShapeType="1"/>
            </p:cNvSpPr>
            <p:nvPr/>
          </p:nvSpPr>
          <p:spPr bwMode="auto">
            <a:xfrm>
              <a:off x="7467600" y="3048000"/>
              <a:ext cx="0" cy="210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1066800" y="5105399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en-US" altLang="ru-RU" sz="1600" baseline="-25000" smtClean="0">
                  <a:solidFill>
                    <a:srgbClr val="000000"/>
                  </a:solidFill>
                  <a:latin typeface="Times New Roman" pitchFamily="18" charset="-52"/>
                </a:rPr>
                <a:t>0</a:t>
              </a:r>
              <a:endParaRPr lang="ru-RU" altLang="ru-RU" sz="1600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99" name="Text Box 21"/>
            <p:cNvSpPr txBox="1">
              <a:spLocks noChangeArrowheads="1"/>
            </p:cNvSpPr>
            <p:nvPr/>
          </p:nvSpPr>
          <p:spPr bwMode="auto">
            <a:xfrm>
              <a:off x="2286000" y="5105400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en-US" altLang="ru-RU" sz="1600" baseline="-25000" smtClean="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600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0" name="Text Box 22"/>
            <p:cNvSpPr txBox="1">
              <a:spLocks noChangeArrowheads="1"/>
            </p:cNvSpPr>
            <p:nvPr/>
          </p:nvSpPr>
          <p:spPr bwMode="auto">
            <a:xfrm>
              <a:off x="7239000" y="5105400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en-US" altLang="ru-RU" sz="1600" i="1" baseline="-25000" smtClean="0">
                  <a:solidFill>
                    <a:srgbClr val="000000"/>
                  </a:solidFill>
                  <a:latin typeface="Times New Roman" pitchFamily="18" charset="-52"/>
                </a:rPr>
                <a:t>n</a:t>
              </a:r>
              <a:endParaRPr lang="ru-RU" altLang="ru-RU" sz="1600" i="1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1" name="Text Box 23"/>
            <p:cNvSpPr txBox="1">
              <a:spLocks noChangeArrowheads="1"/>
            </p:cNvSpPr>
            <p:nvPr/>
          </p:nvSpPr>
          <p:spPr bwMode="auto">
            <a:xfrm>
              <a:off x="914400" y="3505201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y</a:t>
              </a:r>
              <a:r>
                <a:rPr lang="en-US" altLang="ru-RU" sz="1600" baseline="-25000" smtClean="0">
                  <a:solidFill>
                    <a:srgbClr val="000000"/>
                  </a:solidFill>
                  <a:latin typeface="Times New Roman" pitchFamily="18" charset="-52"/>
                </a:rPr>
                <a:t>0</a:t>
              </a:r>
              <a:endParaRPr lang="ru-RU" altLang="ru-RU" sz="1600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2" name="Text Box 24"/>
            <p:cNvSpPr txBox="1">
              <a:spLocks noChangeArrowheads="1"/>
            </p:cNvSpPr>
            <p:nvPr/>
          </p:nvSpPr>
          <p:spPr bwMode="auto">
            <a:xfrm>
              <a:off x="2133601" y="4267200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y</a:t>
              </a:r>
              <a:r>
                <a:rPr lang="en-US" altLang="ru-RU" sz="1600" baseline="-25000" smtClean="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600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3" name="Text Box 25"/>
            <p:cNvSpPr txBox="1">
              <a:spLocks noChangeArrowheads="1"/>
            </p:cNvSpPr>
            <p:nvPr/>
          </p:nvSpPr>
          <p:spPr bwMode="auto">
            <a:xfrm>
              <a:off x="7086601" y="3810000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y</a:t>
              </a:r>
              <a:r>
                <a:rPr lang="en-US" altLang="ru-RU" sz="1600" i="1" baseline="-25000" smtClean="0">
                  <a:solidFill>
                    <a:srgbClr val="000000"/>
                  </a:solidFill>
                  <a:latin typeface="Times New Roman" pitchFamily="18" charset="-52"/>
                </a:rPr>
                <a:t>n</a:t>
              </a:r>
              <a:endParaRPr lang="ru-RU" altLang="ru-RU" sz="1600" i="1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4" name="Freeform 26"/>
            <p:cNvSpPr>
              <a:spLocks/>
            </p:cNvSpPr>
            <p:nvPr/>
          </p:nvSpPr>
          <p:spPr bwMode="auto">
            <a:xfrm>
              <a:off x="969963" y="1989138"/>
              <a:ext cx="7004050" cy="1944687"/>
            </a:xfrm>
            <a:custGeom>
              <a:avLst/>
              <a:gdLst>
                <a:gd name="T0" fmla="*/ 0 w 4412"/>
                <a:gd name="T1" fmla="*/ 58 h 1225"/>
                <a:gd name="T2" fmla="*/ 954 w 4412"/>
                <a:gd name="T3" fmla="*/ 1225 h 1225"/>
                <a:gd name="T4" fmla="*/ 1679 w 4412"/>
                <a:gd name="T5" fmla="*/ 726 h 1225"/>
                <a:gd name="T6" fmla="*/ 2995 w 4412"/>
                <a:gd name="T7" fmla="*/ 0 h 1225"/>
                <a:gd name="T8" fmla="*/ 4412 w 4412"/>
                <a:gd name="T9" fmla="*/ 847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2" h="1225">
                  <a:moveTo>
                    <a:pt x="0" y="58"/>
                  </a:moveTo>
                  <a:lnTo>
                    <a:pt x="954" y="1225"/>
                  </a:lnTo>
                  <a:lnTo>
                    <a:pt x="1679" y="726"/>
                  </a:lnTo>
                  <a:lnTo>
                    <a:pt x="2995" y="0"/>
                  </a:lnTo>
                  <a:lnTo>
                    <a:pt x="4412" y="84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grpSp>
          <p:nvGrpSpPr>
            <p:cNvPr id="105" name="Group 27"/>
            <p:cNvGrpSpPr>
              <a:grpSpLocks/>
            </p:cNvGrpSpPr>
            <p:nvPr/>
          </p:nvGrpSpPr>
          <p:grpSpPr bwMode="auto">
            <a:xfrm>
              <a:off x="504825" y="1371600"/>
              <a:ext cx="7639050" cy="4213225"/>
              <a:chOff x="318" y="864"/>
              <a:chExt cx="4812" cy="2654"/>
            </a:xfrm>
          </p:grpSpPr>
          <p:sp>
            <p:nvSpPr>
              <p:cNvPr id="106" name="Line 28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107" name="Line 29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2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108" name="Text Box 30"/>
              <p:cNvSpPr txBox="1">
                <a:spLocks noChangeArrowheads="1"/>
              </p:cNvSpPr>
              <p:nvPr/>
            </p:nvSpPr>
            <p:spPr bwMode="auto">
              <a:xfrm>
                <a:off x="318" y="3120"/>
                <a:ext cx="25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0</a:t>
                </a:r>
                <a:endParaRPr kumimoji="0" lang="ru-RU" altLang="ru-RU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109" name="Text Box 31"/>
              <p:cNvSpPr txBox="1">
                <a:spLocks noChangeArrowheads="1"/>
              </p:cNvSpPr>
              <p:nvPr/>
            </p:nvSpPr>
            <p:spPr bwMode="auto">
              <a:xfrm>
                <a:off x="329" y="864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6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y</a:t>
                </a:r>
                <a:endParaRPr kumimoji="0" lang="ru-RU" altLang="ru-RU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110" name="Text Box 32"/>
              <p:cNvSpPr txBox="1">
                <a:spLocks noChangeArrowheads="1"/>
              </p:cNvSpPr>
              <p:nvPr/>
            </p:nvSpPr>
            <p:spPr bwMode="auto">
              <a:xfrm>
                <a:off x="4878" y="3216"/>
                <a:ext cx="25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6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x</a:t>
                </a:r>
                <a:endParaRPr kumimoji="0" lang="ru-RU" altLang="ru-RU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</p:grpSp>
        <p:sp>
          <p:nvSpPr>
            <p:cNvPr id="111" name="Text Box 33"/>
            <p:cNvSpPr txBox="1">
              <a:spLocks noChangeArrowheads="1"/>
            </p:cNvSpPr>
            <p:nvPr/>
          </p:nvSpPr>
          <p:spPr bwMode="auto">
            <a:xfrm>
              <a:off x="3422651" y="2555875"/>
              <a:ext cx="598311" cy="4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 smtClean="0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600" baseline="-25000" smtClean="0">
                  <a:solidFill>
                    <a:srgbClr val="000000"/>
                  </a:solidFill>
                  <a:latin typeface="Times New Roman" pitchFamily="18" charset="-52"/>
                </a:rPr>
                <a:t>2</a:t>
              </a:r>
              <a:endParaRPr lang="ru-RU" altLang="ru-RU" sz="1600" baseline="-25000" smtClean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184843" y="796642"/>
            <a:ext cx="4067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Для каждой пары соседних точек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Для всей области определения: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0391"/>
              </p:ext>
            </p:extLst>
          </p:nvPr>
        </p:nvGraphicFramePr>
        <p:xfrm>
          <a:off x="5830888" y="3741449"/>
          <a:ext cx="3025775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Формула" r:id="rId5" imgW="2095200" imgH="1079280" progId="Equation.3">
                  <p:embed/>
                </p:oleObj>
              </mc:Choice>
              <mc:Fallback>
                <p:oleObj name="Формула" r:id="rId5" imgW="2095200" imgH="107928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3741449"/>
                        <a:ext cx="3025775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3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Понятие конечных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878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692696"/>
            <a:ext cx="6608763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80800"/>
              </p:ext>
            </p:extLst>
          </p:nvPr>
        </p:nvGraphicFramePr>
        <p:xfrm>
          <a:off x="3276600" y="2565400"/>
          <a:ext cx="25574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7" name="Формула" r:id="rId4" imgW="1473120" imgH="241200" progId="Equation.3">
                  <p:embed/>
                </p:oleObj>
              </mc:Choice>
              <mc:Fallback>
                <p:oleObj name="Формула" r:id="rId4" imgW="1473120" imgH="2412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65400"/>
                        <a:ext cx="2557463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3068960"/>
            <a:ext cx="4067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Конечная разность 1 порядка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Конечная разность 2 порядка: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Конечная разность порядка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ru-RU" sz="2000" b="1" dirty="0" smtClean="0">
              <a:solidFill>
                <a:srgbClr val="7030A0"/>
              </a:solidFill>
            </a:endParaRPr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11066"/>
              </p:ext>
            </p:extLst>
          </p:nvPr>
        </p:nvGraphicFramePr>
        <p:xfrm>
          <a:off x="3819720" y="3429000"/>
          <a:ext cx="1485720" cy="37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" name="Формула" r:id="rId6" imgW="965160" imgH="241200" progId="Equation.3">
                  <p:embed/>
                </p:oleObj>
              </mc:Choice>
              <mc:Fallback>
                <p:oleObj name="Формула" r:id="rId6" imgW="965160" imgH="2412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720" y="3429000"/>
                        <a:ext cx="1485720" cy="371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522271"/>
              </p:ext>
            </p:extLst>
          </p:nvPr>
        </p:nvGraphicFramePr>
        <p:xfrm>
          <a:off x="3284591" y="5315729"/>
          <a:ext cx="2538726" cy="40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9" name="Формула" r:id="rId8" imgW="1562040" imgH="253800" progId="Equation.3">
                  <p:embed/>
                </p:oleObj>
              </mc:Choice>
              <mc:Fallback>
                <p:oleObj name="Формула" r:id="rId8" imgW="1562040" imgH="2538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91" y="5315729"/>
                        <a:ext cx="2538726" cy="407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52501"/>
              </p:ext>
            </p:extLst>
          </p:nvPr>
        </p:nvGraphicFramePr>
        <p:xfrm>
          <a:off x="3572514" y="4365625"/>
          <a:ext cx="19605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0" name="Формула" r:id="rId10" imgW="1206360" imgH="253800" progId="Equation.3">
                  <p:embed/>
                </p:oleObj>
              </mc:Choice>
              <mc:Fallback>
                <p:oleObj name="Формула" r:id="rId10" imgW="1206360" imgH="2538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514" y="4365625"/>
                        <a:ext cx="19605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3180650" y="2538746"/>
            <a:ext cx="2759502" cy="530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9038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Диагональная таблица конечных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479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581</Words>
  <Application>Microsoft Office PowerPoint</Application>
  <PresentationFormat>Экран (4:3)</PresentationFormat>
  <Paragraphs>178</Paragraphs>
  <Slides>18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Тема Office</vt:lpstr>
      <vt:lpstr>Формула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user</cp:lastModifiedBy>
  <cp:revision>109</cp:revision>
  <dcterms:created xsi:type="dcterms:W3CDTF">2020-04-10T10:11:46Z</dcterms:created>
  <dcterms:modified xsi:type="dcterms:W3CDTF">2020-10-07T14:23:03Z</dcterms:modified>
</cp:coreProperties>
</file>