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6" r:id="rId9"/>
    <p:sldId id="272" r:id="rId10"/>
    <p:sldId id="273" r:id="rId11"/>
    <p:sldId id="269" r:id="rId12"/>
    <p:sldId id="270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67" r:id="rId26"/>
    <p:sldId id="271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9541" autoAdjust="0"/>
  </p:normalViewPr>
  <p:slideViewPr>
    <p:cSldViewPr>
      <p:cViewPr varScale="1">
        <p:scale>
          <a:sx n="116" d="100"/>
          <a:sy n="116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SP\Dropbox\DSP\&#1059;&#1095;&#1077;&#1073;&#1085;&#1099;&#1077;\&#1052;&#1072;&#1090;&#1077;&#1088;&#1080;&#1072;&#1083;&#1099;%20&#1083;&#1077;&#1082;&#1094;&#1080;&#1081;\&#1052;&#1042;&#1052;\&#1044;&#1059;_&#1087;&#1088;&#1080;&#1084;&#1077;&#1088;&#1099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SP\Desktop\&#1044;&#1059;-&#1052;&#1050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SP\Desktop\&#1044;&#1059;-&#1052;&#105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Линейная аппроксимация</c:v>
          </c:tx>
          <c:xVal>
            <c:numRef>
              <c:f>Лист1!$M$3:$M$11</c:f>
              <c:numCache>
                <c:formatCode>0.0</c:formatCode>
                <c:ptCount val="9"/>
                <c:pt idx="0">
                  <c:v>-2</c:v>
                </c:pt>
                <c:pt idx="1">
                  <c:v>-1.5</c:v>
                </c:pt>
                <c:pt idx="2">
                  <c:v>-1</c:v>
                </c:pt>
                <c:pt idx="3">
                  <c:v>-0.5</c:v>
                </c:pt>
                <c:pt idx="4">
                  <c:v>0</c:v>
                </c:pt>
                <c:pt idx="5">
                  <c:v>0.5</c:v>
                </c:pt>
                <c:pt idx="6">
                  <c:v>1</c:v>
                </c:pt>
                <c:pt idx="7">
                  <c:v>1.5</c:v>
                </c:pt>
                <c:pt idx="8">
                  <c:v>2</c:v>
                </c:pt>
              </c:numCache>
            </c:numRef>
          </c:xVal>
          <c:yVal>
            <c:numRef>
              <c:f>Лист1!$N$3:$N$11</c:f>
              <c:numCache>
                <c:formatCode>0.000</c:formatCode>
                <c:ptCount val="9"/>
                <c:pt idx="0">
                  <c:v>-68.8125</c:v>
                </c:pt>
                <c:pt idx="1">
                  <c:v>-16.7890625</c:v>
                </c:pt>
                <c:pt idx="2">
                  <c:v>-2.515625</c:v>
                </c:pt>
                <c:pt idx="3">
                  <c:v>-0.1328125</c:v>
                </c:pt>
                <c:pt idx="4">
                  <c:v>0</c:v>
                </c:pt>
                <c:pt idx="5">
                  <c:v>0.1171875</c:v>
                </c:pt>
                <c:pt idx="6">
                  <c:v>1.984375</c:v>
                </c:pt>
                <c:pt idx="7">
                  <c:v>11.9609375</c:v>
                </c:pt>
                <c:pt idx="8">
                  <c:v>44.1875</c:v>
                </c:pt>
              </c:numCache>
            </c:numRef>
          </c:yVal>
          <c:smooth val="1"/>
        </c:ser>
        <c:ser>
          <c:idx val="1"/>
          <c:order val="1"/>
          <c:tx>
            <c:v>Квадратичная аппроксимация</c:v>
          </c:tx>
          <c:xVal>
            <c:numRef>
              <c:f>Лист1!$M$16:$M$24</c:f>
              <c:numCache>
                <c:formatCode>0.0</c:formatCode>
                <c:ptCount val="9"/>
                <c:pt idx="0">
                  <c:v>-2</c:v>
                </c:pt>
                <c:pt idx="1">
                  <c:v>-1.5</c:v>
                </c:pt>
                <c:pt idx="2">
                  <c:v>-1</c:v>
                </c:pt>
                <c:pt idx="3">
                  <c:v>-0.5</c:v>
                </c:pt>
                <c:pt idx="4">
                  <c:v>0</c:v>
                </c:pt>
                <c:pt idx="5">
                  <c:v>0.5</c:v>
                </c:pt>
                <c:pt idx="6">
                  <c:v>1</c:v>
                </c:pt>
                <c:pt idx="7">
                  <c:v>1.5</c:v>
                </c:pt>
                <c:pt idx="8">
                  <c:v>2</c:v>
                </c:pt>
              </c:numCache>
            </c:numRef>
          </c:xVal>
          <c:yVal>
            <c:numRef>
              <c:f>Лист1!$N$16:$N$24</c:f>
              <c:numCache>
                <c:formatCode>0.000</c:formatCode>
                <c:ptCount val="9"/>
                <c:pt idx="0">
                  <c:v>-61.880208333333336</c:v>
                </c:pt>
                <c:pt idx="1">
                  <c:v>-14.0576171875</c:v>
                </c:pt>
                <c:pt idx="2">
                  <c:v>-1.7721354166666665</c:v>
                </c:pt>
                <c:pt idx="3">
                  <c:v>-5.5013020833333336E-2</c:v>
                </c:pt>
                <c:pt idx="4">
                  <c:v>0</c:v>
                </c:pt>
                <c:pt idx="5">
                  <c:v>4.9153645833333336E-2</c:v>
                </c:pt>
                <c:pt idx="6">
                  <c:v>1.4361979166666665</c:v>
                </c:pt>
                <c:pt idx="7">
                  <c:v>10.2548828125</c:v>
                </c:pt>
                <c:pt idx="8">
                  <c:v>40.536458333333329</c:v>
                </c:pt>
              </c:numCache>
            </c:numRef>
          </c:yVal>
          <c:smooth val="1"/>
        </c:ser>
        <c:ser>
          <c:idx val="2"/>
          <c:order val="2"/>
          <c:tx>
            <c:v>Кубическая аппроксимация</c:v>
          </c:tx>
          <c:spPr>
            <a:ln>
              <a:prstDash val="dash"/>
            </a:ln>
          </c:spPr>
          <c:xVal>
            <c:numRef>
              <c:f>Лист1!$M$29:$M$37</c:f>
              <c:numCache>
                <c:formatCode>0.0</c:formatCode>
                <c:ptCount val="9"/>
                <c:pt idx="0">
                  <c:v>-2</c:v>
                </c:pt>
                <c:pt idx="1">
                  <c:v>-1.5</c:v>
                </c:pt>
                <c:pt idx="2">
                  <c:v>-1</c:v>
                </c:pt>
                <c:pt idx="3">
                  <c:v>-0.5</c:v>
                </c:pt>
                <c:pt idx="4">
                  <c:v>0</c:v>
                </c:pt>
                <c:pt idx="5">
                  <c:v>0.5</c:v>
                </c:pt>
                <c:pt idx="6">
                  <c:v>1</c:v>
                </c:pt>
                <c:pt idx="7">
                  <c:v>1.5</c:v>
                </c:pt>
                <c:pt idx="8">
                  <c:v>2</c:v>
                </c:pt>
              </c:numCache>
            </c:numRef>
          </c:xVal>
          <c:yVal>
            <c:numRef>
              <c:f>Лист1!$N$29:$N$37</c:f>
              <c:numCache>
                <c:formatCode>0.000</c:formatCode>
                <c:ptCount val="9"/>
                <c:pt idx="0">
                  <c:v>-61.871997360416422</c:v>
                </c:pt>
                <c:pt idx="1">
                  <c:v>-14.052247840781087</c:v>
                </c:pt>
                <c:pt idx="2">
                  <c:v>-1.7690250146874027</c:v>
                </c:pt>
                <c:pt idx="3">
                  <c:v>-5.3667926822873843E-2</c:v>
                </c:pt>
                <c:pt idx="4">
                  <c:v>0</c:v>
                </c:pt>
                <c:pt idx="5">
                  <c:v>4.8170964843718758E-2</c:v>
                </c:pt>
                <c:pt idx="6">
                  <c:v>1.4345527886457823</c:v>
                </c:pt>
                <c:pt idx="7">
                  <c:v>10.252868914218691</c:v>
                </c:pt>
                <c:pt idx="8">
                  <c:v>40.53435840624995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99744"/>
        <c:axId val="32401280"/>
      </c:scatterChart>
      <c:valAx>
        <c:axId val="32399744"/>
        <c:scaling>
          <c:orientation val="minMax"/>
          <c:max val="2"/>
          <c:min val="-2"/>
        </c:scaling>
        <c:delete val="0"/>
        <c:axPos val="b"/>
        <c:numFmt formatCode="0.0" sourceLinked="1"/>
        <c:majorTickMark val="out"/>
        <c:minorTickMark val="none"/>
        <c:tickLblPos val="nextTo"/>
        <c:crossAx val="32401280"/>
        <c:crosses val="autoZero"/>
        <c:crossBetween val="midCat"/>
      </c:valAx>
      <c:valAx>
        <c:axId val="32401280"/>
        <c:scaling>
          <c:orientation val="minMax"/>
        </c:scaling>
        <c:delete val="0"/>
        <c:axPos val="l"/>
        <c:majorGridlines/>
        <c:numFmt formatCode="0" sourceLinked="0"/>
        <c:majorTickMark val="out"/>
        <c:minorTickMark val="none"/>
        <c:tickLblPos val="nextTo"/>
        <c:crossAx val="32399744"/>
        <c:crosses val="autoZero"/>
        <c:crossBetween val="midCat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Эйлер</c:v>
          </c:tx>
          <c:xVal>
            <c:numRef>
              <c:f>Лист2!$A$4:$A$12</c:f>
              <c:numCache>
                <c:formatCode>General</c:formatCode>
                <c:ptCount val="9"/>
                <c:pt idx="0">
                  <c:v>-2</c:v>
                </c:pt>
                <c:pt idx="1">
                  <c:v>-1.5</c:v>
                </c:pt>
                <c:pt idx="2">
                  <c:v>-1</c:v>
                </c:pt>
                <c:pt idx="3">
                  <c:v>-0.5</c:v>
                </c:pt>
                <c:pt idx="4">
                  <c:v>0</c:v>
                </c:pt>
                <c:pt idx="5">
                  <c:v>0.5</c:v>
                </c:pt>
                <c:pt idx="6">
                  <c:v>1</c:v>
                </c:pt>
                <c:pt idx="7">
                  <c:v>1.5</c:v>
                </c:pt>
                <c:pt idx="8">
                  <c:v>2</c:v>
                </c:pt>
              </c:numCache>
            </c:numRef>
          </c:xVal>
          <c:yVal>
            <c:numRef>
              <c:f>Лист2!$B$4:$B$12</c:f>
              <c:numCache>
                <c:formatCode>General</c:formatCode>
                <c:ptCount val="9"/>
                <c:pt idx="0">
                  <c:v>-6.125</c:v>
                </c:pt>
                <c:pt idx="1">
                  <c:v>-3.25</c:v>
                </c:pt>
                <c:pt idx="2">
                  <c:v>-1.5</c:v>
                </c:pt>
                <c:pt idx="3">
                  <c:v>-0.5</c:v>
                </c:pt>
                <c:pt idx="4">
                  <c:v>0</c:v>
                </c:pt>
                <c:pt idx="5">
                  <c:v>0.5</c:v>
                </c:pt>
                <c:pt idx="6">
                  <c:v>0.5</c:v>
                </c:pt>
                <c:pt idx="7">
                  <c:v>0.25</c:v>
                </c:pt>
                <c:pt idx="8">
                  <c:v>-0.125</c:v>
                </c:pt>
              </c:numCache>
            </c:numRef>
          </c:yVal>
          <c:smooth val="1"/>
        </c:ser>
        <c:ser>
          <c:idx val="1"/>
          <c:order val="1"/>
          <c:tx>
            <c:v>Мод. Эйлер и Э-К</c:v>
          </c:tx>
          <c:xVal>
            <c:numRef>
              <c:f>Лист2!$A$17:$A$25</c:f>
              <c:numCache>
                <c:formatCode>General</c:formatCode>
                <c:ptCount val="9"/>
                <c:pt idx="0">
                  <c:v>-2</c:v>
                </c:pt>
                <c:pt idx="1">
                  <c:v>-1.5</c:v>
                </c:pt>
                <c:pt idx="2">
                  <c:v>-1</c:v>
                </c:pt>
                <c:pt idx="3">
                  <c:v>-0.5</c:v>
                </c:pt>
                <c:pt idx="4">
                  <c:v>0</c:v>
                </c:pt>
                <c:pt idx="5">
                  <c:v>0.5</c:v>
                </c:pt>
                <c:pt idx="6">
                  <c:v>1</c:v>
                </c:pt>
                <c:pt idx="7">
                  <c:v>1.5</c:v>
                </c:pt>
                <c:pt idx="8">
                  <c:v>2</c:v>
                </c:pt>
              </c:numCache>
            </c:numRef>
          </c:xVal>
          <c:yVal>
            <c:numRef>
              <c:f>Лист2!$B$17:$B$25</c:f>
              <c:numCache>
                <c:formatCode>General</c:formatCode>
                <c:ptCount val="9"/>
                <c:pt idx="0">
                  <c:v>-9.9458007810000009</c:v>
                </c:pt>
                <c:pt idx="1">
                  <c:v>-5.08203125</c:v>
                </c:pt>
                <c:pt idx="2">
                  <c:v>-2.28125</c:v>
                </c:pt>
                <c:pt idx="3">
                  <c:v>-0.75</c:v>
                </c:pt>
                <c:pt idx="4">
                  <c:v>0</c:v>
                </c:pt>
                <c:pt idx="5">
                  <c:v>0.25</c:v>
                </c:pt>
                <c:pt idx="6">
                  <c:v>0.21875</c:v>
                </c:pt>
                <c:pt idx="7">
                  <c:v>1.171875E-2</c:v>
                </c:pt>
                <c:pt idx="8">
                  <c:v>-0.30517578099999998</c:v>
                </c:pt>
              </c:numCache>
            </c:numRef>
          </c:yVal>
          <c:smooth val="1"/>
        </c:ser>
        <c:ser>
          <c:idx val="2"/>
          <c:order val="2"/>
          <c:tx>
            <c:v>Р-К 4 порядка</c:v>
          </c:tx>
          <c:xVal>
            <c:numRef>
              <c:f>Лист2!$A$43:$A$51</c:f>
              <c:numCache>
                <c:formatCode>General</c:formatCode>
                <c:ptCount val="9"/>
                <c:pt idx="0">
                  <c:v>-2</c:v>
                </c:pt>
                <c:pt idx="1">
                  <c:v>-1.5</c:v>
                </c:pt>
                <c:pt idx="2">
                  <c:v>-1</c:v>
                </c:pt>
                <c:pt idx="3">
                  <c:v>-0.5</c:v>
                </c:pt>
                <c:pt idx="4">
                  <c:v>0</c:v>
                </c:pt>
                <c:pt idx="5">
                  <c:v>0.5</c:v>
                </c:pt>
                <c:pt idx="6">
                  <c:v>1</c:v>
                </c:pt>
                <c:pt idx="7">
                  <c:v>1.5</c:v>
                </c:pt>
                <c:pt idx="8">
                  <c:v>2</c:v>
                </c:pt>
              </c:numCache>
            </c:numRef>
          </c:xVal>
          <c:yVal>
            <c:numRef>
              <c:f>Лист2!$B$43:$B$51</c:f>
              <c:numCache>
                <c:formatCode>General</c:formatCode>
                <c:ptCount val="9"/>
                <c:pt idx="0">
                  <c:v>-10.76794065</c:v>
                </c:pt>
                <c:pt idx="1">
                  <c:v>-5.4587507249999998</c:v>
                </c:pt>
                <c:pt idx="2">
                  <c:v>-2.4346923829999998</c:v>
                </c:pt>
                <c:pt idx="3">
                  <c:v>-0.796875</c:v>
                </c:pt>
                <c:pt idx="4">
                  <c:v>0</c:v>
                </c:pt>
                <c:pt idx="5">
                  <c:v>0.28645833300000001</c:v>
                </c:pt>
                <c:pt idx="6">
                  <c:v>0.26365831200000001</c:v>
                </c:pt>
                <c:pt idx="7">
                  <c:v>5.3209340000000001E-2</c:v>
                </c:pt>
                <c:pt idx="8">
                  <c:v>-0.271099541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538624"/>
        <c:axId val="32540160"/>
      </c:scatterChart>
      <c:valAx>
        <c:axId val="32538624"/>
        <c:scaling>
          <c:orientation val="minMax"/>
          <c:max val="2"/>
          <c:min val="-2"/>
        </c:scaling>
        <c:delete val="0"/>
        <c:axPos val="b"/>
        <c:numFmt formatCode="General" sourceLinked="1"/>
        <c:majorTickMark val="out"/>
        <c:minorTickMark val="none"/>
        <c:tickLblPos val="nextTo"/>
        <c:crossAx val="32540160"/>
        <c:crosses val="autoZero"/>
        <c:crossBetween val="midCat"/>
      </c:valAx>
      <c:valAx>
        <c:axId val="32540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538624"/>
        <c:crosses val="autoZero"/>
        <c:crossBetween val="midCat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>
              <a:solidFill>
                <a:schemeClr val="accent1"/>
              </a:solidFill>
            </a:ln>
          </c:spPr>
          <c:marker>
            <c:symbol val="none"/>
          </c:marker>
          <c:xVal>
            <c:numRef>
              <c:f>СДУ_лек_пример!$A$3:$A$13</c:f>
              <c:numCache>
                <c:formatCode>General</c:formatCode>
                <c:ptCount val="1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</c:numCache>
            </c:numRef>
          </c:xVal>
          <c:yVal>
            <c:numRef>
              <c:f>СДУ_лек_пример!$B$3:$B$13</c:f>
              <c:numCache>
                <c:formatCode>General</c:formatCode>
                <c:ptCount val="11"/>
                <c:pt idx="0">
                  <c:v>0</c:v>
                </c:pt>
                <c:pt idx="1">
                  <c:v>0.5</c:v>
                </c:pt>
                <c:pt idx="2">
                  <c:v>0.75</c:v>
                </c:pt>
                <c:pt idx="3">
                  <c:v>1</c:v>
                </c:pt>
                <c:pt idx="4">
                  <c:v>1.25</c:v>
                </c:pt>
                <c:pt idx="5">
                  <c:v>1.5</c:v>
                </c:pt>
                <c:pt idx="6">
                  <c:v>1.75</c:v>
                </c:pt>
                <c:pt idx="7">
                  <c:v>2</c:v>
                </c:pt>
                <c:pt idx="8">
                  <c:v>2.25</c:v>
                </c:pt>
                <c:pt idx="9">
                  <c:v>2.5</c:v>
                </c:pt>
                <c:pt idx="10">
                  <c:v>2.75</c:v>
                </c:pt>
              </c:numCache>
            </c:numRef>
          </c:yVal>
          <c:smooth val="1"/>
        </c:ser>
        <c:ser>
          <c:idx val="1"/>
          <c:order val="1"/>
          <c:spPr>
            <a:ln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СДУ_лек_пример!$A$3:$A$13</c:f>
              <c:numCache>
                <c:formatCode>General</c:formatCode>
                <c:ptCount val="1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</c:numCache>
            </c:numRef>
          </c:xVal>
          <c:yVal>
            <c:numRef>
              <c:f>СДУ_лек_пример!$C$3:$C$13</c:f>
              <c:numCache>
                <c:formatCode>General</c:formatCode>
                <c:ptCount val="11"/>
                <c:pt idx="0">
                  <c:v>0</c:v>
                </c:pt>
                <c:pt idx="1">
                  <c:v>0.5</c:v>
                </c:pt>
                <c:pt idx="2">
                  <c:v>1.25</c:v>
                </c:pt>
                <c:pt idx="3">
                  <c:v>2.25</c:v>
                </c:pt>
                <c:pt idx="4">
                  <c:v>3.625</c:v>
                </c:pt>
                <c:pt idx="5">
                  <c:v>5.5625</c:v>
                </c:pt>
                <c:pt idx="6">
                  <c:v>8.34375</c:v>
                </c:pt>
                <c:pt idx="7">
                  <c:v>12.390625</c:v>
                </c:pt>
                <c:pt idx="8">
                  <c:v>18.3359375</c:v>
                </c:pt>
                <c:pt idx="9">
                  <c:v>27.12890625</c:v>
                </c:pt>
                <c:pt idx="10">
                  <c:v>40.193359375</c:v>
                </c:pt>
              </c:numCache>
            </c:numRef>
          </c:yVal>
          <c:smooth val="1"/>
        </c:ser>
        <c:ser>
          <c:idx val="2"/>
          <c:order val="2"/>
          <c:spPr>
            <a:ln>
              <a:solidFill>
                <a:schemeClr val="accent1"/>
              </a:solidFill>
              <a:prstDash val="lgDash"/>
            </a:ln>
          </c:spPr>
          <c:marker>
            <c:symbol val="none"/>
          </c:marker>
          <c:xVal>
            <c:numRef>
              <c:f>СДУ_лек_пример!$A$17:$A$27</c:f>
              <c:numCache>
                <c:formatCode>General</c:formatCode>
                <c:ptCount val="1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</c:numCache>
            </c:numRef>
          </c:xVal>
          <c:yVal>
            <c:numRef>
              <c:f>СДУ_лек_пример!$B$17:$B$27</c:f>
              <c:numCache>
                <c:formatCode>General</c:formatCode>
                <c:ptCount val="11"/>
                <c:pt idx="0">
                  <c:v>0</c:v>
                </c:pt>
                <c:pt idx="1">
                  <c:v>0.375</c:v>
                </c:pt>
                <c:pt idx="2">
                  <c:v>0.46875</c:v>
                </c:pt>
                <c:pt idx="3">
                  <c:v>0.2109375</c:v>
                </c:pt>
                <c:pt idx="4">
                  <c:v>-0.486328125</c:v>
                </c:pt>
                <c:pt idx="5">
                  <c:v>-1.73291015625</c:v>
                </c:pt>
                <c:pt idx="6">
                  <c:v>-3.6661376953125</c:v>
                </c:pt>
                <c:pt idx="7">
                  <c:v>-6.457672119140625</c:v>
                </c:pt>
                <c:pt idx="8">
                  <c:v>-10.322090148925781</c:v>
                </c:pt>
                <c:pt idx="9">
                  <c:v>-15.527612686157227</c:v>
                </c:pt>
                <c:pt idx="10">
                  <c:v>-22.409515857696533</c:v>
                </c:pt>
              </c:numCache>
            </c:numRef>
          </c:yVal>
          <c:smooth val="1"/>
        </c:ser>
        <c:ser>
          <c:idx val="3"/>
          <c:order val="3"/>
          <c:spPr>
            <a:ln>
              <a:solidFill>
                <a:srgbClr val="C00000"/>
              </a:solidFill>
              <a:prstDash val="lgDash"/>
            </a:ln>
          </c:spPr>
          <c:marker>
            <c:symbol val="none"/>
          </c:marker>
          <c:xVal>
            <c:numRef>
              <c:f>СДУ_лек_пример!$A$17:$A$27</c:f>
              <c:numCache>
                <c:formatCode>General</c:formatCode>
                <c:ptCount val="1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</c:numCache>
            </c:numRef>
          </c:xVal>
          <c:yVal>
            <c:numRef>
              <c:f>СДУ_лек_пример!$C$17:$C$27</c:f>
              <c:numCache>
                <c:formatCode>General</c:formatCode>
                <c:ptCount val="11"/>
                <c:pt idx="0">
                  <c:v>0</c:v>
                </c:pt>
                <c:pt idx="1">
                  <c:v>0.625</c:v>
                </c:pt>
                <c:pt idx="2">
                  <c:v>1.53125</c:v>
                </c:pt>
                <c:pt idx="3">
                  <c:v>2.7890625</c:v>
                </c:pt>
                <c:pt idx="4">
                  <c:v>4.486328125</c:v>
                </c:pt>
                <c:pt idx="5">
                  <c:v>6.73291015625</c:v>
                </c:pt>
                <c:pt idx="6">
                  <c:v>9.6661376953125</c:v>
                </c:pt>
                <c:pt idx="7">
                  <c:v>13.457672119140625</c:v>
                </c:pt>
                <c:pt idx="8">
                  <c:v>18.322090148925781</c:v>
                </c:pt>
                <c:pt idx="9">
                  <c:v>24.527612686157227</c:v>
                </c:pt>
                <c:pt idx="10">
                  <c:v>32.409515857696533</c:v>
                </c:pt>
              </c:numCache>
            </c:numRef>
          </c:yVal>
          <c:smooth val="1"/>
        </c:ser>
        <c:ser>
          <c:idx val="4"/>
          <c:order val="4"/>
          <c:spPr>
            <a:ln>
              <a:solidFill>
                <a:schemeClr val="accent1"/>
              </a:solidFill>
              <a:prstDash val="dash"/>
            </a:ln>
          </c:spPr>
          <c:marker>
            <c:symbol val="none"/>
          </c:marker>
          <c:xVal>
            <c:numRef>
              <c:f>СДУ_лек_пример!$A$31:$A$41</c:f>
              <c:numCache>
                <c:formatCode>General</c:formatCode>
                <c:ptCount val="1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</c:numCache>
            </c:numRef>
          </c:xVal>
          <c:yVal>
            <c:numRef>
              <c:f>СДУ_лек_пример!$B$31:$B$41</c:f>
              <c:numCache>
                <c:formatCode>General</c:formatCode>
                <c:ptCount val="11"/>
                <c:pt idx="0">
                  <c:v>0</c:v>
                </c:pt>
                <c:pt idx="1">
                  <c:v>0.375</c:v>
                </c:pt>
                <c:pt idx="2">
                  <c:v>0.53125</c:v>
                </c:pt>
                <c:pt idx="3">
                  <c:v>0.5</c:v>
                </c:pt>
                <c:pt idx="4">
                  <c:v>0.2578125</c:v>
                </c:pt>
                <c:pt idx="5">
                  <c:v>-0.265625</c:v>
                </c:pt>
                <c:pt idx="6">
                  <c:v>-1.193359375</c:v>
                </c:pt>
                <c:pt idx="7">
                  <c:v>-2.71875</c:v>
                </c:pt>
                <c:pt idx="8">
                  <c:v>-5.13623046875</c:v>
                </c:pt>
                <c:pt idx="9">
                  <c:v>-8.8896484375</c:v>
                </c:pt>
                <c:pt idx="10">
                  <c:v>-14.6458740234375</c:v>
                </c:pt>
              </c:numCache>
            </c:numRef>
          </c:yVal>
          <c:smooth val="1"/>
        </c:ser>
        <c:ser>
          <c:idx val="5"/>
          <c:order val="5"/>
          <c:spPr>
            <a:ln>
              <a:solidFill>
                <a:srgbClr val="C00000"/>
              </a:solidFill>
              <a:prstDash val="dash"/>
            </a:ln>
          </c:spPr>
          <c:marker>
            <c:symbol val="none"/>
          </c:marker>
          <c:xVal>
            <c:numRef>
              <c:f>СДУ_лек_пример!$A$31:$A$41</c:f>
              <c:numCache>
                <c:formatCode>General</c:formatCode>
                <c:ptCount val="1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</c:numCache>
            </c:numRef>
          </c:xVal>
          <c:yVal>
            <c:numRef>
              <c:f>СДУ_лек_пример!$C$31:$C$41</c:f>
              <c:numCache>
                <c:formatCode>General</c:formatCode>
                <c:ptCount val="11"/>
                <c:pt idx="0">
                  <c:v>0</c:v>
                </c:pt>
                <c:pt idx="1">
                  <c:v>0.625</c:v>
                </c:pt>
                <c:pt idx="2">
                  <c:v>1.53125</c:v>
                </c:pt>
                <c:pt idx="3">
                  <c:v>2.8125</c:v>
                </c:pt>
                <c:pt idx="4">
                  <c:v>4.6328125</c:v>
                </c:pt>
                <c:pt idx="5">
                  <c:v>7.25</c:v>
                </c:pt>
                <c:pt idx="6">
                  <c:v>11.056640625</c:v>
                </c:pt>
                <c:pt idx="7">
                  <c:v>16.64453125</c:v>
                </c:pt>
                <c:pt idx="8">
                  <c:v>24.90283203125</c:v>
                </c:pt>
                <c:pt idx="9">
                  <c:v>37.166015625</c:v>
                </c:pt>
                <c:pt idx="10">
                  <c:v>55.4361572265625</c:v>
                </c:pt>
              </c:numCache>
            </c:numRef>
          </c:yVal>
          <c:smooth val="1"/>
        </c:ser>
        <c:ser>
          <c:idx val="6"/>
          <c:order val="6"/>
          <c:spPr>
            <a:ln w="63500">
              <a:solidFill>
                <a:schemeClr val="accent1"/>
              </a:solidFill>
              <a:prstDash val="sysDot"/>
            </a:ln>
          </c:spPr>
          <c:marker>
            <c:symbol val="none"/>
          </c:marker>
          <c:xVal>
            <c:numRef>
              <c:f>СДУ_лек_пример!$A$45:$A$55</c:f>
              <c:numCache>
                <c:formatCode>General</c:formatCode>
                <c:ptCount val="1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</c:numCache>
            </c:numRef>
          </c:xVal>
          <c:yVal>
            <c:numRef>
              <c:f>СДУ_лек_пример!$B$45:$B$55</c:f>
              <c:numCache>
                <c:formatCode>General</c:formatCode>
                <c:ptCount val="11"/>
                <c:pt idx="0">
                  <c:v>0</c:v>
                </c:pt>
                <c:pt idx="1">
                  <c:v>0.375</c:v>
                </c:pt>
                <c:pt idx="2">
                  <c:v>0.609375</c:v>
                </c:pt>
                <c:pt idx="3">
                  <c:v>0.48828125</c:v>
                </c:pt>
                <c:pt idx="4">
                  <c:v>0.13671875</c:v>
                </c:pt>
                <c:pt idx="5">
                  <c:v>-0.47623697916666663</c:v>
                </c:pt>
                <c:pt idx="6">
                  <c:v>-1.400716145833333</c:v>
                </c:pt>
                <c:pt idx="7">
                  <c:v>-2.7086317274305549</c:v>
                </c:pt>
                <c:pt idx="8">
                  <c:v>-4.4978569878472205</c:v>
                </c:pt>
                <c:pt idx="9">
                  <c:v>-6.8982182255497655</c:v>
                </c:pt>
                <c:pt idx="10">
                  <c:v>-10.079650878906246</c:v>
                </c:pt>
              </c:numCache>
            </c:numRef>
          </c:yVal>
          <c:smooth val="1"/>
        </c:ser>
        <c:ser>
          <c:idx val="7"/>
          <c:order val="7"/>
          <c:spPr>
            <a:ln w="63500">
              <a:solidFill>
                <a:srgbClr val="C00000"/>
              </a:solidFill>
              <a:prstDash val="sysDot"/>
            </a:ln>
          </c:spPr>
          <c:marker>
            <c:symbol val="none"/>
          </c:marker>
          <c:xVal>
            <c:numRef>
              <c:f>СДУ_лек_пример!$A$45:$A$55</c:f>
              <c:numCache>
                <c:formatCode>General</c:formatCode>
                <c:ptCount val="1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</c:numCache>
            </c:numRef>
          </c:xVal>
          <c:yVal>
            <c:numRef>
              <c:f>СДУ_лек_пример!$C$45:$C$55</c:f>
              <c:numCache>
                <c:formatCode>General</c:formatCode>
                <c:ptCount val="11"/>
                <c:pt idx="0">
                  <c:v>0</c:v>
                </c:pt>
                <c:pt idx="1">
                  <c:v>0.625</c:v>
                </c:pt>
                <c:pt idx="2">
                  <c:v>1.453125</c:v>
                </c:pt>
                <c:pt idx="3">
                  <c:v>2.64453125</c:v>
                </c:pt>
                <c:pt idx="4">
                  <c:v>4.17578125</c:v>
                </c:pt>
                <c:pt idx="5">
                  <c:v>6.125325520833333</c:v>
                </c:pt>
                <c:pt idx="6">
                  <c:v>8.5999348958333321</c:v>
                </c:pt>
                <c:pt idx="7">
                  <c:v>11.741238064236109</c:v>
                </c:pt>
                <c:pt idx="8">
                  <c:v>15.734619140624996</c:v>
                </c:pt>
                <c:pt idx="9">
                  <c:v>20.821020055700227</c:v>
                </c:pt>
                <c:pt idx="10">
                  <c:v>27.312389232494208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597312"/>
        <c:axId val="62325888"/>
      </c:scatterChart>
      <c:valAx>
        <c:axId val="57597312"/>
        <c:scaling>
          <c:orientation val="minMax"/>
          <c:max val="5"/>
        </c:scaling>
        <c:delete val="0"/>
        <c:axPos val="b"/>
        <c:numFmt formatCode="General" sourceLinked="1"/>
        <c:majorTickMark val="out"/>
        <c:minorTickMark val="none"/>
        <c:tickLblPos val="nextTo"/>
        <c:crossAx val="62325888"/>
        <c:crosses val="autoZero"/>
        <c:crossBetween val="midCat"/>
      </c:valAx>
      <c:valAx>
        <c:axId val="623258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759731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ru-RU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91ACF-5351-4C54-90B2-E7B802B4CA23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772E3-074D-41A4-B636-FB0C18BF9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300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53713-56B9-47E8-A160-8CDDA9FA05D2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243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23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3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49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49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78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06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51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80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46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69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54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BC364-0C06-4081-BBA9-BAC27FA0B848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5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chart" Target="../charts/chart3.xml"/><Relationship Id="rId4" Type="http://schemas.openxmlformats.org/officeDocument/2006/relationships/image" Target="../media/image2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6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700808"/>
            <a:ext cx="91440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Численные методы решения обыкновенных</a:t>
            </a:r>
            <a:r>
              <a:rPr lang="en-US" sz="54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ru-RU" sz="54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дифференциальных уравнений</a:t>
            </a:r>
            <a:endParaRPr lang="ru-RU" sz="54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102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900" y="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определённого интегрирования (график решения)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767678"/>
              </p:ext>
            </p:extLst>
          </p:nvPr>
        </p:nvGraphicFramePr>
        <p:xfrm>
          <a:off x="2195736" y="1200328"/>
          <a:ext cx="6851353" cy="5613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904430"/>
              </p:ext>
            </p:extLst>
          </p:nvPr>
        </p:nvGraphicFramePr>
        <p:xfrm>
          <a:off x="531342" y="1628800"/>
          <a:ext cx="1376362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Формула" r:id="rId4" imgW="876240" imgH="1079280" progId="Equation.3">
                  <p:embed/>
                </p:oleObj>
              </mc:Choice>
              <mc:Fallback>
                <p:oleObj name="Формула" r:id="rId4" imgW="876240" imgH="1079280" progId="Equation.3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42" y="1628800"/>
                        <a:ext cx="1376362" cy="169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328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031287"/>
              </p:ext>
            </p:extLst>
          </p:nvPr>
        </p:nvGraphicFramePr>
        <p:xfrm>
          <a:off x="395536" y="1700808"/>
          <a:ext cx="1416050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name="Формула" r:id="rId3" imgW="901440" imgH="1054080" progId="Equation.3">
                  <p:embed/>
                </p:oleObj>
              </mc:Choice>
              <mc:Fallback>
                <p:oleObj name="Формула" r:id="rId3" imgW="901440" imgH="1054080" progId="Equation.3">
                  <p:embed/>
                  <p:pic>
                    <p:nvPicPr>
                      <p:cNvPr id="0" name="Объект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700808"/>
                        <a:ext cx="1416050" cy="165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900" y="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Примеры численного решения дифференциального уравнения (окончание) 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96" y="125946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7030A0"/>
                </a:solidFill>
              </a:rPr>
              <a:t>Дано:</a:t>
            </a:r>
            <a:endParaRPr lang="ru-RU" b="1" dirty="0">
              <a:solidFill>
                <a:srgbClr val="7030A0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66888"/>
              </p:ext>
            </p:extLst>
          </p:nvPr>
        </p:nvGraphicFramePr>
        <p:xfrm>
          <a:off x="5292080" y="1359024"/>
          <a:ext cx="36576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Модифицированный метод Эйлера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y'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en-US" sz="1100" u="none" strike="noStrike" dirty="0" err="1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0,0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0,000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0,250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0,250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0,250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0,250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0,063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0,031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1,0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0,219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0,219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0,055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0,207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0,012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0,512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0,128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0,317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2,0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-</a:t>
                      </a:r>
                      <a:r>
                        <a:rPr lang="ru-RU" sz="1100" b="1" u="none" strike="noStrike" dirty="0" smtClean="0">
                          <a:effectLst/>
                        </a:rPr>
                        <a:t>0,305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0,0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0,000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0,250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0,750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-0,5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0,750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2,250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0,563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1,531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-1,0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2,281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4,281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1,070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2,801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-1,5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5,082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7,582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1,896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4,864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-2,0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-</a:t>
                      </a:r>
                      <a:r>
                        <a:rPr lang="ru-RU" sz="1100" b="1" u="none" strike="noStrike" dirty="0" smtClean="0">
                          <a:effectLst/>
                        </a:rPr>
                        <a:t>9,946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732134"/>
              </p:ext>
            </p:extLst>
          </p:nvPr>
        </p:nvGraphicFramePr>
        <p:xfrm>
          <a:off x="1979712" y="1340768"/>
          <a:ext cx="30480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Метод Эйлера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y'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en-US" sz="1100" u="none" strike="noStrike" dirty="0" err="1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0,0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0,000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0,500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0,500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0,000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0,000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1,0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0,500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0,500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0,250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0,250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0,750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-0,375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2,0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-0,125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0,0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0,000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0,500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-0,5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-0,5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0,500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2,000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-0,5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-1,0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1,500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3,500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1,750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-0,5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-1,5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3,250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5,750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-2,875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-0,5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-2,0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-6,125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655329"/>
              </p:ext>
            </p:extLst>
          </p:nvPr>
        </p:nvGraphicFramePr>
        <p:xfrm>
          <a:off x="251520" y="4221088"/>
          <a:ext cx="36576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Метод Эйлера-Коши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y'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en-US" sz="1100" u="none" strike="noStrike" dirty="0" err="1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0,0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0,000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0,500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0,000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0,250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0,250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0,125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0,188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1,0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0,219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0,219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0,109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0,305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0,012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0,512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0,256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0,378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2,0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-</a:t>
                      </a:r>
                      <a:r>
                        <a:rPr lang="ru-RU" sz="1100" b="1" u="none" strike="noStrike" dirty="0" smtClean="0">
                          <a:effectLst/>
                        </a:rPr>
                        <a:t>0,305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0,0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0,000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0,500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-0,5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0,750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2,250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-1,125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1,938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-1,0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2,281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4,281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2,141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3,461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-1,5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5,082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7,582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3,791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5,937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-2,0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-</a:t>
                      </a:r>
                      <a:r>
                        <a:rPr lang="ru-RU" sz="1100" b="1" u="none" strike="noStrike" dirty="0" smtClean="0">
                          <a:effectLst/>
                        </a:rPr>
                        <a:t>9,946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614886"/>
              </p:ext>
            </p:extLst>
          </p:nvPr>
        </p:nvGraphicFramePr>
        <p:xfrm>
          <a:off x="4067944" y="4221088"/>
          <a:ext cx="48768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Метод Рунге-Кутты 4 порядка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y'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en-US" sz="1100" u="none" strike="noStrike" dirty="0" err="1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0,0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0,000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0,500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0,250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0,313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0,094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0,286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0,214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0,107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0,045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-0,007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0,140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1,0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0,264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0,264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0,132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0,224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0,201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0,281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0,053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0,553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0,277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0,332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0,318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0,367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2,0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-</a:t>
                      </a:r>
                      <a:r>
                        <a:rPr lang="ru-RU" sz="1100" b="1" u="none" strike="noStrike" dirty="0" smtClean="0">
                          <a:effectLst/>
                        </a:rPr>
                        <a:t>0,271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0,0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0,000</a:t>
                      </a:r>
                      <a:endParaRPr lang="ru-RU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0,500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0,750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0,813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1,156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-0,5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0,797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2,297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1,148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1,561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1,664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2,230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-1,0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2,435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4,435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2,217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2,897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3,067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4,000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-1,5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5,459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 smtClean="0">
                          <a:effectLst/>
                        </a:rPr>
                        <a:t>7,959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3,979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5,099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5,379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u="none" strike="noStrike" dirty="0" smtClean="0">
                          <a:effectLst/>
                        </a:rPr>
                        <a:t>6,919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-0,5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-2,0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-</a:t>
                      </a:r>
                      <a:r>
                        <a:rPr lang="ru-RU" sz="1100" b="1" u="none" strike="noStrike" dirty="0" smtClean="0">
                          <a:effectLst/>
                        </a:rPr>
                        <a:t>10,768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454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Диаграмма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478897"/>
              </p:ext>
            </p:extLst>
          </p:nvPr>
        </p:nvGraphicFramePr>
        <p:xfrm>
          <a:off x="1835696" y="1556792"/>
          <a:ext cx="6700838" cy="4910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972453"/>
              </p:ext>
            </p:extLst>
          </p:nvPr>
        </p:nvGraphicFramePr>
        <p:xfrm>
          <a:off x="179512" y="1340768"/>
          <a:ext cx="1416050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Формула" r:id="rId4" imgW="901440" imgH="1054080" progId="Equation.3">
                  <p:embed/>
                </p:oleObj>
              </mc:Choice>
              <mc:Fallback>
                <p:oleObj name="Формула" r:id="rId4" imgW="901440" imgH="1054080" progId="Equation.3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340768"/>
                        <a:ext cx="1416050" cy="165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900" y="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Классические методы</a:t>
            </a:r>
            <a:b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(график решения)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2660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900" y="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Основные определения систем дифференциальных уравнений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181" y="1131709"/>
            <a:ext cx="90730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Система уравнений вида: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r>
              <a:rPr lang="ru-RU" dirty="0" smtClean="0"/>
              <a:t>называется </a:t>
            </a:r>
            <a:r>
              <a:rPr lang="ru-RU" b="1" dirty="0" smtClean="0"/>
              <a:t>системой обыкновенных дифференциальных уравнений первого порядка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432000"/>
              </p:ext>
            </p:extLst>
          </p:nvPr>
        </p:nvGraphicFramePr>
        <p:xfrm>
          <a:off x="2700188" y="1220122"/>
          <a:ext cx="2591892" cy="1634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Формула" r:id="rId3" imgW="1714320" imgH="1079280" progId="Equation.3">
                  <p:embed/>
                </p:oleObj>
              </mc:Choice>
              <mc:Fallback>
                <p:oleObj name="Формула" r:id="rId3" imgW="1714320" imgH="1079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0188" y="1220122"/>
                        <a:ext cx="2591892" cy="1634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396" y="3356992"/>
            <a:ext cx="9073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Численное решение системы дифференциальных уравнений</a:t>
            </a:r>
            <a:r>
              <a:rPr lang="ru-RU" dirty="0" smtClean="0"/>
              <a:t> – множество функций, представленных дискретно, как правило, в равноудалённых точках по оси независимой переменной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 smtClean="0"/>
              <a:t>.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5576" y="4509120"/>
            <a:ext cx="30243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Начальные условия – значения всех функций заданы в одной точке</a:t>
            </a:r>
            <a:endParaRPr lang="ru-RU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64088" y="4520627"/>
            <a:ext cx="302433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Граничные условия – значение как минимум одной из функций задано в точке, отличающейся от остальных</a:t>
            </a:r>
            <a:endParaRPr lang="ru-RU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Прямая со стрелкой 17"/>
          <p:cNvCxnSpPr>
            <a:stCxn id="16" idx="0"/>
            <a:endCxn id="15" idx="2"/>
          </p:cNvCxnSpPr>
          <p:nvPr/>
        </p:nvCxnSpPr>
        <p:spPr>
          <a:xfrm flipV="1">
            <a:off x="2267744" y="4280322"/>
            <a:ext cx="2306156" cy="2287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7" idx="0"/>
            <a:endCxn id="15" idx="2"/>
          </p:cNvCxnSpPr>
          <p:nvPr/>
        </p:nvCxnSpPr>
        <p:spPr>
          <a:xfrm flipH="1" flipV="1">
            <a:off x="4573900" y="4280322"/>
            <a:ext cx="2302356" cy="2403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91680" y="5825009"/>
            <a:ext cx="237626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Задача Коши</a:t>
            </a:r>
            <a:endParaRPr lang="ru-RU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Прямая со стрелкой 26"/>
          <p:cNvCxnSpPr>
            <a:stCxn id="16" idx="2"/>
            <a:endCxn id="23" idx="0"/>
          </p:cNvCxnSpPr>
          <p:nvPr/>
        </p:nvCxnSpPr>
        <p:spPr>
          <a:xfrm>
            <a:off x="2267744" y="5032340"/>
            <a:ext cx="612068" cy="7926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04048" y="5825009"/>
            <a:ext cx="237626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Краевая задача</a:t>
            </a:r>
            <a:endParaRPr lang="ru-RU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Прямая со стрелкой 31"/>
          <p:cNvCxnSpPr>
            <a:stCxn id="17" idx="2"/>
            <a:endCxn id="31" idx="0"/>
          </p:cNvCxnSpPr>
          <p:nvPr/>
        </p:nvCxnSpPr>
        <p:spPr>
          <a:xfrm flipH="1">
            <a:off x="6192180" y="5259291"/>
            <a:ext cx="684076" cy="5657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543477"/>
              </p:ext>
            </p:extLst>
          </p:nvPr>
        </p:nvGraphicFramePr>
        <p:xfrm>
          <a:off x="247650" y="5084763"/>
          <a:ext cx="1238250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Формула" r:id="rId5" imgW="863280" imgH="1104840" progId="Equation.3">
                  <p:embed/>
                </p:oleObj>
              </mc:Choice>
              <mc:Fallback>
                <p:oleObj name="Формула" r:id="rId5" imgW="863280" imgH="1104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5084763"/>
                        <a:ext cx="1238250" cy="158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689494"/>
              </p:ext>
            </p:extLst>
          </p:nvPr>
        </p:nvGraphicFramePr>
        <p:xfrm>
          <a:off x="7531100" y="5229225"/>
          <a:ext cx="1493838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Формула" r:id="rId7" imgW="1041120" imgH="1104840" progId="Equation.3">
                  <p:embed/>
                </p:oleObj>
              </mc:Choice>
              <mc:Fallback>
                <p:oleObj name="Формула" r:id="rId7" imgW="1041120" imgH="1104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1100" y="5229225"/>
                        <a:ext cx="1493838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971589" y="6060778"/>
            <a:ext cx="2133600" cy="365125"/>
          </a:xfrm>
        </p:spPr>
        <p:txBody>
          <a:bodyPr/>
          <a:lstStyle/>
          <a:p>
            <a:fld id="{B6F829E1-22CD-4006-A51E-1C9B67A2B4DF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19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5776" y="2226344"/>
            <a:ext cx="20162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0-й порядок</a:t>
            </a:r>
          </a:p>
          <a:p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1-й порядок</a:t>
            </a: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2-й порядок</a:t>
            </a:r>
          </a:p>
          <a:p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3-й порядок</a:t>
            </a:r>
          </a:p>
          <a:p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4-й порядок</a:t>
            </a:r>
          </a:p>
          <a:p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…</a:t>
            </a:r>
            <a:endParaRPr lang="ru-RU" sz="2400" b="1" dirty="0">
              <a:solidFill>
                <a:srgbClr val="7030A0"/>
              </a:solidFill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2195736" y="2132856"/>
            <a:ext cx="0" cy="4536504"/>
          </a:xfrm>
          <a:prstGeom prst="straightConnector1">
            <a:avLst/>
          </a:prstGeom>
          <a:ln w="635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88430" y="2132856"/>
            <a:ext cx="677108" cy="453650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sz="1600" dirty="0" smtClean="0"/>
              <a:t>Повышение точности, уменьшение ошибки, увеличение порядка аппроксимации производной</a:t>
            </a:r>
            <a:endParaRPr lang="ru-RU" sz="1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900" y="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Численные методы решения систем дифференциальных уравнений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11960" y="1340768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7030A0"/>
                </a:solidFill>
              </a:rPr>
              <a:t>Классические методы решения дифференциальных уравнений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2106578"/>
            <a:ext cx="2880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600" dirty="0" smtClean="0"/>
          </a:p>
          <a:p>
            <a:r>
              <a:rPr lang="ru-RU" sz="1600" dirty="0" smtClean="0"/>
              <a:t>Метод Эйлера</a:t>
            </a:r>
          </a:p>
          <a:p>
            <a:endParaRPr lang="ru-RU" sz="1600" dirty="0"/>
          </a:p>
          <a:p>
            <a:r>
              <a:rPr lang="ru-RU" sz="1600" dirty="0" smtClean="0"/>
              <a:t>Метод Эйлера модифицированный, метод Эйлера–Коши</a:t>
            </a:r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endParaRPr lang="ru-RU" sz="800" dirty="0" smtClean="0"/>
          </a:p>
          <a:p>
            <a:r>
              <a:rPr lang="ru-RU" sz="1600" dirty="0" smtClean="0"/>
              <a:t>Метод Рунге–Кутты 4-го порядка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60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1900" y="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Эйлера для решения системы дифференциальных уравнений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913171"/>
              </p:ext>
            </p:extLst>
          </p:nvPr>
        </p:nvGraphicFramePr>
        <p:xfrm>
          <a:off x="138435" y="1580431"/>
          <a:ext cx="2764319" cy="2280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Формула" r:id="rId3" imgW="2019240" imgH="1663560" progId="Equation.3">
                  <p:embed/>
                </p:oleObj>
              </mc:Choice>
              <mc:Fallback>
                <p:oleObj name="Формула" r:id="rId3" imgW="2019240" imgH="1663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5" y="1580431"/>
                        <a:ext cx="2764319" cy="22806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5496" y="119675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7030A0"/>
                </a:solidFill>
              </a:rPr>
              <a:t>Дано:</a:t>
            </a:r>
            <a:endParaRPr lang="ru-RU" b="1" dirty="0">
              <a:solidFill>
                <a:srgbClr val="7030A0"/>
              </a:solidFill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605442"/>
              </p:ext>
            </p:extLst>
          </p:nvPr>
        </p:nvGraphicFramePr>
        <p:xfrm>
          <a:off x="4453458" y="1595471"/>
          <a:ext cx="2973388" cy="248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Формула" r:id="rId5" imgW="1676160" imgH="1396800" progId="Equation.3">
                  <p:embed/>
                </p:oleObj>
              </mc:Choice>
              <mc:Fallback>
                <p:oleObj name="Формула" r:id="rId5" imgW="1676160" imgH="139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3458" y="1595471"/>
                        <a:ext cx="2973388" cy="248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644008" y="120032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7030A0"/>
                </a:solidFill>
              </a:rPr>
              <a:t>Решение: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53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1900" y="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Модифицированный метод Эйлера</a:t>
            </a:r>
            <a:b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для решения системы</a:t>
            </a:r>
            <a:b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дифференциальных уравнений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19015"/>
              </p:ext>
            </p:extLst>
          </p:nvPr>
        </p:nvGraphicFramePr>
        <p:xfrm>
          <a:off x="138435" y="2156833"/>
          <a:ext cx="2764319" cy="2280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Формула" r:id="rId3" imgW="2019240" imgH="1663560" progId="Equation.3">
                  <p:embed/>
                </p:oleObj>
              </mc:Choice>
              <mc:Fallback>
                <p:oleObj name="Формула" r:id="rId3" imgW="2019240" imgH="1663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5" y="2156833"/>
                        <a:ext cx="2764319" cy="22806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5496" y="177315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7030A0"/>
                </a:solidFill>
              </a:rPr>
              <a:t>Дано:</a:t>
            </a:r>
            <a:endParaRPr lang="ru-RU" b="1" dirty="0">
              <a:solidFill>
                <a:srgbClr val="7030A0"/>
              </a:solidFill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176286"/>
              </p:ext>
            </p:extLst>
          </p:nvPr>
        </p:nvGraphicFramePr>
        <p:xfrm>
          <a:off x="3707904" y="2108004"/>
          <a:ext cx="4856659" cy="4633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Формула" r:id="rId5" imgW="2958840" imgH="2819160" progId="Equation.3">
                  <p:embed/>
                </p:oleObj>
              </mc:Choice>
              <mc:Fallback>
                <p:oleObj name="Формула" r:id="rId5" imgW="2958840" imgH="2819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2108004"/>
                        <a:ext cx="4856659" cy="4633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644008" y="1776731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7030A0"/>
                </a:solidFill>
              </a:rPr>
              <a:t>Решение: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52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1900" y="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Эйлера–Коши для решения системы</a:t>
            </a:r>
            <a:b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дифференциальных уравнений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991253"/>
              </p:ext>
            </p:extLst>
          </p:nvPr>
        </p:nvGraphicFramePr>
        <p:xfrm>
          <a:off x="138435" y="1652439"/>
          <a:ext cx="2764319" cy="2280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Формула" r:id="rId3" imgW="2019240" imgH="1663560" progId="Equation.3">
                  <p:embed/>
                </p:oleObj>
              </mc:Choice>
              <mc:Fallback>
                <p:oleObj name="Формула" r:id="rId3" imgW="2019240" imgH="1663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5" y="1652439"/>
                        <a:ext cx="2764319" cy="22806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5496" y="126876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7030A0"/>
                </a:solidFill>
              </a:rPr>
              <a:t>Дано:</a:t>
            </a:r>
            <a:endParaRPr lang="ru-RU" b="1" dirty="0">
              <a:solidFill>
                <a:srgbClr val="7030A0"/>
              </a:solidFill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847457"/>
              </p:ext>
            </p:extLst>
          </p:nvPr>
        </p:nvGraphicFramePr>
        <p:xfrm>
          <a:off x="3790950" y="1700808"/>
          <a:ext cx="4689475" cy="386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Формула" r:id="rId5" imgW="2857320" imgH="2349360" progId="Equation.3">
                  <p:embed/>
                </p:oleObj>
              </mc:Choice>
              <mc:Fallback>
                <p:oleObj name="Формула" r:id="rId5" imgW="2857320" imgH="234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950" y="1700808"/>
                        <a:ext cx="4689475" cy="386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644008" y="1272337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7030A0"/>
                </a:solidFill>
              </a:rPr>
              <a:t>Решение: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13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1900" y="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Рунге–Кутты 4 порядка для решения системы дифференциальных уравнений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664474"/>
              </p:ext>
            </p:extLst>
          </p:nvPr>
        </p:nvGraphicFramePr>
        <p:xfrm>
          <a:off x="138435" y="1652439"/>
          <a:ext cx="2764319" cy="2280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Формула" r:id="rId3" imgW="2019240" imgH="1663560" progId="Equation.3">
                  <p:embed/>
                </p:oleObj>
              </mc:Choice>
              <mc:Fallback>
                <p:oleObj name="Формула" r:id="rId3" imgW="2019240" imgH="1663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5" y="1652439"/>
                        <a:ext cx="2764319" cy="22806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5496" y="126876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7030A0"/>
                </a:solidFill>
              </a:rPr>
              <a:t>Дано:</a:t>
            </a:r>
            <a:endParaRPr lang="ru-RU" b="1" dirty="0">
              <a:solidFill>
                <a:srgbClr val="7030A0"/>
              </a:solidFill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712855"/>
              </p:ext>
            </p:extLst>
          </p:nvPr>
        </p:nvGraphicFramePr>
        <p:xfrm>
          <a:off x="4283968" y="1638092"/>
          <a:ext cx="3431739" cy="5146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Формула" r:id="rId5" imgW="3060360" imgH="4584600" progId="Equation.3">
                  <p:embed/>
                </p:oleObj>
              </mc:Choice>
              <mc:Fallback>
                <p:oleObj name="Формула" r:id="rId5" imgW="3060360" imgH="4584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1638092"/>
                        <a:ext cx="3431739" cy="51468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644008" y="1272337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7030A0"/>
                </a:solidFill>
              </a:rPr>
              <a:t>Решение: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7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056343"/>
              </p:ext>
            </p:extLst>
          </p:nvPr>
        </p:nvGraphicFramePr>
        <p:xfrm>
          <a:off x="34925" y="1585913"/>
          <a:ext cx="2233613" cy="251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Формула" r:id="rId3" imgW="1422360" imgH="1600200" progId="Equation.3">
                  <p:embed/>
                </p:oleObj>
              </mc:Choice>
              <mc:Fallback>
                <p:oleObj name="Формула" r:id="rId3" imgW="1422360" imgH="160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585913"/>
                        <a:ext cx="2233613" cy="251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900" y="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Пример численного решения системы дифференциальных уравнений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96" y="125946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7030A0"/>
                </a:solidFill>
              </a:rPr>
              <a:t>Дано: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27984" y="125946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7030A0"/>
                </a:solidFill>
              </a:rPr>
              <a:t>Метод Эйлера</a:t>
            </a:r>
            <a:endParaRPr lang="ru-RU" b="1" dirty="0">
              <a:solidFill>
                <a:srgbClr val="7030A0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334243"/>
              </p:ext>
            </p:extLst>
          </p:nvPr>
        </p:nvGraphicFramePr>
        <p:xfrm>
          <a:off x="4200128" y="1700808"/>
          <a:ext cx="3048000" cy="247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Метод Эйлера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0,75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0,75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2,25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1,375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3,625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1,9375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5,5625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2,78125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1,75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8,34375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4,046875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12,39063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5,945313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2,25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18,33594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8,792969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27,12891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13,06445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5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2,75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40,19336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27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90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Основные определения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496" y="764704"/>
            <a:ext cx="9073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Уравнение вида:</a:t>
            </a:r>
          </a:p>
          <a:p>
            <a:endParaRPr lang="ru-RU" dirty="0"/>
          </a:p>
          <a:p>
            <a:r>
              <a:rPr lang="ru-RU" dirty="0" smtClean="0"/>
              <a:t>называется обыкновенным </a:t>
            </a:r>
            <a:r>
              <a:rPr lang="ru-RU" b="1" dirty="0" smtClean="0"/>
              <a:t>дифференциальным уравнением порядка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080888"/>
              </p:ext>
            </p:extLst>
          </p:nvPr>
        </p:nvGraphicFramePr>
        <p:xfrm>
          <a:off x="2051719" y="660808"/>
          <a:ext cx="4248473" cy="511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5" name="Формула" r:id="rId3" imgW="2108160" imgH="253800" progId="Equation.3">
                  <p:embed/>
                </p:oleObj>
              </mc:Choice>
              <mc:Fallback>
                <p:oleObj name="Формула" r:id="rId3" imgW="210816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719" y="660808"/>
                        <a:ext cx="4248473" cy="5118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675790"/>
              </p:ext>
            </p:extLst>
          </p:nvPr>
        </p:nvGraphicFramePr>
        <p:xfrm>
          <a:off x="107504" y="1928813"/>
          <a:ext cx="169068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6" name="Формула" r:id="rId5" imgW="838080" imgH="241200" progId="Equation.3">
                  <p:embed/>
                </p:oleObj>
              </mc:Choice>
              <mc:Fallback>
                <p:oleObj name="Формула" r:id="rId5" imgW="838080" imgH="241200" progId="Equation.3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928813"/>
                        <a:ext cx="1690687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07704" y="1988840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– обыкновенное дифференциальное уравнение 1 порядка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96" y="2577678"/>
            <a:ext cx="907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Общее решение обыкновенного дифференциального уравнения 1 порядка – функция вида: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376158"/>
              </p:ext>
            </p:extLst>
          </p:nvPr>
        </p:nvGraphicFramePr>
        <p:xfrm>
          <a:off x="783109" y="2900363"/>
          <a:ext cx="18446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7" name="Формула" r:id="rId7" imgW="914400" imgH="241200" progId="Equation.3">
                  <p:embed/>
                </p:oleObj>
              </mc:Choice>
              <mc:Fallback>
                <p:oleObj name="Формула" r:id="rId7" imgW="914400" imgH="241200" progId="Equation.3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109" y="2900363"/>
                        <a:ext cx="184467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32916" y="2970664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, где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/>
              <a:t> – </a:t>
            </a:r>
            <a:r>
              <a:rPr lang="ru-RU" dirty="0" smtClean="0"/>
              <a:t>константа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96" y="3358733"/>
            <a:ext cx="907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Частное решение получается из общего, если известна хотя бы одна его точка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96" y="3873822"/>
            <a:ext cx="907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Процесс решения дифференциального уравнения называется </a:t>
            </a:r>
            <a:r>
              <a:rPr lang="ru-RU" b="1" dirty="0" smtClean="0"/>
              <a:t>интегрированием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496" y="5446965"/>
            <a:ext cx="907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Шаг интегрирования</a:t>
            </a:r>
            <a:r>
              <a:rPr lang="ru-RU" dirty="0" smtClean="0"/>
              <a:t> (</a:t>
            </a:r>
            <a:r>
              <a:rPr lang="en-US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 smtClean="0"/>
              <a:t>) – расстояние по оси независимой переменной между двумя ближайшими точками численного решения дифференциального уравнения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496" y="4365104"/>
            <a:ext cx="9073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Численное решение дифференциального уравнения</a:t>
            </a:r>
            <a:r>
              <a:rPr lang="ru-RU" dirty="0" smtClean="0"/>
              <a:t> – множество дискретных, как правило, равноудалённых значений независимой переменной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/>
              <a:t> </a:t>
            </a:r>
            <a:r>
              <a:rPr lang="ru-RU" dirty="0" smtClean="0"/>
              <a:t>и соответствующих им значений функции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32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575588"/>
              </p:ext>
            </p:extLst>
          </p:nvPr>
        </p:nvGraphicFramePr>
        <p:xfrm>
          <a:off x="34925" y="1585913"/>
          <a:ext cx="2233613" cy="251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Формула" r:id="rId3" imgW="1422360" imgH="1600200" progId="Equation.3">
                  <p:embed/>
                </p:oleObj>
              </mc:Choice>
              <mc:Fallback>
                <p:oleObj name="Формула" r:id="rId3" imgW="1422360" imgH="160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585913"/>
                        <a:ext cx="2233613" cy="251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496" y="125946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7030A0"/>
                </a:solidFill>
              </a:rPr>
              <a:t>Дано: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7904" y="125946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7030A0"/>
                </a:solidFill>
              </a:rPr>
              <a:t>Модифицированный метод Эйлера</a:t>
            </a:r>
            <a:endParaRPr lang="ru-RU" b="1" dirty="0">
              <a:solidFill>
                <a:srgbClr val="7030A0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602513"/>
              </p:ext>
            </p:extLst>
          </p:nvPr>
        </p:nvGraphicFramePr>
        <p:xfrm>
          <a:off x="3590528" y="1700808"/>
          <a:ext cx="4267200" cy="247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Модифицированный метод Эйлера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0,375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0,625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0,375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0,625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0,1875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0,375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0,09375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0,90625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0,46875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1,53125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0,265625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-0,25781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1,257813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0,210938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2,789063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0,519531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0,625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-0,69727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1,697266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-0,48633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4,486328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0,993164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0,75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-1,24658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2,246582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-1,73291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6,73291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1,741455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0,875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-1,93323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2,933228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-3,66614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9,666138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2,833069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-2,79153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3,791534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-6,45767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13,45767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4,353836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1,125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-3,86442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4,864418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-10,3221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18,32209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6,411045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-5,20552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6,205523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-15,5276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24,52761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9,138806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1,375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-6,8819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7,881903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5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-22,4095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32,40952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900" y="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Пример численного решения системы дифференциальных уравнений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323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089378"/>
              </p:ext>
            </p:extLst>
          </p:nvPr>
        </p:nvGraphicFramePr>
        <p:xfrm>
          <a:off x="34925" y="1585913"/>
          <a:ext cx="2233613" cy="251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Формула" r:id="rId3" imgW="1422360" imgH="1600200" progId="Equation.3">
                  <p:embed/>
                </p:oleObj>
              </mc:Choice>
              <mc:Fallback>
                <p:oleObj name="Формула" r:id="rId3" imgW="1422360" imgH="160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585913"/>
                        <a:ext cx="2233613" cy="251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496" y="125946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7030A0"/>
                </a:solidFill>
              </a:rPr>
              <a:t>Дано: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7904" y="125946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7030A0"/>
                </a:solidFill>
              </a:rPr>
              <a:t>Метод Эйлера–Коши</a:t>
            </a:r>
            <a:endParaRPr lang="ru-RU" b="1" dirty="0">
              <a:solidFill>
                <a:srgbClr val="7030A0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232776"/>
              </p:ext>
            </p:extLst>
          </p:nvPr>
        </p:nvGraphicFramePr>
        <p:xfrm>
          <a:off x="3590528" y="1700808"/>
          <a:ext cx="4267200" cy="247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Метод Эйлера-Коши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0,75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0,375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0,625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0,375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0,75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-0,0625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1,0625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0,53125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1,53125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0,46875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1,03125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-0,53125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1,53125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2,8125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0,75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1,40625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-1,23438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2,234375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0,257813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4,632813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1,242188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1,945313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-2,28906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3,289063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-0,26563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7,25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2,015625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2,742188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-3,87109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4,871094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-1,19336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11,05664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3,193359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3,931641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-6,24414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7,244141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-2,71875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16,64453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4,96875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5,712891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-9,80371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10,80371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-5,13623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24,90283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7,63623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8,383301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-15,1431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16,14307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-8,88965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37,16602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11,63965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12,38818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-23,1521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24,1521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5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-14,6459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55,43616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900" y="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Пример численного решения системы дифференциальных уравнений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18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554115"/>
              </p:ext>
            </p:extLst>
          </p:nvPr>
        </p:nvGraphicFramePr>
        <p:xfrm>
          <a:off x="34925" y="1585913"/>
          <a:ext cx="2233613" cy="251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Формула" r:id="rId3" imgW="1422360" imgH="1600200" progId="Equation.3">
                  <p:embed/>
                </p:oleObj>
              </mc:Choice>
              <mc:Fallback>
                <p:oleObj name="Формула" r:id="rId3" imgW="1422360" imgH="160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585913"/>
                        <a:ext cx="2233613" cy="251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496" y="125946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7030A0"/>
                </a:solidFill>
              </a:rPr>
              <a:t>Дано: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7904" y="125946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7030A0"/>
                </a:solidFill>
              </a:rPr>
              <a:t>Метод Рунге–Кутты 4 порядка</a:t>
            </a:r>
            <a:endParaRPr lang="ru-RU" b="1" dirty="0">
              <a:solidFill>
                <a:srgbClr val="7030A0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804614"/>
              </p:ext>
            </p:extLst>
          </p:nvPr>
        </p:nvGraphicFramePr>
        <p:xfrm>
          <a:off x="2371328" y="1700808"/>
          <a:ext cx="6705600" cy="247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Метод Рунге-Кутты 4 порядка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0,375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0,625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0,375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0,625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0,75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0,375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0,625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0,375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0,75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0,09375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0,90625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0,125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0,875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0,609375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1,453125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0,390625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1,03125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-0,26172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1,261719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-0,15625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1,15625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-0,28125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1,28125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0,488281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2,644531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0,761719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1,316406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-0,71094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1,710938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-0,44141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1,441406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-0,56641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1,566406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0,136719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4,175781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1,363281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1,65625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-1,28613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2,286133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-0,78125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1,78125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-0,90625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1,90625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-0,47624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6,125326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2,226237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2,074544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-2,02474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3,02474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-1,19954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2,199544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-1,32454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2,324544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-1,40072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8,599935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3,400716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2,599609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-2,97469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3,974691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-1,72461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2,724609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-1,84961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2,849609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-2,70863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11,74124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4,958632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3,266303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-4,19754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5,197537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-2,3913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3,391303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-2,5163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3,516303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-4,49786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15,73462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6,997857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4,118381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-5,77244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6,772441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-3,24338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4,243381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-3,36838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4,368381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-6,89822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20,82102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9,648218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5,211401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-7,80131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8,801306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-4,3364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5,336401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-4,4614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5,461401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5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-10,0797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27,31239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900" y="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Пример численного решения системы дифференциальных уравнений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374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428437"/>
              </p:ext>
            </p:extLst>
          </p:nvPr>
        </p:nvGraphicFramePr>
        <p:xfrm>
          <a:off x="34925" y="1585913"/>
          <a:ext cx="2233613" cy="251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Формула" r:id="rId3" imgW="1422360" imgH="1600200" progId="Equation.3">
                  <p:embed/>
                </p:oleObj>
              </mc:Choice>
              <mc:Fallback>
                <p:oleObj name="Формула" r:id="rId3" imgW="1422360" imgH="160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585913"/>
                        <a:ext cx="2233613" cy="251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900" y="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Пример численного решения системы дифференциальных уравнений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7630346"/>
              </p:ext>
            </p:extLst>
          </p:nvPr>
        </p:nvGraphicFramePr>
        <p:xfrm>
          <a:off x="2208046" y="1772816"/>
          <a:ext cx="6934200" cy="5005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660232" y="6237312"/>
            <a:ext cx="2133600" cy="365125"/>
          </a:xfrm>
        </p:spPr>
        <p:txBody>
          <a:bodyPr/>
          <a:lstStyle/>
          <a:p>
            <a:fld id="{B6F829E1-22CD-4006-A51E-1C9B67A2B4DF}" type="slidenum">
              <a:rPr lang="ru-RU" smtClean="0"/>
              <a:t>23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864462" y="2060848"/>
            <a:ext cx="523593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rgbClr val="7030A0"/>
                </a:solidFill>
              </a:rPr>
              <a:t>Сплошная – метод Эйлера</a:t>
            </a:r>
          </a:p>
          <a:p>
            <a:r>
              <a:rPr lang="ru-RU" sz="1600" b="1" dirty="0" smtClean="0">
                <a:solidFill>
                  <a:srgbClr val="7030A0"/>
                </a:solidFill>
              </a:rPr>
              <a:t>Длинный пунктир – модифицированный метод Эйлера</a:t>
            </a:r>
          </a:p>
          <a:p>
            <a:r>
              <a:rPr lang="ru-RU" sz="1600" b="1" dirty="0" smtClean="0">
                <a:solidFill>
                  <a:srgbClr val="7030A0"/>
                </a:solidFill>
              </a:rPr>
              <a:t>Короткий пунктир – </a:t>
            </a:r>
            <a:r>
              <a:rPr lang="ru-RU" sz="1600" b="1" dirty="0">
                <a:solidFill>
                  <a:srgbClr val="7030A0"/>
                </a:solidFill>
              </a:rPr>
              <a:t>метод </a:t>
            </a:r>
            <a:r>
              <a:rPr lang="ru-RU" sz="1600" b="1" dirty="0" smtClean="0">
                <a:solidFill>
                  <a:srgbClr val="7030A0"/>
                </a:solidFill>
              </a:rPr>
              <a:t>Эйлера–Коши</a:t>
            </a:r>
          </a:p>
          <a:p>
            <a:r>
              <a:rPr lang="ru-RU" sz="1600" b="1" dirty="0" smtClean="0">
                <a:solidFill>
                  <a:srgbClr val="7030A0"/>
                </a:solidFill>
              </a:rPr>
              <a:t>Точки – метод Рунге–Кутты 4 порядка</a:t>
            </a:r>
            <a:endParaRPr lang="ru-RU" sz="1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501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Прямая соединительная линия 67"/>
          <p:cNvCxnSpPr/>
          <p:nvPr/>
        </p:nvCxnSpPr>
        <p:spPr>
          <a:xfrm>
            <a:off x="3275856" y="2836460"/>
            <a:ext cx="547260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stCxn id="54" idx="6"/>
          </p:cNvCxnSpPr>
          <p:nvPr/>
        </p:nvCxnSpPr>
        <p:spPr>
          <a:xfrm>
            <a:off x="8034889" y="4194858"/>
            <a:ext cx="929599" cy="975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олилиния 52"/>
          <p:cNvSpPr/>
          <p:nvPr/>
        </p:nvSpPr>
        <p:spPr>
          <a:xfrm flipV="1">
            <a:off x="3603828" y="2468182"/>
            <a:ext cx="4640580" cy="1751390"/>
          </a:xfrm>
          <a:custGeom>
            <a:avLst/>
            <a:gdLst>
              <a:gd name="connsiteX0" fmla="*/ 0 w 4640580"/>
              <a:gd name="connsiteY0" fmla="*/ 2004060 h 2004060"/>
              <a:gd name="connsiteX1" fmla="*/ 1798320 w 4640580"/>
              <a:gd name="connsiteY1" fmla="*/ 579120 h 2004060"/>
              <a:gd name="connsiteX2" fmla="*/ 4640580 w 4640580"/>
              <a:gd name="connsiteY2" fmla="*/ 0 h 200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0580" h="2004060">
                <a:moveTo>
                  <a:pt x="0" y="2004060"/>
                </a:moveTo>
                <a:cubicBezTo>
                  <a:pt x="512445" y="1458595"/>
                  <a:pt x="1024890" y="913130"/>
                  <a:pt x="1798320" y="579120"/>
                </a:cubicBezTo>
                <a:cubicBezTo>
                  <a:pt x="2571750" y="245110"/>
                  <a:pt x="4152900" y="36830"/>
                  <a:pt x="4640580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90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Решение краевых задач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311539"/>
              </p:ext>
            </p:extLst>
          </p:nvPr>
        </p:nvGraphicFramePr>
        <p:xfrm>
          <a:off x="179388" y="980728"/>
          <a:ext cx="2382837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Формула" r:id="rId4" imgW="1739880" imgH="1638000" progId="Equation.3">
                  <p:embed/>
                </p:oleObj>
              </mc:Choice>
              <mc:Fallback>
                <p:oleObj name="Формула" r:id="rId4" imgW="1739880" imgH="163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980728"/>
                        <a:ext cx="2382837" cy="224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496" y="62068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7030A0"/>
                </a:solidFill>
              </a:rPr>
              <a:t>Дано:</a:t>
            </a:r>
            <a:endParaRPr lang="ru-RU" b="1" dirty="0">
              <a:solidFill>
                <a:srgbClr val="7030A0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3257161" y="661338"/>
            <a:ext cx="0" cy="427983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3257161" y="4499828"/>
            <a:ext cx="525658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70116" y="410586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97121" y="54868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олилиния 12"/>
          <p:cNvSpPr/>
          <p:nvPr/>
        </p:nvSpPr>
        <p:spPr>
          <a:xfrm>
            <a:off x="3565163" y="1268760"/>
            <a:ext cx="4640580" cy="2952328"/>
          </a:xfrm>
          <a:custGeom>
            <a:avLst/>
            <a:gdLst>
              <a:gd name="connsiteX0" fmla="*/ 0 w 4640580"/>
              <a:gd name="connsiteY0" fmla="*/ 2004060 h 2004060"/>
              <a:gd name="connsiteX1" fmla="*/ 1798320 w 4640580"/>
              <a:gd name="connsiteY1" fmla="*/ 579120 h 2004060"/>
              <a:gd name="connsiteX2" fmla="*/ 4640580 w 4640580"/>
              <a:gd name="connsiteY2" fmla="*/ 0 h 200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0580" h="2004060">
                <a:moveTo>
                  <a:pt x="0" y="2004060"/>
                </a:moveTo>
                <a:cubicBezTo>
                  <a:pt x="512445" y="1458595"/>
                  <a:pt x="1024890" y="913130"/>
                  <a:pt x="1798320" y="579120"/>
                </a:cubicBezTo>
                <a:cubicBezTo>
                  <a:pt x="2571750" y="245110"/>
                  <a:pt x="4152900" y="36830"/>
                  <a:pt x="464058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3744812" y="449982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ru-RU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62788" y="450042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Прямая соединительная линия 15"/>
          <p:cNvCxnSpPr>
            <a:endCxn id="41" idx="4"/>
          </p:cNvCxnSpPr>
          <p:nvPr/>
        </p:nvCxnSpPr>
        <p:spPr>
          <a:xfrm flipV="1">
            <a:off x="7944889" y="2482640"/>
            <a:ext cx="0" cy="19925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4" idx="0"/>
            <a:endCxn id="67" idx="4"/>
          </p:cNvCxnSpPr>
          <p:nvPr/>
        </p:nvCxnSpPr>
        <p:spPr>
          <a:xfrm flipH="1" flipV="1">
            <a:off x="7938384" y="2919738"/>
            <a:ext cx="6505" cy="118512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38865" y="836712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y</a:t>
            </a:r>
            <a:r>
              <a:rPr lang="ru-RU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3271091" y="2417684"/>
            <a:ext cx="569339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>
            <a:spLocks noChangeAspect="1"/>
          </p:cNvSpPr>
          <p:nvPr/>
        </p:nvSpPr>
        <p:spPr>
          <a:xfrm>
            <a:off x="3822441" y="357301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олилиния 41"/>
          <p:cNvSpPr/>
          <p:nvPr/>
        </p:nvSpPr>
        <p:spPr>
          <a:xfrm flipV="1">
            <a:off x="3574349" y="1112248"/>
            <a:ext cx="4640580" cy="1305436"/>
          </a:xfrm>
          <a:custGeom>
            <a:avLst/>
            <a:gdLst>
              <a:gd name="connsiteX0" fmla="*/ 0 w 4640580"/>
              <a:gd name="connsiteY0" fmla="*/ 2004060 h 2004060"/>
              <a:gd name="connsiteX1" fmla="*/ 1798320 w 4640580"/>
              <a:gd name="connsiteY1" fmla="*/ 579120 h 2004060"/>
              <a:gd name="connsiteX2" fmla="*/ 4640580 w 4640580"/>
              <a:gd name="connsiteY2" fmla="*/ 0 h 200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0580" h="2004060">
                <a:moveTo>
                  <a:pt x="0" y="2004060"/>
                </a:moveTo>
                <a:cubicBezTo>
                  <a:pt x="512445" y="1458595"/>
                  <a:pt x="1024890" y="913130"/>
                  <a:pt x="1798320" y="579120"/>
                </a:cubicBezTo>
                <a:cubicBezTo>
                  <a:pt x="2571750" y="245110"/>
                  <a:pt x="4152900" y="36830"/>
                  <a:pt x="464058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7638865" y="1916832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y</a:t>
            </a:r>
            <a:r>
              <a:rPr lang="ru-RU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Прямая соединительная линия 43"/>
          <p:cNvCxnSpPr>
            <a:endCxn id="37" idx="4"/>
          </p:cNvCxnSpPr>
          <p:nvPr/>
        </p:nvCxnSpPr>
        <p:spPr>
          <a:xfrm flipV="1">
            <a:off x="3910082" y="3753016"/>
            <a:ext cx="2359" cy="7384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endCxn id="37" idx="2"/>
          </p:cNvCxnSpPr>
          <p:nvPr/>
        </p:nvCxnSpPr>
        <p:spPr>
          <a:xfrm>
            <a:off x="3256774" y="3663016"/>
            <a:ext cx="56566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766759" y="347835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1 0</a:t>
            </a:r>
            <a:endParaRPr lang="ru-RU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Овал 40"/>
          <p:cNvSpPr>
            <a:spLocks noChangeAspect="1"/>
          </p:cNvSpPr>
          <p:nvPr/>
        </p:nvSpPr>
        <p:spPr>
          <a:xfrm>
            <a:off x="7854889" y="230264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2755098" y="223301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2 1</a:t>
            </a:r>
            <a:endParaRPr lang="ru-RU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Овал 51"/>
          <p:cNvSpPr>
            <a:spLocks noChangeAspect="1"/>
          </p:cNvSpPr>
          <p:nvPr/>
        </p:nvSpPr>
        <p:spPr>
          <a:xfrm>
            <a:off x="3820437" y="2664698"/>
            <a:ext cx="180000" cy="180000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>
            <a:spLocks noChangeAspect="1"/>
          </p:cNvSpPr>
          <p:nvPr/>
        </p:nvSpPr>
        <p:spPr>
          <a:xfrm>
            <a:off x="7854889" y="4104858"/>
            <a:ext cx="180000" cy="180000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 flipV="1">
            <a:off x="8892480" y="2425922"/>
            <a:ext cx="0" cy="1777174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460432" y="3222368"/>
            <a:ext cx="461665" cy="27667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Полилиния 64"/>
          <p:cNvSpPr/>
          <p:nvPr/>
        </p:nvSpPr>
        <p:spPr>
          <a:xfrm flipV="1">
            <a:off x="3603828" y="1369253"/>
            <a:ext cx="4640580" cy="1483683"/>
          </a:xfrm>
          <a:custGeom>
            <a:avLst/>
            <a:gdLst>
              <a:gd name="connsiteX0" fmla="*/ 0 w 4640580"/>
              <a:gd name="connsiteY0" fmla="*/ 2004060 h 2004060"/>
              <a:gd name="connsiteX1" fmla="*/ 1798320 w 4640580"/>
              <a:gd name="connsiteY1" fmla="*/ 579120 h 2004060"/>
              <a:gd name="connsiteX2" fmla="*/ 4640580 w 4640580"/>
              <a:gd name="connsiteY2" fmla="*/ 0 h 200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0580" h="2004060">
                <a:moveTo>
                  <a:pt x="0" y="2004060"/>
                </a:moveTo>
                <a:cubicBezTo>
                  <a:pt x="512445" y="1458595"/>
                  <a:pt x="1024890" y="913130"/>
                  <a:pt x="1798320" y="579120"/>
                </a:cubicBezTo>
                <a:cubicBezTo>
                  <a:pt x="2571750" y="245110"/>
                  <a:pt x="4152900" y="36830"/>
                  <a:pt x="4640580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/>
          <p:cNvSpPr>
            <a:spLocks noChangeAspect="1"/>
          </p:cNvSpPr>
          <p:nvPr/>
        </p:nvSpPr>
        <p:spPr>
          <a:xfrm>
            <a:off x="3827206" y="1540316"/>
            <a:ext cx="180000" cy="180000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/>
          <p:cNvSpPr>
            <a:spLocks noChangeAspect="1"/>
          </p:cNvSpPr>
          <p:nvPr/>
        </p:nvSpPr>
        <p:spPr>
          <a:xfrm>
            <a:off x="7848384" y="2739738"/>
            <a:ext cx="180000" cy="180000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0" name="Прямая соединительная линия 69"/>
          <p:cNvCxnSpPr/>
          <p:nvPr/>
        </p:nvCxnSpPr>
        <p:spPr>
          <a:xfrm flipV="1">
            <a:off x="8499688" y="2413054"/>
            <a:ext cx="0" cy="423406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067640" y="2378642"/>
            <a:ext cx="461665" cy="4578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Прямая соединительная линия 74"/>
          <p:cNvCxnSpPr>
            <a:stCxn id="67" idx="0"/>
            <a:endCxn id="41" idx="4"/>
          </p:cNvCxnSpPr>
          <p:nvPr/>
        </p:nvCxnSpPr>
        <p:spPr>
          <a:xfrm flipV="1">
            <a:off x="7938384" y="2482640"/>
            <a:ext cx="6505" cy="25709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Овал 77"/>
          <p:cNvSpPr>
            <a:spLocks noChangeAspect="1"/>
          </p:cNvSpPr>
          <p:nvPr/>
        </p:nvSpPr>
        <p:spPr>
          <a:xfrm>
            <a:off x="3299297" y="2150674"/>
            <a:ext cx="360000" cy="360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Овал 78"/>
          <p:cNvSpPr>
            <a:spLocks noChangeAspect="1"/>
          </p:cNvSpPr>
          <p:nvPr/>
        </p:nvSpPr>
        <p:spPr>
          <a:xfrm>
            <a:off x="3275856" y="1091792"/>
            <a:ext cx="360000" cy="360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Прямая соединительная линия 79"/>
          <p:cNvCxnSpPr>
            <a:stCxn id="37" idx="0"/>
            <a:endCxn id="52" idx="4"/>
          </p:cNvCxnSpPr>
          <p:nvPr/>
        </p:nvCxnSpPr>
        <p:spPr>
          <a:xfrm flipH="1" flipV="1">
            <a:off x="3910437" y="2844698"/>
            <a:ext cx="2004" cy="72831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>
            <a:stCxn id="52" idx="0"/>
            <a:endCxn id="66" idx="4"/>
          </p:cNvCxnSpPr>
          <p:nvPr/>
        </p:nvCxnSpPr>
        <p:spPr>
          <a:xfrm flipV="1">
            <a:off x="3910437" y="1720316"/>
            <a:ext cx="6769" cy="94438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Объект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821721"/>
              </p:ext>
            </p:extLst>
          </p:nvPr>
        </p:nvGraphicFramePr>
        <p:xfrm>
          <a:off x="35496" y="3573463"/>
          <a:ext cx="3201988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Формула" r:id="rId6" imgW="2336760" imgH="774360" progId="Equation.3">
                  <p:embed/>
                </p:oleObj>
              </mc:Choice>
              <mc:Fallback>
                <p:oleObj name="Формула" r:id="rId6" imgW="2336760" imgH="774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3573463"/>
                        <a:ext cx="3201988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56150" y="4941168"/>
            <a:ext cx="9052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600" b="1" dirty="0" smtClean="0">
                <a:solidFill>
                  <a:srgbClr val="7030A0"/>
                </a:solidFill>
              </a:rPr>
              <a:t>Известные начальные условия в точке </a:t>
            </a:r>
            <a:r>
              <a:rPr lang="en-US" sz="16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b="1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1600" b="1" dirty="0" smtClean="0">
                <a:solidFill>
                  <a:srgbClr val="7030A0"/>
                </a:solidFill>
              </a:rPr>
              <a:t> дополняются произвольно заданными пользователем.</a:t>
            </a:r>
          </a:p>
          <a:p>
            <a:pPr marL="342900" indent="-342900">
              <a:buAutoNum type="arabicPeriod"/>
            </a:pPr>
            <a:r>
              <a:rPr lang="ru-RU" sz="1600" b="1" dirty="0" smtClean="0">
                <a:solidFill>
                  <a:srgbClr val="7030A0"/>
                </a:solidFill>
              </a:rPr>
              <a:t>Решается задача Коши при известных и дополнительных данных в начальной точке.</a:t>
            </a:r>
          </a:p>
          <a:p>
            <a:pPr marL="342900" indent="-342900">
              <a:buAutoNum type="arabicPeriod"/>
            </a:pPr>
            <a:r>
              <a:rPr lang="ru-RU" sz="1600" b="1" dirty="0" smtClean="0">
                <a:solidFill>
                  <a:srgbClr val="7030A0"/>
                </a:solidFill>
              </a:rPr>
              <a:t>Рассчитанные значения в точках граничных условий сравниваются и изначально заданными. Если они минимально, в пределах заданной точности отличаются, вычисления заканчиваются; иначе дополнительно заданные начальные условия корректируются, и процедура повторяется с п. 2.</a:t>
            </a:r>
            <a:endParaRPr lang="ru-RU" sz="1600" b="1" dirty="0">
              <a:solidFill>
                <a:srgbClr val="7030A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64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1900" y="0"/>
            <a:ext cx="485813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Домашние задания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872610"/>
              </p:ext>
            </p:extLst>
          </p:nvPr>
        </p:nvGraphicFramePr>
        <p:xfrm>
          <a:off x="312460" y="692696"/>
          <a:ext cx="8491536" cy="6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2"/>
                <a:gridCol w="1242695"/>
                <a:gridCol w="2575877"/>
                <a:gridCol w="1331595"/>
                <a:gridCol w="2575877"/>
              </a:tblGrid>
              <a:tr h="28234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№ вар.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Задание 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Метод</a:t>
                      </a:r>
                      <a:r>
                        <a:rPr lang="ru-RU" sz="1400" baseline="0" dirty="0" smtClean="0"/>
                        <a:t> решения задания 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Задание 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Метод</a:t>
                      </a:r>
                      <a:r>
                        <a:rPr lang="ru-RU" sz="1400" baseline="0" dirty="0" smtClean="0"/>
                        <a:t> решения задания 2</a:t>
                      </a:r>
                      <a:endParaRPr lang="ru-RU" sz="1400" dirty="0"/>
                    </a:p>
                  </a:txBody>
                  <a:tcPr/>
                </a:tc>
              </a:tr>
              <a:tr h="28234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y’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3 – 2</a:t>
                      </a: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Рунге</a:t>
                      </a:r>
                      <a:r>
                        <a:rPr lang="ru-RU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–Кутты 4-го порядка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y’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Эйлера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234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y’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400" i="1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Аппрокс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полиномом 3 степени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y’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|</a:t>
                      </a: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y|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Эйлера–Коши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234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y’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0,5</a:t>
                      </a: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en-US" sz="140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Аппрокс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полиномом 2 степени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y’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2</a:t>
                      </a: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+ x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Рунге–Кутты 4-го порядка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234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y’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140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i="1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Эйлера</a:t>
                      </a:r>
                      <a:r>
                        <a:rPr lang="ru-RU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–Коши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y’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+ 2x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Эйлера модифицированный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234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y’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140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sin(</a:t>
                      </a: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40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4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Аппрокс</a:t>
                      </a: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полиномом 4 степени</a:t>
                      </a:r>
                      <a:endParaRPr kumimoji="0" lang="ru-R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y’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40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en-US" sz="14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400" i="1" baseline="30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Эйлера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234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y’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400" i="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en-US" sz="140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Эйлера</a:t>
                      </a:r>
                      <a:r>
                        <a:rPr lang="ru-RU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модифицированный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y’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+ x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Рунге–Кутты 4-го порядка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234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y’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Рунге</a:t>
                      </a:r>
                      <a:r>
                        <a:rPr lang="ru-RU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–Кутты 4-го порядка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y’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2</a:t>
                      </a: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Эйлера–Коши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234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y’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|</a:t>
                      </a: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40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+ 2</a:t>
                      </a: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en-US" sz="140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Рунге</a:t>
                      </a:r>
                      <a:r>
                        <a:rPr lang="ru-RU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–Кутты–</a:t>
                      </a:r>
                      <a:r>
                        <a:rPr lang="ru-RU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Мерсона</a:t>
                      </a:r>
                      <a:r>
                        <a:rPr lang="ru-RU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5-го порядка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y’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400" i="1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40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(1 + </a:t>
                      </a:r>
                      <a:r>
                        <a:rPr lang="en-US" sz="14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400" i="1" baseline="30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40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Эйлера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234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y’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1 – </a:t>
                      </a: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Эйлера</a:t>
                      </a:r>
                      <a:r>
                        <a:rPr lang="ru-RU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–Коши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y’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–</a:t>
                      </a: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Рунге–Кутты–</a:t>
                      </a:r>
                      <a:r>
                        <a:rPr kumimoji="0" lang="ru-R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Мерсона</a:t>
                      </a: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5-го порядка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234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y’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140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Аппрокс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полиномом 3 степени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y’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14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xy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Эйлера модифицированный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234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y’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2</a:t>
                      </a: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en-US" sz="140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Рунге</a:t>
                      </a:r>
                      <a:r>
                        <a:rPr lang="ru-RU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–Кутты 4-го порядка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y’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40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400" i="1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Эйлера модифицированный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234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y’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4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en-US" sz="1400" i="1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ru-RU" sz="1400" i="1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Эйлера</a:t>
                      </a:r>
                      <a:r>
                        <a:rPr lang="ru-RU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–Коши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y’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ru-RU" sz="1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Рунге–Кутты 4-го порядка</a:t>
                      </a:r>
                      <a:endParaRPr lang="ru-RU" sz="1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234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y’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–0,5</a:t>
                      </a: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Эйлера</a:t>
                      </a:r>
                      <a:r>
                        <a:rPr lang="ru-RU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модифицированный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y’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2</a:t>
                      </a: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2</a:t>
                      </a: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Эйлера–Коши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234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y’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2</a:t>
                      </a: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Аппрокс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полиномом 2 степени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y’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en-US" sz="14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xy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Эйлера–Коши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234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y’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en-US" sz="140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Эйлера</a:t>
                      </a:r>
                      <a:r>
                        <a:rPr lang="ru-RU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модифицированный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y’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–</a:t>
                      </a:r>
                      <a:r>
                        <a:rPr lang="en-US" sz="14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xy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Эйлера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234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y’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140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Рунге</a:t>
                      </a:r>
                      <a:r>
                        <a:rPr lang="ru-RU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–Кутты 4-го порядка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y’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2</a:t>
                      </a: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Эйлера модифицированный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234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y’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4 – </a:t>
                      </a: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Эйлера</a:t>
                      </a:r>
                      <a:r>
                        <a:rPr lang="ru-RU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модифицированный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y’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400" i="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i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Рунге–Кутты–</a:t>
                      </a:r>
                      <a:r>
                        <a:rPr kumimoji="0" lang="ru-RU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Мерсона</a:t>
                      </a: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5-го порядка</a:t>
                      </a:r>
                      <a:endParaRPr lang="ru-RU" sz="1400" i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234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y’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0,5</a:t>
                      </a: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140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Эйлера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y’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Рунге–Кутты 4-го порядка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234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y’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en-US" sz="140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Эйлера</a:t>
                      </a:r>
                      <a:r>
                        <a:rPr lang="ru-RU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–Коши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y’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2</a:t>
                      </a:r>
                      <a:r>
                        <a:rPr lang="en-US" sz="1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xy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Эйлера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32040" y="87015"/>
            <a:ext cx="4032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(0) = 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[–2,5; 2,0]; |</a:t>
            </a:r>
            <a:r>
              <a:rPr lang="en-US" sz="2400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1,0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92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700808"/>
            <a:ext cx="91440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Численные методы решения обыкновенных</a:t>
            </a:r>
            <a:r>
              <a:rPr lang="en-US" sz="54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ru-RU" sz="54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дифференциальных уравнений</a:t>
            </a:r>
            <a:endParaRPr lang="ru-RU" sz="54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26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2226344"/>
            <a:ext cx="20162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0-й порядок</a:t>
            </a:r>
          </a:p>
          <a:p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1-й порядок</a:t>
            </a: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2-й порядок</a:t>
            </a:r>
          </a:p>
          <a:p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3-й порядок</a:t>
            </a:r>
          </a:p>
          <a:p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4-й порядок</a:t>
            </a:r>
          </a:p>
          <a:p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…</a:t>
            </a:r>
            <a:endParaRPr lang="ru-RU" sz="2400" b="1" dirty="0">
              <a:solidFill>
                <a:srgbClr val="7030A0"/>
              </a:solidFill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683568" y="2132856"/>
            <a:ext cx="0" cy="4536504"/>
          </a:xfrm>
          <a:prstGeom prst="straightConnector1">
            <a:avLst/>
          </a:prstGeom>
          <a:ln w="635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23738" y="2132856"/>
            <a:ext cx="677108" cy="453650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sz="1600" dirty="0" smtClean="0"/>
              <a:t>Повышение точности, уменьшение ошибки, увеличение порядка аппроксимации производной</a:t>
            </a:r>
            <a:endParaRPr lang="ru-RU" sz="1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900" y="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Численные методы решения дифференциальных уравнений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5856" y="1340768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7030A0"/>
                </a:solidFill>
              </a:rPr>
              <a:t>Методы определённого интегрирования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6176" y="1340768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7030A0"/>
                </a:solidFill>
              </a:rPr>
              <a:t>Классические</a:t>
            </a:r>
            <a:br>
              <a:rPr lang="ru-RU" b="1" dirty="0" smtClean="0">
                <a:solidFill>
                  <a:srgbClr val="7030A0"/>
                </a:solidFill>
              </a:rPr>
            </a:br>
            <a:r>
              <a:rPr lang="ru-RU" b="1" dirty="0" smtClean="0">
                <a:solidFill>
                  <a:srgbClr val="7030A0"/>
                </a:solidFill>
              </a:rPr>
              <a:t>методы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6176" y="2106578"/>
            <a:ext cx="2880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600" dirty="0" smtClean="0"/>
          </a:p>
          <a:p>
            <a:r>
              <a:rPr lang="ru-RU" sz="1600" dirty="0" smtClean="0"/>
              <a:t>Метод Эйлера</a:t>
            </a:r>
          </a:p>
          <a:p>
            <a:endParaRPr lang="ru-RU" sz="1600" dirty="0"/>
          </a:p>
          <a:p>
            <a:r>
              <a:rPr lang="ru-RU" sz="1600" dirty="0" smtClean="0"/>
              <a:t>Метод Эйлера модифицированный, метод Эйлера–Коши</a:t>
            </a:r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endParaRPr lang="ru-RU" sz="800" dirty="0" smtClean="0"/>
          </a:p>
          <a:p>
            <a:r>
              <a:rPr lang="ru-RU" sz="1600" dirty="0" smtClean="0"/>
              <a:t>Метод Рунге–Кутты 4-го порядка</a:t>
            </a:r>
            <a:endParaRPr lang="ru-RU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131840" y="1988840"/>
            <a:ext cx="28803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/>
              <a:t/>
            </a:r>
            <a:br>
              <a:rPr lang="ru-RU" sz="800" dirty="0" smtClean="0"/>
            </a:br>
            <a:r>
              <a:rPr lang="ru-RU" sz="1600" dirty="0" smtClean="0"/>
              <a:t>Аппроксимация производной константой</a:t>
            </a:r>
          </a:p>
          <a:p>
            <a:endParaRPr lang="ru-RU" sz="1600" dirty="0" smtClean="0"/>
          </a:p>
          <a:p>
            <a:r>
              <a:rPr lang="ru-RU" sz="1600" dirty="0" smtClean="0"/>
              <a:t>Аппроксимация производной линейной функцией или усреднённой константой</a:t>
            </a:r>
          </a:p>
          <a:p>
            <a:endParaRPr lang="ru-RU" sz="800" dirty="0"/>
          </a:p>
          <a:p>
            <a:r>
              <a:rPr lang="ru-RU" sz="1600" dirty="0" smtClean="0"/>
              <a:t>Аппроксимация производной квадратичной функцией</a:t>
            </a:r>
          </a:p>
          <a:p>
            <a:endParaRPr lang="ru-RU" sz="1600" dirty="0" smtClean="0"/>
          </a:p>
          <a:p>
            <a:r>
              <a:rPr lang="ru-RU" sz="1600" dirty="0" smtClean="0"/>
              <a:t>Аппроксимация производной кубической зависимостью</a:t>
            </a:r>
          </a:p>
          <a:p>
            <a:endParaRPr lang="ru-RU" sz="1600" dirty="0"/>
          </a:p>
          <a:p>
            <a:r>
              <a:rPr lang="ru-RU" sz="1600" dirty="0" smtClean="0"/>
              <a:t>Аппроксимация производной полиномом 4-й степени</a:t>
            </a:r>
          </a:p>
          <a:p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356725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190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Методы определённого интегрирования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797015"/>
              </p:ext>
            </p:extLst>
          </p:nvPr>
        </p:nvGraphicFramePr>
        <p:xfrm>
          <a:off x="504825" y="1167060"/>
          <a:ext cx="1690688" cy="269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4" name="Формула" r:id="rId3" imgW="838080" imgH="1333440" progId="Equation.3">
                  <p:embed/>
                </p:oleObj>
              </mc:Choice>
              <mc:Fallback>
                <p:oleObj name="Формула" r:id="rId3" imgW="838080" imgH="1333440" progId="Equation.3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1167060"/>
                        <a:ext cx="1690688" cy="269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5496" y="69269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7030A0"/>
                </a:solidFill>
              </a:rPr>
              <a:t>Дано: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33640" y="1234852"/>
            <a:ext cx="6010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– исходное дифференциальное уравнение;</a:t>
            </a:r>
          </a:p>
          <a:p>
            <a:endParaRPr lang="ru-RU" dirty="0"/>
          </a:p>
          <a:p>
            <a:r>
              <a:rPr lang="ru-RU" dirty="0" smtClean="0"/>
              <a:t>– пределы решения дифференциального уравнения;</a:t>
            </a:r>
          </a:p>
          <a:p>
            <a:endParaRPr lang="ru-RU" dirty="0"/>
          </a:p>
          <a:p>
            <a:r>
              <a:rPr lang="ru-RU" dirty="0"/>
              <a:t>– </a:t>
            </a:r>
            <a:r>
              <a:rPr lang="ru-RU" dirty="0" smtClean="0"/>
              <a:t>известная точка решения</a:t>
            </a:r>
            <a:endParaRPr lang="ru-RU" dirty="0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287771"/>
              </p:ext>
            </p:extLst>
          </p:nvPr>
        </p:nvGraphicFramePr>
        <p:xfrm>
          <a:off x="2771800" y="2780928"/>
          <a:ext cx="3124200" cy="392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5" name="Формула" r:id="rId5" imgW="1549080" imgH="1942920" progId="Equation.3">
                  <p:embed/>
                </p:oleObj>
              </mc:Choice>
              <mc:Fallback>
                <p:oleObj name="Формула" r:id="rId5" imgW="1549080" imgH="1942920" progId="Equation.3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780928"/>
                        <a:ext cx="3124200" cy="392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Овал 20"/>
          <p:cNvSpPr/>
          <p:nvPr/>
        </p:nvSpPr>
        <p:spPr>
          <a:xfrm>
            <a:off x="2555776" y="6093296"/>
            <a:ext cx="3528392" cy="7200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0184"/>
              </p:ext>
            </p:extLst>
          </p:nvPr>
        </p:nvGraphicFramePr>
        <p:xfrm>
          <a:off x="5168900" y="2636912"/>
          <a:ext cx="1868488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6" name="Формула" r:id="rId7" imgW="927000" imgH="520560" progId="Equation.3">
                  <p:embed/>
                </p:oleObj>
              </mc:Choice>
              <mc:Fallback>
                <p:oleObj name="Формула" r:id="rId7" imgW="927000" imgH="520560" progId="Equation.3">
                  <p:embed/>
                  <p:pic>
                    <p:nvPicPr>
                      <p:cNvPr id="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2636912"/>
                        <a:ext cx="1868488" cy="1052512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Прямая со стрелкой 23"/>
          <p:cNvCxnSpPr>
            <a:stCxn id="21" idx="6"/>
            <a:endCxn id="22" idx="2"/>
          </p:cNvCxnSpPr>
          <p:nvPr/>
        </p:nvCxnSpPr>
        <p:spPr>
          <a:xfrm flipV="1">
            <a:off x="6084168" y="3689424"/>
            <a:ext cx="18976" cy="276391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00192" y="3789040"/>
            <a:ext cx="2843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/>
              <a:t> – </a:t>
            </a:r>
            <a:r>
              <a:rPr lang="ru-RU" dirty="0" smtClean="0"/>
              <a:t>площадь криволинейной трапеции, ограниченной производной на отрезке от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/>
              <a:t> </a:t>
            </a:r>
            <a:r>
              <a:rPr lang="ru-RU" dirty="0" smtClean="0"/>
              <a:t>до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dirty="0"/>
              <a:t> – </a:t>
            </a:r>
            <a:r>
              <a:rPr lang="ru-RU" b="1" dirty="0" smtClean="0">
                <a:solidFill>
                  <a:srgbClr val="FF0000"/>
                </a:solidFill>
              </a:rPr>
              <a:t>расчёт любыми методами численного интегрирования; точность решения уравнения определяется точностью метода интегрирования</a:t>
            </a:r>
            <a:endParaRPr lang="ru-RU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Умножение 1"/>
          <p:cNvSpPr>
            <a:spLocks noChangeAspect="1"/>
          </p:cNvSpPr>
          <p:nvPr/>
        </p:nvSpPr>
        <p:spPr>
          <a:xfrm>
            <a:off x="1713580" y="1201900"/>
            <a:ext cx="482156" cy="482156"/>
          </a:xfrm>
          <a:prstGeom prst="mathMultiply">
            <a:avLst>
              <a:gd name="adj1" fmla="val 910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05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1588" y="44624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Эйлера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395923" y="1669450"/>
            <a:ext cx="0" cy="427983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395923" y="5507940"/>
            <a:ext cx="525658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08878" y="551723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883" y="155679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Полилиния 29"/>
          <p:cNvSpPr/>
          <p:nvPr/>
        </p:nvSpPr>
        <p:spPr>
          <a:xfrm>
            <a:off x="611947" y="2780928"/>
            <a:ext cx="4640580" cy="2952328"/>
          </a:xfrm>
          <a:custGeom>
            <a:avLst/>
            <a:gdLst>
              <a:gd name="connsiteX0" fmla="*/ 0 w 4640580"/>
              <a:gd name="connsiteY0" fmla="*/ 2004060 h 2004060"/>
              <a:gd name="connsiteX1" fmla="*/ 1798320 w 4640580"/>
              <a:gd name="connsiteY1" fmla="*/ 579120 h 2004060"/>
              <a:gd name="connsiteX2" fmla="*/ 4640580 w 4640580"/>
              <a:gd name="connsiteY2" fmla="*/ 0 h 200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0580" h="2004060">
                <a:moveTo>
                  <a:pt x="0" y="2004060"/>
                </a:moveTo>
                <a:cubicBezTo>
                  <a:pt x="512445" y="1458595"/>
                  <a:pt x="1024890" y="913130"/>
                  <a:pt x="1798320" y="579120"/>
                </a:cubicBezTo>
                <a:cubicBezTo>
                  <a:pt x="2571750" y="245110"/>
                  <a:pt x="4152900" y="36830"/>
                  <a:pt x="464058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2324512" y="550794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45376" y="550794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ru-RU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 flipH="1" flipV="1">
            <a:off x="2478050" y="3561432"/>
            <a:ext cx="1880" cy="19165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1763688" y="2780928"/>
            <a:ext cx="2088232" cy="1224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H="1" flipV="1">
            <a:off x="3490000" y="2996952"/>
            <a:ext cx="1880" cy="25202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2482275" y="3606924"/>
            <a:ext cx="13696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74841" y="242088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= 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>
            <a:off x="395923" y="2996952"/>
            <a:ext cx="309647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395923" y="3608824"/>
            <a:ext cx="208797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4996" y="342741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36512" y="281228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ru-RU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Прямая соединительная линия 46"/>
          <p:cNvCxnSpPr/>
          <p:nvPr/>
        </p:nvCxnSpPr>
        <p:spPr>
          <a:xfrm>
            <a:off x="1259632" y="2996952"/>
            <a:ext cx="0" cy="615131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16142" y="31198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445301"/>
              </p:ext>
            </p:extLst>
          </p:nvPr>
        </p:nvGraphicFramePr>
        <p:xfrm>
          <a:off x="6256338" y="1700808"/>
          <a:ext cx="2409825" cy="270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4" name="Формула" r:id="rId3" imgW="1358640" imgH="1523880" progId="Equation.3">
                  <p:embed/>
                </p:oleObj>
              </mc:Choice>
              <mc:Fallback>
                <p:oleObj name="Формула" r:id="rId3" imgW="1358640" imgH="1523880" progId="Equation.3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6338" y="1700808"/>
                        <a:ext cx="2409825" cy="270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5796136" y="4449609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Аппроксимация производной методом левых прямоугольников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4" name="Объект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432346"/>
              </p:ext>
            </p:extLst>
          </p:nvPr>
        </p:nvGraphicFramePr>
        <p:xfrm>
          <a:off x="145008" y="709390"/>
          <a:ext cx="169068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5" name="Формула" r:id="rId5" imgW="838080" imgH="241200" progId="Equation.3">
                  <p:embed/>
                </p:oleObj>
              </mc:Choice>
              <mc:Fallback>
                <p:oleObj name="Формула" r:id="rId5" imgW="838080" imgH="241200" progId="Equation.3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08" y="709390"/>
                        <a:ext cx="1690688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Овал 64"/>
          <p:cNvSpPr>
            <a:spLocks noChangeAspect="1"/>
          </p:cNvSpPr>
          <p:nvPr/>
        </p:nvSpPr>
        <p:spPr>
          <a:xfrm>
            <a:off x="2396288" y="350565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/>
          <p:cNvSpPr>
            <a:spLocks noChangeAspect="1"/>
          </p:cNvSpPr>
          <p:nvPr/>
        </p:nvSpPr>
        <p:spPr>
          <a:xfrm>
            <a:off x="3394260" y="29054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2627784" y="331793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59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190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Модифицированный метод Эйлера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cxnSp>
        <p:nvCxnSpPr>
          <p:cNvPr id="18" name="Прямая со стрелкой 17"/>
          <p:cNvCxnSpPr/>
          <p:nvPr/>
        </p:nvCxnSpPr>
        <p:spPr>
          <a:xfrm flipV="1">
            <a:off x="395923" y="1237402"/>
            <a:ext cx="0" cy="427983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395923" y="5075892"/>
            <a:ext cx="525658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08878" y="468192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883" y="112474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Полилиния 21"/>
          <p:cNvSpPr/>
          <p:nvPr/>
        </p:nvSpPr>
        <p:spPr>
          <a:xfrm>
            <a:off x="611947" y="2348880"/>
            <a:ext cx="4640580" cy="2952328"/>
          </a:xfrm>
          <a:custGeom>
            <a:avLst/>
            <a:gdLst>
              <a:gd name="connsiteX0" fmla="*/ 0 w 4640580"/>
              <a:gd name="connsiteY0" fmla="*/ 2004060 h 2004060"/>
              <a:gd name="connsiteX1" fmla="*/ 1798320 w 4640580"/>
              <a:gd name="connsiteY1" fmla="*/ 579120 h 2004060"/>
              <a:gd name="connsiteX2" fmla="*/ 4640580 w 4640580"/>
              <a:gd name="connsiteY2" fmla="*/ 0 h 200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0580" h="2004060">
                <a:moveTo>
                  <a:pt x="0" y="2004060"/>
                </a:moveTo>
                <a:cubicBezTo>
                  <a:pt x="512445" y="1458595"/>
                  <a:pt x="1024890" y="913130"/>
                  <a:pt x="1798320" y="579120"/>
                </a:cubicBezTo>
                <a:cubicBezTo>
                  <a:pt x="2571750" y="245110"/>
                  <a:pt x="4152900" y="36830"/>
                  <a:pt x="464058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2324512" y="507589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49962" y="507589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ru-RU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 flipV="1">
            <a:off x="2478050" y="3129384"/>
            <a:ext cx="1880" cy="19165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4396466" y="2027856"/>
            <a:ext cx="519" cy="30573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2482275" y="3174876"/>
            <a:ext cx="13696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644008" y="233958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= 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 flipV="1">
            <a:off x="395923" y="2584996"/>
            <a:ext cx="3037234" cy="50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395923" y="3176776"/>
            <a:ext cx="208797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996" y="299536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-26502" y="226758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ru-RU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971600" y="2576758"/>
            <a:ext cx="0" cy="615131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4056" y="27089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 flipH="1" flipV="1">
            <a:off x="3418703" y="2586096"/>
            <a:ext cx="1169" cy="24713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951642"/>
              </p:ext>
            </p:extLst>
          </p:nvPr>
        </p:nvGraphicFramePr>
        <p:xfrm>
          <a:off x="3055717" y="5085184"/>
          <a:ext cx="724195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9" name="Формула" r:id="rId3" imgW="558720" imgH="444240" progId="Equation.3">
                  <p:embed/>
                </p:oleObj>
              </mc:Choice>
              <mc:Fallback>
                <p:oleObj name="Формула" r:id="rId3" imgW="55872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5717" y="5085184"/>
                        <a:ext cx="724195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Группа 9"/>
          <p:cNvGrpSpPr/>
          <p:nvPr/>
        </p:nvGrpSpPr>
        <p:grpSpPr>
          <a:xfrm>
            <a:off x="1763688" y="1494076"/>
            <a:ext cx="3388453" cy="2078940"/>
            <a:chOff x="1763688" y="918012"/>
            <a:chExt cx="3388453" cy="2078940"/>
          </a:xfrm>
        </p:grpSpPr>
        <p:cxnSp>
          <p:nvCxnSpPr>
            <p:cNvPr id="27" name="Прямая соединительная линия 26"/>
            <p:cNvCxnSpPr/>
            <p:nvPr/>
          </p:nvCxnSpPr>
          <p:spPr>
            <a:xfrm flipV="1">
              <a:off x="1763688" y="1196752"/>
              <a:ext cx="3069772" cy="18002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Овал 8"/>
            <p:cNvSpPr>
              <a:spLocks noChangeAspect="1"/>
            </p:cNvSpPr>
            <p:nvPr/>
          </p:nvSpPr>
          <p:spPr>
            <a:xfrm>
              <a:off x="4792141" y="918012"/>
              <a:ext cx="360000" cy="3600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1763688" y="1764578"/>
            <a:ext cx="3680646" cy="1387620"/>
            <a:chOff x="1763688" y="1357284"/>
            <a:chExt cx="3680646" cy="1387620"/>
          </a:xfrm>
        </p:grpSpPr>
        <p:cxnSp>
          <p:nvCxnSpPr>
            <p:cNvPr id="42" name="Прямая соединительная линия 41"/>
            <p:cNvCxnSpPr/>
            <p:nvPr/>
          </p:nvCxnSpPr>
          <p:spPr>
            <a:xfrm flipV="1">
              <a:off x="1763688" y="1620562"/>
              <a:ext cx="3338939" cy="1124342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Овал 46"/>
            <p:cNvSpPr>
              <a:spLocks noChangeAspect="1"/>
            </p:cNvSpPr>
            <p:nvPr/>
          </p:nvSpPr>
          <p:spPr>
            <a:xfrm>
              <a:off x="5084334" y="1357284"/>
              <a:ext cx="360000" cy="3600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Группа 49"/>
          <p:cNvGrpSpPr/>
          <p:nvPr/>
        </p:nvGrpSpPr>
        <p:grpSpPr>
          <a:xfrm>
            <a:off x="1916088" y="1919864"/>
            <a:ext cx="3941659" cy="1437128"/>
            <a:chOff x="1763688" y="1307776"/>
            <a:chExt cx="3941659" cy="1437128"/>
          </a:xfrm>
        </p:grpSpPr>
        <p:cxnSp>
          <p:nvCxnSpPr>
            <p:cNvPr id="51" name="Прямая соединительная линия 50"/>
            <p:cNvCxnSpPr/>
            <p:nvPr/>
          </p:nvCxnSpPr>
          <p:spPr>
            <a:xfrm flipV="1">
              <a:off x="1763688" y="1537284"/>
              <a:ext cx="3592790" cy="120762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Овал 53"/>
            <p:cNvSpPr>
              <a:spLocks noChangeAspect="1"/>
            </p:cNvSpPr>
            <p:nvPr/>
          </p:nvSpPr>
          <p:spPr>
            <a:xfrm>
              <a:off x="5345347" y="1307776"/>
              <a:ext cx="360000" cy="360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Овал 39"/>
          <p:cNvSpPr>
            <a:spLocks noChangeAspect="1"/>
          </p:cNvSpPr>
          <p:nvPr/>
        </p:nvSpPr>
        <p:spPr>
          <a:xfrm>
            <a:off x="2396288" y="307719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7" name="Прямая соединительная линия 56"/>
          <p:cNvCxnSpPr/>
          <p:nvPr/>
        </p:nvCxnSpPr>
        <p:spPr>
          <a:xfrm flipV="1">
            <a:off x="395923" y="2527273"/>
            <a:ext cx="4000543" cy="50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>
            <a:off x="1689634" y="2532492"/>
            <a:ext cx="2046" cy="655781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74136" y="2697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243924"/>
              </p:ext>
            </p:extLst>
          </p:nvPr>
        </p:nvGraphicFramePr>
        <p:xfrm>
          <a:off x="5786170" y="2276872"/>
          <a:ext cx="3250325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0" name="Формула" r:id="rId5" imgW="2070000" imgH="1511280" progId="Equation.3">
                  <p:embed/>
                </p:oleObj>
              </mc:Choice>
              <mc:Fallback>
                <p:oleObj name="Формула" r:id="rId5" imgW="2070000" imgH="1511280" progId="Equation.3">
                  <p:embed/>
                  <p:pic>
                    <p:nvPicPr>
                      <p:cNvPr id="0" name="Объект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170" y="2276872"/>
                        <a:ext cx="3250325" cy="2376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5796136" y="6228601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Аппроксимация производной методом средних прямоугольников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Овал 55"/>
          <p:cNvSpPr>
            <a:spLocks noChangeAspect="1"/>
          </p:cNvSpPr>
          <p:nvPr/>
        </p:nvSpPr>
        <p:spPr>
          <a:xfrm>
            <a:off x="4306985" y="241805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857353"/>
              </p:ext>
            </p:extLst>
          </p:nvPr>
        </p:nvGraphicFramePr>
        <p:xfrm>
          <a:off x="144463" y="692696"/>
          <a:ext cx="169068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1" name="Формула" r:id="rId7" imgW="838080" imgH="241200" progId="Equation.3">
                  <p:embed/>
                </p:oleObj>
              </mc:Choice>
              <mc:Fallback>
                <p:oleObj name="Формула" r:id="rId7" imgW="838080" imgH="241200" progId="Equation.3">
                  <p:embed/>
                  <p:pic>
                    <p:nvPicPr>
                      <p:cNvPr id="0" name="Объект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692696"/>
                        <a:ext cx="1690687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708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190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Эйлера–Коши 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cxnSp>
        <p:nvCxnSpPr>
          <p:cNvPr id="18" name="Прямая со стрелкой 17"/>
          <p:cNvCxnSpPr/>
          <p:nvPr/>
        </p:nvCxnSpPr>
        <p:spPr>
          <a:xfrm flipV="1">
            <a:off x="395923" y="1381418"/>
            <a:ext cx="0" cy="427983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395923" y="5219908"/>
            <a:ext cx="525658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08878" y="482594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883" y="126876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Полилиния 21"/>
          <p:cNvSpPr/>
          <p:nvPr/>
        </p:nvSpPr>
        <p:spPr>
          <a:xfrm>
            <a:off x="611947" y="2492896"/>
            <a:ext cx="4640580" cy="2952328"/>
          </a:xfrm>
          <a:custGeom>
            <a:avLst/>
            <a:gdLst>
              <a:gd name="connsiteX0" fmla="*/ 0 w 4640580"/>
              <a:gd name="connsiteY0" fmla="*/ 2004060 h 2004060"/>
              <a:gd name="connsiteX1" fmla="*/ 1798320 w 4640580"/>
              <a:gd name="connsiteY1" fmla="*/ 579120 h 2004060"/>
              <a:gd name="connsiteX2" fmla="*/ 4640580 w 4640580"/>
              <a:gd name="connsiteY2" fmla="*/ 0 h 200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0580" h="2004060">
                <a:moveTo>
                  <a:pt x="0" y="2004060"/>
                </a:moveTo>
                <a:cubicBezTo>
                  <a:pt x="512445" y="1458595"/>
                  <a:pt x="1024890" y="913130"/>
                  <a:pt x="1798320" y="579120"/>
                </a:cubicBezTo>
                <a:cubicBezTo>
                  <a:pt x="2571750" y="245110"/>
                  <a:pt x="4152900" y="36830"/>
                  <a:pt x="464058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2324512" y="521990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49962" y="521990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ru-RU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 flipV="1">
            <a:off x="2478050" y="3273400"/>
            <a:ext cx="1880" cy="19165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4396466" y="2171872"/>
            <a:ext cx="519" cy="30573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2482275" y="3318892"/>
            <a:ext cx="13696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78497" y="4355812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= 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395923" y="2163675"/>
            <a:ext cx="4001062" cy="12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395923" y="3320792"/>
            <a:ext cx="208797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996" y="313938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-34740" y="234888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ru-RU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969554" y="2163634"/>
            <a:ext cx="2046" cy="1164033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8110" y="24928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0" name="Группа 49"/>
          <p:cNvGrpSpPr/>
          <p:nvPr/>
        </p:nvGrpSpPr>
        <p:grpSpPr>
          <a:xfrm>
            <a:off x="1691680" y="1399093"/>
            <a:ext cx="4574491" cy="1794845"/>
            <a:chOff x="1130856" y="1283062"/>
            <a:chExt cx="4574491" cy="1794845"/>
          </a:xfrm>
        </p:grpSpPr>
        <p:cxnSp>
          <p:nvCxnSpPr>
            <p:cNvPr id="51" name="Прямая соединительная линия 50"/>
            <p:cNvCxnSpPr/>
            <p:nvPr/>
          </p:nvCxnSpPr>
          <p:spPr>
            <a:xfrm flipV="1">
              <a:off x="1130856" y="1476077"/>
              <a:ext cx="4225622" cy="160183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Овал 53"/>
            <p:cNvSpPr>
              <a:spLocks noChangeAspect="1"/>
            </p:cNvSpPr>
            <p:nvPr/>
          </p:nvSpPr>
          <p:spPr>
            <a:xfrm>
              <a:off x="5345347" y="1283062"/>
              <a:ext cx="360000" cy="360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7" name="Прямая соединительная линия 56"/>
          <p:cNvCxnSpPr/>
          <p:nvPr/>
        </p:nvCxnSpPr>
        <p:spPr>
          <a:xfrm flipV="1">
            <a:off x="396442" y="2877650"/>
            <a:ext cx="4000543" cy="50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>
            <a:off x="1689634" y="2860935"/>
            <a:ext cx="2046" cy="471354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307088" y="28991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370416"/>
              </p:ext>
            </p:extLst>
          </p:nvPr>
        </p:nvGraphicFramePr>
        <p:xfrm>
          <a:off x="5796136" y="2819127"/>
          <a:ext cx="3089275" cy="197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name="Формула" r:id="rId3" imgW="1968480" imgH="1257120" progId="Equation.3">
                  <p:embed/>
                </p:oleObj>
              </mc:Choice>
              <mc:Fallback>
                <p:oleObj name="Формула" r:id="rId3" imgW="1968480" imgH="1257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2819127"/>
                        <a:ext cx="3089275" cy="197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5596051" y="5733256"/>
            <a:ext cx="35124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Аппроксимация производной методом трапеций с предварительной аппроксимацией константой по методу левых прямоугольников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763688" y="1638092"/>
            <a:ext cx="3388453" cy="2078940"/>
            <a:chOff x="1763688" y="918012"/>
            <a:chExt cx="3388453" cy="2078940"/>
          </a:xfrm>
        </p:grpSpPr>
        <p:cxnSp>
          <p:nvCxnSpPr>
            <p:cNvPr id="27" name="Прямая соединительная линия 26"/>
            <p:cNvCxnSpPr/>
            <p:nvPr/>
          </p:nvCxnSpPr>
          <p:spPr>
            <a:xfrm flipV="1">
              <a:off x="1763688" y="1196752"/>
              <a:ext cx="3069772" cy="18002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Овал 8"/>
            <p:cNvSpPr>
              <a:spLocks noChangeAspect="1"/>
            </p:cNvSpPr>
            <p:nvPr/>
          </p:nvSpPr>
          <p:spPr>
            <a:xfrm>
              <a:off x="4792141" y="91801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Группа 42"/>
          <p:cNvGrpSpPr/>
          <p:nvPr/>
        </p:nvGrpSpPr>
        <p:grpSpPr>
          <a:xfrm>
            <a:off x="1844080" y="2017884"/>
            <a:ext cx="3751971" cy="1540790"/>
            <a:chOff x="1130856" y="1537117"/>
            <a:chExt cx="3751971" cy="1540790"/>
          </a:xfrm>
        </p:grpSpPr>
        <p:cxnSp>
          <p:nvCxnSpPr>
            <p:cNvPr id="44" name="Прямая соединительная линия 43"/>
            <p:cNvCxnSpPr/>
            <p:nvPr/>
          </p:nvCxnSpPr>
          <p:spPr>
            <a:xfrm flipV="1">
              <a:off x="1130856" y="1787867"/>
              <a:ext cx="3408447" cy="129004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Овал 44"/>
            <p:cNvSpPr>
              <a:spLocks noChangeAspect="1"/>
            </p:cNvSpPr>
            <p:nvPr/>
          </p:nvSpPr>
          <p:spPr>
            <a:xfrm>
              <a:off x="4522827" y="1537117"/>
              <a:ext cx="360000" cy="36000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1274136" y="1700808"/>
            <a:ext cx="4760760" cy="1160127"/>
            <a:chOff x="683574" y="1088011"/>
            <a:chExt cx="4760760" cy="1160127"/>
          </a:xfrm>
        </p:grpSpPr>
        <p:cxnSp>
          <p:nvCxnSpPr>
            <p:cNvPr id="42" name="Прямая соединительная линия 41"/>
            <p:cNvCxnSpPr/>
            <p:nvPr/>
          </p:nvCxnSpPr>
          <p:spPr>
            <a:xfrm flipV="1">
              <a:off x="683574" y="1271083"/>
              <a:ext cx="4419053" cy="977055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Овал 46"/>
            <p:cNvSpPr>
              <a:spLocks noChangeAspect="1"/>
            </p:cNvSpPr>
            <p:nvPr/>
          </p:nvSpPr>
          <p:spPr>
            <a:xfrm>
              <a:off x="5084334" y="1088011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Группа 48"/>
          <p:cNvGrpSpPr/>
          <p:nvPr/>
        </p:nvGrpSpPr>
        <p:grpSpPr>
          <a:xfrm>
            <a:off x="1276108" y="2412889"/>
            <a:ext cx="4760760" cy="1160127"/>
            <a:chOff x="683574" y="1088011"/>
            <a:chExt cx="4760760" cy="1160127"/>
          </a:xfrm>
        </p:grpSpPr>
        <p:cxnSp>
          <p:nvCxnSpPr>
            <p:cNvPr id="52" name="Прямая соединительная линия 51"/>
            <p:cNvCxnSpPr/>
            <p:nvPr/>
          </p:nvCxnSpPr>
          <p:spPr>
            <a:xfrm flipV="1">
              <a:off x="683574" y="1271083"/>
              <a:ext cx="4419053" cy="977055"/>
            </a:xfrm>
            <a:prstGeom prst="line">
              <a:avLst/>
            </a:prstGeom>
            <a:ln w="1905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Овал 52"/>
            <p:cNvSpPr>
              <a:spLocks noChangeAspect="1"/>
            </p:cNvSpPr>
            <p:nvPr/>
          </p:nvSpPr>
          <p:spPr>
            <a:xfrm>
              <a:off x="5084334" y="1088011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Овал 39"/>
          <p:cNvSpPr>
            <a:spLocks noChangeAspect="1"/>
          </p:cNvSpPr>
          <p:nvPr/>
        </p:nvSpPr>
        <p:spPr>
          <a:xfrm>
            <a:off x="2396288" y="322121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>
            <a:off x="401640" y="2534086"/>
            <a:ext cx="4001062" cy="12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>
            <a:spLocks noChangeAspect="1"/>
          </p:cNvSpPr>
          <p:nvPr/>
        </p:nvSpPr>
        <p:spPr>
          <a:xfrm>
            <a:off x="4306466" y="245994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432346"/>
              </p:ext>
            </p:extLst>
          </p:nvPr>
        </p:nvGraphicFramePr>
        <p:xfrm>
          <a:off x="144463" y="709613"/>
          <a:ext cx="169068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6" name="Формула" r:id="rId5" imgW="838080" imgH="241200" progId="Equation.3">
                  <p:embed/>
                </p:oleObj>
              </mc:Choice>
              <mc:Fallback>
                <p:oleObj name="Формула" r:id="rId5" imgW="838080" imgH="241200" progId="Equation.3">
                  <p:embed/>
                  <p:pic>
                    <p:nvPicPr>
                      <p:cNvPr id="0" name="Объект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709613"/>
                        <a:ext cx="1690687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417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190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Рунге–Кутты 4-го порядка 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817334"/>
              </p:ext>
            </p:extLst>
          </p:nvPr>
        </p:nvGraphicFramePr>
        <p:xfrm>
          <a:off x="2627784" y="1700808"/>
          <a:ext cx="4106862" cy="361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name="Формула" r:id="rId3" imgW="2616120" imgH="2298600" progId="Equation.3">
                  <p:embed/>
                </p:oleObj>
              </mc:Choice>
              <mc:Fallback>
                <p:oleObj name="Формула" r:id="rId3" imgW="2616120" imgH="229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700808"/>
                        <a:ext cx="4106862" cy="361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666737"/>
              </p:ext>
            </p:extLst>
          </p:nvPr>
        </p:nvGraphicFramePr>
        <p:xfrm>
          <a:off x="144463" y="925414"/>
          <a:ext cx="169068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" name="Формула" r:id="rId5" imgW="838080" imgH="241200" progId="Equation.3">
                  <p:embed/>
                </p:oleObj>
              </mc:Choice>
              <mc:Fallback>
                <p:oleObj name="Формула" r:id="rId5" imgW="838080" imgH="241200" progId="Equation.3">
                  <p:embed/>
                  <p:pic>
                    <p:nvPicPr>
                      <p:cNvPr id="0" name="Объект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925414"/>
                        <a:ext cx="1690687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086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029000"/>
              </p:ext>
            </p:extLst>
          </p:nvPr>
        </p:nvGraphicFramePr>
        <p:xfrm>
          <a:off x="1356668" y="1951162"/>
          <a:ext cx="1376362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Формула" r:id="rId3" imgW="876240" imgH="1079280" progId="Equation.3">
                  <p:embed/>
                </p:oleObj>
              </mc:Choice>
              <mc:Fallback>
                <p:oleObj name="Формула" r:id="rId3" imgW="876240" imgH="107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668" y="1951162"/>
                        <a:ext cx="1376362" cy="169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900" y="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Примеры численного решения дифференциального уравнения (начало) 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529467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7030A0"/>
                </a:solidFill>
              </a:rPr>
              <a:t>Дано:</a:t>
            </a:r>
            <a:endParaRPr lang="ru-RU" b="1" dirty="0">
              <a:solidFill>
                <a:srgbClr val="7030A0"/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380018"/>
              </p:ext>
            </p:extLst>
          </p:nvPr>
        </p:nvGraphicFramePr>
        <p:xfrm>
          <a:off x="35496" y="3933056"/>
          <a:ext cx="42672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 gridSpan="7"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Метод определённого интегрирования (линейная аппроксимация)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y' = f(x)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f(</a:t>
                      </a:r>
                      <a:r>
                        <a:rPr lang="en-US" sz="1100" u="none" strike="noStrike" dirty="0" err="1">
                          <a:effectLst/>
                        </a:rPr>
                        <a:t>x+</a:t>
                      </a:r>
                      <a:r>
                        <a:rPr lang="en-US" sz="1100" u="none" strike="noStrike" dirty="0" err="1">
                          <a:effectLst/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en-US" sz="1100" u="none" strike="noStrike" dirty="0" err="1">
                          <a:effectLst/>
                        </a:rPr>
                        <a:t>x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en-US" sz="1100" u="none" strike="noStrike" dirty="0" err="1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0,469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0,117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0,117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0,469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7,000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1,867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1,984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7,000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32,906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9,977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11,961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32,906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96,000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32,227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2,0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44,188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0,531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-0,133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-0,5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-0,133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0,531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9,000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-2,383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-0,5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-1,0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-2,516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9,000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48,094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-14,273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-0,5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-1,5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-16,789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48,094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160,000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-52,023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-0,5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-2,0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-68,813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509413"/>
              </p:ext>
            </p:extLst>
          </p:nvPr>
        </p:nvGraphicFramePr>
        <p:xfrm>
          <a:off x="4087688" y="1431032"/>
          <a:ext cx="48768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 gridSpan="8"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Метод определённого интегрирования (квадратичная аппроксимация)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y' = f(x)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f(</a:t>
                      </a:r>
                      <a:r>
                        <a:rPr lang="en-US" sz="1100" u="none" strike="noStrike" dirty="0" err="1">
                          <a:effectLst/>
                        </a:rPr>
                        <a:t>x+</a:t>
                      </a:r>
                      <a:r>
                        <a:rPr lang="en-US" sz="1100" u="none" strike="noStrike" dirty="0" err="1">
                          <a:effectLst/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en-US" sz="1100" u="none" strike="noStrike" dirty="0" err="1">
                          <a:effectLst/>
                        </a:rPr>
                        <a:t>x</a:t>
                      </a:r>
                      <a:r>
                        <a:rPr lang="en-US" sz="1100" u="none" strike="noStrike" dirty="0">
                          <a:effectLst/>
                        </a:rPr>
                        <a:t>/2)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f(</a:t>
                      </a:r>
                      <a:r>
                        <a:rPr lang="en-US" sz="1100" u="none" strike="noStrike" dirty="0" err="1">
                          <a:effectLst/>
                        </a:rPr>
                        <a:t>x+</a:t>
                      </a:r>
                      <a:r>
                        <a:rPr lang="en-US" sz="1100" u="none" strike="noStrike" dirty="0" err="1">
                          <a:effectLst/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en-US" sz="1100" u="none" strike="noStrike" dirty="0" err="1">
                          <a:effectLst/>
                        </a:rPr>
                        <a:t>x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en-US" sz="1100" u="none" strike="noStrike" dirty="0" err="1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0,0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0,030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0,469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0,049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0,049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0,469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2,294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7,000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1,387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1,0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1,436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7,000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16,479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32,906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8,819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10,255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32,906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58,618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96,000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30,282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2,0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40,536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0,0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0,032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0,531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-0,055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-0,5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-0,5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-0,055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0,531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2,769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9,000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-1,717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-0,5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-1,0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-1,772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9,000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22,583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48,094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-12,285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-0,5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-1,5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-14,058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48,094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91,444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160,000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-47,823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-0,5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-2,0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-61,880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601732"/>
              </p:ext>
            </p:extLst>
          </p:nvPr>
        </p:nvGraphicFramePr>
        <p:xfrm>
          <a:off x="4572000" y="3933056"/>
          <a:ext cx="4437872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4064"/>
                <a:gridCol w="534064"/>
                <a:gridCol w="534064"/>
                <a:gridCol w="581025"/>
                <a:gridCol w="652463"/>
                <a:gridCol w="534064"/>
                <a:gridCol w="534064"/>
                <a:gridCol w="534064"/>
              </a:tblGrid>
              <a:tr h="190500">
                <a:tc gridSpan="8"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Метод определённого интегрирования (кубическая аппроксимация)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y' = f(x)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f(</a:t>
                      </a:r>
                      <a:r>
                        <a:rPr lang="en-US" sz="1100" u="none" strike="noStrike" dirty="0" err="1">
                          <a:effectLst/>
                        </a:rPr>
                        <a:t>x+</a:t>
                      </a:r>
                      <a:r>
                        <a:rPr lang="en-US" sz="1100" u="none" strike="noStrike" dirty="0" err="1">
                          <a:effectLst/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en-US" sz="1100" u="none" strike="noStrike" dirty="0" err="1">
                          <a:effectLst/>
                        </a:rPr>
                        <a:t>x</a:t>
                      </a:r>
                      <a:r>
                        <a:rPr lang="en-US" sz="1100" u="none" strike="noStrike" dirty="0">
                          <a:effectLst/>
                        </a:rPr>
                        <a:t>/3)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f(x+2</a:t>
                      </a:r>
                      <a:r>
                        <a:rPr lang="en-US" sz="1100" u="none" strike="noStrike" dirty="0">
                          <a:effectLst/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en-US" sz="1100" u="none" strike="noStrike" dirty="0">
                          <a:effectLst/>
                        </a:rPr>
                        <a:t>x/3)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f(</a:t>
                      </a:r>
                      <a:r>
                        <a:rPr lang="en-US" sz="1100" u="none" strike="noStrike" dirty="0" err="1">
                          <a:effectLst/>
                        </a:rPr>
                        <a:t>x+</a:t>
                      </a:r>
                      <a:r>
                        <a:rPr lang="en-US" sz="1100" u="none" strike="noStrike" dirty="0" err="1">
                          <a:effectLst/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en-US" sz="1100" u="none" strike="noStrike" dirty="0" err="1">
                          <a:effectLst/>
                        </a:rPr>
                        <a:t>x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en-US" sz="1100" u="none" strike="noStrike" dirty="0" err="1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0,006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0,094613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0,469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0,048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0,048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0,469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1,449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3,45561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7,000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1,386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1,435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7,000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12,661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21,06796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32,906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8,818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10,253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32,906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48,872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69,66056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96,000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30,281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2,0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40,534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0,006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0,102839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0,531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-0,054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-0,5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-0,054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0,531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1,712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4,259205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9,000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-1,715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-0,5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-1,0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-1,769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9,000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16,984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29,49489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48,094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-12,283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-0,5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-1,5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-14,052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48,094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74,595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111,0794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160,000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-47,820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-0,5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-2,0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-61,872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9085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2716</TotalTime>
  <Words>2072</Words>
  <Application>Microsoft Office PowerPoint</Application>
  <PresentationFormat>Экран (4:3)</PresentationFormat>
  <Paragraphs>1100</Paragraphs>
  <Slides>26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8" baseType="lpstr">
      <vt:lpstr>Тема Office</vt:lpstr>
      <vt:lpstr>Формула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DSP</dc:creator>
  <cp:lastModifiedBy>DSP</cp:lastModifiedBy>
  <cp:revision>55</cp:revision>
  <dcterms:created xsi:type="dcterms:W3CDTF">2020-04-10T10:11:46Z</dcterms:created>
  <dcterms:modified xsi:type="dcterms:W3CDTF">2020-11-09T07:01:43Z</dcterms:modified>
</cp:coreProperties>
</file>