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9" r:id="rId11"/>
    <p:sldId id="290" r:id="rId12"/>
    <p:sldId id="291" r:id="rId13"/>
    <p:sldId id="292" r:id="rId14"/>
    <p:sldId id="293" r:id="rId15"/>
    <p:sldId id="294" r:id="rId16"/>
    <p:sldId id="297" r:id="rId17"/>
    <p:sldId id="296" r:id="rId18"/>
    <p:sldId id="295" r:id="rId19"/>
    <p:sldId id="287" r:id="rId20"/>
    <p:sldId id="286" r:id="rId21"/>
    <p:sldId id="312" r:id="rId22"/>
    <p:sldId id="314" r:id="rId23"/>
    <p:sldId id="313" r:id="rId24"/>
    <p:sldId id="315" r:id="rId25"/>
    <p:sldId id="316" r:id="rId26"/>
    <p:sldId id="288" r:id="rId27"/>
    <p:sldId id="301" r:id="rId28"/>
    <p:sldId id="299" r:id="rId29"/>
    <p:sldId id="303" r:id="rId30"/>
    <p:sldId id="302" r:id="rId31"/>
    <p:sldId id="300" r:id="rId32"/>
    <p:sldId id="298" r:id="rId33"/>
    <p:sldId id="304" r:id="rId34"/>
    <p:sldId id="305" r:id="rId35"/>
    <p:sldId id="306" r:id="rId36"/>
    <p:sldId id="317" r:id="rId37"/>
    <p:sldId id="307" r:id="rId38"/>
    <p:sldId id="308" r:id="rId39"/>
    <p:sldId id="309" r:id="rId40"/>
    <p:sldId id="310" r:id="rId41"/>
    <p:sldId id="311" r:id="rId42"/>
    <p:sldId id="277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3" autoAdjust="0"/>
  </p:normalViewPr>
  <p:slideViewPr>
    <p:cSldViewPr>
      <p:cViewPr>
        <p:scale>
          <a:sx n="80" d="100"/>
          <a:sy n="80" d="100"/>
        </p:scale>
        <p:origin x="-2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A9F7-540A-4C12-A1C0-350EEA3BEEC5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https://docs.python.org/3/library/pprint.html</a:t>
            </a:r>
          </a:p>
          <a:p>
            <a:r>
              <a:rPr lang="en-US" dirty="0" smtClean="0"/>
              <a:t>http://primat.org/publ/python/transponirovanie_matricy_na_python/62-1-0-1221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https://www.programiz.com/python-programming/methods/built-in/zip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http://www.py-my.ru/post/4bfb3c691d41c846bc000050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https://pythonworld.ru/osnovy/vstroennye-funkcii.html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http://pythonz.net/references/named/sorted/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http://pythonz.net/references/named/zip/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324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648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972000" indent="0">
              <a:lnSpc>
                <a:spcPct val="80000"/>
              </a:lnSpc>
              <a:spcBef>
                <a:spcPts val="0"/>
              </a:spcBef>
              <a:defRPr/>
            </a:lvl4pPr>
            <a:lvl5pPr marL="1296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prin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c-api/buffer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binascii.html?highlight=asci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?highlight=i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?highlight=i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6137920"/>
            <a:ext cx="8229600" cy="7200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Москва, 2018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0"/>
            <a:ext cx="60989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Информационные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технологии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1772816"/>
            <a:ext cx="61991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Основы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программирования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</a:t>
            </a:r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 3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4509121"/>
            <a:ext cx="663194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Каф. ИКТ РХТУ им. Д.И. Менделеева</a:t>
            </a:r>
            <a:b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Ст. преп. </a:t>
            </a:r>
            <a:r>
              <a:rPr lang="ru-RU" sz="3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Васецкий</a:t>
            </a: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А.М.</a:t>
            </a:r>
          </a:p>
          <a:p>
            <a:pPr algn="ctr"/>
            <a:endParaRPr lang="ru-RU" sz="3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2" name="Picture 2" descr="http://python3.codes/wp-content/uploads/2015/04/Python.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03812"/>
            <a:ext cx="1954188" cy="195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1logo.png (150×1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216" y="0"/>
            <a:ext cx="1484784" cy="148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http://study-news.ru/netcat_files/1990_1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6" y="57944"/>
            <a:ext cx="1354832" cy="135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встроенных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E=[True, False, True]</a:t>
            </a:r>
            <a:br>
              <a:rPr lang="en-US" b="1" i="1" dirty="0" smtClean="0"/>
            </a:br>
            <a:r>
              <a:rPr lang="en-US" b="1" i="1" dirty="0" smtClean="0"/>
              <a:t>print(all(E))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False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print(any(E))	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a, b = </a:t>
            </a:r>
            <a:r>
              <a:rPr lang="en-US" b="1" i="1" dirty="0" err="1" smtClean="0"/>
              <a:t>divmod</a:t>
            </a:r>
            <a:r>
              <a:rPr lang="en-US" b="1" i="1" dirty="0" smtClean="0"/>
              <a:t>(12, 5)	</a:t>
            </a:r>
            <a:r>
              <a:rPr lang="en-US" b="1" i="1" dirty="0" smtClean="0">
                <a:solidFill>
                  <a:srgbClr val="00B050"/>
                </a:solidFill>
              </a:rPr>
              <a:t># 2, 2</a:t>
            </a:r>
            <a:endParaRPr lang="ru-RU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a = </a:t>
            </a:r>
            <a:r>
              <a:rPr lang="en-US" b="1" i="1" dirty="0" err="1" smtClean="0"/>
              <a:t>pow</a:t>
            </a:r>
            <a:r>
              <a:rPr lang="en-US" b="1" i="1" dirty="0" smtClean="0"/>
              <a:t>(2, 5)		</a:t>
            </a:r>
            <a:r>
              <a:rPr lang="en-US" b="1" i="1" dirty="0" smtClean="0">
                <a:solidFill>
                  <a:srgbClr val="00B050"/>
                </a:solidFill>
              </a:rPr>
              <a:t># 32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a = </a:t>
            </a:r>
            <a:r>
              <a:rPr lang="en-US" b="1" i="1" dirty="0" err="1" smtClean="0"/>
              <a:t>pow</a:t>
            </a:r>
            <a:r>
              <a:rPr lang="en-US" b="1" i="1" dirty="0" smtClean="0"/>
              <a:t>(2, 5, 10)	</a:t>
            </a:r>
            <a:r>
              <a:rPr lang="en-US" b="1" i="1" dirty="0" smtClean="0">
                <a:solidFill>
                  <a:srgbClr val="00B050"/>
                </a:solidFill>
              </a:rPr>
              <a:t># 2 (</a:t>
            </a:r>
            <a:r>
              <a:rPr lang="ru-RU" b="1" i="1" dirty="0" smtClean="0">
                <a:solidFill>
                  <a:srgbClr val="00B050"/>
                </a:solidFill>
              </a:rPr>
              <a:t>= </a:t>
            </a:r>
            <a:r>
              <a:rPr lang="en-US" b="1" i="1" dirty="0" smtClean="0">
                <a:solidFill>
                  <a:srgbClr val="00B050"/>
                </a:solidFill>
              </a:rPr>
              <a:t>32 % 10)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x =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y = </a:t>
            </a:r>
            <a:r>
              <a:rPr lang="en-US" b="1" i="1" dirty="0" err="1" smtClean="0"/>
              <a:t>eval</a:t>
            </a:r>
            <a:r>
              <a:rPr lang="en-US" b="1" i="1" dirty="0" smtClean="0"/>
              <a:t>("x+1")		</a:t>
            </a:r>
            <a:r>
              <a:rPr lang="en-US" b="1" i="1" dirty="0" smtClean="0">
                <a:solidFill>
                  <a:srgbClr val="00B050"/>
                </a:solidFill>
              </a:rPr>
              <a:t># 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s</a:t>
            </a:r>
            <a:r>
              <a:rPr lang="ru-RU" b="1" i="1" dirty="0" smtClean="0"/>
              <a:t> = "</a:t>
            </a:r>
            <a:r>
              <a:rPr lang="ru-RU" b="1" i="1" dirty="0" err="1" smtClean="0"/>
              <a:t>Хэш</a:t>
            </a:r>
            <a:r>
              <a:rPr lang="ru-RU" b="1" i="1" dirty="0" smtClean="0"/>
              <a:t> меняется при запусках!"</a:t>
            </a:r>
            <a:br>
              <a:rPr lang="ru-RU" b="1" i="1" dirty="0" smtClean="0"/>
            </a:br>
            <a:r>
              <a:rPr lang="ru-RU" b="1" i="1" dirty="0" err="1" smtClean="0"/>
              <a:t>print</a:t>
            </a:r>
            <a:r>
              <a:rPr lang="ru-RU" b="1" i="1" dirty="0" smtClean="0"/>
              <a:t>(</a:t>
            </a:r>
            <a:r>
              <a:rPr lang="ru-RU" b="1" i="1" dirty="0" err="1" smtClean="0"/>
              <a:t>hash</a:t>
            </a:r>
            <a:r>
              <a:rPr lang="ru-RU" b="1" i="1" dirty="0" smtClean="0"/>
              <a:t>(</a:t>
            </a:r>
            <a:r>
              <a:rPr lang="ru-RU" b="1" i="1" dirty="0" err="1" smtClean="0"/>
              <a:t>s</a:t>
            </a:r>
            <a:r>
              <a:rPr lang="ru-RU" b="1" i="1" dirty="0" smtClean="0"/>
              <a:t>))</a:t>
            </a:r>
            <a:r>
              <a:rPr lang="en-US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3850572299821043542</a:t>
            </a:r>
          </a:p>
          <a:p>
            <a:pPr>
              <a:buNone/>
            </a:pPr>
            <a:r>
              <a:rPr lang="ru-RU" b="1" i="1" dirty="0" err="1" smtClean="0"/>
              <a:t>n</a:t>
            </a:r>
            <a:r>
              <a:rPr lang="ru-RU" b="1" i="1" dirty="0" smtClean="0"/>
              <a:t> = </a:t>
            </a:r>
            <a:r>
              <a:rPr lang="ru-RU" b="1" i="1" dirty="0" err="1" smtClean="0"/>
              <a:t>input</a:t>
            </a:r>
            <a:r>
              <a:rPr lang="ru-RU" b="1" i="1" dirty="0" smtClean="0"/>
              <a:t>("Введите число ")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введём 5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smtClean="0"/>
              <a:t>print(type(n), n)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&lt;class '</a:t>
            </a:r>
            <a:r>
              <a:rPr lang="en-US" b="1" i="1" dirty="0" err="1" smtClean="0">
                <a:solidFill>
                  <a:srgbClr val="FF000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'&gt;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функции </a:t>
            </a:r>
            <a:r>
              <a:rPr lang="en-US" i="1" dirty="0" err="1" smtClean="0"/>
              <a:t>isinstance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b = [1,2,3]</a:t>
            </a:r>
            <a:br>
              <a:rPr lang="en-US" b="1" i="1" dirty="0" smtClean="0"/>
            </a:br>
            <a:r>
              <a:rPr lang="en-US" b="1" i="1" dirty="0" smtClean="0"/>
              <a:t>print(type(b) == list)	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</a:t>
            </a:r>
            <a:r>
              <a:rPr lang="en-US" b="1" i="1" dirty="0" err="1" smtClean="0"/>
              <a:t>isinstance</a:t>
            </a:r>
            <a:r>
              <a:rPr lang="en-US" b="1" i="1" dirty="0" smtClean="0"/>
              <a:t>(b, list))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b="1" i="1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isinstance</a:t>
            </a:r>
            <a:r>
              <a:rPr lang="ru-RU" b="1" i="1" dirty="0" smtClean="0"/>
              <a:t>()</a:t>
            </a:r>
            <a:r>
              <a:rPr lang="ru-RU" dirty="0" smtClean="0"/>
              <a:t> по сравнению с </a:t>
            </a:r>
            <a:r>
              <a:rPr lang="ru-RU" b="1" i="1" dirty="0" err="1" smtClean="0"/>
              <a:t>type</a:t>
            </a:r>
            <a:r>
              <a:rPr lang="ru-RU" b="1" i="1" dirty="0" smtClean="0"/>
              <a:t>() </a:t>
            </a:r>
            <a:r>
              <a:rPr lang="ru-RU" dirty="0" smtClean="0"/>
              <a:t>позволяет проверить данные на принадлежность хотя бы одному типу из кортежа, переданного в качестве второго аргумента: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print(</a:t>
            </a:r>
            <a:r>
              <a:rPr lang="en-US" b="1" i="1" dirty="0" err="1" smtClean="0"/>
              <a:t>isinstance</a:t>
            </a:r>
            <a:r>
              <a:rPr lang="en-US" b="1" i="1" dirty="0" smtClean="0"/>
              <a:t>(b,(list, </a:t>
            </a:r>
            <a:r>
              <a:rPr lang="en-US" b="1" i="1" dirty="0" err="1" smtClean="0"/>
              <a:t>tuple</a:t>
            </a:r>
            <a:r>
              <a:rPr lang="en-US" b="1" i="1" dirty="0" smtClean="0"/>
              <a:t>, </a:t>
            </a:r>
            <a:r>
              <a:rPr lang="en-US" b="1" i="1" dirty="0" err="1" smtClean="0"/>
              <a:t>dict</a:t>
            </a:r>
            <a:r>
              <a:rPr lang="en-US" b="1" i="1" dirty="0" smtClean="0"/>
              <a:t>)))</a:t>
            </a:r>
            <a:r>
              <a:rPr lang="ru-RU" b="1" i="1" dirty="0" smtClean="0"/>
              <a:t> 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  <a:endParaRPr lang="ru-RU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print(</a:t>
            </a:r>
            <a:r>
              <a:rPr lang="en-US" b="1" i="1" dirty="0" err="1" smtClean="0"/>
              <a:t>isinstance</a:t>
            </a:r>
            <a:r>
              <a:rPr lang="en-US" b="1" i="1" dirty="0" smtClean="0"/>
              <a:t>(b,(</a:t>
            </a:r>
            <a:r>
              <a:rPr lang="en-US" b="1" i="1" dirty="0" err="1" smtClean="0"/>
              <a:t>tuple</a:t>
            </a:r>
            <a:r>
              <a:rPr lang="en-US" b="1" i="1" dirty="0" smtClean="0"/>
              <a:t>, </a:t>
            </a:r>
            <a:r>
              <a:rPr lang="en-US" b="1" i="1" dirty="0" err="1" smtClean="0"/>
              <a:t>dict</a:t>
            </a:r>
            <a:r>
              <a:rPr lang="en-US" b="1" i="1" dirty="0" smtClean="0"/>
              <a:t>)))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False</a:t>
            </a:r>
            <a:endParaRPr lang="ru-RU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err="1" smtClean="0"/>
              <a:t>isinstance</a:t>
            </a:r>
            <a:r>
              <a:rPr lang="ru-RU" dirty="0" smtClean="0"/>
              <a:t> поддерживает наследование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</a:t>
            </a:r>
            <a:r>
              <a:rPr lang="en-US" dirty="0" smtClean="0"/>
              <a:t>locals </a:t>
            </a:r>
            <a:r>
              <a:rPr lang="ru-RU" dirty="0" smtClean="0"/>
              <a:t>и </a:t>
            </a:r>
            <a:r>
              <a:rPr lang="en-US" dirty="0" err="1" smtClean="0"/>
              <a:t>globals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b="1" i="1" dirty="0" smtClean="0"/>
              <a:t>"""</a:t>
            </a:r>
            <a:r>
              <a:rPr lang="ru-RU" b="1" i="1" dirty="0" smtClean="0">
                <a:solidFill>
                  <a:srgbClr val="FF0000"/>
                </a:solidFill>
              </a:rPr>
              <a:t>Это пример глобальных значений</a:t>
            </a:r>
            <a:r>
              <a:rPr lang="ru-RU" b="1" i="1" dirty="0" smtClean="0"/>
              <a:t>"""</a:t>
            </a:r>
            <a:br>
              <a:rPr lang="ru-RU" b="1" i="1" dirty="0" smtClean="0"/>
            </a:br>
            <a:r>
              <a:rPr lang="en-US" b="1" i="1" dirty="0" smtClean="0"/>
              <a:t>x = </a:t>
            </a:r>
            <a:r>
              <a:rPr lang="en-US" b="1" i="1" dirty="0" smtClean="0">
                <a:solidFill>
                  <a:srgbClr val="FF0000"/>
                </a:solidFill>
              </a:rPr>
              <a:t>10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def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</a:t>
            </a:r>
            <a:r>
              <a:rPr lang="en-US" b="1" i="1" dirty="0" smtClean="0"/>
              <a:t>():</a:t>
            </a:r>
            <a:br>
              <a:rPr lang="en-US" b="1" i="1" dirty="0" smtClean="0"/>
            </a:br>
            <a:r>
              <a:rPr lang="en-US" b="1" i="1" dirty="0" smtClean="0"/>
              <a:t>    y, z = </a:t>
            </a:r>
            <a:r>
              <a:rPr lang="en-US" b="1" i="1" dirty="0" smtClean="0">
                <a:solidFill>
                  <a:srgbClr val="FF0000"/>
                </a:solidFill>
              </a:rPr>
              <a:t>20</a:t>
            </a:r>
            <a:r>
              <a:rPr lang="en-US" b="1" i="1" dirty="0" smtClean="0"/>
              <a:t>, "</a:t>
            </a:r>
            <a:r>
              <a:rPr lang="ru-RU" b="1" i="1" dirty="0" smtClean="0">
                <a:solidFill>
                  <a:srgbClr val="FF0000"/>
                </a:solidFill>
              </a:rPr>
              <a:t>локальные</a:t>
            </a:r>
            <a:r>
              <a:rPr lang="ru-RU" b="1" i="1" dirty="0" smtClean="0"/>
              <a:t>"</a:t>
            </a:r>
            <a:br>
              <a:rPr lang="ru-RU" b="1" i="1" dirty="0" smtClean="0"/>
            </a:br>
            <a:r>
              <a:rPr lang="ru-RU" b="1" i="1" dirty="0" smtClean="0"/>
              <a:t>    </a:t>
            </a:r>
            <a:r>
              <a:rPr lang="en-US" b="1" i="1" dirty="0" smtClean="0"/>
              <a:t>L = locals()</a:t>
            </a:r>
            <a:br>
              <a:rPr lang="en-US" b="1" i="1" dirty="0" smtClean="0"/>
            </a:br>
            <a:r>
              <a:rPr lang="en-US" b="1" i="1" dirty="0" smtClean="0"/>
              <a:t>    G = </a:t>
            </a:r>
            <a:r>
              <a:rPr lang="en-US" b="1" i="1" dirty="0" err="1" smtClean="0"/>
              <a:t>globals</a:t>
            </a:r>
            <a:r>
              <a:rPr lang="en-US" b="1" i="1" dirty="0" smtClean="0"/>
              <a:t>()</a:t>
            </a:r>
            <a:br>
              <a:rPr lang="en-US" b="1" i="1" dirty="0" smtClean="0"/>
            </a:br>
            <a:r>
              <a:rPr lang="en-US" b="1" i="1" dirty="0" smtClean="0"/>
              <a:t>    print(L, G)</a:t>
            </a:r>
            <a:br>
              <a:rPr lang="en-US" b="1" i="1" dirty="0" smtClean="0"/>
            </a:br>
            <a:r>
              <a:rPr lang="en-US" b="1" i="1" dirty="0" smtClean="0"/>
              <a:t>fun()</a:t>
            </a:r>
            <a:endParaRPr lang="en-US" sz="2600" b="1" i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300" b="1" i="1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b="1" i="1" dirty="0" smtClean="0">
                <a:solidFill>
                  <a:srgbClr val="00B050"/>
                </a:solidFill>
              </a:rPr>
              <a:t># {'z': </a:t>
            </a:r>
            <a:r>
              <a:rPr lang="en-US" sz="2300" b="1" i="1" dirty="0" smtClean="0">
                <a:solidFill>
                  <a:srgbClr val="FF0000"/>
                </a:solidFill>
              </a:rPr>
              <a:t>'</a:t>
            </a:r>
            <a:r>
              <a:rPr lang="ru-RU" sz="2300" b="1" i="1" dirty="0" smtClean="0">
                <a:solidFill>
                  <a:srgbClr val="FF0000"/>
                </a:solidFill>
              </a:rPr>
              <a:t>локальные'</a:t>
            </a:r>
            <a:r>
              <a:rPr lang="ru-RU" sz="2300" b="1" i="1" dirty="0" smtClean="0">
                <a:solidFill>
                  <a:srgbClr val="00B050"/>
                </a:solidFill>
              </a:rPr>
              <a:t>, '</a:t>
            </a:r>
            <a:r>
              <a:rPr lang="en-US" sz="2300" b="1" i="1" dirty="0" smtClean="0">
                <a:solidFill>
                  <a:srgbClr val="00B050"/>
                </a:solidFill>
              </a:rPr>
              <a:t>y': </a:t>
            </a:r>
            <a:r>
              <a:rPr lang="en-US" sz="2300" b="1" i="1" dirty="0" smtClean="0">
                <a:solidFill>
                  <a:srgbClr val="FF0000"/>
                </a:solidFill>
              </a:rPr>
              <a:t>20</a:t>
            </a:r>
            <a:r>
              <a:rPr lang="en-US" sz="2300" b="1" i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i="1" dirty="0" smtClean="0">
                <a:solidFill>
                  <a:srgbClr val="00B050"/>
                </a:solidFill>
              </a:rPr>
              <a:t>#</a:t>
            </a:r>
            <a:r>
              <a:rPr lang="en-US" sz="2300" b="1" i="1" dirty="0" smtClean="0"/>
              <a:t> {'__name__': '__main__', '__doc__': </a:t>
            </a:r>
            <a:r>
              <a:rPr lang="en-US" sz="2300" b="1" i="1" dirty="0" smtClean="0">
                <a:solidFill>
                  <a:srgbClr val="FF0000"/>
                </a:solidFill>
              </a:rPr>
              <a:t>'</a:t>
            </a:r>
            <a:r>
              <a:rPr lang="ru-RU" sz="2300" b="1" i="1" dirty="0" smtClean="0">
                <a:solidFill>
                  <a:srgbClr val="FF0000"/>
                </a:solidFill>
              </a:rPr>
              <a:t>Это пример глобальных значений'</a:t>
            </a:r>
            <a:r>
              <a:rPr lang="ru-RU" sz="2300" b="1" i="1" dirty="0" smtClean="0"/>
              <a:t>, '__</a:t>
            </a:r>
            <a:r>
              <a:rPr lang="en-US" sz="2300" b="1" i="1" dirty="0" smtClean="0"/>
              <a:t>package__': None, '__loader__': &lt;_</a:t>
            </a:r>
            <a:r>
              <a:rPr lang="en-US" sz="2300" b="1" i="1" dirty="0" err="1" smtClean="0"/>
              <a:t>frozen_importlib_external.SourceFileLoader</a:t>
            </a:r>
            <a:r>
              <a:rPr lang="en-US" sz="2300" b="1" i="1" dirty="0" smtClean="0"/>
              <a:t> object at 0x00000000021A3F28&gt;, '__spec__': None, '__annotations__': {}, '__</a:t>
            </a:r>
            <a:r>
              <a:rPr lang="en-US" sz="2300" b="1" i="1" dirty="0" err="1" smtClean="0"/>
              <a:t>builtins</a:t>
            </a:r>
            <a:r>
              <a:rPr lang="en-US" sz="2300" b="1" i="1" dirty="0" smtClean="0"/>
              <a:t>__': &lt;module '</a:t>
            </a:r>
            <a:r>
              <a:rPr lang="en-US" sz="2300" b="1" i="1" dirty="0" err="1" smtClean="0"/>
              <a:t>builtins</a:t>
            </a:r>
            <a:r>
              <a:rPr lang="en-US" sz="2300" b="1" i="1" dirty="0" smtClean="0"/>
              <a:t>' (built-in)&gt;, '__file__': 'D:/</a:t>
            </a:r>
            <a:r>
              <a:rPr lang="ru-RU" sz="2300" b="1" i="1" dirty="0" smtClean="0"/>
              <a:t>Мои документы-</a:t>
            </a:r>
            <a:r>
              <a:rPr lang="en-US" sz="2300" b="1" i="1" dirty="0" smtClean="0"/>
              <a:t>AMVAS/AMVAS-6_Education/10B-Information Technologies (Python) 2018_/tests/__</a:t>
            </a:r>
            <a:r>
              <a:rPr lang="en-US" sz="2300" b="1" i="1" dirty="0" err="1" smtClean="0"/>
              <a:t>main__.py</a:t>
            </a:r>
            <a:r>
              <a:rPr lang="en-US" sz="2300" b="1" i="1" dirty="0" smtClean="0"/>
              <a:t>', '__cached__': None, 'x': </a:t>
            </a:r>
            <a:r>
              <a:rPr lang="en-US" sz="2300" b="1" i="1" dirty="0" smtClean="0">
                <a:solidFill>
                  <a:srgbClr val="FF0000"/>
                </a:solidFill>
              </a:rPr>
              <a:t>10</a:t>
            </a:r>
            <a:r>
              <a:rPr lang="en-US" sz="2300" b="1" i="1" dirty="0" smtClean="0"/>
              <a:t>, '</a:t>
            </a:r>
            <a:r>
              <a:rPr lang="en-US" sz="23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</a:t>
            </a:r>
            <a:r>
              <a:rPr lang="en-US" sz="2300" b="1" i="1" dirty="0" smtClean="0"/>
              <a:t>': &lt;function fun at 0x0000000002A421E0&gt;}</a:t>
            </a:r>
            <a:endParaRPr lang="ru-RU" sz="23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en-US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min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3600" b="1" i="1" dirty="0" smtClean="0"/>
              <a:t>x, y, z = -1, 2, 5</a:t>
            </a:r>
            <a:br>
              <a:rPr lang="pl-PL" sz="3600" b="1" i="1" dirty="0" smtClean="0"/>
            </a:br>
            <a:r>
              <a:rPr lang="pl-PL" sz="3600" b="1" i="1" dirty="0" smtClean="0"/>
              <a:t>print(max(x, y, z))</a:t>
            </a:r>
            <a:r>
              <a:rPr lang="ru-RU" sz="3600" b="1" i="1" dirty="0" smtClean="0"/>
              <a:t>	</a:t>
            </a:r>
            <a:r>
              <a:rPr lang="en-US" sz="3600" b="1" i="1" dirty="0" smtClean="0">
                <a:solidFill>
                  <a:srgbClr val="00B050"/>
                </a:solidFill>
              </a:rPr>
              <a:t># 5</a:t>
            </a:r>
            <a:r>
              <a:rPr lang="pl-PL" sz="3600" b="1" i="1" dirty="0" smtClean="0"/>
              <a:t/>
            </a:r>
            <a:br>
              <a:rPr lang="pl-PL" sz="3600" b="1" i="1" dirty="0" smtClean="0"/>
            </a:br>
            <a:r>
              <a:rPr lang="pl-PL" sz="3600" b="1" i="1" dirty="0" smtClean="0"/>
              <a:t>print(min(x, y, z))</a:t>
            </a:r>
            <a:r>
              <a:rPr lang="en-US" sz="3600" b="1" i="1" dirty="0" smtClean="0"/>
              <a:t>	</a:t>
            </a:r>
            <a:r>
              <a:rPr lang="en-US" sz="3600" b="1" i="1" dirty="0" smtClean="0">
                <a:solidFill>
                  <a:srgbClr val="00B050"/>
                </a:solidFill>
              </a:rPr>
              <a:t># -1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L = [</a:t>
            </a:r>
            <a:r>
              <a:rPr lang="pl-PL" sz="3600" b="1" i="1" dirty="0" smtClean="0"/>
              <a:t>-1, 2, 5</a:t>
            </a:r>
            <a:r>
              <a:rPr lang="en-US" sz="3600" b="1" i="1" dirty="0" smtClean="0"/>
              <a:t>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3600" b="1" i="1" dirty="0" smtClean="0"/>
              <a:t>print(max(</a:t>
            </a:r>
            <a:r>
              <a:rPr lang="en-US" sz="3600" b="1" i="1" dirty="0" smtClean="0"/>
              <a:t>L</a:t>
            </a:r>
            <a:r>
              <a:rPr lang="pl-PL" sz="3600" b="1" i="1" dirty="0" smtClean="0"/>
              <a:t>))</a:t>
            </a:r>
            <a:r>
              <a:rPr lang="ru-RU" sz="3600" b="1" i="1" dirty="0" smtClean="0"/>
              <a:t>		</a:t>
            </a:r>
            <a:r>
              <a:rPr lang="en-US" sz="3600" b="1" i="1" dirty="0" smtClean="0">
                <a:solidFill>
                  <a:srgbClr val="00B050"/>
                </a:solidFill>
              </a:rPr>
              <a:t># 5</a:t>
            </a:r>
            <a:r>
              <a:rPr lang="pl-PL" sz="3600" b="1" i="1" dirty="0" smtClean="0"/>
              <a:t/>
            </a:r>
            <a:br>
              <a:rPr lang="pl-PL" sz="3600" b="1" i="1" dirty="0" smtClean="0"/>
            </a:br>
            <a:r>
              <a:rPr lang="pl-PL" sz="3600" b="1" i="1" dirty="0" smtClean="0"/>
              <a:t>print(min(</a:t>
            </a:r>
            <a:r>
              <a:rPr lang="en-US" sz="3600" b="1" i="1" dirty="0" smtClean="0"/>
              <a:t>L</a:t>
            </a:r>
            <a:r>
              <a:rPr lang="pl-PL" sz="3600" b="1" i="1" dirty="0" smtClean="0"/>
              <a:t>))</a:t>
            </a:r>
            <a:r>
              <a:rPr lang="en-US" sz="3600" b="1" i="1" dirty="0" smtClean="0"/>
              <a:t>	</a:t>
            </a:r>
            <a:r>
              <a:rPr lang="ru-RU" sz="3600" b="1" i="1" dirty="0" smtClean="0"/>
              <a:t>	</a:t>
            </a:r>
            <a:r>
              <a:rPr lang="en-US" sz="3600" b="1" i="1" dirty="0" smtClean="0">
                <a:solidFill>
                  <a:srgbClr val="00B050"/>
                </a:solidFill>
              </a:rPr>
              <a:t># -1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L = [</a:t>
            </a:r>
            <a:r>
              <a:rPr lang="pl-PL" sz="3600" b="1" i="1" dirty="0" smtClean="0"/>
              <a:t>-1, 2, 5</a:t>
            </a:r>
            <a:r>
              <a:rPr lang="en-US" sz="3600" b="1" i="1" dirty="0" smtClean="0"/>
              <a:t>, [-5, 5]] 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вложенные объекты не поддерживаются</a:t>
            </a:r>
            <a:endParaRPr lang="en-US" sz="3600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3600" b="1" i="1" dirty="0" smtClean="0"/>
              <a:t>print(max(</a:t>
            </a:r>
            <a:r>
              <a:rPr lang="en-US" sz="3600" b="1" i="1" dirty="0" smtClean="0"/>
              <a:t>L</a:t>
            </a:r>
            <a:r>
              <a:rPr lang="pl-PL" sz="3600" b="1" i="1" dirty="0" smtClean="0"/>
              <a:t>))</a:t>
            </a:r>
            <a:r>
              <a:rPr lang="ru-RU" sz="3600" b="1" i="1" dirty="0" smtClean="0"/>
              <a:t>	</a:t>
            </a:r>
            <a:r>
              <a:rPr lang="en-US" sz="3600" b="1" i="1" dirty="0" smtClean="0">
                <a:solidFill>
                  <a:srgbClr val="FF0000"/>
                </a:solidFill>
              </a:rPr>
              <a:t># </a:t>
            </a:r>
            <a:r>
              <a:rPr lang="ru-RU" sz="3600" b="1" i="1" dirty="0" smtClean="0">
                <a:solidFill>
                  <a:srgbClr val="FF0000"/>
                </a:solidFill>
              </a:rPr>
              <a:t>ОШИБКА</a:t>
            </a:r>
            <a:endParaRPr lang="en-US" sz="3600" b="1" i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36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ортировка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764704"/>
            <a:ext cx="8928992" cy="590465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 smtClean="0">
                <a:solidFill>
                  <a:srgbClr val="FF0000"/>
                </a:solidFill>
              </a:rPr>
              <a:t>sorted(</a:t>
            </a:r>
            <a:r>
              <a:rPr lang="en-US" sz="3400" b="1" i="1" dirty="0" err="1" smtClean="0">
                <a:solidFill>
                  <a:srgbClr val="FF0000"/>
                </a:solidFill>
              </a:rPr>
              <a:t>iterable</a:t>
            </a:r>
            <a:r>
              <a:rPr lang="en-US" sz="3400" b="1" i="1" dirty="0" smtClean="0">
                <a:solidFill>
                  <a:srgbClr val="FF0000"/>
                </a:solidFill>
              </a:rPr>
              <a:t>[, key][, reverse]) </a:t>
            </a:r>
            <a:endParaRPr lang="ru-RU" sz="3400" b="1" i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 err="1" smtClean="0"/>
              <a:t>iterable</a:t>
            </a:r>
            <a:r>
              <a:rPr lang="ru-RU" sz="3400" b="1" i="1" dirty="0" smtClean="0"/>
              <a:t> – </a:t>
            </a:r>
            <a:r>
              <a:rPr lang="ru-RU" sz="3400" dirty="0" smtClean="0"/>
              <a:t>итерируемый объект.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3400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 smtClean="0"/>
              <a:t>key</a:t>
            </a:r>
            <a:r>
              <a:rPr lang="en-US" sz="3400" dirty="0" smtClean="0"/>
              <a:t> – </a:t>
            </a:r>
            <a:r>
              <a:rPr lang="ru-RU" sz="3400" dirty="0" smtClean="0"/>
              <a:t>ожидается в форме именованного аргумента. Функция, принимающая аргументом элемент, используемая для получения из этого элемента значения для сравнения его с другими.</a:t>
            </a:r>
          </a:p>
          <a:p>
            <a:pPr marL="0" lvl="1"/>
            <a:r>
              <a:rPr lang="ru-RU" sz="3400" b="1" i="1" dirty="0" err="1" smtClean="0"/>
              <a:t>None</a:t>
            </a:r>
            <a:r>
              <a:rPr lang="ru-RU" sz="3400" dirty="0" smtClean="0"/>
              <a:t> – сравнить </a:t>
            </a:r>
            <a:r>
              <a:rPr lang="ru-RU" sz="3400" smtClean="0"/>
              <a:t>элементы напрямую.</a:t>
            </a:r>
            <a:r>
              <a:rPr lang="en-US" sz="3400" smtClean="0"/>
              <a:t> </a:t>
            </a:r>
          </a:p>
          <a:p>
            <a:pPr marL="0" lvl="1">
              <a:buNone/>
            </a:pPr>
            <a:r>
              <a:rPr lang="en-US" sz="3400" b="1" i="1" smtClean="0"/>
              <a:t>reverse</a:t>
            </a:r>
            <a:r>
              <a:rPr lang="en-US" sz="3400" smtClean="0"/>
              <a:t> </a:t>
            </a:r>
            <a:r>
              <a:rPr lang="en-US" sz="3400" dirty="0" smtClean="0"/>
              <a:t>– </a:t>
            </a:r>
            <a:r>
              <a:rPr lang="ru-RU" sz="3400" dirty="0" smtClean="0"/>
              <a:t>флаг, указывающий следует ли производить сортировку в обратном порядке</a:t>
            </a:r>
          </a:p>
          <a:p>
            <a:pPr>
              <a:buNone/>
            </a:pPr>
            <a:r>
              <a:rPr lang="ru-RU" sz="3400" dirty="0" smtClean="0"/>
              <a:t>В отличие от метода </a:t>
            </a:r>
            <a:r>
              <a:rPr lang="en-US" sz="3400" b="1" i="1" dirty="0" smtClean="0"/>
              <a:t>sort</a:t>
            </a:r>
            <a:r>
              <a:rPr lang="ru-RU" sz="3400" dirty="0" smtClean="0"/>
              <a:t> функция </a:t>
            </a:r>
            <a:r>
              <a:rPr lang="en-US" sz="3400" b="1" i="1" dirty="0" smtClean="0"/>
              <a:t>sorted</a:t>
            </a:r>
            <a:r>
              <a:rPr lang="en-US" sz="3400" dirty="0" smtClean="0"/>
              <a:t> </a:t>
            </a:r>
            <a:r>
              <a:rPr lang="ru-RU" sz="3400" dirty="0" smtClean="0"/>
              <a:t>возвращает копию отсортированного объекта, а не производит сортировку внутри него.</a:t>
            </a:r>
            <a:endParaRPr lang="en-US" sz="3400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3400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34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сортировки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Прямая и обратная сортировка:</a:t>
            </a:r>
            <a:endParaRPr lang="en-US" sz="3000" dirty="0" smtClean="0"/>
          </a:p>
          <a:p>
            <a:pPr>
              <a:buNone/>
            </a:pPr>
            <a:r>
              <a:rPr lang="en-US" sz="3000" b="1" i="1" dirty="0" smtClean="0"/>
              <a:t>L = [1.1, -8, 5.5]</a:t>
            </a:r>
            <a:br>
              <a:rPr lang="en-US" sz="3000" b="1" i="1" dirty="0" smtClean="0"/>
            </a:br>
            <a:r>
              <a:rPr lang="en-US" sz="3000" b="1" i="1" dirty="0" smtClean="0"/>
              <a:t>print(sorted(L)) 				</a:t>
            </a:r>
            <a:r>
              <a:rPr lang="en-US" sz="3000" b="1" i="1" dirty="0" smtClean="0">
                <a:solidFill>
                  <a:srgbClr val="00B050"/>
                </a:solidFill>
              </a:rPr>
              <a:t># [-8, 1.1, 5.5]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i="1" dirty="0" smtClean="0"/>
              <a:t>print(sorted(L, reverse=True))	</a:t>
            </a:r>
            <a:r>
              <a:rPr lang="en-US" sz="3000" b="1" i="1" dirty="0" smtClean="0">
                <a:solidFill>
                  <a:srgbClr val="00B050"/>
                </a:solidFill>
              </a:rPr>
              <a:t># [5.5, 1.1, -8]</a:t>
            </a:r>
            <a:endParaRPr lang="ru-RU" sz="3000" b="1" i="1" dirty="0" smtClean="0">
              <a:solidFill>
                <a:srgbClr val="00B050"/>
              </a:solidFill>
            </a:endParaRPr>
          </a:p>
          <a:p>
            <a:r>
              <a:rPr lang="ru-RU" sz="3000" dirty="0" smtClean="0"/>
              <a:t>Сортировка по квадратам чисел в списке</a:t>
            </a:r>
            <a:r>
              <a:rPr lang="en-US" sz="3000" dirty="0" smtClean="0"/>
              <a:t>:</a:t>
            </a:r>
          </a:p>
          <a:p>
            <a:pPr>
              <a:buNone/>
            </a:pPr>
            <a:r>
              <a:rPr lang="en-US" sz="3000" b="1" i="1" dirty="0" smtClean="0"/>
              <a:t>print(sorted(L, key=lambda x: x*x)) 	</a:t>
            </a:r>
          </a:p>
          <a:p>
            <a:pPr>
              <a:buNone/>
            </a:pPr>
            <a:r>
              <a:rPr lang="en-US" sz="3000" b="1" i="1" dirty="0" smtClean="0">
                <a:solidFill>
                  <a:srgbClr val="00B050"/>
                </a:solidFill>
              </a:rPr>
              <a:t># [1.1, 5.5, -8]</a:t>
            </a:r>
            <a:endParaRPr lang="ru-RU" sz="3000" dirty="0" smtClean="0">
              <a:solidFill>
                <a:srgbClr val="00B050"/>
              </a:solidFill>
            </a:endParaRPr>
          </a:p>
          <a:p>
            <a:r>
              <a:rPr lang="ru-RU" sz="2800" b="1" dirty="0" smtClean="0"/>
              <a:t>Случайная сортировка:</a:t>
            </a:r>
          </a:p>
          <a:p>
            <a:pPr>
              <a:buNone/>
            </a:pPr>
            <a:r>
              <a:rPr lang="en-US" sz="2800" b="1" i="1" dirty="0" smtClean="0"/>
              <a:t>from random import random </a:t>
            </a:r>
            <a:endParaRPr lang="ru-RU" sz="2800" b="1" i="1" dirty="0" smtClean="0"/>
          </a:p>
          <a:p>
            <a:pPr>
              <a:buNone/>
            </a:pP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Функция </a:t>
            </a:r>
            <a:r>
              <a:rPr lang="ru-RU" sz="2800" b="1" i="1" dirty="0" err="1" smtClean="0">
                <a:solidFill>
                  <a:srgbClr val="00B050"/>
                </a:solidFill>
              </a:rPr>
              <a:t>random</a:t>
            </a:r>
            <a:r>
              <a:rPr lang="ru-RU" sz="2800" b="1" i="1" dirty="0" smtClean="0">
                <a:solidFill>
                  <a:srgbClr val="00B050"/>
                </a:solidFill>
              </a:rPr>
              <a:t>() –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ru-RU" sz="2800" b="1" i="1" dirty="0" smtClean="0">
                <a:solidFill>
                  <a:srgbClr val="00B050"/>
                </a:solidFill>
              </a:rPr>
              <a:t>часть стандартной библиотеки, которая выдает числа в случайном порядке от 0 до 1. </a:t>
            </a:r>
          </a:p>
          <a:p>
            <a:pPr>
              <a:buNone/>
            </a:pPr>
            <a:r>
              <a:rPr lang="en-US" sz="2800" b="1" i="1" dirty="0" smtClean="0"/>
              <a:t>def </a:t>
            </a:r>
            <a:r>
              <a:rPr lang="en-US" sz="2800" b="1" i="1" dirty="0" err="1" smtClean="0"/>
              <a:t>rnd_key</a:t>
            </a:r>
            <a:r>
              <a:rPr lang="en-US" sz="2800" b="1" i="1" dirty="0" smtClean="0"/>
              <a:t>(element): </a:t>
            </a:r>
            <a:endParaRPr lang="ru-RU" sz="2800" b="1" i="1" dirty="0" smtClean="0"/>
          </a:p>
          <a:p>
            <a:pPr>
              <a:buNone/>
            </a:pPr>
            <a:r>
              <a:rPr lang="ru-RU" sz="2800" b="1" i="1" dirty="0" smtClean="0"/>
              <a:t>	</a:t>
            </a:r>
            <a:r>
              <a:rPr lang="en-US" sz="2800" b="1" i="1" dirty="0" smtClean="0"/>
              <a:t>return random()</a:t>
            </a:r>
          </a:p>
          <a:p>
            <a:pPr>
              <a:buNone/>
            </a:pPr>
            <a:r>
              <a:rPr lang="en-US" sz="2800" b="1" i="1" dirty="0" smtClean="0"/>
              <a:t>a = sorted(L, key = </a:t>
            </a:r>
            <a:r>
              <a:rPr lang="en-US" sz="2800" b="1" i="1" dirty="0" err="1" smtClean="0"/>
              <a:t>rnd_key</a:t>
            </a:r>
            <a:r>
              <a:rPr lang="en-US" sz="2800" dirty="0" smtClean="0"/>
              <a:t>) </a:t>
            </a:r>
            <a:r>
              <a:rPr lang="en-US" sz="2800" b="1" i="1" dirty="0" smtClean="0">
                <a:solidFill>
                  <a:srgbClr val="00B050"/>
                </a:solidFill>
              </a:rPr>
              <a:t># [5.5, -8, 1.1]</a:t>
            </a:r>
          </a:p>
          <a:p>
            <a:pPr>
              <a:buNone/>
            </a:pPr>
            <a:r>
              <a:rPr lang="en-US" sz="2800" b="1" i="1" dirty="0" smtClean="0"/>
              <a:t>b = sorted(L, key = </a:t>
            </a:r>
            <a:r>
              <a:rPr lang="en-US" sz="2800" b="1" i="1" dirty="0" err="1" smtClean="0"/>
              <a:t>rnd_key</a:t>
            </a:r>
            <a:r>
              <a:rPr lang="en-US" sz="2800" dirty="0" smtClean="0"/>
              <a:t>) </a:t>
            </a:r>
            <a:r>
              <a:rPr lang="en-US" sz="2800" b="1" i="1" dirty="0" smtClean="0">
                <a:solidFill>
                  <a:srgbClr val="00B050"/>
                </a:solidFill>
              </a:rPr>
              <a:t># [-8, 5.5, 1.1]</a:t>
            </a:r>
            <a:endParaRPr lang="ru-RU" sz="28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sz="2800" b="1" i="1" dirty="0" smtClean="0"/>
          </a:p>
          <a:p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вложенного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4087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L = [["</a:t>
            </a:r>
            <a:r>
              <a:rPr lang="ru-RU" b="1" i="1" dirty="0" smtClean="0"/>
              <a:t>Анна</a:t>
            </a:r>
            <a:r>
              <a:rPr lang="en-US" b="1" i="1" dirty="0" smtClean="0"/>
              <a:t>"</a:t>
            </a:r>
            <a:r>
              <a:rPr lang="ru-RU" b="1" i="1" dirty="0" smtClean="0"/>
              <a:t>,50, 130, 37], [</a:t>
            </a:r>
            <a:r>
              <a:rPr lang="en-US" b="1" i="1" dirty="0" smtClean="0"/>
              <a:t>"</a:t>
            </a:r>
            <a:r>
              <a:rPr lang="ru-RU" b="1" i="1" dirty="0" smtClean="0"/>
              <a:t>Женя</a:t>
            </a:r>
            <a:r>
              <a:rPr lang="en-US" b="1" i="1" dirty="0" smtClean="0"/>
              <a:t>"</a:t>
            </a:r>
            <a:r>
              <a:rPr lang="ru-RU" b="1" i="1" dirty="0" smtClean="0"/>
              <a:t>,12, 135, 19],</a:t>
            </a:r>
            <a:br>
              <a:rPr lang="ru-RU" b="1" i="1" dirty="0" smtClean="0"/>
            </a:br>
            <a:r>
              <a:rPr lang="ru-RU" b="1" i="1" dirty="0" smtClean="0"/>
              <a:t>     [</a:t>
            </a:r>
            <a:r>
              <a:rPr lang="en-US" b="1" i="1" dirty="0" smtClean="0"/>
              <a:t>"</a:t>
            </a:r>
            <a:r>
              <a:rPr lang="ru-RU" b="1" i="1" dirty="0" smtClean="0"/>
              <a:t>Вера</a:t>
            </a:r>
            <a:r>
              <a:rPr lang="en-US" b="1" i="1" dirty="0" smtClean="0"/>
              <a:t>"</a:t>
            </a:r>
            <a:r>
              <a:rPr lang="ru-RU" b="1" i="1" dirty="0" smtClean="0"/>
              <a:t>, 17, 140, 23], [</a:t>
            </a:r>
            <a:r>
              <a:rPr lang="en-US" b="1" i="1" dirty="0" smtClean="0"/>
              <a:t>"</a:t>
            </a:r>
            <a:r>
              <a:rPr lang="ru-RU" b="1" i="1" dirty="0" smtClean="0"/>
              <a:t>Дима</a:t>
            </a:r>
            <a:r>
              <a:rPr lang="en-US" b="1" i="1" dirty="0" smtClean="0"/>
              <a:t>"</a:t>
            </a:r>
            <a:r>
              <a:rPr lang="ru-RU" b="1" i="1" dirty="0" smtClean="0"/>
              <a:t>, 35, 129, 31]]</a:t>
            </a:r>
            <a:br>
              <a:rPr lang="ru-RU" b="1" i="1" dirty="0" smtClean="0"/>
            </a:br>
            <a:r>
              <a:rPr lang="en-US" b="1" i="1" dirty="0" err="1" smtClean="0"/>
              <a:t>i</a:t>
            </a:r>
            <a:r>
              <a:rPr lang="en-US" b="1" i="1" dirty="0" smtClean="0"/>
              <a:t> = input("</a:t>
            </a:r>
            <a:r>
              <a:rPr lang="ru-RU" b="1" i="1" dirty="0" smtClean="0"/>
              <a:t>Номер столбца сортировки 0..3")</a:t>
            </a:r>
            <a:br>
              <a:rPr lang="ru-RU" b="1" i="1" dirty="0" smtClean="0"/>
            </a:br>
            <a:r>
              <a:rPr lang="en-US" b="1" i="1" dirty="0" err="1" smtClean="0"/>
              <a:t>i</a:t>
            </a:r>
            <a:r>
              <a:rPr lang="en-US" b="1" i="1" dirty="0" smtClean="0"/>
              <a:t> =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(</a:t>
            </a:r>
            <a:r>
              <a:rPr lang="en-US" b="1" i="1" dirty="0" err="1" smtClean="0"/>
              <a:t>i</a:t>
            </a:r>
            <a:r>
              <a:rPr lang="en-US" b="1" i="1" dirty="0" smtClean="0"/>
              <a:t>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input</a:t>
            </a:r>
            <a:r>
              <a:rPr lang="ru-RU" b="1" i="1" dirty="0" smtClean="0">
                <a:solidFill>
                  <a:srgbClr val="00B050"/>
                </a:solidFill>
              </a:rPr>
              <a:t> на выходе даёт тип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print(sorted(L, key=lambda x: x[</a:t>
            </a:r>
            <a:r>
              <a:rPr lang="en-US" b="1" i="1" dirty="0" err="1" smtClean="0"/>
              <a:t>i</a:t>
            </a:r>
            <a:r>
              <a:rPr lang="en-US" b="1" i="1" dirty="0" smtClean="0"/>
              <a:t>]))</a:t>
            </a:r>
            <a:endParaRPr lang="ru-RU" b="1" i="1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Результат сортировки по последнему </a:t>
            </a:r>
            <a:r>
              <a:rPr lang="ru-RU" b="1" dirty="0" smtClean="0">
                <a:solidFill>
                  <a:srgbClr val="FF0000"/>
                </a:solidFill>
              </a:rPr>
              <a:t>3</a:t>
            </a:r>
            <a:r>
              <a:rPr lang="ru-RU" dirty="0" smtClean="0"/>
              <a:t>-му столбцу: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dirty="0" smtClean="0">
                <a:solidFill>
                  <a:srgbClr val="00B050"/>
                </a:solidFill>
              </a:rPr>
              <a:t>[['Женя', 12, 135, </a:t>
            </a:r>
            <a:r>
              <a:rPr lang="ru-RU" b="1" i="1" dirty="0" smtClean="0">
                <a:solidFill>
                  <a:srgbClr val="FF0000"/>
                </a:solidFill>
              </a:rPr>
              <a:t>19</a:t>
            </a:r>
            <a:r>
              <a:rPr lang="ru-RU" b="1" i="1" dirty="0" smtClean="0">
                <a:solidFill>
                  <a:srgbClr val="00B050"/>
                </a:solidFill>
              </a:rPr>
              <a:t>], ['Вера', 17, 140, </a:t>
            </a:r>
            <a:r>
              <a:rPr lang="ru-RU" b="1" i="1" dirty="0" smtClean="0">
                <a:solidFill>
                  <a:srgbClr val="FF0000"/>
                </a:solidFill>
              </a:rPr>
              <a:t>23</a:t>
            </a:r>
            <a:r>
              <a:rPr lang="ru-RU" b="1" i="1" dirty="0" smtClean="0">
                <a:solidFill>
                  <a:srgbClr val="00B050"/>
                </a:solidFill>
              </a:rPr>
              <a:t>], ['Дима', 35, 129, </a:t>
            </a:r>
            <a:r>
              <a:rPr lang="ru-RU" b="1" i="1" dirty="0" smtClean="0">
                <a:solidFill>
                  <a:srgbClr val="FF0000"/>
                </a:solidFill>
              </a:rPr>
              <a:t>31</a:t>
            </a:r>
            <a:r>
              <a:rPr lang="ru-RU" b="1" i="1" dirty="0" smtClean="0">
                <a:solidFill>
                  <a:srgbClr val="00B050"/>
                </a:solidFill>
              </a:rPr>
              <a:t>], ['Анна', 50, 130, </a:t>
            </a:r>
            <a:r>
              <a:rPr lang="ru-RU" b="1" i="1" dirty="0" smtClean="0">
                <a:solidFill>
                  <a:srgbClr val="FF0000"/>
                </a:solidFill>
              </a:rPr>
              <a:t>37</a:t>
            </a:r>
            <a:r>
              <a:rPr lang="ru-RU" b="1" i="1" dirty="0" smtClean="0">
                <a:solidFill>
                  <a:srgbClr val="00B050"/>
                </a:solidFill>
              </a:rPr>
              <a:t>]]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Аналогично сработает: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/>
              <a:t>L.sort</a:t>
            </a:r>
            <a:r>
              <a:rPr lang="en-US" b="1" i="1" dirty="0" smtClean="0"/>
              <a:t>(key=lambda x: x[</a:t>
            </a:r>
            <a:r>
              <a:rPr lang="en-US" b="1" i="1" dirty="0" err="1" smtClean="0"/>
              <a:t>i</a:t>
            </a:r>
            <a:r>
              <a:rPr lang="en-US" b="1" i="1" dirty="0" smtClean="0"/>
              <a:t>])</a:t>
            </a:r>
            <a:br>
              <a:rPr lang="en-US" b="1" i="1" dirty="0" smtClean="0"/>
            </a:br>
            <a:r>
              <a:rPr lang="en-US" b="1" i="1" dirty="0" smtClean="0"/>
              <a:t>print(L)</a:t>
            </a:r>
            <a:endParaRPr lang="ru-RU" b="1" i="1" dirty="0" smtClean="0"/>
          </a:p>
          <a:p>
            <a:pPr>
              <a:lnSpc>
                <a:spcPct val="100000"/>
              </a:lnSpc>
              <a:buNone/>
            </a:pPr>
            <a:r>
              <a:rPr lang="ru-RU" b="1" i="1" dirty="0" smtClean="0">
                <a:solidFill>
                  <a:srgbClr val="00B050"/>
                </a:solidFill>
              </a:rPr>
              <a:t>[['Женя', 12, 135, </a:t>
            </a:r>
            <a:r>
              <a:rPr lang="ru-RU" b="1" i="1" dirty="0" smtClean="0">
                <a:solidFill>
                  <a:srgbClr val="FF0000"/>
                </a:solidFill>
              </a:rPr>
              <a:t>19</a:t>
            </a:r>
            <a:r>
              <a:rPr lang="ru-RU" b="1" i="1" dirty="0" smtClean="0">
                <a:solidFill>
                  <a:srgbClr val="00B050"/>
                </a:solidFill>
              </a:rPr>
              <a:t>], ['Вера', 17, 140, </a:t>
            </a:r>
            <a:r>
              <a:rPr lang="ru-RU" b="1" i="1" dirty="0" smtClean="0">
                <a:solidFill>
                  <a:srgbClr val="FF0000"/>
                </a:solidFill>
              </a:rPr>
              <a:t>23</a:t>
            </a:r>
            <a:r>
              <a:rPr lang="ru-RU" b="1" i="1" dirty="0" smtClean="0">
                <a:solidFill>
                  <a:srgbClr val="00B050"/>
                </a:solidFill>
              </a:rPr>
              <a:t>], ['Дима', 35, 129, </a:t>
            </a:r>
            <a:r>
              <a:rPr lang="ru-RU" b="1" i="1" dirty="0" smtClean="0">
                <a:solidFill>
                  <a:srgbClr val="FF0000"/>
                </a:solidFill>
              </a:rPr>
              <a:t>31</a:t>
            </a:r>
            <a:r>
              <a:rPr lang="ru-RU" b="1" i="1" dirty="0" smtClean="0">
                <a:solidFill>
                  <a:srgbClr val="00B050"/>
                </a:solidFill>
              </a:rPr>
              <a:t>], ['Анна', 50, 130, </a:t>
            </a:r>
            <a:r>
              <a:rPr lang="ru-RU" b="1" i="1" dirty="0" smtClean="0">
                <a:solidFill>
                  <a:srgbClr val="FF0000"/>
                </a:solidFill>
              </a:rPr>
              <a:t>37</a:t>
            </a:r>
            <a:r>
              <a:rPr lang="ru-RU" b="1" i="1" dirty="0" smtClean="0">
                <a:solidFill>
                  <a:srgbClr val="00B050"/>
                </a:solidFill>
              </a:rPr>
              <a:t>]]</a:t>
            </a:r>
          </a:p>
          <a:p>
            <a:pPr>
              <a:lnSpc>
                <a:spcPct val="100000"/>
              </a:lnSpc>
              <a:buNone/>
            </a:pPr>
            <a:r>
              <a:rPr lang="ru-RU" dirty="0" smtClean="0"/>
              <a:t>Разница между ними в том, что в первом случае исходный список </a:t>
            </a:r>
            <a:r>
              <a:rPr lang="en-US" b="1" dirty="0" smtClean="0"/>
              <a:t>L</a:t>
            </a:r>
            <a:r>
              <a:rPr lang="ru-RU" dirty="0" smtClean="0"/>
              <a:t> останется неизменным (вернёт отсортированную копию), – а во втором </a:t>
            </a:r>
            <a:r>
              <a:rPr lang="en-US" b="1" dirty="0" smtClean="0"/>
              <a:t>L</a:t>
            </a:r>
            <a:r>
              <a:rPr lang="ru-RU" dirty="0" smtClean="0"/>
              <a:t> будет отсортирован.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сортировки кортежа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t = (5, 7, 0)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print(sorted(t))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[0, 5, 7]</a:t>
            </a:r>
            <a:r>
              <a:rPr lang="en-US" b="1" i="1" dirty="0" smtClean="0">
                <a:solidFill>
                  <a:srgbClr val="00B050"/>
                </a:solidFill>
              </a:rPr>
              <a:t> –</a:t>
            </a:r>
            <a:r>
              <a:rPr lang="en-US" b="1" i="1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СПИСОК!</a:t>
            </a:r>
          </a:p>
          <a:p>
            <a:pPr>
              <a:buNone/>
            </a:pPr>
            <a:r>
              <a:rPr lang="en-US" b="1" i="1" dirty="0" smtClean="0"/>
              <a:t> 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сортировки словаря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036496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При сортировке словаря получаем </a:t>
            </a:r>
            <a:r>
              <a:rPr lang="ru-RU" b="1" u="sng" dirty="0" smtClean="0"/>
              <a:t>список</a:t>
            </a:r>
            <a:r>
              <a:rPr lang="ru-RU" dirty="0" smtClean="0"/>
              <a:t>!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/>
              <a:t>d = {"c": 2, "b": 5, "a": 0}</a:t>
            </a:r>
            <a:br>
              <a:rPr lang="en-US" b="1" i="1" dirty="0" smtClean="0"/>
            </a:br>
            <a:r>
              <a:rPr lang="en-US" b="1" i="1" dirty="0" smtClean="0"/>
              <a:t>print(sorted(d))	</a:t>
            </a:r>
            <a:r>
              <a:rPr lang="en-US" b="1" i="1" dirty="0" smtClean="0">
                <a:solidFill>
                  <a:srgbClr val="00B050"/>
                </a:solidFill>
              </a:rPr>
              <a:t># ['a', 'b', 'c']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/>
              <a:t>Упорядочиваем по ключам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a = sorted(</a:t>
            </a:r>
            <a:r>
              <a:rPr lang="en-US" b="1" i="1" dirty="0" err="1" smtClean="0"/>
              <a:t>d.items</a:t>
            </a:r>
            <a:r>
              <a:rPr lang="en-US" b="1" i="1" dirty="0" smtClean="0"/>
              <a:t>(), key=lambda item: item[0])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[('a', 0), ('b', 5), ('c', 2)]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Упорядочиваем по значениям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b = sorted(</a:t>
            </a:r>
            <a:r>
              <a:rPr lang="en-US" b="1" i="1" dirty="0" err="1" smtClean="0"/>
              <a:t>d.items</a:t>
            </a:r>
            <a:r>
              <a:rPr lang="en-US" b="1" i="1" dirty="0" smtClean="0"/>
              <a:t>(), key=lambda item: item[1])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[('a', 0), ('c', 2), ('b', 5)]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По значениям и ключам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sorted(</a:t>
            </a:r>
            <a:r>
              <a:rPr lang="en-US" b="1" i="1" dirty="0" err="1" smtClean="0"/>
              <a:t>d.items</a:t>
            </a:r>
            <a:r>
              <a:rPr lang="en-US" b="1" i="1" dirty="0" smtClean="0"/>
              <a:t>(), key=lambda item: (item[1], item[0])) 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[('a', 0), ('c', 2), ('b', 5)]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По значениям по убыванию и ключам: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e = sorted(</a:t>
            </a:r>
            <a:r>
              <a:rPr lang="en-US" b="1" i="1" dirty="0" err="1" smtClean="0"/>
              <a:t>d.items</a:t>
            </a:r>
            <a:r>
              <a:rPr lang="en-US" b="1" i="1" dirty="0" smtClean="0"/>
              <a:t>(), key=lambda item: (-item[1], item[0]))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[('b', 5), ('c', 2), ('a', 0)]</a:t>
            </a:r>
          </a:p>
          <a:p>
            <a:pPr>
              <a:lnSpc>
                <a:spcPct val="90000"/>
              </a:lnSpc>
              <a:buNone/>
            </a:pP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 smtClean="0"/>
              <a:t>Функциональное программирование</a:t>
            </a:r>
            <a:endParaRPr lang="ru-RU" sz="4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28992" cy="5544616"/>
          </a:xfrm>
        </p:spPr>
        <p:txBody>
          <a:bodyPr>
            <a:normAutofit lnSpcReduction="10000"/>
          </a:bodyPr>
          <a:lstStyle/>
          <a:p>
            <a:pPr marL="324000" indent="-360000"/>
            <a:r>
              <a:rPr lang="ru-RU" dirty="0" smtClean="0"/>
              <a:t>Функциональное программирование является одной из парадигм, поддерживаемых языком программирования 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</a:p>
          <a:p>
            <a:pPr marL="324000" indent="-360000"/>
            <a:r>
              <a:rPr lang="ru-RU" dirty="0" smtClean="0"/>
              <a:t>Основными предпосылками для полноценного функционального программирования в </a:t>
            </a:r>
            <a:r>
              <a:rPr lang="ru-RU" dirty="0" err="1" smtClean="0"/>
              <a:t>Python</a:t>
            </a:r>
            <a:r>
              <a:rPr lang="ru-RU" dirty="0" smtClean="0"/>
              <a:t> являются: функции высших порядков, развитые средства обработки списков, рекурсия, возможность организации ленивых вычислений.</a:t>
            </a:r>
          </a:p>
          <a:p>
            <a:pPr marL="324000" indent="-360000"/>
            <a:r>
              <a:rPr lang="ru-RU" dirty="0" smtClean="0"/>
              <a:t>Элементы функционального программирования в </a:t>
            </a:r>
            <a:r>
              <a:rPr lang="ru-RU" dirty="0" err="1" smtClean="0"/>
              <a:t>Python</a:t>
            </a:r>
            <a:r>
              <a:rPr lang="ru-RU" dirty="0" smtClean="0"/>
              <a:t> могут быть полезны любому программисту, так как позволяют гармонично сочетать выразительную мощность этого подхода с другими подходами.</a:t>
            </a:r>
          </a:p>
          <a:p>
            <a:pPr marL="324000" indent="-36000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5567" y="116632"/>
            <a:ext cx="902843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Лекция 5.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Встроенные функции и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элементы функционального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программирования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07504" y="3861048"/>
            <a:ext cx="8928992" cy="2808312"/>
          </a:xfrm>
        </p:spPr>
        <p:txBody>
          <a:bodyPr/>
          <a:lstStyle/>
          <a:p>
            <a:r>
              <a:rPr lang="ru-RU" dirty="0" smtClean="0"/>
              <a:t>Встроенные функции</a:t>
            </a:r>
            <a:endParaRPr lang="en-US" dirty="0" smtClean="0"/>
          </a:p>
          <a:p>
            <a:r>
              <a:rPr lang="ru-RU" dirty="0" smtClean="0"/>
              <a:t>Функциональное программирование в </a:t>
            </a:r>
            <a:r>
              <a:rPr lang="ru-RU" dirty="0" err="1" smtClean="0"/>
              <a:t>Python</a:t>
            </a:r>
            <a:r>
              <a:rPr lang="ru-RU" dirty="0" smtClean="0"/>
              <a:t>: </a:t>
            </a:r>
            <a:r>
              <a:rPr lang="ru-RU" b="1" i="1" dirty="0" err="1" smtClean="0"/>
              <a:t>lambda</a:t>
            </a:r>
            <a:r>
              <a:rPr lang="ru-RU" b="1" i="1" dirty="0" smtClean="0"/>
              <a:t>, </a:t>
            </a:r>
            <a:r>
              <a:rPr lang="ru-RU" b="1" i="1" dirty="0" err="1" smtClean="0"/>
              <a:t>zip</a:t>
            </a:r>
            <a:r>
              <a:rPr lang="ru-RU" b="1" i="1" dirty="0" smtClean="0"/>
              <a:t>, </a:t>
            </a:r>
            <a:r>
              <a:rPr lang="ru-RU" b="1" i="1" dirty="0" err="1" smtClean="0"/>
              <a:t>filter</a:t>
            </a:r>
            <a:r>
              <a:rPr lang="ru-RU" b="1" i="1" dirty="0" smtClean="0"/>
              <a:t>, </a:t>
            </a:r>
            <a:r>
              <a:rPr lang="ru-RU" b="1" i="1" dirty="0" err="1" smtClean="0"/>
              <a:t>map</a:t>
            </a:r>
            <a:r>
              <a:rPr lang="ru-RU" b="1" i="1" dirty="0" smtClean="0"/>
              <a:t>, </a:t>
            </a:r>
            <a:r>
              <a:rPr lang="ru-RU" b="1" i="1" dirty="0" err="1" smtClean="0"/>
              <a:t>reduce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32656"/>
            <a:ext cx="8928992" cy="620688"/>
          </a:xfrm>
        </p:spPr>
        <p:txBody>
          <a:bodyPr/>
          <a:lstStyle/>
          <a:p>
            <a:r>
              <a:rPr lang="ru-RU" dirty="0" smtClean="0"/>
              <a:t>Элементы функционального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1556792"/>
            <a:ext cx="8928992" cy="439248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Lambda</a:t>
            </a:r>
            <a:r>
              <a:rPr lang="en-US" b="1" dirty="0" smtClean="0"/>
              <a:t>-</a:t>
            </a:r>
            <a:r>
              <a:rPr lang="ru-RU" b="1" dirty="0" smtClean="0"/>
              <a:t>выражения в </a:t>
            </a:r>
            <a:r>
              <a:rPr lang="en-US" b="1" dirty="0" smtClean="0"/>
              <a:t>Python.</a:t>
            </a:r>
          </a:p>
          <a:p>
            <a:r>
              <a:rPr lang="ru-RU" b="1" dirty="0" smtClean="0"/>
              <a:t>Итераторы 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1"/>
            <a:r>
              <a:rPr lang="en-US" sz="3200" b="1" i="1" dirty="0" smtClean="0">
                <a:solidFill>
                  <a:srgbClr val="FF0000"/>
                </a:solidFill>
              </a:rPr>
              <a:t>zip()</a:t>
            </a:r>
          </a:p>
          <a:p>
            <a:pPr lvl="1"/>
            <a:r>
              <a:rPr lang="en-US" sz="3200" b="1" i="1" dirty="0" smtClean="0">
                <a:solidFill>
                  <a:srgbClr val="FF0000"/>
                </a:solidFill>
              </a:rPr>
              <a:t>map()</a:t>
            </a:r>
          </a:p>
          <a:p>
            <a:pPr lvl="1"/>
            <a:r>
              <a:rPr lang="en-US" sz="3200" b="1" i="1" dirty="0" smtClean="0">
                <a:solidFill>
                  <a:srgbClr val="FF0000"/>
                </a:solidFill>
              </a:rPr>
              <a:t>filter()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b="1" dirty="0" smtClean="0"/>
              <a:t>Функция </a:t>
            </a:r>
            <a:r>
              <a:rPr lang="en-US" b="1" i="1" dirty="0" smtClean="0">
                <a:solidFill>
                  <a:srgbClr val="FF0000"/>
                </a:solidFill>
              </a:rPr>
              <a:t>reduce</a:t>
            </a:r>
            <a:r>
              <a:rPr lang="en-US" b="1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Lambda-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>
            <a:normAutofit fontScale="92500" lnSpcReduction="10000"/>
          </a:bodyPr>
          <a:lstStyle/>
          <a:p>
            <a:pPr marL="360000" indent="-360000"/>
            <a:r>
              <a:rPr lang="ru-RU" b="1" dirty="0" smtClean="0"/>
              <a:t>Лямбда-выражение</a:t>
            </a:r>
            <a:r>
              <a:rPr lang="ru-RU" dirty="0" smtClean="0"/>
              <a:t> в программировании – специальный синтаксис для определения функциональных объектов, заимствованный из </a:t>
            </a:r>
            <a:r>
              <a:rPr lang="ru-RU" dirty="0" err="1" smtClean="0"/>
              <a:t>λ-исчисления</a:t>
            </a:r>
            <a:r>
              <a:rPr lang="ru-RU" dirty="0" smtClean="0"/>
              <a:t>. Обычно применяется для объявления анонимных функций по месту их использования, и допускает замыкание на лексический контекст, в котором это выражение использовано. Используя </a:t>
            </a:r>
            <a:r>
              <a:rPr lang="ru-RU" dirty="0" err="1" smtClean="0"/>
              <a:t>лямбда-выражения</a:t>
            </a:r>
            <a:r>
              <a:rPr lang="ru-RU" dirty="0" smtClean="0"/>
              <a:t>, можно объявлять функции в любом месте кода. </a:t>
            </a:r>
          </a:p>
          <a:p>
            <a:pPr marL="360000" indent="-360000"/>
            <a:r>
              <a:rPr lang="ru-RU" b="1" dirty="0" err="1" smtClean="0"/>
              <a:t>Лямбда-выражения</a:t>
            </a:r>
            <a:r>
              <a:rPr lang="ru-RU" dirty="0" smtClean="0"/>
              <a:t> в </a:t>
            </a:r>
            <a:r>
              <a:rPr lang="en-US" dirty="0" smtClean="0"/>
              <a:t>Python,</a:t>
            </a:r>
            <a:r>
              <a:rPr lang="en-US" b="1" dirty="0" smtClean="0"/>
              <a:t> </a:t>
            </a:r>
            <a:r>
              <a:rPr lang="ru-RU" dirty="0" smtClean="0"/>
              <a:t>это однострочные функции, которые используются в случаях, когда не нужно повторно использовать функцию в программе. Они идентичны обыкновенным функциям и повторяют их поведение.</a:t>
            </a:r>
          </a:p>
          <a:p>
            <a:pPr marL="360000" indent="-360000"/>
            <a:r>
              <a:rPr lang="ru-RU" dirty="0" smtClean="0"/>
              <a:t>Как правило, </a:t>
            </a:r>
            <a:r>
              <a:rPr lang="ru-RU" b="1" dirty="0" smtClean="0"/>
              <a:t>lambda-функции</a:t>
            </a:r>
            <a:r>
              <a:rPr lang="ru-RU" dirty="0" smtClean="0"/>
              <a:t> используются в комбинации с функциями </a:t>
            </a:r>
            <a:r>
              <a:rPr lang="ru-RU" b="1" i="1" dirty="0" err="1" smtClean="0"/>
              <a:t>filter</a:t>
            </a:r>
            <a:r>
              <a:rPr lang="ru-RU" b="1" i="1" dirty="0" smtClean="0"/>
              <a:t>, </a:t>
            </a:r>
            <a:r>
              <a:rPr lang="ru-RU" b="1" i="1" dirty="0" err="1" smtClean="0"/>
              <a:t>map</a:t>
            </a:r>
            <a:r>
              <a:rPr lang="ru-RU" b="1" i="1" dirty="0" smtClean="0"/>
              <a:t>, </a:t>
            </a:r>
            <a:r>
              <a:rPr lang="ru-RU" b="1" i="1" dirty="0" err="1" smtClean="0"/>
              <a:t>reduce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lambda-</a:t>
            </a:r>
            <a:r>
              <a:rPr lang="ru-RU" dirty="0" smtClean="0"/>
              <a:t>выражение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r>
              <a:rPr lang="ru-RU" b="1" i="1" dirty="0" err="1" smtClean="0"/>
              <a:t>lambda</a:t>
            </a:r>
            <a:r>
              <a:rPr lang="ru-RU" b="1" dirty="0" smtClean="0"/>
              <a:t> – э</a:t>
            </a:r>
            <a:r>
              <a:rPr lang="ru-RU" dirty="0" smtClean="0"/>
              <a:t>то выражение, а не инструкция. Поэтому ключевое слово </a:t>
            </a:r>
            <a:r>
              <a:rPr lang="ru-RU" b="1" i="1" dirty="0" err="1" smtClean="0"/>
              <a:t>lambda</a:t>
            </a:r>
            <a:r>
              <a:rPr lang="ru-RU" dirty="0" smtClean="0"/>
              <a:t> может появляться там, где синтаксис языка </a:t>
            </a:r>
            <a:r>
              <a:rPr lang="ru-RU" dirty="0" err="1" smtClean="0"/>
              <a:t>Python</a:t>
            </a:r>
            <a:r>
              <a:rPr lang="ru-RU" dirty="0" smtClean="0"/>
              <a:t> не позволяет использовать определение функции через </a:t>
            </a:r>
            <a:r>
              <a:rPr lang="ru-RU" b="1" i="1" dirty="0" err="1" smtClean="0"/>
              <a:t>def</a:t>
            </a:r>
            <a:r>
              <a:rPr lang="ru-RU" dirty="0" smtClean="0"/>
              <a:t>, – например, внутри литералов или в вызовах функций. Кроме того, lambda-выражение возвращает значение (новую функцию), которое при желании можно присвоить переменной, в отличие от инструкции </a:t>
            </a:r>
            <a:r>
              <a:rPr lang="ru-RU" b="1" i="1" dirty="0" err="1" smtClean="0"/>
              <a:t>def</a:t>
            </a:r>
            <a:r>
              <a:rPr lang="ru-RU" dirty="0" smtClean="0"/>
              <a:t>, которая всегда связывает функцию с именем в заголовке, а не возвращает ее в виде результата.</a:t>
            </a:r>
          </a:p>
          <a:p>
            <a:r>
              <a:rPr lang="en-US" b="1" i="1" dirty="0" smtClean="0"/>
              <a:t>def</a:t>
            </a:r>
            <a:r>
              <a:rPr lang="ru-RU" dirty="0" smtClean="0"/>
              <a:t> используется для сложных функций, вызываемых многократно, в </a:t>
            </a:r>
            <a:r>
              <a:rPr lang="en-US" dirty="0" smtClean="0"/>
              <a:t>lambda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для однократных вызовов простых функций</a:t>
            </a:r>
          </a:p>
          <a:p>
            <a:r>
              <a:rPr lang="ru-RU" dirty="0" smtClean="0"/>
              <a:t>Функции, создаваемые при помощи lambda-выражения, не могут содержать </a:t>
            </a:r>
            <a:r>
              <a:rPr lang="ru-RU" b="1" dirty="0" smtClean="0"/>
              <a:t>инструкции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Обычное определение функции: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/>
              <a:t>func</a:t>
            </a:r>
            <a:r>
              <a:rPr lang="en-US" b="1" i="1" dirty="0" smtClean="0"/>
              <a:t>(x, y, z): 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	return x + y + z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print(</a:t>
            </a:r>
            <a:r>
              <a:rPr lang="en-US" b="1" i="1" dirty="0" err="1" smtClean="0"/>
              <a:t>func</a:t>
            </a:r>
            <a:r>
              <a:rPr lang="en-US" b="1" i="1" dirty="0" smtClean="0"/>
              <a:t>(2, 3, 4))</a:t>
            </a:r>
            <a:r>
              <a:rPr lang="ru-RU" b="1" i="1" dirty="0" smtClean="0"/>
              <a:t> 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9</a:t>
            </a:r>
          </a:p>
          <a:p>
            <a:r>
              <a:rPr lang="ru-RU" dirty="0" smtClean="0"/>
              <a:t>То же через </a:t>
            </a:r>
            <a:r>
              <a:rPr lang="en-US" dirty="0" smtClean="0"/>
              <a:t>lambda:</a:t>
            </a:r>
          </a:p>
          <a:p>
            <a:pPr>
              <a:buNone/>
            </a:pPr>
            <a:r>
              <a:rPr lang="es-ES" b="1" i="1" dirty="0" smtClean="0"/>
              <a:t>f = lambda x, y, z: x + y + z</a:t>
            </a:r>
            <a:br>
              <a:rPr lang="es-ES" b="1" i="1" dirty="0" smtClean="0"/>
            </a:br>
            <a:r>
              <a:rPr lang="es-ES" b="1" i="1" dirty="0" smtClean="0"/>
              <a:t>print(f(2,3,4)) 		</a:t>
            </a:r>
            <a:r>
              <a:rPr lang="en-US" b="1" i="1" dirty="0" smtClean="0">
                <a:solidFill>
                  <a:srgbClr val="00B050"/>
                </a:solidFill>
              </a:rPr>
              <a:t># 9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Можно использовать параметры, заданные по умолчанию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s = (lambda a="</a:t>
            </a:r>
            <a:r>
              <a:rPr lang="en-US" b="1" i="1" dirty="0" err="1" smtClean="0"/>
              <a:t>az</a:t>
            </a:r>
            <a:r>
              <a:rPr lang="en-US" b="1" i="1" dirty="0" smtClean="0"/>
              <a:t>", b="</a:t>
            </a:r>
            <a:r>
              <a:rPr lang="en-US" b="1" i="1" dirty="0" err="1" smtClean="0"/>
              <a:t>bu</a:t>
            </a:r>
            <a:r>
              <a:rPr lang="en-US" b="1" i="1" dirty="0" smtClean="0"/>
              <a:t>", c="ka": a + b + c)</a:t>
            </a:r>
            <a:br>
              <a:rPr lang="en-US" b="1" i="1" dirty="0" smtClean="0"/>
            </a:br>
            <a:r>
              <a:rPr lang="en-US" b="1" i="1" dirty="0" smtClean="0"/>
              <a:t>print(s("try"))	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trybuka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print(s("</a:t>
            </a:r>
            <a:r>
              <a:rPr lang="en-US" b="1" i="1" dirty="0" err="1" smtClean="0"/>
              <a:t>try","my</a:t>
            </a:r>
            <a:r>
              <a:rPr lang="en-US" b="1" i="1" dirty="0" smtClean="0"/>
              <a:t>"))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trymyka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ru-RU" dirty="0" smtClean="0"/>
              <a:t>для таблиц переходов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r>
              <a:rPr lang="ru-RU" dirty="0" smtClean="0"/>
              <a:t>lambda-выражения также часто используются для создания таблиц переходов, которые представляют собой списки или словари действий, выполняемых по требованию.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L = [lambda x: x**2, 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b="1" i="1" dirty="0" smtClean="0"/>
              <a:t>     </a:t>
            </a:r>
            <a:r>
              <a:rPr lang="en-US" b="1" i="1" dirty="0" smtClean="0"/>
              <a:t>lambda x: x**3,</a:t>
            </a:r>
            <a:br>
              <a:rPr lang="en-US" b="1" i="1" dirty="0" smtClean="0"/>
            </a:br>
            <a:r>
              <a:rPr lang="en-US" b="1" i="1" dirty="0" smtClean="0"/>
              <a:t>     lambda x: x**4]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Список из трех функций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smtClean="0"/>
              <a:t>for f in L:</a:t>
            </a:r>
            <a:br>
              <a:rPr lang="en-US" b="1" i="1" dirty="0" smtClean="0"/>
            </a:br>
            <a:r>
              <a:rPr lang="en-US" b="1" i="1" dirty="0" smtClean="0"/>
              <a:t>    print(f(2))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Выведет 4, 8, 16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smtClean="0"/>
              <a:t>print(L[0](3))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Выведет 9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print(L[2](2))     </a:t>
            </a: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Выведет 16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print(L)</a:t>
            </a:r>
            <a:r>
              <a:rPr lang="ru-RU" b="1" i="1" dirty="0" smtClean="0"/>
              <a:t> 			</a:t>
            </a:r>
            <a:r>
              <a:rPr lang="en-US" b="1" i="1" dirty="0" smtClean="0">
                <a:solidFill>
                  <a:srgbClr val="00B050"/>
                </a:solidFill>
              </a:rPr>
              <a:t># [&lt;function &lt;lambda&gt; at 0x0000000001D32E18&gt;, &lt;function &lt;lambda&gt; at 0x0000000002A421E0&gt;, &lt;function &lt;lambda&gt; at 0x0000000002A422F0&gt;]</a:t>
            </a: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в </a:t>
            </a:r>
            <a:r>
              <a:rPr lang="en-US" dirty="0" smtClean="0"/>
              <a:t>lambda-</a:t>
            </a:r>
            <a:r>
              <a:rPr lang="ru-RU" dirty="0" smtClean="0"/>
              <a:t>функциях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Логика выбора внутри lambda-функций:</a:t>
            </a:r>
          </a:p>
          <a:p>
            <a:pPr>
              <a:lnSpc>
                <a:spcPct val="100000"/>
              </a:lnSpc>
              <a:buNone/>
            </a:pPr>
            <a:r>
              <a:rPr lang="ru-RU" dirty="0" smtClean="0"/>
              <a:t>Возвращает наименьшее из двух значений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100000"/>
              </a:lnSpc>
              <a:buNone/>
            </a:pPr>
            <a:r>
              <a:rPr lang="es-ES" b="1" i="1" dirty="0" smtClean="0"/>
              <a:t>L = (lambda x, y: x if x &lt; y else y)</a:t>
            </a:r>
            <a:br>
              <a:rPr lang="es-ES" b="1" i="1" dirty="0" smtClean="0"/>
            </a:br>
            <a:r>
              <a:rPr lang="es-ES" b="1" i="1" dirty="0" smtClean="0"/>
              <a:t>print(L("a", "b"))		</a:t>
            </a:r>
            <a:r>
              <a:rPr lang="es-ES" b="1" i="1" dirty="0" smtClean="0">
                <a:solidFill>
                  <a:srgbClr val="00B050"/>
                </a:solidFill>
              </a:rPr>
              <a:t># "a"</a:t>
            </a:r>
            <a:r>
              <a:rPr lang="es-ES" b="1" i="1" dirty="0" smtClean="0"/>
              <a:t/>
            </a:r>
            <a:br>
              <a:rPr lang="es-ES" b="1" i="1" dirty="0" smtClean="0"/>
            </a:br>
            <a:r>
              <a:rPr lang="es-ES" b="1" i="1" dirty="0" smtClean="0"/>
              <a:t>print(L(1, 2))		</a:t>
            </a:r>
            <a:r>
              <a:rPr lang="es-ES" b="1" i="1" dirty="0" smtClean="0">
                <a:solidFill>
                  <a:srgbClr val="00B050"/>
                </a:solidFill>
              </a:rPr>
              <a:t># 1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Неограниченное количество параметров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fun = lambda *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: </a:t>
            </a:r>
            <a:r>
              <a:rPr lang="en-US" b="1" i="1" dirty="0" err="1" smtClean="0"/>
              <a:t>args</a:t>
            </a:r>
            <a:endParaRPr lang="ru-RU" b="1" i="1" dirty="0" smtClean="0"/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print(fun(5,7,9))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5,7,9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s-ES" b="1" i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ru-RU" dirty="0" smtClean="0"/>
              <a:t>Простое лучше сложного, явное лучше неявного, а понятные инструкции лучше заумных выражений. Именно поэтому </a:t>
            </a:r>
            <a:r>
              <a:rPr lang="ru-RU" b="1" i="1" dirty="0" err="1" smtClean="0"/>
              <a:t>lambda</a:t>
            </a:r>
            <a:r>
              <a:rPr lang="ru-RU" dirty="0" smtClean="0"/>
              <a:t> ограничивается выражениями. Если необходимо реализовать сложную логику, используйте инструкцию </a:t>
            </a:r>
            <a:r>
              <a:rPr lang="ru-RU" b="1" i="1" dirty="0" err="1" smtClean="0"/>
              <a:t>def</a:t>
            </a:r>
            <a:r>
              <a:rPr lang="ru-RU" b="1" i="1" dirty="0" smtClean="0"/>
              <a:t> 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</a:rPr>
              <a:t>zip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b="1" i="1" dirty="0" err="1" smtClean="0">
                <a:solidFill>
                  <a:srgbClr val="FF0000"/>
                </a:solidFill>
              </a:rPr>
              <a:t>zip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возвращает список кортежей, состоящих из элементов входных списков с одинаковыми индексами. Его можно использовать для одновременного обхода нескольких последовательностей в цикле </a:t>
            </a:r>
            <a:r>
              <a:rPr lang="ru-RU" i="1" dirty="0" smtClean="0"/>
              <a:t>for</a:t>
            </a:r>
            <a:r>
              <a:rPr lang="ru-RU" dirty="0" smtClean="0"/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Формат</a:t>
            </a:r>
            <a:r>
              <a:rPr lang="en-US" dirty="0" smtClean="0"/>
              <a:t>: </a:t>
            </a:r>
            <a:r>
              <a:rPr lang="en-US" b="1" i="1" dirty="0" smtClean="0"/>
              <a:t>zip(*</a:t>
            </a:r>
            <a:r>
              <a:rPr lang="en-US" b="1" i="1" dirty="0" err="1" smtClean="0"/>
              <a:t>iterables</a:t>
            </a:r>
            <a:r>
              <a:rPr lang="en-US" b="1" i="1" dirty="0" smtClean="0"/>
              <a:t>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iterables</a:t>
            </a:r>
            <a:r>
              <a:rPr lang="en-US" dirty="0" smtClean="0"/>
              <a:t> – </a:t>
            </a:r>
            <a:r>
              <a:rPr lang="ru-RU" dirty="0" smtClean="0"/>
              <a:t>итерируемые объекты, элементы которых следует упаковать в кортежи. Если передана одна последовательность, вернётся итератор по кортежам, состоящим из единственного элемента. Если</a:t>
            </a:r>
            <a:r>
              <a:rPr lang="en-US" dirty="0" smtClean="0"/>
              <a:t> </a:t>
            </a:r>
            <a:r>
              <a:rPr lang="ru-RU" dirty="0" smtClean="0"/>
              <a:t>последовательности не переданы, возвращается пустой итератор.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Итератор останавливается, когда исчерпана кратчайшая из последовательностей.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en-US" dirty="0" smtClean="0">
                <a:solidFill>
                  <a:srgbClr val="FF0000"/>
                </a:solidFill>
              </a:rPr>
              <a:t>zip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5688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def zip(*</a:t>
            </a:r>
            <a:r>
              <a:rPr lang="en-US" b="1" i="1" dirty="0" err="1" smtClean="0"/>
              <a:t>iterables</a:t>
            </a:r>
            <a:r>
              <a:rPr lang="en-US" b="1" i="1" dirty="0" smtClean="0"/>
              <a:t>):  </a:t>
            </a:r>
            <a:r>
              <a:rPr lang="en-US" b="1" i="1" dirty="0" smtClean="0">
                <a:solidFill>
                  <a:srgbClr val="00B050"/>
                </a:solidFill>
              </a:rPr>
              <a:t># zip("ABCD", "</a:t>
            </a:r>
            <a:r>
              <a:rPr lang="en-US" b="1" i="1" dirty="0" err="1" smtClean="0">
                <a:solidFill>
                  <a:srgbClr val="00B050"/>
                </a:solidFill>
              </a:rPr>
              <a:t>xy</a:t>
            </a:r>
            <a:r>
              <a:rPr lang="en-US" b="1" i="1" dirty="0" smtClean="0">
                <a:solidFill>
                  <a:srgbClr val="00B050"/>
                </a:solidFill>
              </a:rPr>
              <a:t>") --&gt; Ax By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sentinel = object()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</a:t>
            </a:r>
            <a:r>
              <a:rPr lang="en-US" b="1" i="1" dirty="0" err="1" smtClean="0"/>
              <a:t>iterators</a:t>
            </a:r>
            <a:r>
              <a:rPr lang="en-US" b="1" i="1" dirty="0" smtClean="0"/>
              <a:t> = [</a:t>
            </a:r>
            <a:r>
              <a:rPr lang="en-US" b="1" i="1" dirty="0" err="1" smtClean="0"/>
              <a:t>iter</a:t>
            </a:r>
            <a:r>
              <a:rPr lang="en-US" b="1" i="1" dirty="0" smtClean="0"/>
              <a:t>(it) for it in </a:t>
            </a:r>
            <a:r>
              <a:rPr lang="en-US" b="1" i="1" dirty="0" err="1" smtClean="0"/>
              <a:t>iterables</a:t>
            </a:r>
            <a:r>
              <a:rPr lang="en-US" b="1" i="1" dirty="0" smtClean="0"/>
              <a:t>]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while </a:t>
            </a:r>
            <a:r>
              <a:rPr lang="en-US" b="1" i="1" dirty="0" err="1" smtClean="0"/>
              <a:t>iterators</a:t>
            </a:r>
            <a:r>
              <a:rPr lang="en-US" b="1" i="1" dirty="0" smtClean="0"/>
              <a:t>: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    result = []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    for it in </a:t>
            </a:r>
            <a:r>
              <a:rPr lang="en-US" b="1" i="1" dirty="0" err="1" smtClean="0"/>
              <a:t>iterators</a:t>
            </a:r>
            <a:r>
              <a:rPr lang="en-US" b="1" i="1" dirty="0" smtClean="0"/>
              <a:t>: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        </a:t>
            </a:r>
            <a:r>
              <a:rPr lang="en-US" b="1" i="1" dirty="0" err="1" smtClean="0"/>
              <a:t>elem</a:t>
            </a:r>
            <a:r>
              <a:rPr lang="en-US" b="1" i="1" dirty="0" smtClean="0"/>
              <a:t> = next(it, sentinel)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        if </a:t>
            </a:r>
            <a:r>
              <a:rPr lang="en-US" b="1" i="1" dirty="0" err="1" smtClean="0"/>
              <a:t>elem</a:t>
            </a:r>
            <a:r>
              <a:rPr lang="en-US" b="1" i="1" dirty="0" smtClean="0"/>
              <a:t> is sentinel: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            return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        </a:t>
            </a:r>
            <a:r>
              <a:rPr lang="en-US" b="1" i="1" dirty="0" err="1" smtClean="0"/>
              <a:t>result.append</a:t>
            </a:r>
            <a:r>
              <a:rPr lang="en-US" b="1" i="1" dirty="0" smtClean="0"/>
              <a:t>(</a:t>
            </a:r>
            <a:r>
              <a:rPr lang="en-US" b="1" i="1" dirty="0" err="1" smtClean="0"/>
              <a:t>elem</a:t>
            </a:r>
            <a:r>
              <a:rPr lang="en-US" b="1" i="1" dirty="0" smtClean="0"/>
              <a:t>)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    yield </a:t>
            </a:r>
            <a:r>
              <a:rPr lang="en-US" b="1" i="1" dirty="0" err="1" smtClean="0"/>
              <a:t>tuple</a:t>
            </a:r>
            <a:r>
              <a:rPr lang="en-US" b="1" i="1" dirty="0" smtClean="0"/>
              <a:t>(result)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кортеж на выходе</a:t>
            </a:r>
          </a:p>
          <a:p>
            <a:pPr>
              <a:lnSpc>
                <a:spcPct val="90000"/>
              </a:lnSpc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 </a:t>
            </a:r>
            <a:r>
              <a:rPr lang="ru-RU" b="1" i="1" u="sng" dirty="0" smtClean="0"/>
              <a:t>Примечание</a:t>
            </a:r>
            <a:r>
              <a:rPr lang="en-US" b="1" i="1" u="sng" dirty="0" smtClean="0"/>
              <a:t>: </a:t>
            </a:r>
            <a:r>
              <a:rPr lang="ru-RU" dirty="0" smtClean="0"/>
              <a:t>если необходимо, чтобы для каждого из элементов более длинного массива в результирующем списке был создан кортеж из одного элемента, то можно воспользоваться </a:t>
            </a:r>
            <a:r>
              <a:rPr lang="ru-RU" b="1" i="1" dirty="0" smtClean="0"/>
              <a:t>zip_longest</a:t>
            </a:r>
            <a:r>
              <a:rPr lang="ru-RU" dirty="0" smtClean="0"/>
              <a:t> из пакета </a:t>
            </a:r>
            <a:r>
              <a:rPr lang="ru-RU" b="1" i="1" dirty="0" smtClean="0"/>
              <a:t>itertools</a:t>
            </a:r>
            <a:r>
              <a:rPr lang="ru-RU" dirty="0" smtClean="0"/>
              <a:t>.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list(zip([1, 2,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smtClean="0"/>
              <a:t>], </a:t>
            </a:r>
          </a:p>
          <a:p>
            <a:pPr>
              <a:buNone/>
            </a:pPr>
            <a:r>
              <a:rPr lang="en-US" b="1" i="1" smtClean="0"/>
              <a:t>	   [</a:t>
            </a:r>
            <a:r>
              <a:rPr lang="en-US" b="1" i="1" dirty="0" smtClean="0"/>
              <a:t>4, 5</a:t>
            </a:r>
            <a:r>
              <a:rPr lang="en-US" b="1" i="1" smtClean="0"/>
              <a:t>], </a:t>
            </a:r>
          </a:p>
          <a:p>
            <a:pPr>
              <a:buNone/>
            </a:pPr>
            <a:r>
              <a:rPr lang="en-US" b="1" i="1" smtClean="0"/>
              <a:t>	  [</a:t>
            </a:r>
            <a:r>
              <a:rPr lang="en-US" b="1" i="1" dirty="0" smtClean="0"/>
              <a:t>6, 7])) </a:t>
            </a:r>
            <a:r>
              <a:rPr lang="en-US" b="1" i="1" dirty="0" smtClean="0">
                <a:solidFill>
                  <a:srgbClr val="00B050"/>
                </a:solidFill>
              </a:rPr>
              <a:t># [(1, 4, 6), (2, 5, 7)]</a:t>
            </a:r>
          </a:p>
          <a:p>
            <a:pPr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a = [1, 2,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>]</a:t>
            </a:r>
          </a:p>
          <a:p>
            <a:pPr>
              <a:buNone/>
            </a:pPr>
            <a:r>
              <a:rPr lang="en-US" b="1" i="1" dirty="0" smtClean="0"/>
              <a:t>b = "xy</a:t>
            </a:r>
            <a:r>
              <a:rPr lang="en-US" b="1" i="1" dirty="0" smtClean="0">
                <a:solidFill>
                  <a:srgbClr val="FF0000"/>
                </a:solidFill>
              </a:rPr>
              <a:t>z</a:t>
            </a:r>
            <a:r>
              <a:rPr lang="en-US" b="1" i="1" dirty="0" smtClean="0"/>
              <a:t>"</a:t>
            </a:r>
          </a:p>
          <a:p>
            <a:pPr>
              <a:buNone/>
            </a:pPr>
            <a:r>
              <a:rPr lang="en-US" b="1" i="1" dirty="0" smtClean="0"/>
              <a:t>c = (None, True)</a:t>
            </a:r>
          </a:p>
          <a:p>
            <a:pPr>
              <a:buNone/>
            </a:pPr>
            <a:r>
              <a:rPr lang="en-US" b="1" i="1" dirty="0" smtClean="0"/>
              <a:t>res = list(zip(a, b, c)) </a:t>
            </a:r>
            <a:r>
              <a:rPr lang="en-US" b="1" i="1" dirty="0" smtClean="0">
                <a:solidFill>
                  <a:srgbClr val="00B050"/>
                </a:solidFill>
              </a:rPr>
              <a:t># [(1, 'x', None), (2, 'y', True)]</a:t>
            </a:r>
          </a:p>
          <a:p>
            <a:pPr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Часто</a:t>
            </a:r>
            <a:r>
              <a:rPr lang="en-US" dirty="0" smtClean="0"/>
              <a:t> </a:t>
            </a:r>
            <a:r>
              <a:rPr lang="en-US" b="1" i="1" dirty="0" smtClean="0"/>
              <a:t>zip</a:t>
            </a:r>
            <a:r>
              <a:rPr lang="en-US" dirty="0" smtClean="0"/>
              <a:t> </a:t>
            </a:r>
            <a:r>
              <a:rPr lang="ru-RU" dirty="0" smtClean="0"/>
              <a:t>используется для создания пар последовательностей. Например, для словаря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names = ["</a:t>
            </a:r>
            <a:r>
              <a:rPr lang="ru-RU" b="1" i="1" dirty="0" smtClean="0"/>
              <a:t>Аня", "Таня", "Маня"]</a:t>
            </a:r>
            <a:br>
              <a:rPr lang="ru-RU" b="1" i="1" dirty="0" smtClean="0"/>
            </a:br>
            <a:r>
              <a:rPr lang="en-US" b="1" i="1" dirty="0" smtClean="0"/>
              <a:t>ages = [17, 20, 10]</a:t>
            </a:r>
            <a:br>
              <a:rPr lang="en-US" b="1" i="1" dirty="0" smtClean="0"/>
            </a:br>
            <a:r>
              <a:rPr lang="en-US" b="1" i="1" dirty="0" smtClean="0"/>
              <a:t>print(</a:t>
            </a:r>
            <a:r>
              <a:rPr lang="en-US" b="1" i="1" dirty="0" err="1" smtClean="0"/>
              <a:t>dict</a:t>
            </a:r>
            <a:r>
              <a:rPr lang="en-US" b="1" i="1" dirty="0" smtClean="0"/>
              <a:t>(zip(names, ages)))</a:t>
            </a:r>
            <a:r>
              <a:rPr lang="ru-RU" b="1" i="1" dirty="0" smtClean="0"/>
              <a:t> 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{'Аня': 17, 'Таня': 20, 'Маня': 10}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r>
              <a:rPr lang="en-US" dirty="0" smtClean="0"/>
              <a:t> c zip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Операция перемножения каждого элемента списка на свой коэффициент: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values = [1, 2, 3]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coefficient = [10, 20, 30]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for </a:t>
            </a:r>
            <a:r>
              <a:rPr lang="en-US" b="1" i="1" dirty="0" err="1" smtClean="0"/>
              <a:t>i</a:t>
            </a:r>
            <a:r>
              <a:rPr lang="en-US" b="1" i="1" dirty="0" smtClean="0"/>
              <a:t>, j in zip(values, coefficient):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    print(</a:t>
            </a:r>
            <a:r>
              <a:rPr lang="en-US" b="1" i="1" dirty="0" err="1" smtClean="0"/>
              <a:t>i</a:t>
            </a:r>
            <a:r>
              <a:rPr lang="en-US" b="1" i="1" dirty="0" smtClean="0"/>
              <a:t>*j) 		</a:t>
            </a:r>
            <a:r>
              <a:rPr lang="en-US" b="1" i="1" dirty="0" smtClean="0">
                <a:solidFill>
                  <a:srgbClr val="00B050"/>
                </a:solidFill>
              </a:rPr>
              <a:t># 10 40 90 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/>
              <a:t>Использование </a:t>
            </a:r>
            <a:r>
              <a:rPr lang="en-US" b="1" i="1" dirty="0" smtClean="0"/>
              <a:t>zip</a:t>
            </a:r>
            <a:r>
              <a:rPr lang="ru-RU" dirty="0" smtClean="0"/>
              <a:t> с генератором </a:t>
            </a:r>
            <a:r>
              <a:rPr lang="en-US" b="1" i="1" dirty="0" smtClean="0"/>
              <a:t>range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a = []</a:t>
            </a:r>
            <a:br>
              <a:rPr lang="en-US" b="1" i="1" dirty="0" smtClean="0"/>
            </a:br>
            <a:r>
              <a:rPr lang="en-US" b="1" i="1" dirty="0" smtClean="0"/>
              <a:t>b = []</a:t>
            </a:r>
            <a:br>
              <a:rPr lang="en-US" b="1" i="1" dirty="0" smtClean="0"/>
            </a:br>
            <a:r>
              <a:rPr lang="en-US" b="1" i="1" dirty="0" smtClean="0"/>
              <a:t>for </a:t>
            </a:r>
            <a:r>
              <a:rPr lang="en-US" b="1" i="1" dirty="0" err="1" smtClean="0"/>
              <a:t>i</a:t>
            </a:r>
            <a:r>
              <a:rPr lang="en-US" b="1" i="1" dirty="0" smtClean="0"/>
              <a:t>, j in zip(range(10, 20), range(1, 10)):</a:t>
            </a:r>
            <a:br>
              <a:rPr lang="en-US" b="1" i="1" dirty="0" smtClean="0"/>
            </a:br>
            <a:r>
              <a:rPr lang="en-US" b="1" i="1" dirty="0" smtClean="0"/>
              <a:t>    </a:t>
            </a:r>
            <a:r>
              <a:rPr lang="en-US" b="1" i="1" dirty="0" err="1" smtClean="0"/>
              <a:t>a.append</a:t>
            </a:r>
            <a:r>
              <a:rPr lang="en-US" b="1" i="1" dirty="0" smtClean="0"/>
              <a:t>(</a:t>
            </a:r>
            <a:r>
              <a:rPr lang="en-US" b="1" i="1" dirty="0" err="1" smtClean="0"/>
              <a:t>i</a:t>
            </a:r>
            <a:r>
              <a:rPr lang="en-US" b="1" i="1" dirty="0" smtClean="0"/>
              <a:t>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FF0000"/>
                </a:solidFill>
              </a:rPr>
              <a:t>9</a:t>
            </a:r>
            <a:r>
              <a:rPr lang="ru-RU" b="1" i="1" dirty="0" smtClean="0">
                <a:solidFill>
                  <a:srgbClr val="00B050"/>
                </a:solidFill>
              </a:rPr>
              <a:t>, а не 10 элементов!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</a:t>
            </a:r>
            <a:r>
              <a:rPr lang="en-US" b="1" i="1" dirty="0" err="1" smtClean="0"/>
              <a:t>b.append</a:t>
            </a:r>
            <a:r>
              <a:rPr lang="en-US" b="1" i="1" dirty="0" smtClean="0"/>
              <a:t>(j)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9 элементов</a:t>
            </a:r>
            <a:r>
              <a:rPr lang="en-US" b="1" i="1" dirty="0" smtClean="0"/>
              <a:t> </a:t>
            </a:r>
            <a:br>
              <a:rPr lang="en-US" b="1" i="1" dirty="0" smtClean="0"/>
            </a:br>
            <a:r>
              <a:rPr lang="en-US" b="1" i="1" dirty="0" smtClean="0"/>
              <a:t>print(a)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[10, 11, 12, 13, 14, 15, 16, 17, 18]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print(b)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[1, 2, 3, 4, 5, 6, 7, 8, 9]</a:t>
            </a:r>
          </a:p>
          <a:p>
            <a:pPr>
              <a:lnSpc>
                <a:spcPct val="90000"/>
              </a:lnSpc>
              <a:buNone/>
            </a:pPr>
            <a:endParaRPr lang="ru-RU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–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err="1" smtClean="0"/>
              <a:t>bool</a:t>
            </a:r>
            <a:r>
              <a:rPr lang="ru-RU" sz="2400" b="1" i="1" dirty="0" smtClean="0"/>
              <a:t>(</a:t>
            </a:r>
            <a:r>
              <a:rPr lang="ru-RU" sz="2400" b="1" i="1" dirty="0" err="1" smtClean="0"/>
              <a:t>x</a:t>
            </a:r>
            <a:r>
              <a:rPr lang="ru-RU" sz="2400" b="1" i="1" dirty="0" smtClean="0"/>
              <a:t>) </a:t>
            </a:r>
            <a:r>
              <a:rPr lang="ru-RU" sz="2400" dirty="0" smtClean="0"/>
              <a:t>– преобразование к типу </a:t>
            </a:r>
            <a:r>
              <a:rPr lang="ru-RU" sz="2400" dirty="0" err="1" smtClean="0"/>
              <a:t>bool</a:t>
            </a:r>
            <a:r>
              <a:rPr lang="ru-RU" sz="2400" dirty="0" smtClean="0"/>
              <a:t>, использующая стандартную процедуру проверки истинности. Если </a:t>
            </a:r>
            <a:r>
              <a:rPr lang="ru-RU" sz="2400" dirty="0" err="1" smtClean="0"/>
              <a:t>х</a:t>
            </a:r>
            <a:r>
              <a:rPr lang="ru-RU" sz="2400" dirty="0" smtClean="0"/>
              <a:t> является ложным или опущен, возвращает значение </a:t>
            </a:r>
            <a:r>
              <a:rPr lang="ru-RU" sz="2400" dirty="0" err="1" smtClean="0"/>
              <a:t>False</a:t>
            </a:r>
            <a:r>
              <a:rPr lang="ru-RU" sz="2400" dirty="0" smtClean="0"/>
              <a:t>, в противном случае она возвращает </a:t>
            </a:r>
            <a:r>
              <a:rPr lang="ru-RU" sz="2400" dirty="0" err="1" smtClean="0"/>
              <a:t>True</a:t>
            </a:r>
            <a:r>
              <a:rPr lang="ru-RU" sz="2400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smtClean="0"/>
              <a:t>bytearray([источник [, кодировка [ошибки]]]) </a:t>
            </a:r>
            <a:r>
              <a:rPr lang="ru-RU" sz="2400" dirty="0" smtClean="0"/>
              <a:t>– преобразование к bytearray. Bytearray – изменяемая последовательность целых чисел в диапазоне 0≤X≤ 255. Вызванная без аргументов, возвращает пустой массив байт.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smtClean="0"/>
              <a:t>bytes([источник [, кодировка [ошибки]]]) </a:t>
            </a:r>
            <a:r>
              <a:rPr lang="ru-RU" sz="2400" dirty="0" smtClean="0"/>
              <a:t>– возвращает объект типа bytes, который является неизменяемой последовательностью целых чисел в диапазоне 0≤X≤ 255. Аргументы конструктора интерпретируются как для bytearray().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err="1" smtClean="0"/>
              <a:t>complex</a:t>
            </a:r>
            <a:r>
              <a:rPr lang="ru-RU" sz="2400" b="1" i="1" dirty="0" smtClean="0"/>
              <a:t>([</a:t>
            </a:r>
            <a:r>
              <a:rPr lang="ru-RU" sz="2400" b="1" i="1" dirty="0" err="1" smtClean="0"/>
              <a:t>real</a:t>
            </a:r>
            <a:r>
              <a:rPr lang="ru-RU" sz="2400" b="1" i="1" dirty="0" smtClean="0"/>
              <a:t>[, </a:t>
            </a:r>
            <a:r>
              <a:rPr lang="ru-RU" sz="2400" b="1" i="1" dirty="0" err="1" smtClean="0"/>
              <a:t>imag</a:t>
            </a:r>
            <a:r>
              <a:rPr lang="ru-RU" sz="2400" b="1" i="1" dirty="0" smtClean="0"/>
              <a:t>]]) </a:t>
            </a:r>
            <a:r>
              <a:rPr lang="ru-RU" sz="2400" dirty="0" smtClean="0"/>
              <a:t>– преобразование к комплексному числу.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err="1" smtClean="0"/>
              <a:t>dict</a:t>
            </a:r>
            <a:r>
              <a:rPr lang="ru-RU" sz="2400" b="1" i="1" dirty="0" smtClean="0"/>
              <a:t>([</a:t>
            </a:r>
            <a:r>
              <a:rPr lang="ru-RU" sz="2400" b="1" i="1" dirty="0" err="1" smtClean="0"/>
              <a:t>object</a:t>
            </a:r>
            <a:r>
              <a:rPr lang="ru-RU" sz="2400" b="1" i="1" dirty="0" smtClean="0"/>
              <a:t>]) </a:t>
            </a:r>
            <a:r>
              <a:rPr lang="ru-RU" sz="2400" dirty="0" smtClean="0"/>
              <a:t>– преобразование к словарю.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err="1" smtClean="0"/>
              <a:t>float</a:t>
            </a:r>
            <a:r>
              <a:rPr lang="ru-RU" sz="2400" b="1" i="1" dirty="0" smtClean="0"/>
              <a:t>([X]) </a:t>
            </a:r>
            <a:r>
              <a:rPr lang="ru-RU" sz="2400" dirty="0" smtClean="0"/>
              <a:t>– преобразование к числу с плавающей точкой. Если аргумент не указан, возвращается 0.0.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 smtClean="0"/>
              <a:t>Обход нескольких последовательностей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b="1" i="1" dirty="0" smtClean="0"/>
              <a:t>a = [1, 2, 3]</a:t>
            </a:r>
            <a:br>
              <a:rPr lang="it-IT" b="1" i="1" dirty="0" smtClean="0"/>
            </a:br>
            <a:r>
              <a:rPr lang="it-IT" b="1" i="1" dirty="0" smtClean="0"/>
              <a:t>b = ["a", "bc", </a:t>
            </a:r>
            <a:r>
              <a:rPr lang="it-IT" b="1" i="1" smtClean="0"/>
              <a:t>"</a:t>
            </a:r>
            <a:r>
              <a:rPr lang="it-IT" b="1" i="1" smtClean="0"/>
              <a:t>d", </a:t>
            </a:r>
            <a:r>
              <a:rPr lang="it-IT" b="1" i="1" smtClean="0">
                <a:solidFill>
                  <a:srgbClr val="FF0000"/>
                </a:solidFill>
              </a:rPr>
              <a:t>"e"</a:t>
            </a:r>
            <a:r>
              <a:rPr lang="it-IT" b="1" i="1" smtClean="0"/>
              <a:t>]</a:t>
            </a:r>
            <a:r>
              <a:rPr lang="it-IT" b="1" i="1" dirty="0" smtClean="0"/>
              <a:t/>
            </a:r>
            <a:br>
              <a:rPr lang="it-IT" b="1" i="1" dirty="0" smtClean="0"/>
            </a:br>
            <a:r>
              <a:rPr lang="it-IT" b="1" i="1" dirty="0" smtClean="0"/>
              <a:t>for i in zip(a, </a:t>
            </a:r>
            <a:r>
              <a:rPr lang="it-IT" b="1" i="1" smtClean="0"/>
              <a:t>b</a:t>
            </a:r>
            <a:r>
              <a:rPr lang="it-IT" b="1" i="1" smtClean="0"/>
              <a:t>):</a:t>
            </a:r>
            <a:r>
              <a:rPr lang="it-IT" b="1" i="1" dirty="0" smtClean="0"/>
              <a:t/>
            </a:r>
            <a:br>
              <a:rPr lang="it-IT" b="1" i="1" dirty="0" smtClean="0"/>
            </a:br>
            <a:r>
              <a:rPr lang="it-IT" b="1" i="1" dirty="0" smtClean="0"/>
              <a:t>    print(i</a:t>
            </a:r>
            <a:r>
              <a:rPr lang="en-US" b="1" i="1" dirty="0" smtClean="0"/>
              <a:t> , end=" "</a:t>
            </a:r>
            <a:r>
              <a:rPr lang="it-IT" b="1" i="1" dirty="0" smtClean="0"/>
              <a:t>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it-IT" b="1" i="1" dirty="0" smtClean="0">
                <a:solidFill>
                  <a:srgbClr val="00B050"/>
                </a:solidFill>
              </a:rPr>
              <a:t>(1, 'a') (2, 'bc') (3, 'd') 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for </a:t>
            </a:r>
            <a:r>
              <a:rPr lang="en-US" b="1" i="1" dirty="0" err="1" smtClean="0"/>
              <a:t>i</a:t>
            </a:r>
            <a:r>
              <a:rPr lang="en-US" b="1" i="1" dirty="0" smtClean="0"/>
              <a:t>, j in zip(a, b):</a:t>
            </a:r>
            <a:br>
              <a:rPr lang="en-US" b="1" i="1" dirty="0" smtClean="0"/>
            </a:br>
            <a:r>
              <a:rPr lang="en-US" b="1" i="1" smtClean="0"/>
              <a:t>    </a:t>
            </a:r>
            <a:r>
              <a:rPr lang="en-US" b="1" i="1" smtClean="0"/>
              <a:t>print(i, </a:t>
            </a:r>
            <a:r>
              <a:rPr lang="en-US" b="1" i="1" dirty="0" smtClean="0"/>
              <a:t>j, end=" ")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pt-BR" b="1" i="1" dirty="0" smtClean="0">
                <a:solidFill>
                  <a:srgbClr val="00B050"/>
                </a:solidFill>
              </a:rPr>
              <a:t>1 a 2 bc 3 d 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zip(*[…])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сочетании с оператором </a:t>
            </a:r>
            <a:r>
              <a:rPr lang="ru-RU" b="1" i="1" dirty="0" smtClean="0">
                <a:solidFill>
                  <a:srgbClr val="FF0000"/>
                </a:solidFill>
              </a:rPr>
              <a:t>*</a:t>
            </a:r>
            <a:r>
              <a:rPr lang="ru-RU" dirty="0" smtClean="0"/>
              <a:t> функция может быть использована для распаковки списка</a:t>
            </a:r>
          </a:p>
          <a:p>
            <a:pPr>
              <a:buNone/>
            </a:pPr>
            <a:r>
              <a:rPr lang="en-US" b="1" i="1" dirty="0" smtClean="0"/>
              <a:t>first, second = zip(*[(</a:t>
            </a:r>
            <a:r>
              <a:rPr lang="en-US" b="1" i="1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/>
              <a:t>, 4), (</a:t>
            </a:r>
            <a:r>
              <a:rPr lang="en-US" b="1" i="1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/>
              <a:t>, 5), (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>, 6)]) </a:t>
            </a:r>
            <a:br>
              <a:rPr lang="en-US" b="1" i="1" dirty="0" smtClean="0"/>
            </a:br>
            <a:r>
              <a:rPr lang="en-US" b="1" i="1" dirty="0" smtClean="0">
                <a:solidFill>
                  <a:srgbClr val="00B050"/>
                </a:solidFill>
              </a:rPr>
              <a:t># (</a:t>
            </a:r>
            <a:r>
              <a:rPr lang="en-US" b="1" i="1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>
                <a:solidFill>
                  <a:srgbClr val="00B05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00B05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>
                <a:solidFill>
                  <a:srgbClr val="00B050"/>
                </a:solidFill>
              </a:rPr>
              <a:t>), (4, 5, 6)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Гарантируется вычисление слева направо, что делает возможным следующую идиому кластеризации данных по группам n-длины – </a:t>
            </a:r>
            <a:r>
              <a:rPr lang="ru-RU" b="1" i="1" dirty="0" err="1" smtClean="0">
                <a:solidFill>
                  <a:srgbClr val="FF0000"/>
                </a:solidFill>
              </a:rPr>
              <a:t>zip</a:t>
            </a:r>
            <a:r>
              <a:rPr lang="ru-RU" b="1" i="1" dirty="0" smtClean="0">
                <a:solidFill>
                  <a:srgbClr val="FF0000"/>
                </a:solidFill>
              </a:rPr>
              <a:t>(*[</a:t>
            </a:r>
            <a:r>
              <a:rPr lang="ru-RU" b="1" i="1" dirty="0" err="1" smtClean="0">
                <a:solidFill>
                  <a:srgbClr val="FF0000"/>
                </a:solidFill>
              </a:rPr>
              <a:t>iter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ru-RU" b="1" i="1" dirty="0" err="1" smtClean="0">
                <a:solidFill>
                  <a:srgbClr val="FF0000"/>
                </a:solidFill>
              </a:rPr>
              <a:t>s</a:t>
            </a:r>
            <a:r>
              <a:rPr lang="ru-RU" b="1" i="1" dirty="0" smtClean="0">
                <a:solidFill>
                  <a:srgbClr val="FF0000"/>
                </a:solidFill>
              </a:rPr>
              <a:t>)] * </a:t>
            </a:r>
            <a:r>
              <a:rPr lang="ru-RU" b="1" i="1" dirty="0" err="1" smtClean="0">
                <a:solidFill>
                  <a:srgbClr val="FF0000"/>
                </a:solidFill>
              </a:rPr>
              <a:t>n</a:t>
            </a:r>
            <a:r>
              <a:rPr lang="ru-RU" b="1" i="1" dirty="0" smtClean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US" b="1" i="1" dirty="0" err="1" smtClean="0"/>
              <a:t>seq</a:t>
            </a:r>
            <a:r>
              <a:rPr lang="en-US" b="1" i="1" dirty="0" smtClean="0"/>
              <a:t> = [1,</a:t>
            </a:r>
            <a:r>
              <a:rPr lang="ru-RU" b="1" i="1" dirty="0" smtClean="0"/>
              <a:t> </a:t>
            </a:r>
            <a:r>
              <a:rPr lang="en-US" b="1" i="1" dirty="0" smtClean="0"/>
              <a:t>2,</a:t>
            </a:r>
            <a:r>
              <a:rPr lang="ru-RU" b="1" i="1" dirty="0" smtClean="0"/>
              <a:t> </a:t>
            </a:r>
            <a:r>
              <a:rPr lang="en-US" b="1" i="1" dirty="0" smtClean="0"/>
              <a:t>3,</a:t>
            </a:r>
            <a:r>
              <a:rPr lang="ru-RU" b="1" i="1" dirty="0" smtClean="0"/>
              <a:t> </a:t>
            </a:r>
            <a:r>
              <a:rPr lang="en-US" b="1" i="1" dirty="0" smtClean="0"/>
              <a:t>4,</a:t>
            </a:r>
            <a:r>
              <a:rPr lang="ru-RU" b="1" i="1" dirty="0" smtClean="0"/>
              <a:t> </a:t>
            </a:r>
            <a:r>
              <a:rPr lang="en-US" b="1" i="1" dirty="0" smtClean="0"/>
              <a:t>5,</a:t>
            </a:r>
            <a:r>
              <a:rPr lang="ru-RU" b="1" i="1" dirty="0" smtClean="0"/>
              <a:t> </a:t>
            </a:r>
            <a:r>
              <a:rPr lang="en-US" b="1" i="1" dirty="0" smtClean="0"/>
              <a:t>6]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Для </a:t>
            </a:r>
            <a:r>
              <a:rPr lang="en-US" b="1" i="1" dirty="0" smtClean="0">
                <a:solidFill>
                  <a:srgbClr val="00B050"/>
                </a:solidFill>
              </a:rPr>
              <a:t>n=</a:t>
            </a:r>
            <a:r>
              <a:rPr lang="en-US" b="1" i="1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list(zip(*[</a:t>
            </a:r>
            <a:r>
              <a:rPr lang="en-US" b="1" i="1" dirty="0" err="1" smtClean="0"/>
              <a:t>iter</a:t>
            </a:r>
            <a:r>
              <a:rPr lang="en-US" b="1" i="1" dirty="0" smtClean="0"/>
              <a:t>(</a:t>
            </a:r>
            <a:r>
              <a:rPr lang="en-US" b="1" i="1" dirty="0" err="1" smtClean="0"/>
              <a:t>seq</a:t>
            </a:r>
            <a:r>
              <a:rPr lang="en-US" b="1" i="1" dirty="0" smtClean="0"/>
              <a:t>)] * </a:t>
            </a:r>
            <a:r>
              <a:rPr lang="en-US" b="1" i="1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/>
              <a:t>)) </a:t>
            </a:r>
            <a:r>
              <a:rPr lang="en-US" b="1" i="1" dirty="0" smtClean="0">
                <a:solidFill>
                  <a:srgbClr val="00B050"/>
                </a:solidFill>
              </a:rPr>
              <a:t># [(1, 2), (3, 4), (5, 6)]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Для</a:t>
            </a:r>
            <a:r>
              <a:rPr lang="en-US" b="1" i="1" dirty="0" smtClean="0">
                <a:solidFill>
                  <a:srgbClr val="00B050"/>
                </a:solidFill>
              </a:rPr>
              <a:t> n=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list(zip(*[</a:t>
            </a:r>
            <a:r>
              <a:rPr lang="en-US" b="1" i="1" dirty="0" err="1" smtClean="0"/>
              <a:t>iter</a:t>
            </a:r>
            <a:r>
              <a:rPr lang="en-US" b="1" i="1" dirty="0" smtClean="0"/>
              <a:t>(</a:t>
            </a:r>
            <a:r>
              <a:rPr lang="en-US" b="1" i="1" dirty="0" err="1" smtClean="0"/>
              <a:t>seq</a:t>
            </a:r>
            <a:r>
              <a:rPr lang="en-US" b="1" i="1" dirty="0" smtClean="0"/>
              <a:t>)] *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>)) </a:t>
            </a:r>
            <a:r>
              <a:rPr lang="en-US" b="1" i="1" dirty="0" smtClean="0">
                <a:solidFill>
                  <a:srgbClr val="00B050"/>
                </a:solidFill>
              </a:rPr>
              <a:t># [(1, 2, 3), (4, 5, 6)]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Транспонирование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from pprint import pprint 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модуль </a:t>
            </a:r>
            <a:r>
              <a:rPr lang="en-US" b="1" i="1" dirty="0" smtClean="0">
                <a:solidFill>
                  <a:srgbClr val="00B050"/>
                </a:solidFill>
                <a:hlinkClick r:id="rId3"/>
              </a:rPr>
              <a:t>pprint </a:t>
            </a:r>
            <a:r>
              <a:rPr lang="ru-RU" b="1" i="1" dirty="0" smtClean="0">
                <a:solidFill>
                  <a:srgbClr val="00B050"/>
                </a:solidFill>
              </a:rPr>
              <a:t>используется для удобного вывода на экран </a:t>
            </a:r>
          </a:p>
          <a:p>
            <a:pPr>
              <a:buNone/>
            </a:pPr>
            <a:r>
              <a:rPr lang="fr-FR" b="1" i="1" dirty="0" smtClean="0"/>
              <a:t>matrix =   [[11, 12, 13, 14, 15],</a:t>
            </a:r>
            <a:br>
              <a:rPr lang="fr-FR" b="1" i="1" dirty="0" smtClean="0"/>
            </a:br>
            <a:r>
              <a:rPr lang="fr-FR" b="1" i="1" dirty="0" smtClean="0"/>
              <a:t>          	[21, 22, 23, 24, 25],</a:t>
            </a:r>
            <a:br>
              <a:rPr lang="fr-FR" b="1" i="1" dirty="0" smtClean="0"/>
            </a:br>
            <a:r>
              <a:rPr lang="fr-FR" b="1" i="1" dirty="0" smtClean="0"/>
              <a:t>          	[31, 32, 33, 34, 35],</a:t>
            </a:r>
            <a:br>
              <a:rPr lang="fr-FR" b="1" i="1" dirty="0" smtClean="0"/>
            </a:br>
            <a:r>
              <a:rPr lang="fr-FR" b="1" i="1" dirty="0" smtClean="0"/>
              <a:t>          	[41, 42, 43, 44, 45]]</a:t>
            </a:r>
          </a:p>
          <a:p>
            <a:pPr>
              <a:buNone/>
            </a:pPr>
            <a:r>
              <a:rPr lang="en-US" b="1" i="1" dirty="0" err="1" smtClean="0"/>
              <a:t>matrix_t</a:t>
            </a:r>
            <a:r>
              <a:rPr lang="en-US" b="1" i="1" dirty="0" smtClean="0"/>
              <a:t> = list(zip(*matrix))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непосредственно транспонирование </a:t>
            </a:r>
          </a:p>
          <a:p>
            <a:pPr>
              <a:buNone/>
            </a:pPr>
            <a:r>
              <a:rPr lang="en-US" b="1" i="1" dirty="0" smtClean="0"/>
              <a:t>pprint(</a:t>
            </a:r>
            <a:r>
              <a:rPr lang="en-US" b="1" i="1" dirty="0" err="1" smtClean="0"/>
              <a:t>matrix_t</a:t>
            </a:r>
            <a:r>
              <a:rPr lang="en-US" b="1" i="1" dirty="0" smtClean="0"/>
              <a:t>) </a:t>
            </a:r>
          </a:p>
          <a:p>
            <a:pPr>
              <a:buNone/>
            </a:pPr>
            <a:r>
              <a:rPr lang="ru-RU" b="1" i="1" dirty="0" smtClean="0"/>
              <a:t>[(11, 21, 31, 41),</a:t>
            </a:r>
          </a:p>
          <a:p>
            <a:pPr>
              <a:buNone/>
            </a:pPr>
            <a:r>
              <a:rPr lang="ru-RU" b="1" i="1" dirty="0" smtClean="0"/>
              <a:t> (12, 22, 32, 42),</a:t>
            </a:r>
          </a:p>
          <a:p>
            <a:pPr>
              <a:buNone/>
            </a:pPr>
            <a:r>
              <a:rPr lang="ru-RU" b="1" i="1" dirty="0" smtClean="0"/>
              <a:t> (13, 23, 33, 43),</a:t>
            </a:r>
          </a:p>
          <a:p>
            <a:pPr>
              <a:buNone/>
            </a:pPr>
            <a:r>
              <a:rPr lang="ru-RU" b="1" i="1" dirty="0" smtClean="0"/>
              <a:t> (14, 24, 34, 44),</a:t>
            </a:r>
          </a:p>
          <a:p>
            <a:pPr>
              <a:buNone/>
            </a:pPr>
            <a:r>
              <a:rPr lang="ru-RU" b="1" i="1" dirty="0" smtClean="0"/>
              <a:t> (15, 25, 35, 45)]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Обратная операция от </a:t>
            </a:r>
            <a:r>
              <a:rPr lang="en-US" dirty="0" smtClean="0"/>
              <a:t>zip:</a:t>
            </a:r>
          </a:p>
          <a:p>
            <a:pPr>
              <a:buNone/>
            </a:pPr>
            <a:r>
              <a:rPr lang="en-US" b="1" i="1" dirty="0" err="1" smtClean="0"/>
              <a:t>coord</a:t>
            </a:r>
            <a:r>
              <a:rPr lang="en-US" b="1" i="1" dirty="0" smtClean="0"/>
              <a:t> = ["x", "y", "z"]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value = [0, 1, 2,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4</a:t>
            </a:r>
            <a:r>
              <a:rPr lang="en-US" b="1" i="1" dirty="0" smtClean="0"/>
              <a:t>]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result = zip(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value)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resultList</a:t>
            </a:r>
            <a:r>
              <a:rPr lang="en-US" b="1" i="1" dirty="0" smtClean="0"/>
              <a:t> = list(result)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print(</a:t>
            </a:r>
            <a:r>
              <a:rPr lang="en-US" b="1" i="1" dirty="0" err="1" smtClean="0"/>
              <a:t>resultList</a:t>
            </a:r>
            <a:r>
              <a:rPr lang="en-US" b="1" i="1" dirty="0" smtClean="0"/>
              <a:t>) 	</a:t>
            </a:r>
            <a:r>
              <a:rPr lang="en-US" b="1" i="1" dirty="0" smtClean="0">
                <a:solidFill>
                  <a:srgbClr val="00B050"/>
                </a:solidFill>
              </a:rPr>
              <a:t># [('x', 0), ('y', 1), ('z', </a:t>
            </a:r>
            <a:r>
              <a:rPr lang="en-US" b="1" i="1" smtClean="0">
                <a:solidFill>
                  <a:srgbClr val="00B050"/>
                </a:solidFill>
              </a:rPr>
              <a:t>2</a:t>
            </a:r>
            <a:r>
              <a:rPr lang="en-US" b="1" i="1" smtClean="0">
                <a:solidFill>
                  <a:srgbClr val="00B050"/>
                </a:solidFill>
              </a:rPr>
              <a:t>)]</a:t>
            </a:r>
          </a:p>
          <a:p>
            <a:pPr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c, v =  zip(*</a:t>
            </a:r>
            <a:r>
              <a:rPr lang="en-US" b="1" i="1" dirty="0" err="1" smtClean="0"/>
              <a:t>resultList</a:t>
            </a:r>
            <a:r>
              <a:rPr lang="en-US" b="1" i="1" dirty="0" smtClean="0"/>
              <a:t>) </a:t>
            </a:r>
            <a:r>
              <a:rPr lang="en-US" b="1" i="1" dirty="0" smtClean="0">
                <a:solidFill>
                  <a:srgbClr val="00B050"/>
                </a:solidFill>
              </a:rPr>
              <a:t># unzip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print("c =", c) 		</a:t>
            </a:r>
            <a:r>
              <a:rPr lang="en-US" b="1" i="1" dirty="0" smtClean="0">
                <a:solidFill>
                  <a:srgbClr val="00B050"/>
                </a:solidFill>
              </a:rPr>
              <a:t># c = ('x', 'y', 'z')</a:t>
            </a:r>
          </a:p>
          <a:p>
            <a:pPr>
              <a:buNone/>
            </a:pPr>
            <a:r>
              <a:rPr lang="en-US" b="1" i="1" dirty="0" smtClean="0"/>
              <a:t>print("v =", v) 		</a:t>
            </a:r>
            <a:r>
              <a:rPr lang="en-US" b="1" i="1" dirty="0" smtClean="0">
                <a:solidFill>
                  <a:srgbClr val="00B050"/>
                </a:solidFill>
              </a:rPr>
              <a:t># v = (0, 1, 2)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i="1" dirty="0" smtClean="0"/>
              <a:t>map(function, </a:t>
            </a:r>
            <a:r>
              <a:rPr lang="en-US" sz="3400" b="1" i="1" dirty="0" err="1" smtClean="0"/>
              <a:t>iterable</a:t>
            </a:r>
            <a:r>
              <a:rPr lang="en-US" sz="3400" b="1" i="1" dirty="0" smtClean="0"/>
              <a:t>, ...)</a:t>
            </a:r>
          </a:p>
          <a:p>
            <a:r>
              <a:rPr lang="ru-RU" sz="3400" dirty="0" smtClean="0"/>
              <a:t>Возвращает итератор, который применяет </a:t>
            </a:r>
            <a:r>
              <a:rPr lang="ru-RU" sz="3400" i="1" dirty="0" err="1" smtClean="0"/>
              <a:t>function</a:t>
            </a:r>
            <a:r>
              <a:rPr lang="ru-RU" sz="3400" dirty="0" smtClean="0"/>
              <a:t> к каждому элементу из </a:t>
            </a:r>
            <a:r>
              <a:rPr lang="ru-RU" sz="3400" i="1" dirty="0" err="1" smtClean="0"/>
              <a:t>iterable</a:t>
            </a:r>
            <a:r>
              <a:rPr lang="ru-RU" sz="3400" dirty="0" smtClean="0"/>
              <a:t>. Если передаются дополнительные аргументы </a:t>
            </a:r>
            <a:r>
              <a:rPr lang="ru-RU" sz="3400" i="1" dirty="0" err="1" smtClean="0"/>
              <a:t>iterable</a:t>
            </a:r>
            <a:r>
              <a:rPr lang="ru-RU" sz="3400" dirty="0" smtClean="0"/>
              <a:t>, </a:t>
            </a:r>
            <a:r>
              <a:rPr lang="ru-RU" sz="3400" i="1" dirty="0" err="1" smtClean="0"/>
              <a:t>function</a:t>
            </a:r>
            <a:r>
              <a:rPr lang="ru-RU" sz="3400" dirty="0" smtClean="0"/>
              <a:t> должна принять все множество аргументов и будет применена к элементам из всех параллельно. С несколькими итерируемыми итератор останавливается, когда самая короткая итерация исчерпана. Для случаев, когда входы функции уже расположены в аргументе кортежей см. </a:t>
            </a:r>
            <a:r>
              <a:rPr lang="ru-RU" sz="3400" b="1" i="1" dirty="0" err="1" smtClean="0"/>
              <a:t>itertools.starmap</a:t>
            </a:r>
            <a:r>
              <a:rPr lang="ru-RU" sz="3400" b="1" i="1" dirty="0" smtClean="0"/>
              <a:t>()</a:t>
            </a:r>
            <a:endParaRPr lang="en-US" sz="3400" b="1" i="1" dirty="0" smtClean="0"/>
          </a:p>
          <a:p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Пример. Преобразование списка строк к целочисленному списку стандартным путём:</a:t>
            </a:r>
          </a:p>
          <a:p>
            <a:pPr>
              <a:buNone/>
            </a:pPr>
            <a:r>
              <a:rPr lang="en-US" b="1" i="1" dirty="0" err="1" smtClean="0"/>
              <a:t>oldi</a:t>
            </a:r>
            <a:r>
              <a:rPr lang="en-US" b="1" i="1" dirty="0" smtClean="0"/>
              <a:t> = ["1", "2", "3"]</a:t>
            </a:r>
            <a:br>
              <a:rPr lang="en-US" b="1" i="1" dirty="0" smtClean="0"/>
            </a:br>
            <a:r>
              <a:rPr lang="en-US" b="1" i="1" dirty="0" err="1" smtClean="0"/>
              <a:t>newi</a:t>
            </a:r>
            <a:r>
              <a:rPr lang="en-US" b="1" i="1" dirty="0" smtClean="0"/>
              <a:t> = []</a:t>
            </a:r>
            <a:br>
              <a:rPr lang="en-US" b="1" i="1" dirty="0" smtClean="0"/>
            </a:br>
            <a:r>
              <a:rPr lang="en-US" b="1" i="1" dirty="0" smtClean="0"/>
              <a:t>for item in </a:t>
            </a:r>
            <a:r>
              <a:rPr lang="en-US" b="1" i="1" dirty="0" err="1" smtClean="0"/>
              <a:t>oldi</a:t>
            </a:r>
            <a:r>
              <a:rPr lang="en-US" b="1" i="1" dirty="0" smtClean="0"/>
              <a:t>:</a:t>
            </a:r>
            <a:br>
              <a:rPr lang="en-US" b="1" i="1" dirty="0" smtClean="0"/>
            </a:br>
            <a:r>
              <a:rPr lang="en-US" b="1" i="1" dirty="0" smtClean="0"/>
              <a:t>    </a:t>
            </a:r>
            <a:r>
              <a:rPr lang="en-US" b="1" i="1" dirty="0" err="1" smtClean="0"/>
              <a:t>newi.append</a:t>
            </a:r>
            <a:r>
              <a:rPr lang="en-US" b="1" i="1" dirty="0" smtClean="0"/>
              <a:t>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(item))	</a:t>
            </a:r>
            <a:r>
              <a:rPr lang="en-US" b="1" i="1" dirty="0" smtClean="0">
                <a:solidFill>
                  <a:srgbClr val="00B050"/>
                </a:solidFill>
              </a:rPr>
              <a:t># [1, 2, 3]</a:t>
            </a:r>
          </a:p>
          <a:p>
            <a:r>
              <a:rPr lang="ru-RU" dirty="0" smtClean="0"/>
              <a:t>..и с помощью </a:t>
            </a:r>
            <a:r>
              <a:rPr lang="en-US" dirty="0" smtClean="0"/>
              <a:t>map:</a:t>
            </a:r>
          </a:p>
          <a:p>
            <a:pPr>
              <a:buNone/>
            </a:pPr>
            <a:r>
              <a:rPr lang="en-US" b="1" i="1" dirty="0" err="1" smtClean="0"/>
              <a:t>newi</a:t>
            </a:r>
            <a:r>
              <a:rPr lang="en-US" b="1" i="1" dirty="0" smtClean="0"/>
              <a:t> = list(map(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, </a:t>
            </a:r>
            <a:r>
              <a:rPr lang="en-US" b="1" i="1" dirty="0" err="1" smtClean="0"/>
              <a:t>oldi</a:t>
            </a:r>
            <a:r>
              <a:rPr lang="en-US" b="1" i="1" dirty="0" smtClean="0"/>
              <a:t>)) 	</a:t>
            </a:r>
            <a:r>
              <a:rPr lang="en-US" b="1" i="1" dirty="0" smtClean="0">
                <a:solidFill>
                  <a:srgbClr val="00B050"/>
                </a:solidFill>
              </a:rPr>
              <a:t># [1, 2, 3]</a:t>
            </a:r>
            <a:endParaRPr lang="ru-RU" b="1" i="1" dirty="0" smtClean="0"/>
          </a:p>
          <a:p>
            <a:r>
              <a:rPr lang="ru-RU" dirty="0" smtClean="0"/>
              <a:t>Умножим все элементы списка </a:t>
            </a:r>
            <a:r>
              <a:rPr lang="en-US" b="1" i="1" dirty="0" smtClean="0"/>
              <a:t>d</a:t>
            </a:r>
            <a:r>
              <a:rPr lang="en-US" dirty="0" smtClean="0"/>
              <a:t> </a:t>
            </a:r>
            <a:r>
              <a:rPr lang="ru-RU" dirty="0" smtClean="0"/>
              <a:t>на 3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d = [1, 2, 3] </a:t>
            </a:r>
          </a:p>
          <a:p>
            <a:pPr>
              <a:buNone/>
            </a:pPr>
            <a:r>
              <a:rPr lang="en-US" b="1" i="1" dirty="0" smtClean="0"/>
              <a:t>e = list(map(lambda x:x*3, d))</a:t>
            </a:r>
            <a:r>
              <a:rPr lang="en-US" b="1" i="1" dirty="0" smtClean="0">
                <a:solidFill>
                  <a:srgbClr val="00B050"/>
                </a:solidFill>
              </a:rPr>
              <a:t> # [3, 6, 9]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Операции с несколькими параметрами. :</a:t>
            </a:r>
          </a:p>
          <a:p>
            <a:pPr>
              <a:buNone/>
            </a:pPr>
            <a:r>
              <a:rPr lang="pt-BR" b="1" i="1" dirty="0" smtClean="0"/>
              <a:t>e = list(map(lambda a,b,c:a+b</a:t>
            </a:r>
            <a:r>
              <a:rPr lang="ru-RU" b="1" i="1" dirty="0" smtClean="0"/>
              <a:t>*</a:t>
            </a:r>
            <a:r>
              <a:rPr lang="pt-BR" b="1" i="1" dirty="0" smtClean="0"/>
              <a:t>c, [1,2,3,4], [2,3,4,5], [3,4,5,6]))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[7, 14, 23, 34]</a:t>
            </a:r>
          </a:p>
          <a:p>
            <a:pPr>
              <a:buNone/>
            </a:pPr>
            <a:endParaRPr lang="en-US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928992" cy="620688"/>
          </a:xfrm>
        </p:spPr>
        <p:txBody>
          <a:bodyPr/>
          <a:lstStyle/>
          <a:p>
            <a:r>
              <a:rPr lang="ru-RU" dirty="0" smtClean="0"/>
              <a:t>Передача нескольких последовательностей в </a:t>
            </a:r>
            <a:r>
              <a:rPr lang="ru-RU" dirty="0" err="1" smtClean="0">
                <a:solidFill>
                  <a:srgbClr val="FF0000"/>
                </a:solidFill>
              </a:rPr>
              <a:t>map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9685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При передаче нескольких последовательностей функция </a:t>
            </a:r>
            <a:r>
              <a:rPr lang="ru-RU" b="1" i="1" dirty="0" err="1" smtClean="0"/>
              <a:t>map</a:t>
            </a:r>
            <a:r>
              <a:rPr lang="ru-RU" dirty="0" smtClean="0"/>
              <a:t> предполагает, что ей будет передана функция, принимающая </a:t>
            </a:r>
            <a:r>
              <a:rPr lang="ru-RU" b="1" i="1" dirty="0" smtClean="0"/>
              <a:t>N</a:t>
            </a:r>
            <a:r>
              <a:rPr lang="ru-RU" dirty="0" smtClean="0"/>
              <a:t> аргументов для </a:t>
            </a:r>
            <a:r>
              <a:rPr lang="ru-RU" b="1" i="1" dirty="0" smtClean="0"/>
              <a:t>N</a:t>
            </a:r>
            <a:r>
              <a:rPr lang="ru-RU" dirty="0" smtClean="0"/>
              <a:t> последовательностей.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Последовательно передаём в функцию </a:t>
            </a:r>
            <a:r>
              <a:rPr lang="en-US" b="1" i="1" dirty="0" err="1" smtClean="0"/>
              <a:t>pow</a:t>
            </a:r>
            <a:r>
              <a:rPr lang="en-US" dirty="0" smtClean="0"/>
              <a:t> </a:t>
            </a:r>
            <a:r>
              <a:rPr lang="ru-RU" dirty="0" smtClean="0"/>
              <a:t>два списка</a:t>
            </a:r>
            <a:r>
              <a:rPr lang="en-US" dirty="0" smtClean="0"/>
              <a:t>: </a:t>
            </a:r>
            <a:r>
              <a:rPr lang="en-US" b="1" i="1" dirty="0" smtClean="0"/>
              <a:t>(</a:t>
            </a:r>
            <a:r>
              <a:rPr lang="ru-RU" dirty="0" smtClean="0"/>
              <a:t>примечание.</a:t>
            </a:r>
            <a:r>
              <a:rPr lang="ru-RU" b="1" i="1" dirty="0" smtClean="0"/>
              <a:t> </a:t>
            </a:r>
            <a:r>
              <a:rPr lang="en-US" b="1" i="1" dirty="0" err="1" smtClean="0"/>
              <a:t>pow</a:t>
            </a:r>
            <a:r>
              <a:rPr lang="en-US" b="1" i="1" dirty="0" smtClean="0"/>
              <a:t>(x, y) </a:t>
            </a:r>
            <a:r>
              <a:rPr lang="ru-RU" dirty="0" smtClean="0"/>
              <a:t>это</a:t>
            </a:r>
            <a:r>
              <a:rPr lang="en-US" b="1" i="1" dirty="0" smtClean="0"/>
              <a:t> x**y)</a:t>
            </a:r>
            <a:endParaRPr lang="nn-NO" b="1" i="1" dirty="0" smtClean="0"/>
          </a:p>
          <a:p>
            <a:pPr>
              <a:lnSpc>
                <a:spcPct val="90000"/>
              </a:lnSpc>
              <a:buNone/>
            </a:pPr>
            <a:r>
              <a:rPr lang="nn-NO" b="1" i="1" smtClean="0"/>
              <a:t>z </a:t>
            </a:r>
            <a:r>
              <a:rPr lang="nn-NO" b="1" i="1" dirty="0" smtClean="0"/>
              <a:t>= list(map(pow, [1, 2, 3], [4, 5, 6]))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[1, 32, 729]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						</a:t>
            </a:r>
            <a:r>
              <a:rPr lang="ru-RU" b="1" i="1" dirty="0" smtClean="0">
                <a:solidFill>
                  <a:srgbClr val="00B050"/>
                </a:solidFill>
              </a:rPr>
              <a:t># 1**</a:t>
            </a:r>
            <a:r>
              <a:rPr lang="en-US" b="1" i="1" dirty="0" smtClean="0">
                <a:solidFill>
                  <a:srgbClr val="00B050"/>
                </a:solidFill>
              </a:rPr>
              <a:t>4</a:t>
            </a:r>
            <a:r>
              <a:rPr lang="ru-RU" b="1" i="1" dirty="0" smtClean="0">
                <a:solidFill>
                  <a:srgbClr val="00B050"/>
                </a:solidFill>
              </a:rPr>
              <a:t>, 2**</a:t>
            </a:r>
            <a:r>
              <a:rPr lang="en-US" b="1" i="1" dirty="0" smtClean="0">
                <a:solidFill>
                  <a:srgbClr val="00B050"/>
                </a:solidFill>
              </a:rPr>
              <a:t>5</a:t>
            </a:r>
            <a:r>
              <a:rPr lang="ru-RU" b="1" i="1" dirty="0" smtClean="0">
                <a:solidFill>
                  <a:srgbClr val="00B050"/>
                </a:solidFill>
              </a:rPr>
              <a:t>, 3**</a:t>
            </a:r>
            <a:r>
              <a:rPr lang="en-US" b="1" i="1" dirty="0" smtClean="0">
                <a:solidFill>
                  <a:srgbClr val="00B050"/>
                </a:solidFill>
              </a:rPr>
              <a:t>6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Современная реализация </a:t>
            </a:r>
            <a:r>
              <a:rPr lang="ru-RU" b="1" i="1" dirty="0" err="1" smtClean="0"/>
              <a:t>map</a:t>
            </a:r>
            <a:r>
              <a:rPr lang="ru-RU" dirty="0" smtClean="0"/>
              <a:t> зачастую обладает более высокой производительностью, чем генераторы списков (например, когда отображается встроенная функция), и использовать ее проще.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0486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Использование пользовательских функций:</a:t>
            </a: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/>
              <a:t>metr_to_cm</a:t>
            </a:r>
            <a:r>
              <a:rPr lang="en-US" b="1" i="1" dirty="0" smtClean="0"/>
              <a:t>(m):</a:t>
            </a:r>
            <a:br>
              <a:rPr lang="en-US" b="1" i="1" dirty="0" smtClean="0"/>
            </a:br>
            <a:r>
              <a:rPr lang="en-US" b="1" i="1" dirty="0" smtClean="0"/>
              <a:t>    return m * 100</a:t>
            </a:r>
            <a:br>
              <a:rPr lang="en-US" b="1" i="1" dirty="0" smtClean="0"/>
            </a:br>
            <a:r>
              <a:rPr lang="en-US" b="1" i="1" dirty="0" smtClean="0"/>
              <a:t>meters = [1.0, 5.0, 7.5]</a:t>
            </a:r>
            <a:br>
              <a:rPr lang="en-US" b="1" i="1" dirty="0" smtClean="0"/>
            </a:br>
            <a:r>
              <a:rPr lang="en-US" b="1" i="1" dirty="0" smtClean="0"/>
              <a:t>cm = list(map(</a:t>
            </a:r>
            <a:r>
              <a:rPr lang="en-US" b="1" i="1" dirty="0" err="1" smtClean="0"/>
              <a:t>metr_to_cm</a:t>
            </a:r>
            <a:r>
              <a:rPr lang="en-US" b="1" i="1" dirty="0" smtClean="0"/>
              <a:t>, meters))</a:t>
            </a:r>
            <a:endParaRPr lang="ru-RU" b="1" i="1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…</a:t>
            </a:r>
            <a:r>
              <a:rPr lang="ru-RU" dirty="0" smtClean="0"/>
              <a:t>то же самое через </a:t>
            </a:r>
            <a:r>
              <a:rPr lang="ru-RU" dirty="0" err="1" smtClean="0"/>
              <a:t>лямбда-функцию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cm = list(map(lambda x: x * 100, meters))</a:t>
            </a:r>
            <a:endParaRPr lang="ru-RU" b="1" i="1" dirty="0" smtClean="0"/>
          </a:p>
          <a:p>
            <a:pPr>
              <a:lnSpc>
                <a:spcPct val="100000"/>
              </a:lnSpc>
            </a:pPr>
            <a:r>
              <a:rPr lang="ru-RU" b="1" dirty="0" err="1" smtClean="0"/>
              <a:t>map</a:t>
            </a:r>
            <a:r>
              <a:rPr lang="ru-RU" dirty="0" smtClean="0"/>
              <a:t> может быть применена для нескольких списков. Тогда функция-аргумент должна принимать количество аргументов, соответствующее количеству списков</a:t>
            </a:r>
            <a:r>
              <a:rPr lang="en-US" dirty="0" smtClean="0"/>
              <a:t>. </a:t>
            </a:r>
            <a:r>
              <a:rPr lang="ru-RU" dirty="0" smtClean="0"/>
              <a:t>Если количество элементов в списках совпадать не будет, то выполнение закончится на минимальном списке:</a:t>
            </a: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pt-BR" b="1" i="1" dirty="0" smtClean="0"/>
              <a:t>a, b, c = [1, 2, 3], [4, 5, 6], [7, 8]</a:t>
            </a:r>
            <a:r>
              <a:rPr lang="fr-FR" b="1" i="1" dirty="0" smtClean="0"/>
              <a:t/>
            </a:r>
            <a:br>
              <a:rPr lang="fr-FR" b="1" i="1" dirty="0" smtClean="0"/>
            </a:br>
            <a:r>
              <a:rPr lang="fr-FR" b="1" i="1" dirty="0" smtClean="0"/>
              <a:t>newi1 = list(map(lambda x, y: x + y, a, b))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[5, 7, 9]</a:t>
            </a:r>
            <a:r>
              <a:rPr lang="fr-FR" b="1" i="1" dirty="0" smtClean="0"/>
              <a:t/>
            </a:r>
            <a:br>
              <a:rPr lang="fr-FR" b="1" i="1" dirty="0" smtClean="0"/>
            </a:br>
            <a:r>
              <a:rPr lang="fr-FR" b="1" i="1" dirty="0" smtClean="0"/>
              <a:t>newi2 = list(map(lambda x, y: x + y, a, c)) </a:t>
            </a:r>
            <a:r>
              <a:rPr lang="fr-FR" b="1" i="1" dirty="0" smtClean="0">
                <a:solidFill>
                  <a:srgbClr val="00B050"/>
                </a:solidFill>
              </a:rPr>
              <a:t># [8, 10]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725C68B6-61C2-468F-89AB-4B9F7531AA68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</a:rPr>
              <a:t>filter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filter(function, </a:t>
            </a:r>
            <a:r>
              <a:rPr lang="en-US" b="1" i="1" dirty="0" err="1" smtClean="0"/>
              <a:t>iterable</a:t>
            </a:r>
            <a:r>
              <a:rPr lang="en-US" b="1" i="1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Строит итератор из тех элементов </a:t>
            </a:r>
            <a:r>
              <a:rPr lang="en-US" i="1" dirty="0" err="1" smtClean="0"/>
              <a:t>iterable</a:t>
            </a:r>
            <a:r>
              <a:rPr lang="en-US" dirty="0" smtClean="0"/>
              <a:t>, </a:t>
            </a:r>
            <a:r>
              <a:rPr lang="ru-RU" dirty="0" smtClean="0"/>
              <a:t>для которых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ru-RU" dirty="0" smtClean="0"/>
              <a:t>возвращает </a:t>
            </a:r>
            <a:r>
              <a:rPr lang="en-US" b="1" i="1" dirty="0" smtClean="0"/>
              <a:t>true</a:t>
            </a:r>
            <a:r>
              <a:rPr lang="en-US" dirty="0" smtClean="0"/>
              <a:t>. </a:t>
            </a:r>
          </a:p>
          <a:p>
            <a:r>
              <a:rPr lang="en-US" i="1" dirty="0" err="1" smtClean="0"/>
              <a:t>iterable</a:t>
            </a:r>
            <a:r>
              <a:rPr lang="en-US" dirty="0" smtClean="0"/>
              <a:t> </a:t>
            </a:r>
            <a:r>
              <a:rPr lang="ru-RU" dirty="0" smtClean="0"/>
              <a:t>может быть либо последовательностью, контейнером, который поддерживает итерацию, либо итератором. Если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ru-RU" dirty="0" smtClean="0"/>
              <a:t>есть </a:t>
            </a:r>
            <a:r>
              <a:rPr lang="en-US" b="1" i="1" dirty="0" smtClean="0"/>
              <a:t>None</a:t>
            </a:r>
            <a:r>
              <a:rPr lang="en-US" dirty="0" smtClean="0"/>
              <a:t>, </a:t>
            </a:r>
            <a:r>
              <a:rPr lang="ru-RU" dirty="0" smtClean="0"/>
              <a:t>предполагается идентичная функция, то есть все элементы </a:t>
            </a:r>
            <a:r>
              <a:rPr lang="en-US" i="1" dirty="0" err="1" smtClean="0"/>
              <a:t>iterable</a:t>
            </a:r>
            <a:r>
              <a:rPr lang="en-US" dirty="0" smtClean="0"/>
              <a:t>, </a:t>
            </a:r>
            <a:r>
              <a:rPr lang="ru-RU" dirty="0" smtClean="0"/>
              <a:t>которые являются </a:t>
            </a:r>
            <a:r>
              <a:rPr lang="en-US" b="1" i="1" dirty="0" smtClean="0"/>
              <a:t>false</a:t>
            </a:r>
            <a:r>
              <a:rPr lang="en-US" dirty="0" smtClean="0"/>
              <a:t>, </a:t>
            </a:r>
            <a:r>
              <a:rPr lang="ru-RU" dirty="0" smtClean="0"/>
              <a:t>удаляются.</a:t>
            </a:r>
          </a:p>
          <a:p>
            <a:r>
              <a:rPr lang="en-US" b="1" i="1" dirty="0" smtClean="0"/>
              <a:t>filter(function, </a:t>
            </a:r>
            <a:r>
              <a:rPr lang="en-US" b="1" i="1" dirty="0" err="1" smtClean="0"/>
              <a:t>iterable</a:t>
            </a:r>
            <a:r>
              <a:rPr lang="en-US" b="1" i="1" dirty="0" smtClean="0"/>
              <a:t>)</a:t>
            </a:r>
            <a:r>
              <a:rPr lang="ru-RU" b="1" i="1" dirty="0" smtClean="0"/>
              <a:t> </a:t>
            </a:r>
            <a:r>
              <a:rPr lang="ru-RU" dirty="0" smtClean="0"/>
              <a:t>это эквивалент выражению-генератору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sz="3200" dirty="0" smtClean="0"/>
              <a:t>(</a:t>
            </a:r>
            <a:r>
              <a:rPr lang="en-US" sz="3200" b="1" i="1" dirty="0" smtClean="0"/>
              <a:t>item for item in </a:t>
            </a:r>
            <a:r>
              <a:rPr lang="en-US" sz="3200" b="1" i="1" dirty="0" err="1" smtClean="0"/>
              <a:t>iterable</a:t>
            </a:r>
            <a:r>
              <a:rPr lang="en-US" sz="3200" b="1" i="1" dirty="0" smtClean="0"/>
              <a:t> if function(item)</a:t>
            </a:r>
            <a:r>
              <a:rPr lang="en-US" sz="3200" dirty="0" smtClean="0"/>
              <a:t>), – </a:t>
            </a:r>
            <a:r>
              <a:rPr lang="ru-RU" sz="3200" dirty="0" smtClean="0"/>
              <a:t>если функция не </a:t>
            </a:r>
            <a:r>
              <a:rPr lang="en-US" sz="3200" b="1" i="1" dirty="0" smtClean="0"/>
              <a:t>None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</a:p>
          <a:p>
            <a:pPr lvl="1"/>
            <a:r>
              <a:rPr lang="ru-RU" sz="3200" dirty="0" smtClean="0"/>
              <a:t>(</a:t>
            </a:r>
            <a:r>
              <a:rPr lang="en-US" sz="3200" b="1" i="1" dirty="0" smtClean="0"/>
              <a:t>item for item in </a:t>
            </a:r>
            <a:r>
              <a:rPr lang="en-US" sz="3200" b="1" i="1" dirty="0" err="1" smtClean="0"/>
              <a:t>iterable</a:t>
            </a:r>
            <a:r>
              <a:rPr lang="en-US" sz="3200" b="1" i="1" dirty="0" smtClean="0"/>
              <a:t> if item</a:t>
            </a:r>
            <a:r>
              <a:rPr lang="en-US" sz="3200" dirty="0" smtClean="0"/>
              <a:t>), – </a:t>
            </a:r>
            <a:br>
              <a:rPr lang="en-US" sz="3200" dirty="0" smtClean="0"/>
            </a:br>
            <a:r>
              <a:rPr lang="ru-RU" sz="3200" dirty="0" smtClean="0"/>
              <a:t>если функция является </a:t>
            </a:r>
            <a:r>
              <a:rPr lang="en-US" sz="3200" b="1" i="1" dirty="0" smtClean="0"/>
              <a:t>None</a:t>
            </a:r>
            <a:r>
              <a:rPr lang="en-US" sz="320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фильтрации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Отфильтруем все</a:t>
            </a:r>
            <a:r>
              <a:rPr lang="en-US" dirty="0" smtClean="0"/>
              <a:t> </a:t>
            </a:r>
            <a:r>
              <a:rPr lang="de-DE" b="1" i="1" dirty="0" smtClean="0"/>
              <a:t>"ab"</a:t>
            </a:r>
            <a:r>
              <a:rPr lang="ru-RU" b="1" i="1" dirty="0" smtClean="0"/>
              <a:t> </a:t>
            </a:r>
            <a:r>
              <a:rPr lang="ru-RU" dirty="0" smtClean="0"/>
              <a:t>в списке</a:t>
            </a:r>
            <a:r>
              <a:rPr lang="ru-RU" b="1" i="1" dirty="0" smtClean="0"/>
              <a:t> </a:t>
            </a:r>
            <a:r>
              <a:rPr lang="en-US" b="1" i="1" dirty="0" err="1" smtClean="0"/>
              <a:t>mixt</a:t>
            </a:r>
            <a:endParaRPr lang="ru-RU" b="1" i="1" dirty="0" smtClean="0"/>
          </a:p>
          <a:p>
            <a:pPr>
              <a:buNone/>
            </a:pPr>
            <a:r>
              <a:rPr lang="de-DE" b="1" i="1" dirty="0" smtClean="0"/>
              <a:t>mixt = ["ab", "</a:t>
            </a:r>
            <a:r>
              <a:rPr lang="de-DE" b="1" i="1" dirty="0" err="1" smtClean="0"/>
              <a:t>ac</a:t>
            </a:r>
            <a:r>
              <a:rPr lang="de-DE" b="1" i="1" dirty="0" smtClean="0"/>
              <a:t>", "ad",</a:t>
            </a:r>
            <a:r>
              <a:rPr lang="ru-RU" b="1" i="1" dirty="0" smtClean="0"/>
              <a:t> </a:t>
            </a:r>
            <a:r>
              <a:rPr lang="de-DE" b="1" i="1" dirty="0" smtClean="0"/>
              <a:t>"ab",</a:t>
            </a:r>
            <a:r>
              <a:rPr lang="ru-RU" b="1" i="1" dirty="0" smtClean="0"/>
              <a:t> </a:t>
            </a:r>
            <a:r>
              <a:rPr lang="de-DE" b="1" i="1" dirty="0" smtClean="0"/>
              <a:t>"ab", "</a:t>
            </a:r>
            <a:r>
              <a:rPr lang="de-DE" b="1" i="1" dirty="0" err="1" smtClean="0"/>
              <a:t>ac</a:t>
            </a:r>
            <a:r>
              <a:rPr lang="de-DE" b="1" i="1" dirty="0" smtClean="0"/>
              <a:t>", "a"]</a:t>
            </a:r>
            <a:br>
              <a:rPr lang="de-DE" b="1" i="1" dirty="0" smtClean="0"/>
            </a:br>
            <a:r>
              <a:rPr lang="de-DE" b="1" i="1" dirty="0" err="1" smtClean="0"/>
              <a:t>ft</a:t>
            </a:r>
            <a:r>
              <a:rPr lang="de-DE" b="1" i="1" dirty="0" smtClean="0"/>
              <a:t> = </a:t>
            </a:r>
            <a:r>
              <a:rPr lang="de-DE" b="1" i="1" dirty="0" err="1" smtClean="0"/>
              <a:t>list</a:t>
            </a:r>
            <a:r>
              <a:rPr lang="de-DE" b="1" i="1" dirty="0" smtClean="0"/>
              <a:t>(filter(</a:t>
            </a:r>
            <a:r>
              <a:rPr lang="de-DE" b="1" i="1" dirty="0" err="1" smtClean="0"/>
              <a:t>lambda</a:t>
            </a:r>
            <a:r>
              <a:rPr lang="de-DE" b="1" i="1" dirty="0" smtClean="0"/>
              <a:t> x: x == "ab", mixt))</a:t>
            </a:r>
            <a:br>
              <a:rPr lang="de-DE" b="1" i="1" dirty="0" smtClean="0"/>
            </a:br>
            <a:r>
              <a:rPr lang="de-DE" b="1" i="1" dirty="0" err="1" smtClean="0"/>
              <a:t>print</a:t>
            </a:r>
            <a:r>
              <a:rPr lang="de-DE" b="1" i="1" dirty="0" smtClean="0"/>
              <a:t>(</a:t>
            </a:r>
            <a:r>
              <a:rPr lang="de-DE" b="1" i="1" dirty="0" err="1" smtClean="0"/>
              <a:t>ft</a:t>
            </a:r>
            <a:r>
              <a:rPr lang="de-DE" b="1" i="1" dirty="0" smtClean="0"/>
              <a:t>)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['</a:t>
            </a:r>
            <a:r>
              <a:rPr lang="en-US" b="1" i="1" dirty="0" err="1" smtClean="0">
                <a:solidFill>
                  <a:srgbClr val="00B050"/>
                </a:solidFill>
              </a:rPr>
              <a:t>ab</a:t>
            </a:r>
            <a:r>
              <a:rPr lang="en-US" b="1" i="1" dirty="0" smtClean="0">
                <a:solidFill>
                  <a:srgbClr val="00B050"/>
                </a:solidFill>
              </a:rPr>
              <a:t>', '</a:t>
            </a:r>
            <a:r>
              <a:rPr lang="en-US" b="1" i="1" dirty="0" err="1" smtClean="0">
                <a:solidFill>
                  <a:srgbClr val="00B050"/>
                </a:solidFill>
              </a:rPr>
              <a:t>ab</a:t>
            </a:r>
            <a:r>
              <a:rPr lang="en-US" b="1" i="1" dirty="0" smtClean="0">
                <a:solidFill>
                  <a:srgbClr val="00B050"/>
                </a:solidFill>
              </a:rPr>
              <a:t>', '</a:t>
            </a:r>
            <a:r>
              <a:rPr lang="en-US" b="1" i="1" dirty="0" err="1" smtClean="0">
                <a:solidFill>
                  <a:srgbClr val="00B050"/>
                </a:solidFill>
              </a:rPr>
              <a:t>ab</a:t>
            </a:r>
            <a:r>
              <a:rPr lang="en-US" b="1" i="1" dirty="0" smtClean="0">
                <a:solidFill>
                  <a:srgbClr val="00B050"/>
                </a:solidFill>
              </a:rPr>
              <a:t>']</a:t>
            </a:r>
          </a:p>
          <a:p>
            <a:r>
              <a:rPr lang="ru-RU" dirty="0" smtClean="0"/>
              <a:t>Отфильтруем все нечётные элементы списка:</a:t>
            </a:r>
          </a:p>
          <a:p>
            <a:pPr>
              <a:buNone/>
            </a:pPr>
            <a:r>
              <a:rPr lang="en-US" b="1" i="1" dirty="0" smtClean="0"/>
              <a:t>a = list(filter(lambda x:x%2, [1,2,3,4,5,6,7,8]))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[1, 3, 5, 7]</a:t>
            </a:r>
          </a:p>
          <a:p>
            <a:r>
              <a:rPr lang="ru-RU" dirty="0" smtClean="0"/>
              <a:t>Отфильтруем все ненулевые элементы списка:</a:t>
            </a:r>
          </a:p>
          <a:p>
            <a:pPr>
              <a:buNone/>
            </a:pPr>
            <a:r>
              <a:rPr lang="en-US" b="1" i="1" dirty="0" smtClean="0"/>
              <a:t>a = [-1,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,1,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,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,1,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,-1]</a:t>
            </a:r>
            <a:br>
              <a:rPr lang="en-US" b="1" i="1" dirty="0" smtClean="0"/>
            </a:br>
            <a:r>
              <a:rPr lang="en-US" b="1" i="1" dirty="0" smtClean="0"/>
              <a:t>b = list(filter(None, a))</a:t>
            </a:r>
            <a:r>
              <a:rPr lang="ru-RU" b="1" i="1" dirty="0" smtClean="0"/>
              <a:t> </a:t>
            </a:r>
            <a:r>
              <a:rPr lang="en-US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[-1, 1, 1, -1]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Аналогично со строками:</a:t>
            </a:r>
          </a:p>
          <a:p>
            <a:pPr>
              <a:buNone/>
            </a:pPr>
            <a:r>
              <a:rPr lang="en-US" b="1" i="1" dirty="0" smtClean="0"/>
              <a:t>b = ["a",</a:t>
            </a:r>
            <a:r>
              <a:rPr lang="en-US" b="1" i="1" dirty="0" smtClean="0">
                <a:solidFill>
                  <a:srgbClr val="FF0000"/>
                </a:solidFill>
              </a:rPr>
              <a:t>""</a:t>
            </a:r>
            <a:r>
              <a:rPr lang="en-US" b="1" i="1" dirty="0" smtClean="0"/>
              <a:t>," ","</a:t>
            </a:r>
            <a:r>
              <a:rPr lang="en-US" b="1" i="1" dirty="0" err="1" smtClean="0"/>
              <a:t>b","cc</a:t>
            </a:r>
            <a:r>
              <a:rPr lang="en-US" b="1" i="1" dirty="0" smtClean="0"/>
              <a:t>"]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 =  list(filter(None,</a:t>
            </a:r>
            <a:r>
              <a:rPr lang="ru-RU" b="1" i="1" dirty="0" smtClean="0"/>
              <a:t> </a:t>
            </a:r>
            <a:r>
              <a:rPr lang="en-US" b="1" i="1" dirty="0" smtClean="0"/>
              <a:t>b))</a:t>
            </a:r>
            <a:r>
              <a:rPr lang="ru-RU" b="1" i="1" dirty="0" smtClean="0"/>
              <a:t> </a:t>
            </a:r>
            <a:r>
              <a:rPr lang="en-US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['a', ' ', 'b', 'cc']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–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 smtClean="0"/>
              <a:t>frozenset</a:t>
            </a:r>
            <a:r>
              <a:rPr lang="en-US" b="1" i="1" dirty="0" smtClean="0"/>
              <a:t>([</a:t>
            </a:r>
            <a:r>
              <a:rPr lang="ru-RU" b="1" i="1" dirty="0" smtClean="0"/>
              <a:t>последовательность]) </a:t>
            </a:r>
            <a:r>
              <a:rPr lang="ru-RU" dirty="0" smtClean="0"/>
              <a:t>– возвращает неизменяемое множество.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 smtClean="0"/>
              <a:t>int</a:t>
            </a:r>
            <a:r>
              <a:rPr lang="en-US" b="1" i="1" dirty="0" smtClean="0"/>
              <a:t>([object], [</a:t>
            </a:r>
            <a:r>
              <a:rPr lang="ru-RU" b="1" i="1" dirty="0" smtClean="0"/>
              <a:t>основание системы счисления]) </a:t>
            </a:r>
            <a:r>
              <a:rPr lang="ru-RU" dirty="0" smtClean="0"/>
              <a:t>– преобразование к целому числу.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/>
              <a:t>list([object])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создает список.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 smtClean="0"/>
              <a:t>memoryview</a:t>
            </a:r>
            <a:r>
              <a:rPr lang="en-US" b="1" i="1" dirty="0" smtClean="0"/>
              <a:t>([object])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>
                <a:hlinkClick r:id="rId3"/>
              </a:rPr>
              <a:t>создает объект </a:t>
            </a:r>
            <a:r>
              <a:rPr lang="en-US" dirty="0" err="1" smtClean="0">
                <a:hlinkClick r:id="rId3"/>
              </a:rPr>
              <a:t>memoryview</a:t>
            </a:r>
            <a:r>
              <a:rPr lang="en-US" dirty="0" smtClean="0"/>
              <a:t>. </a:t>
            </a:r>
            <a:r>
              <a:rPr lang="ru-RU" dirty="0" smtClean="0"/>
              <a:t>Объекты </a:t>
            </a:r>
            <a:r>
              <a:rPr lang="ru-RU" b="1" i="1" dirty="0" err="1" smtClean="0"/>
              <a:t>memoryview</a:t>
            </a:r>
            <a:r>
              <a:rPr lang="ru-RU" dirty="0" smtClean="0"/>
              <a:t> позволяют коду </a:t>
            </a:r>
            <a:r>
              <a:rPr lang="ru-RU" dirty="0" err="1" smtClean="0"/>
              <a:t>Python</a:t>
            </a:r>
            <a:r>
              <a:rPr lang="ru-RU" dirty="0" smtClean="0"/>
              <a:t> получать доступ к внутренним данным объекта, который поддерживает </a:t>
            </a:r>
            <a:r>
              <a:rPr lang="ru-RU" dirty="0" smtClean="0">
                <a:hlinkClick r:id="rId4"/>
              </a:rPr>
              <a:t>буферный протокол </a:t>
            </a:r>
            <a:r>
              <a:rPr lang="ru-RU" dirty="0" smtClean="0"/>
              <a:t>без копирования.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/>
              <a:t>object()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возвращает безликий объект, являющийся базовым для всех объектов.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/>
              <a:t>range([start=0], stop, [step=1])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арифметическая прогрессия от </a:t>
            </a:r>
            <a:r>
              <a:rPr lang="en-US" dirty="0" smtClean="0"/>
              <a:t>start </a:t>
            </a:r>
            <a:r>
              <a:rPr lang="ru-RU" dirty="0" smtClean="0"/>
              <a:t>до </a:t>
            </a:r>
            <a:r>
              <a:rPr lang="en-US" dirty="0" smtClean="0"/>
              <a:t>stop </a:t>
            </a:r>
            <a:r>
              <a:rPr lang="ru-RU" dirty="0" smtClean="0"/>
              <a:t>с шагом </a:t>
            </a:r>
            <a:r>
              <a:rPr lang="en-US" dirty="0" smtClean="0"/>
              <a:t>step.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/>
              <a:t>set([object])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создает множество.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/>
              <a:t>slice([start=0], stop, [step=1])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объект среза от </a:t>
            </a:r>
            <a:r>
              <a:rPr lang="en-US" dirty="0" smtClean="0"/>
              <a:t>start </a:t>
            </a:r>
            <a:r>
              <a:rPr lang="ru-RU" dirty="0" smtClean="0"/>
              <a:t>до </a:t>
            </a:r>
            <a:r>
              <a:rPr lang="en-US" dirty="0" smtClean="0"/>
              <a:t>stop </a:t>
            </a:r>
            <a:r>
              <a:rPr lang="ru-RU" dirty="0" smtClean="0"/>
              <a:t>с шагом </a:t>
            </a:r>
            <a:r>
              <a:rPr lang="en-US" dirty="0" smtClean="0"/>
              <a:t>step.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 smtClean="0"/>
              <a:t>str</a:t>
            </a:r>
            <a:r>
              <a:rPr lang="en-US" b="1" i="1" dirty="0" smtClean="0"/>
              <a:t>([object], [</a:t>
            </a:r>
            <a:r>
              <a:rPr lang="ru-RU" b="1" i="1" dirty="0" smtClean="0"/>
              <a:t>кодировка], [ошибки]) </a:t>
            </a:r>
            <a:r>
              <a:rPr lang="ru-RU" dirty="0" smtClean="0"/>
              <a:t>– строковое представление объекта. Использует метод __</a:t>
            </a:r>
            <a:r>
              <a:rPr lang="en-US" dirty="0" err="1" smtClean="0"/>
              <a:t>str</a:t>
            </a:r>
            <a:r>
              <a:rPr lang="en-US" dirty="0" smtClean="0"/>
              <a:t>__.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 smtClean="0"/>
              <a:t>tuple</a:t>
            </a:r>
            <a:r>
              <a:rPr lang="en-US" b="1" i="1" dirty="0" smtClean="0"/>
              <a:t>(</a:t>
            </a:r>
            <a:r>
              <a:rPr lang="en-US" b="1" i="1" dirty="0" err="1" smtClean="0"/>
              <a:t>obj</a:t>
            </a:r>
            <a:r>
              <a:rPr lang="en-US" b="1" i="1" dirty="0" smtClean="0"/>
              <a:t>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преобразование к кортежу.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 smtClean="0"/>
              <a:t>reduce(</a:t>
            </a:r>
            <a:r>
              <a:rPr lang="en-US" b="1" i="1" dirty="0" err="1" smtClean="0"/>
              <a:t>func</a:t>
            </a:r>
            <a:r>
              <a:rPr lang="ru-RU" b="1" i="1" smtClean="0"/>
              <a:t>,</a:t>
            </a:r>
            <a:r>
              <a:rPr lang="en-US" b="1" i="1" smtClean="0"/>
              <a:t> </a:t>
            </a:r>
            <a:r>
              <a:rPr lang="en-US" b="1" i="1" dirty="0" err="1" smtClean="0"/>
              <a:t>iterable</a:t>
            </a:r>
            <a:r>
              <a:rPr lang="en-US" b="1" i="1" dirty="0" smtClean="0"/>
              <a:t>[, </a:t>
            </a:r>
            <a:r>
              <a:rPr lang="en-US" b="1" i="1" dirty="0" err="1" smtClean="0"/>
              <a:t>initializer</a:t>
            </a:r>
            <a:r>
              <a:rPr lang="en-US" b="1" i="1" dirty="0" smtClean="0"/>
              <a:t>]) </a:t>
            </a:r>
            <a:r>
              <a:rPr lang="en-US" dirty="0" smtClean="0"/>
              <a:t>– </a:t>
            </a:r>
            <a:r>
              <a:rPr lang="ru-RU" dirty="0" smtClean="0"/>
              <a:t>Применяет указанную функцию к элементам последовательности, сводя её к единственному значению.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В </a:t>
            </a:r>
            <a:r>
              <a:rPr lang="en-US" dirty="0" smtClean="0"/>
              <a:t>Python 3.0 </a:t>
            </a:r>
            <a:r>
              <a:rPr lang="ru-RU" dirty="0" smtClean="0"/>
              <a:t>вынесена в модуль </a:t>
            </a:r>
            <a:r>
              <a:rPr lang="en-US" b="1" i="1" dirty="0" err="1" smtClean="0"/>
              <a:t>functools</a:t>
            </a:r>
            <a:endParaRPr lang="ru-RU" b="1" i="1" dirty="0" smtClean="0"/>
          </a:p>
          <a:p>
            <a:pPr>
              <a:lnSpc>
                <a:spcPct val="100000"/>
              </a:lnSpc>
              <a:buNone/>
            </a:pPr>
            <a:r>
              <a:rPr lang="ru-RU" b="1" i="1" dirty="0" err="1" smtClean="0"/>
              <a:t>func</a:t>
            </a:r>
            <a:r>
              <a:rPr lang="ru-RU" dirty="0" smtClean="0"/>
              <a:t> : Функция, которую требуется применить к элементам последовательности. Должна принимать два аргумента, где первый аргумент – аккумулированное ранее значение, а второй – следующий элемент последовательности.</a:t>
            </a:r>
            <a:br>
              <a:rPr lang="ru-RU" dirty="0" smtClean="0"/>
            </a:br>
            <a:r>
              <a:rPr lang="ru-RU" b="1" i="1" dirty="0" err="1" smtClean="0"/>
              <a:t>iterable</a:t>
            </a:r>
            <a:r>
              <a:rPr lang="ru-RU" dirty="0" smtClean="0"/>
              <a:t> : Последовательность, элементы которой требуется свести к единственному значению. Если последовательность пуста и не задан </a:t>
            </a:r>
            <a:r>
              <a:rPr lang="ru-RU" b="1" i="1" dirty="0" err="1" smtClean="0"/>
              <a:t>initializer</a:t>
            </a:r>
            <a:r>
              <a:rPr lang="ru-RU" dirty="0" smtClean="0"/>
              <a:t>, то выбрасывается </a:t>
            </a:r>
            <a:r>
              <a:rPr lang="ru-RU" b="1" i="1" dirty="0" err="1" smtClean="0"/>
              <a:t>TypeError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b="1" i="1" smtClean="0"/>
              <a:t>initializer=None</a:t>
            </a:r>
            <a:r>
              <a:rPr lang="ru-RU" smtClean="0"/>
              <a:t>: </a:t>
            </a:r>
            <a:r>
              <a:rPr lang="ru-RU" dirty="0" smtClean="0"/>
              <a:t>Базовое значение, с которого требуется начать отсчёт. Оно же будет возвращено, если последовательность пуста.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from </a:t>
            </a:r>
            <a:r>
              <a:rPr lang="en-US" b="1" i="1" dirty="0" err="1" smtClean="0"/>
              <a:t>functools</a:t>
            </a:r>
            <a:r>
              <a:rPr lang="en-US" b="1" i="1" dirty="0" smtClean="0"/>
              <a:t> import reduce</a:t>
            </a:r>
          </a:p>
          <a:p>
            <a:pPr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/>
              <a:t>func</a:t>
            </a:r>
            <a:r>
              <a:rPr lang="en-US" b="1" i="1" dirty="0" smtClean="0"/>
              <a:t>(</a:t>
            </a:r>
            <a:r>
              <a:rPr lang="en-US" b="1" i="1" dirty="0" err="1" smtClean="0"/>
              <a:t>prev</a:t>
            </a:r>
            <a:r>
              <a:rPr lang="en-US" b="1" i="1" dirty="0" smtClean="0"/>
              <a:t>, </a:t>
            </a:r>
            <a:r>
              <a:rPr lang="en-US" b="1" i="1" dirty="0" err="1" smtClean="0"/>
              <a:t>curr</a:t>
            </a:r>
            <a:r>
              <a:rPr lang="en-US" b="1" i="1" dirty="0" smtClean="0"/>
              <a:t>):</a:t>
            </a:r>
            <a:br>
              <a:rPr lang="en-US" b="1" i="1" dirty="0" smtClean="0"/>
            </a:b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prev</a:t>
            </a:r>
            <a:r>
              <a:rPr lang="en-US" b="1" i="1" dirty="0" smtClean="0">
                <a:solidFill>
                  <a:srgbClr val="00B050"/>
                </a:solidFill>
              </a:rPr>
              <a:t> – </a:t>
            </a:r>
            <a:r>
              <a:rPr lang="ru-RU" b="1" i="1" dirty="0" smtClean="0">
                <a:solidFill>
                  <a:srgbClr val="00B050"/>
                </a:solidFill>
              </a:rPr>
              <a:t>предшествующий элемент</a:t>
            </a:r>
            <a:br>
              <a:rPr lang="ru-RU" b="1" i="1" dirty="0" smtClean="0">
                <a:solidFill>
                  <a:srgbClr val="00B050"/>
                </a:solidFill>
              </a:rPr>
            </a:br>
            <a:r>
              <a:rPr lang="ru-RU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curr</a:t>
            </a:r>
            <a:r>
              <a:rPr lang="en-US" b="1" i="1" dirty="0" smtClean="0">
                <a:solidFill>
                  <a:srgbClr val="00B050"/>
                </a:solidFill>
              </a:rPr>
              <a:t> – </a:t>
            </a:r>
            <a:r>
              <a:rPr lang="ru-RU" b="1" i="1" dirty="0" smtClean="0">
                <a:solidFill>
                  <a:srgbClr val="00B050"/>
                </a:solidFill>
              </a:rPr>
              <a:t>текущий элемент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smtClean="0"/>
              <a:t>	return </a:t>
            </a:r>
            <a:r>
              <a:rPr lang="en-US" b="1" i="1" dirty="0" err="1" smtClean="0"/>
              <a:t>prev</a:t>
            </a:r>
            <a:r>
              <a:rPr lang="en-US" b="1" i="1" dirty="0" smtClean="0"/>
              <a:t> + </a:t>
            </a:r>
            <a:r>
              <a:rPr lang="en-US" b="1" i="1" dirty="0" smtClean="0">
                <a:solidFill>
                  <a:srgbClr val="00B0F0"/>
                </a:solidFill>
              </a:rPr>
              <a:t>2</a:t>
            </a:r>
            <a:r>
              <a:rPr lang="en-US" b="1" i="1" dirty="0" smtClean="0"/>
              <a:t> * </a:t>
            </a:r>
            <a:r>
              <a:rPr lang="en-US" b="1" i="1" dirty="0" err="1" smtClean="0"/>
              <a:t>curr</a:t>
            </a:r>
            <a:endParaRPr lang="en-US" b="1" i="1" dirty="0" smtClean="0"/>
          </a:p>
          <a:p>
            <a:pPr>
              <a:buNone/>
            </a:pPr>
            <a:r>
              <a:rPr lang="es-ES" b="1" i="1" dirty="0" smtClean="0"/>
              <a:t>a = reduce(func, [1, 2, 3, 4, 5]) 		</a:t>
            </a:r>
            <a:r>
              <a:rPr lang="es-ES" b="1" i="1" dirty="0" smtClean="0">
                <a:solidFill>
                  <a:srgbClr val="00B050"/>
                </a:solidFill>
              </a:rPr>
              <a:t># 29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s-ES" b="1" i="1" dirty="0" smtClean="0">
                <a:solidFill>
                  <a:srgbClr val="00B050"/>
                </a:solidFill>
              </a:rPr>
              <a:t>a=1</a:t>
            </a:r>
            <a:r>
              <a:rPr lang="ru-RU" b="1" i="1" dirty="0" smtClean="0">
                <a:solidFill>
                  <a:srgbClr val="00B050"/>
                </a:solidFill>
              </a:rPr>
              <a:t>, </a:t>
            </a:r>
            <a:r>
              <a:rPr lang="es-ES" b="1" i="1" dirty="0" smtClean="0">
                <a:solidFill>
                  <a:srgbClr val="00B050"/>
                </a:solidFill>
              </a:rPr>
              <a:t>(1+</a:t>
            </a:r>
            <a:r>
              <a:rPr lang="es-ES" b="1" i="1" dirty="0" smtClean="0">
                <a:solidFill>
                  <a:srgbClr val="00B0F0"/>
                </a:solidFill>
              </a:rPr>
              <a:t>2</a:t>
            </a:r>
            <a:r>
              <a:rPr lang="es-ES" b="1" i="1" dirty="0" smtClean="0">
                <a:solidFill>
                  <a:srgbClr val="00B050"/>
                </a:solidFill>
              </a:rPr>
              <a:t>*2)</a:t>
            </a:r>
            <a:r>
              <a:rPr lang="ru-RU" b="1" i="1" dirty="0" smtClean="0">
                <a:solidFill>
                  <a:srgbClr val="00B050"/>
                </a:solidFill>
              </a:rPr>
              <a:t>, </a:t>
            </a:r>
            <a:r>
              <a:rPr lang="es-ES" b="1" i="1" dirty="0" smtClean="0">
                <a:solidFill>
                  <a:srgbClr val="00B050"/>
                </a:solidFill>
              </a:rPr>
              <a:t>(</a:t>
            </a:r>
            <a:r>
              <a:rPr lang="es-ES" b="1" i="1" dirty="0" smtClean="0">
                <a:solidFill>
                  <a:srgbClr val="FF0000"/>
                </a:solidFill>
              </a:rPr>
              <a:t>5</a:t>
            </a:r>
            <a:r>
              <a:rPr lang="es-ES" b="1" i="1" dirty="0" smtClean="0">
                <a:solidFill>
                  <a:srgbClr val="00B050"/>
                </a:solidFill>
              </a:rPr>
              <a:t>+</a:t>
            </a:r>
            <a:r>
              <a:rPr lang="es-ES" b="1" i="1" dirty="0" smtClean="0">
                <a:solidFill>
                  <a:srgbClr val="00B0F0"/>
                </a:solidFill>
              </a:rPr>
              <a:t>2</a:t>
            </a:r>
            <a:r>
              <a:rPr lang="es-ES" b="1" i="1" dirty="0" smtClean="0">
                <a:solidFill>
                  <a:srgbClr val="00B050"/>
                </a:solidFill>
              </a:rPr>
              <a:t>*3)</a:t>
            </a:r>
            <a:r>
              <a:rPr lang="ru-RU" b="1" i="1" dirty="0" smtClean="0">
                <a:solidFill>
                  <a:srgbClr val="00B050"/>
                </a:solidFill>
              </a:rPr>
              <a:t>, </a:t>
            </a:r>
            <a:r>
              <a:rPr lang="es-ES" b="1" i="1" dirty="0" smtClean="0">
                <a:solidFill>
                  <a:srgbClr val="00B050"/>
                </a:solidFill>
              </a:rPr>
              <a:t>(</a:t>
            </a:r>
            <a:r>
              <a:rPr lang="es-ES" b="1" i="1" dirty="0" smtClean="0">
                <a:solidFill>
                  <a:srgbClr val="FF0000"/>
                </a:solidFill>
              </a:rPr>
              <a:t>11</a:t>
            </a:r>
            <a:r>
              <a:rPr lang="es-ES" b="1" i="1" dirty="0" smtClean="0">
                <a:solidFill>
                  <a:srgbClr val="00B050"/>
                </a:solidFill>
              </a:rPr>
              <a:t>+</a:t>
            </a:r>
            <a:r>
              <a:rPr lang="es-ES" b="1" i="1" dirty="0" smtClean="0">
                <a:solidFill>
                  <a:srgbClr val="00B0F0"/>
                </a:solidFill>
              </a:rPr>
              <a:t>2</a:t>
            </a:r>
            <a:r>
              <a:rPr lang="es-ES" b="1" i="1" dirty="0" smtClean="0">
                <a:solidFill>
                  <a:srgbClr val="00B050"/>
                </a:solidFill>
              </a:rPr>
              <a:t>*4)</a:t>
            </a:r>
            <a:r>
              <a:rPr lang="ru-RU" b="1" i="1" dirty="0" smtClean="0">
                <a:solidFill>
                  <a:srgbClr val="00B050"/>
                </a:solidFill>
              </a:rPr>
              <a:t>, </a:t>
            </a:r>
            <a:r>
              <a:rPr lang="es-ES" b="1" i="1" dirty="0" smtClean="0">
                <a:solidFill>
                  <a:srgbClr val="00B050"/>
                </a:solidFill>
              </a:rPr>
              <a:t>(</a:t>
            </a:r>
            <a:r>
              <a:rPr lang="es-ES" b="1" i="1" dirty="0" smtClean="0">
                <a:solidFill>
                  <a:srgbClr val="FF0000"/>
                </a:solidFill>
              </a:rPr>
              <a:t>19</a:t>
            </a:r>
            <a:r>
              <a:rPr lang="es-ES" b="1" i="1" dirty="0" smtClean="0">
                <a:solidFill>
                  <a:srgbClr val="00B050"/>
                </a:solidFill>
              </a:rPr>
              <a:t>+</a:t>
            </a:r>
            <a:r>
              <a:rPr lang="es-ES" b="1" i="1" dirty="0" smtClean="0">
                <a:solidFill>
                  <a:srgbClr val="00B0F0"/>
                </a:solidFill>
              </a:rPr>
              <a:t>2</a:t>
            </a:r>
            <a:r>
              <a:rPr lang="es-ES" b="1" i="1" dirty="0" smtClean="0">
                <a:solidFill>
                  <a:srgbClr val="00B050"/>
                </a:solidFill>
              </a:rPr>
              <a:t>*5)</a:t>
            </a:r>
          </a:p>
          <a:p>
            <a:pPr>
              <a:buNone/>
            </a:pPr>
            <a:r>
              <a:rPr lang="es-ES" b="1" i="1" dirty="0" smtClean="0">
                <a:solidFill>
                  <a:srgbClr val="00B050"/>
                </a:solidFill>
              </a:rPr>
              <a:t>#		=</a:t>
            </a:r>
            <a:r>
              <a:rPr lang="es-ES" b="1" i="1" dirty="0" smtClean="0">
                <a:solidFill>
                  <a:srgbClr val="FF0000"/>
                </a:solidFill>
              </a:rPr>
              <a:t>5</a:t>
            </a:r>
            <a:r>
              <a:rPr lang="es-ES" b="1" i="1" dirty="0" smtClean="0">
                <a:solidFill>
                  <a:srgbClr val="00B050"/>
                </a:solidFill>
              </a:rPr>
              <a:t>	    =</a:t>
            </a:r>
            <a:r>
              <a:rPr lang="es-ES" b="1" i="1" dirty="0" smtClean="0">
                <a:solidFill>
                  <a:srgbClr val="FF0000"/>
                </a:solidFill>
              </a:rPr>
              <a:t>11</a:t>
            </a:r>
            <a:r>
              <a:rPr lang="es-ES" b="1" i="1" dirty="0" smtClean="0">
                <a:solidFill>
                  <a:srgbClr val="00B050"/>
                </a:solidFill>
              </a:rPr>
              <a:t>	=</a:t>
            </a:r>
            <a:r>
              <a:rPr lang="es-ES" b="1" i="1" dirty="0" smtClean="0">
                <a:solidFill>
                  <a:srgbClr val="FF0000"/>
                </a:solidFill>
              </a:rPr>
              <a:t>19</a:t>
            </a:r>
            <a:r>
              <a:rPr lang="es-ES" b="1" i="1" dirty="0" smtClean="0">
                <a:solidFill>
                  <a:srgbClr val="00B050"/>
                </a:solidFill>
              </a:rPr>
              <a:t>		=</a:t>
            </a:r>
            <a:r>
              <a:rPr lang="es-ES" b="1" i="1" dirty="0" smtClean="0">
                <a:solidFill>
                  <a:srgbClr val="FF0000"/>
                </a:solidFill>
              </a:rPr>
              <a:t>29</a:t>
            </a:r>
            <a:endParaRPr lang="ru-RU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err="1" smtClean="0"/>
              <a:t>Python</a:t>
            </a:r>
            <a:r>
              <a:rPr lang="ru-RU" dirty="0" smtClean="0"/>
              <a:t> 3 Настоятельно рекомендуется использовать обычный проход по элементам при помощи </a:t>
            </a:r>
            <a:r>
              <a:rPr lang="ru-RU" b="1" i="1" dirty="0" smtClean="0"/>
              <a:t>for</a:t>
            </a:r>
            <a:r>
              <a:rPr lang="ru-RU" dirty="0" smtClean="0"/>
              <a:t> для повышения читаемости кода.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19919" y="1628800"/>
            <a:ext cx="9163919" cy="26515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  <a:scene3d>
              <a:camera prst="isometricRightUp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</a:t>
            </a:r>
            <a:endParaRPr lang="ru-RU" sz="5400" b="1" cap="all" spc="0" dirty="0">
              <a:ln w="0"/>
              <a:gradFill flip="non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–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 smtClean="0"/>
              <a:t>abs</a:t>
            </a:r>
            <a:r>
              <a:rPr lang="ru-RU" b="1" i="1" dirty="0" smtClean="0"/>
              <a:t>(</a:t>
            </a:r>
            <a:r>
              <a:rPr lang="ru-RU" b="1" i="1" dirty="0" err="1" smtClean="0"/>
              <a:t>x</a:t>
            </a:r>
            <a:r>
              <a:rPr lang="ru-RU" b="1" i="1" dirty="0" smtClean="0"/>
              <a:t>) </a:t>
            </a:r>
            <a:r>
              <a:rPr lang="ru-RU" dirty="0" smtClean="0"/>
              <a:t>– возвращает модуль числа.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 smtClean="0"/>
              <a:t>all</a:t>
            </a:r>
            <a:r>
              <a:rPr lang="ru-RU" b="1" i="1" dirty="0" smtClean="0"/>
              <a:t>(последовательность</a:t>
            </a:r>
            <a:r>
              <a:rPr lang="ru-RU" dirty="0" smtClean="0"/>
              <a:t>) – возвращает </a:t>
            </a:r>
            <a:r>
              <a:rPr lang="ru-RU" b="1" i="1" dirty="0" err="1" smtClean="0"/>
              <a:t>True</a:t>
            </a:r>
            <a:r>
              <a:rPr lang="ru-RU" dirty="0" smtClean="0"/>
              <a:t>, если все элементы истинные или, если последовательность пуста.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 smtClean="0"/>
              <a:t>any</a:t>
            </a:r>
            <a:r>
              <a:rPr lang="ru-RU" b="1" i="1" dirty="0" smtClean="0"/>
              <a:t>(последовательность) </a:t>
            </a:r>
            <a:r>
              <a:rPr lang="ru-RU" dirty="0" smtClean="0"/>
              <a:t>– возвращает </a:t>
            </a:r>
            <a:r>
              <a:rPr lang="ru-RU" b="1" i="1" dirty="0" err="1" smtClean="0"/>
              <a:t>True</a:t>
            </a:r>
            <a:r>
              <a:rPr lang="ru-RU" dirty="0" smtClean="0"/>
              <a:t>, если хотя бы один элемент – истина. Для пустой последовательности возвращает </a:t>
            </a:r>
            <a:r>
              <a:rPr lang="ru-RU" b="1" i="1" dirty="0" err="1" smtClean="0"/>
              <a:t>False</a:t>
            </a:r>
            <a:r>
              <a:rPr lang="ru-RU" dirty="0" smtClean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 smtClean="0"/>
              <a:t>ascii</a:t>
            </a:r>
            <a:r>
              <a:rPr lang="ru-RU" b="1" i="1" dirty="0" smtClean="0"/>
              <a:t>(</a:t>
            </a:r>
            <a:r>
              <a:rPr lang="ru-RU" b="1" i="1" dirty="0" err="1" smtClean="0"/>
              <a:t>object</a:t>
            </a:r>
            <a:r>
              <a:rPr lang="ru-RU" b="1" i="1" dirty="0" smtClean="0"/>
              <a:t>) </a:t>
            </a:r>
            <a:r>
              <a:rPr lang="ru-RU" dirty="0" smtClean="0"/>
              <a:t>– как и </a:t>
            </a:r>
            <a:r>
              <a:rPr lang="ru-RU" b="1" i="1" dirty="0" err="1" smtClean="0"/>
              <a:t>repr</a:t>
            </a:r>
            <a:r>
              <a:rPr lang="ru-RU" b="1" i="1" dirty="0" smtClean="0"/>
              <a:t>(), </a:t>
            </a:r>
            <a:r>
              <a:rPr lang="ru-RU" dirty="0" smtClean="0"/>
              <a:t>возвращает строку, содержащую представление объекта, но заменяет </a:t>
            </a:r>
            <a:r>
              <a:rPr lang="ru-RU" dirty="0" err="1" smtClean="0"/>
              <a:t>не-ASCII</a:t>
            </a:r>
            <a:r>
              <a:rPr lang="ru-RU" dirty="0" smtClean="0"/>
              <a:t> символы на экранированные последовательности.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(см. также</a:t>
            </a:r>
            <a:r>
              <a:rPr lang="en-US" dirty="0" smtClean="0"/>
              <a:t> </a:t>
            </a:r>
            <a:r>
              <a:rPr lang="ru-RU" dirty="0" smtClean="0"/>
              <a:t>модуль </a:t>
            </a:r>
            <a:r>
              <a:rPr lang="en-US" dirty="0" smtClean="0">
                <a:hlinkClick r:id="rId3"/>
              </a:rPr>
              <a:t>binascii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 smtClean="0"/>
              <a:t>bin</a:t>
            </a:r>
            <a:r>
              <a:rPr lang="ru-RU" b="1" i="1" dirty="0" smtClean="0"/>
              <a:t>(</a:t>
            </a:r>
            <a:r>
              <a:rPr lang="ru-RU" b="1" i="1" dirty="0" err="1" smtClean="0"/>
              <a:t>x</a:t>
            </a:r>
            <a:r>
              <a:rPr lang="ru-RU" b="1" i="1" dirty="0" smtClean="0"/>
              <a:t>) </a:t>
            </a:r>
            <a:r>
              <a:rPr lang="ru-RU" dirty="0" smtClean="0"/>
              <a:t>– преобразование целого числа в двоичную строку.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 smtClean="0"/>
              <a:t>callable</a:t>
            </a:r>
            <a:r>
              <a:rPr lang="ru-RU" b="1" i="1" dirty="0" smtClean="0"/>
              <a:t>(</a:t>
            </a:r>
            <a:r>
              <a:rPr lang="ru-RU" b="1" i="1" dirty="0" err="1" smtClean="0"/>
              <a:t>x</a:t>
            </a:r>
            <a:r>
              <a:rPr lang="ru-RU" b="1" i="1" dirty="0" smtClean="0"/>
              <a:t>) </a:t>
            </a:r>
            <a:r>
              <a:rPr lang="ru-RU" dirty="0" smtClean="0"/>
              <a:t>– возвращает </a:t>
            </a:r>
            <a:r>
              <a:rPr lang="ru-RU" b="1" i="1" dirty="0" err="1" smtClean="0"/>
              <a:t>True</a:t>
            </a:r>
            <a:r>
              <a:rPr lang="ru-RU" dirty="0" smtClean="0"/>
              <a:t> для объекта, поддерживающего вызов (как функции).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 smtClean="0"/>
              <a:t>chr</a:t>
            </a:r>
            <a:r>
              <a:rPr lang="ru-RU" b="1" i="1" dirty="0" smtClean="0"/>
              <a:t>(</a:t>
            </a:r>
            <a:r>
              <a:rPr lang="ru-RU" b="1" i="1" dirty="0" err="1" smtClean="0"/>
              <a:t>x</a:t>
            </a:r>
            <a:r>
              <a:rPr lang="ru-RU" b="1" i="1" dirty="0" smtClean="0"/>
              <a:t>) </a:t>
            </a:r>
            <a:r>
              <a:rPr lang="ru-RU" dirty="0" smtClean="0"/>
              <a:t>– возвращает </a:t>
            </a:r>
            <a:r>
              <a:rPr lang="ru-RU" dirty="0" err="1" smtClean="0"/>
              <a:t>односимвольную</a:t>
            </a:r>
            <a:r>
              <a:rPr lang="ru-RU" dirty="0" smtClean="0"/>
              <a:t> строку, код символа которой равен </a:t>
            </a:r>
            <a:r>
              <a:rPr lang="ru-RU" b="1" i="1" dirty="0" err="1" smtClean="0"/>
              <a:t>x</a:t>
            </a:r>
            <a:r>
              <a:rPr lang="ru-RU" dirty="0" smtClean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–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23731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ru-RU" b="1" i="1" dirty="0" err="1" smtClean="0"/>
              <a:t>classmethod</a:t>
            </a:r>
            <a:r>
              <a:rPr lang="ru-RU" b="1" i="1" dirty="0" smtClean="0"/>
              <a:t>(</a:t>
            </a:r>
            <a:r>
              <a:rPr lang="ru-RU" b="1" i="1" dirty="0" err="1" smtClean="0"/>
              <a:t>x</a:t>
            </a:r>
            <a:r>
              <a:rPr lang="ru-RU" b="1" i="1" dirty="0" smtClean="0"/>
              <a:t>) </a:t>
            </a:r>
            <a:r>
              <a:rPr lang="ru-RU" dirty="0" smtClean="0"/>
              <a:t>– представляет указанную функцию методом класса См. </a:t>
            </a:r>
            <a:r>
              <a:rPr lang="ru-RU" dirty="0" smtClean="0">
                <a:hlinkClick r:id="rId3"/>
              </a:rPr>
              <a:t>документацию</a:t>
            </a:r>
            <a:r>
              <a:rPr lang="ru-RU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b="1" i="1" dirty="0" err="1" smtClean="0"/>
              <a:t>compile</a:t>
            </a:r>
            <a:r>
              <a:rPr lang="ru-RU" b="1" i="1" dirty="0" smtClean="0"/>
              <a:t>(</a:t>
            </a:r>
            <a:r>
              <a:rPr lang="ru-RU" b="1" i="1" dirty="0" err="1" smtClean="0"/>
              <a:t>source</a:t>
            </a:r>
            <a:r>
              <a:rPr lang="ru-RU" b="1" i="1" dirty="0" smtClean="0"/>
              <a:t>, </a:t>
            </a:r>
            <a:r>
              <a:rPr lang="ru-RU" b="1" i="1" dirty="0" err="1" smtClean="0"/>
              <a:t>filename</a:t>
            </a:r>
            <a:r>
              <a:rPr lang="ru-RU" b="1" i="1" dirty="0" smtClean="0"/>
              <a:t>, </a:t>
            </a:r>
            <a:r>
              <a:rPr lang="ru-RU" b="1" i="1" dirty="0" err="1" smtClean="0"/>
              <a:t>mode</a:t>
            </a:r>
            <a:r>
              <a:rPr lang="ru-RU" b="1" i="1" dirty="0" smtClean="0"/>
              <a:t>, flags=0, </a:t>
            </a:r>
            <a:r>
              <a:rPr lang="ru-RU" b="1" i="1" dirty="0" err="1" smtClean="0"/>
              <a:t>dont_inherit=False</a:t>
            </a:r>
            <a:r>
              <a:rPr lang="ru-RU" b="1" i="1" dirty="0" smtClean="0"/>
              <a:t>) </a:t>
            </a:r>
            <a:r>
              <a:rPr lang="ru-RU" dirty="0" smtClean="0"/>
              <a:t>– компиляция в программный код, который впоследствии может выполниться функцией </a:t>
            </a:r>
            <a:r>
              <a:rPr lang="ru-RU" b="1" i="1" dirty="0" err="1" smtClean="0"/>
              <a:t>eval</a:t>
            </a:r>
            <a:r>
              <a:rPr lang="ru-RU" dirty="0" smtClean="0"/>
              <a:t> или </a:t>
            </a:r>
            <a:r>
              <a:rPr lang="ru-RU" b="1" i="1" dirty="0" err="1" smtClean="0"/>
              <a:t>exec</a:t>
            </a:r>
            <a:r>
              <a:rPr lang="ru-RU" dirty="0" smtClean="0"/>
              <a:t>. Строка не должна содержать символов возврата каретки или нулевые байты.</a:t>
            </a:r>
          </a:p>
          <a:p>
            <a:pPr>
              <a:spcBef>
                <a:spcPts val="0"/>
              </a:spcBef>
            </a:pPr>
            <a:r>
              <a:rPr lang="ru-RU" b="1" i="1" dirty="0" err="1" smtClean="0"/>
              <a:t>delattr</a:t>
            </a:r>
            <a:r>
              <a:rPr lang="ru-RU" b="1" i="1" dirty="0" smtClean="0"/>
              <a:t>(</a:t>
            </a:r>
            <a:r>
              <a:rPr lang="ru-RU" b="1" i="1" dirty="0" err="1" smtClean="0"/>
              <a:t>object</a:t>
            </a:r>
            <a:r>
              <a:rPr lang="ru-RU" b="1" i="1" dirty="0" smtClean="0"/>
              <a:t>, </a:t>
            </a:r>
            <a:r>
              <a:rPr lang="ru-RU" b="1" i="1" dirty="0" err="1" smtClean="0"/>
              <a:t>name</a:t>
            </a:r>
            <a:r>
              <a:rPr lang="ru-RU" b="1" i="1" dirty="0" smtClean="0"/>
              <a:t>) </a:t>
            </a:r>
            <a:r>
              <a:rPr lang="ru-RU" dirty="0" smtClean="0"/>
              <a:t>– Удаляет атрибут с именем </a:t>
            </a:r>
            <a:r>
              <a:rPr lang="ru-RU" i="1" dirty="0" smtClean="0"/>
              <a:t>'</a:t>
            </a:r>
            <a:r>
              <a:rPr lang="ru-RU" i="1" dirty="0" err="1" smtClean="0"/>
              <a:t>name</a:t>
            </a:r>
            <a:r>
              <a:rPr lang="ru-RU" i="1" dirty="0" smtClean="0"/>
              <a:t>'.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i="1" dirty="0" err="1" smtClean="0"/>
              <a:t>dir</a:t>
            </a:r>
            <a:r>
              <a:rPr lang="ru-RU" b="1" i="1" dirty="0" smtClean="0"/>
              <a:t>([</a:t>
            </a:r>
            <a:r>
              <a:rPr lang="ru-RU" b="1" i="1" dirty="0" err="1" smtClean="0"/>
              <a:t>object</a:t>
            </a:r>
            <a:r>
              <a:rPr lang="ru-RU" b="1" i="1" dirty="0" smtClean="0"/>
              <a:t>]) </a:t>
            </a:r>
            <a:r>
              <a:rPr lang="ru-RU" dirty="0" smtClean="0"/>
              <a:t>– Список имен объекта, а если объект не указан, список имен в текущей локальной области видимости.</a:t>
            </a:r>
          </a:p>
          <a:p>
            <a:pPr>
              <a:spcBef>
                <a:spcPts val="0"/>
              </a:spcBef>
            </a:pPr>
            <a:r>
              <a:rPr lang="ru-RU" b="1" i="1" dirty="0" err="1" smtClean="0"/>
              <a:t>divmod</a:t>
            </a:r>
            <a:r>
              <a:rPr lang="ru-RU" b="1" i="1" dirty="0" smtClean="0"/>
              <a:t>(</a:t>
            </a:r>
            <a:r>
              <a:rPr lang="ru-RU" b="1" i="1" dirty="0" err="1" smtClean="0"/>
              <a:t>a</a:t>
            </a:r>
            <a:r>
              <a:rPr lang="ru-RU" b="1" i="1" dirty="0" smtClean="0"/>
              <a:t>, </a:t>
            </a:r>
            <a:r>
              <a:rPr lang="ru-RU" b="1" i="1" dirty="0" err="1" smtClean="0"/>
              <a:t>b</a:t>
            </a:r>
            <a:r>
              <a:rPr lang="ru-RU" b="1" i="1" dirty="0" smtClean="0"/>
              <a:t>) </a:t>
            </a:r>
            <a:r>
              <a:rPr lang="ru-RU" dirty="0" smtClean="0"/>
              <a:t>– возвращает частное и остаток от деления </a:t>
            </a:r>
            <a:r>
              <a:rPr lang="ru-RU" dirty="0" err="1" smtClean="0"/>
              <a:t>a</a:t>
            </a:r>
            <a:r>
              <a:rPr lang="ru-RU" dirty="0" smtClean="0"/>
              <a:t> на 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b="1" i="1" dirty="0" err="1" smtClean="0"/>
              <a:t>enumerate</a:t>
            </a:r>
            <a:r>
              <a:rPr lang="ru-RU" b="1" i="1" dirty="0" smtClean="0"/>
              <a:t>(</a:t>
            </a:r>
            <a:r>
              <a:rPr lang="ru-RU" b="1" i="1" dirty="0" err="1" smtClean="0"/>
              <a:t>iterable</a:t>
            </a:r>
            <a:r>
              <a:rPr lang="ru-RU" b="1" i="1" dirty="0" smtClean="0"/>
              <a:t>, start=0) </a:t>
            </a:r>
            <a:r>
              <a:rPr lang="ru-RU" dirty="0" smtClean="0"/>
              <a:t>– возвращает итератор, при каждом проходе предоставляющем кортеж из номера и соответствующего члена последовательности.</a:t>
            </a:r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–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eval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expression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globals=None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locals=None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Выполняет строку программного кода.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exec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object</a:t>
            </a:r>
            <a:r>
              <a:rPr lang="ru-RU" sz="2300" b="1" i="1" dirty="0" smtClean="0"/>
              <a:t>[, </a:t>
            </a:r>
            <a:r>
              <a:rPr lang="ru-RU" sz="2300" b="1" i="1" dirty="0" err="1" smtClean="0"/>
              <a:t>globals</a:t>
            </a:r>
            <a:r>
              <a:rPr lang="ru-RU" sz="2300" b="1" i="1" dirty="0" smtClean="0"/>
              <a:t>[, </a:t>
            </a:r>
            <a:r>
              <a:rPr lang="ru-RU" sz="2300" b="1" i="1" dirty="0" err="1" smtClean="0"/>
              <a:t>locals</a:t>
            </a:r>
            <a:r>
              <a:rPr lang="ru-RU" sz="2300" b="1" i="1" dirty="0" smtClean="0"/>
              <a:t>]]) </a:t>
            </a:r>
            <a:r>
              <a:rPr lang="ru-RU" sz="2300" dirty="0" smtClean="0"/>
              <a:t>– выполняет программный код на </a:t>
            </a:r>
            <a:r>
              <a:rPr lang="ru-RU" sz="2300" dirty="0" err="1" smtClean="0"/>
              <a:t>Python</a:t>
            </a:r>
            <a:r>
              <a:rPr lang="ru-RU" sz="2300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filter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function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iterable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возвращает итератор из тех элементов, для которых </a:t>
            </a:r>
            <a:r>
              <a:rPr lang="ru-RU" sz="2300" b="1" i="1" dirty="0" err="1" smtClean="0"/>
              <a:t>function</a:t>
            </a:r>
            <a:r>
              <a:rPr lang="ru-RU" sz="2300" dirty="0" smtClean="0"/>
              <a:t> возвращает истину.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format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value</a:t>
            </a:r>
            <a:r>
              <a:rPr lang="ru-RU" sz="2300" b="1" i="1" dirty="0" smtClean="0"/>
              <a:t>[,</a:t>
            </a:r>
            <a:r>
              <a:rPr lang="ru-RU" sz="2300" b="1" i="1" dirty="0" err="1" smtClean="0"/>
              <a:t>format_spec</a:t>
            </a:r>
            <a:r>
              <a:rPr lang="ru-RU" sz="2300" b="1" i="1" dirty="0" smtClean="0"/>
              <a:t>]) </a:t>
            </a:r>
            <a:r>
              <a:rPr lang="ru-RU" sz="2300" dirty="0" smtClean="0"/>
              <a:t>– форматирование (обычно форматирование строки).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getattr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object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name</a:t>
            </a:r>
            <a:r>
              <a:rPr lang="ru-RU" sz="2300" b="1" i="1" dirty="0" smtClean="0"/>
              <a:t> ,[</a:t>
            </a:r>
            <a:r>
              <a:rPr lang="ru-RU" sz="2300" b="1" i="1" dirty="0" err="1" smtClean="0"/>
              <a:t>default</a:t>
            </a:r>
            <a:r>
              <a:rPr lang="ru-RU" sz="2300" b="1" i="1" dirty="0" smtClean="0"/>
              <a:t>]) </a:t>
            </a:r>
            <a:r>
              <a:rPr lang="ru-RU" sz="2300" dirty="0" smtClean="0"/>
              <a:t>– извлекает атрибут объекта или </a:t>
            </a:r>
            <a:r>
              <a:rPr lang="ru-RU" sz="2300" dirty="0" err="1" smtClean="0"/>
              <a:t>default</a:t>
            </a:r>
            <a:r>
              <a:rPr lang="ru-RU" sz="2300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globals</a:t>
            </a:r>
            <a:r>
              <a:rPr lang="ru-RU" sz="2300" b="1" i="1" dirty="0" smtClean="0"/>
              <a:t>() </a:t>
            </a:r>
            <a:r>
              <a:rPr lang="ru-RU" sz="2300" dirty="0" smtClean="0"/>
              <a:t>– словарь глобальных имен.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hasattr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object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name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имеет ли объект атрибут с именем '</a:t>
            </a:r>
            <a:r>
              <a:rPr lang="ru-RU" sz="2300" dirty="0" err="1" smtClean="0"/>
              <a:t>name</a:t>
            </a:r>
            <a:r>
              <a:rPr lang="ru-RU" sz="2300" dirty="0" smtClean="0"/>
              <a:t>'.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hash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x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возвращает </a:t>
            </a:r>
            <a:r>
              <a:rPr lang="ru-RU" sz="2300" dirty="0" err="1" smtClean="0"/>
              <a:t>хеш</a:t>
            </a:r>
            <a:r>
              <a:rPr lang="ru-RU" sz="2300" dirty="0" smtClean="0"/>
              <a:t> указанного объекта (см. </a:t>
            </a:r>
            <a:r>
              <a:rPr lang="ru-RU" sz="2300" dirty="0" smtClean="0">
                <a:hlinkClick r:id="rId3"/>
              </a:rPr>
              <a:t>документацию</a:t>
            </a:r>
            <a:r>
              <a:rPr lang="ru-RU" sz="2300" dirty="0" smtClean="0"/>
              <a:t>).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help</a:t>
            </a:r>
            <a:r>
              <a:rPr lang="ru-RU" sz="2300" b="1" i="1" dirty="0" smtClean="0"/>
              <a:t>([</a:t>
            </a:r>
            <a:r>
              <a:rPr lang="ru-RU" sz="2300" b="1" i="1" dirty="0" err="1" smtClean="0"/>
              <a:t>object</a:t>
            </a:r>
            <a:r>
              <a:rPr lang="ru-RU" sz="2300" b="1" i="1" dirty="0" smtClean="0"/>
              <a:t>]) </a:t>
            </a:r>
            <a:r>
              <a:rPr lang="ru-RU" sz="2300" dirty="0" smtClean="0"/>
              <a:t>– вызов встроенной справочной системы.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hex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х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преобразование целого числа в шестнадцатеричную строку.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id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object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возвращает "адрес" объекта – целое число, которое будет однозначно уникальным и постоянным для данного объекта в течение срока его существования.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input</a:t>
            </a:r>
            <a:r>
              <a:rPr lang="ru-RU" sz="2300" b="1" i="1" dirty="0" smtClean="0"/>
              <a:t>([</a:t>
            </a:r>
            <a:r>
              <a:rPr lang="ru-RU" sz="2300" b="1" i="1" dirty="0" err="1" smtClean="0"/>
              <a:t>prompt</a:t>
            </a:r>
            <a:r>
              <a:rPr lang="ru-RU" sz="2300" b="1" i="1" dirty="0" smtClean="0"/>
              <a:t>]) </a:t>
            </a:r>
            <a:r>
              <a:rPr lang="ru-RU" sz="2300" dirty="0" smtClean="0"/>
              <a:t>–возвращает введенную пользователем строку. </a:t>
            </a:r>
            <a:r>
              <a:rPr lang="en-US" sz="2300" b="1" i="1" dirty="0" err="1" smtClean="0"/>
              <a:t>p</a:t>
            </a:r>
            <a:r>
              <a:rPr lang="ru-RU" sz="2300" b="1" i="1" dirty="0" err="1" smtClean="0"/>
              <a:t>rompt</a:t>
            </a:r>
            <a:r>
              <a:rPr lang="ru-RU" sz="2300" b="1" i="1" dirty="0" smtClean="0"/>
              <a:t> </a:t>
            </a:r>
            <a:r>
              <a:rPr lang="ru-RU" sz="2300" dirty="0" smtClean="0"/>
              <a:t>– подсказка пользователю.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–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isinstance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object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ClassInfo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</a:t>
            </a:r>
            <a:r>
              <a:rPr lang="en-US" sz="2300" b="1" i="1" dirty="0" smtClean="0"/>
              <a:t>True</a:t>
            </a:r>
            <a:r>
              <a:rPr lang="ru-RU" sz="2300" dirty="0" smtClean="0"/>
              <a:t>, если объект является экземпляром </a:t>
            </a:r>
            <a:r>
              <a:rPr lang="ru-RU" sz="2300" b="1" i="1" dirty="0" err="1" smtClean="0"/>
              <a:t>ClassInfo</a:t>
            </a:r>
            <a:r>
              <a:rPr lang="ru-RU" sz="2300" dirty="0" smtClean="0"/>
              <a:t> или его подклассом. Если объект не является объектом данного типа, функция всегда возвращает </a:t>
            </a:r>
            <a:r>
              <a:rPr lang="en-US" sz="2300" b="1" i="1" dirty="0" smtClean="0"/>
              <a:t>False</a:t>
            </a:r>
            <a:r>
              <a:rPr lang="ru-RU" sz="2300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issubclass</a:t>
            </a:r>
            <a:r>
              <a:rPr lang="ru-RU" sz="2300" b="1" i="1" dirty="0" smtClean="0"/>
              <a:t>(класс, </a:t>
            </a:r>
            <a:r>
              <a:rPr lang="ru-RU" sz="2300" b="1" i="1" dirty="0" err="1" smtClean="0"/>
              <a:t>ClassInfo</a:t>
            </a:r>
            <a:r>
              <a:rPr lang="ru-RU" sz="2300" b="1" i="1" dirty="0" smtClean="0"/>
              <a:t>) </a:t>
            </a:r>
            <a:r>
              <a:rPr lang="en-US" sz="2300" dirty="0" smtClean="0"/>
              <a:t>–</a:t>
            </a:r>
            <a:r>
              <a:rPr lang="ru-RU" sz="2300" dirty="0" smtClean="0"/>
              <a:t> </a:t>
            </a:r>
            <a:r>
              <a:rPr lang="en-US" sz="2300" b="1" i="1" dirty="0" smtClean="0"/>
              <a:t>True</a:t>
            </a:r>
            <a:r>
              <a:rPr lang="ru-RU" sz="2300" dirty="0" smtClean="0"/>
              <a:t>, если класс является подклассом </a:t>
            </a:r>
            <a:r>
              <a:rPr lang="ru-RU" sz="2300" b="1" i="1" dirty="0" err="1" smtClean="0"/>
              <a:t>ClassInfo</a:t>
            </a:r>
            <a:r>
              <a:rPr lang="ru-RU" sz="2300" dirty="0" smtClean="0"/>
              <a:t>. Класс считается подклассом себя.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iter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x</a:t>
            </a:r>
            <a:r>
              <a:rPr lang="ru-RU" sz="2300" b="1" i="1" dirty="0" smtClean="0"/>
              <a:t>) </a:t>
            </a:r>
            <a:r>
              <a:rPr lang="en-US" sz="2300" dirty="0" smtClean="0"/>
              <a:t>–</a:t>
            </a:r>
            <a:r>
              <a:rPr lang="ru-RU" sz="2300" dirty="0" smtClean="0"/>
              <a:t> возвращает объект итератора.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len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x</a:t>
            </a:r>
            <a:r>
              <a:rPr lang="ru-RU" sz="2300" b="1" i="1" dirty="0" smtClean="0"/>
              <a:t>) </a:t>
            </a:r>
            <a:r>
              <a:rPr lang="en-US" sz="2300" dirty="0" smtClean="0"/>
              <a:t>–</a:t>
            </a:r>
            <a:r>
              <a:rPr lang="ru-RU" sz="2300" dirty="0" smtClean="0"/>
              <a:t> возвращает число элементов в указанном объекте.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locals</a:t>
            </a:r>
            <a:r>
              <a:rPr lang="ru-RU" sz="2300" i="1" dirty="0" smtClean="0"/>
              <a:t>() </a:t>
            </a:r>
            <a:r>
              <a:rPr lang="ru-RU" sz="2300" dirty="0" smtClean="0"/>
              <a:t>– словарь локальных имен.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map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function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iterator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итератор, получившийся после применения к каждому элементу последовательности функции </a:t>
            </a:r>
            <a:r>
              <a:rPr lang="ru-RU" sz="2300" b="1" i="1" dirty="0" err="1" smtClean="0"/>
              <a:t>function</a:t>
            </a:r>
            <a:r>
              <a:rPr lang="ru-RU" sz="2300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max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iter</a:t>
            </a:r>
            <a:r>
              <a:rPr lang="ru-RU" sz="2300" b="1" i="1" dirty="0" smtClean="0"/>
              <a:t>, [</a:t>
            </a:r>
            <a:r>
              <a:rPr lang="ru-RU" sz="2300" b="1" i="1" dirty="0" err="1" smtClean="0"/>
              <a:t>args</a:t>
            </a:r>
            <a:r>
              <a:rPr lang="ru-RU" sz="2300" b="1" i="1" dirty="0" smtClean="0"/>
              <a:t> ...] * [, </a:t>
            </a:r>
            <a:r>
              <a:rPr lang="ru-RU" sz="2300" b="1" i="1" dirty="0" err="1" smtClean="0"/>
              <a:t>key</a:t>
            </a:r>
            <a:r>
              <a:rPr lang="ru-RU" sz="2300" b="1" i="1" dirty="0" smtClean="0"/>
              <a:t>]) </a:t>
            </a:r>
            <a:r>
              <a:rPr lang="ru-RU" sz="2300" dirty="0" smtClean="0"/>
              <a:t>– максимальный элемент последовательности.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min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iter</a:t>
            </a:r>
            <a:r>
              <a:rPr lang="ru-RU" sz="2300" b="1" i="1" dirty="0" smtClean="0"/>
              <a:t>, [</a:t>
            </a:r>
            <a:r>
              <a:rPr lang="ru-RU" sz="2300" b="1" i="1" dirty="0" err="1" smtClean="0"/>
              <a:t>args</a:t>
            </a:r>
            <a:r>
              <a:rPr lang="ru-RU" sz="2300" b="1" i="1" dirty="0" smtClean="0"/>
              <a:t> ...] * [, </a:t>
            </a:r>
            <a:r>
              <a:rPr lang="ru-RU" sz="2300" b="1" i="1" dirty="0" err="1" smtClean="0"/>
              <a:t>key</a:t>
            </a:r>
            <a:r>
              <a:rPr lang="ru-RU" sz="2300" b="1" i="1" dirty="0" smtClean="0"/>
              <a:t>]) </a:t>
            </a:r>
            <a:r>
              <a:rPr lang="ru-RU" sz="2300" dirty="0" smtClean="0"/>
              <a:t>– минимальный элемент последовательности.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next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x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возвращает следующий элемент итератора.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oct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х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преобразование целого числа в восьмеричную строку.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300" b="1" i="1" dirty="0" err="1" smtClean="0"/>
              <a:t>open</a:t>
            </a:r>
            <a:r>
              <a:rPr lang="ru-RU" sz="2300" b="1" i="1" dirty="0" smtClean="0"/>
              <a:t>(</a:t>
            </a:r>
            <a:r>
              <a:rPr lang="ru-RU" sz="2300" b="1" i="1" dirty="0" err="1" smtClean="0"/>
              <a:t>file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mode='r</a:t>
            </a:r>
            <a:r>
              <a:rPr lang="ru-RU" sz="2300" b="1" i="1" dirty="0" smtClean="0"/>
              <a:t>', </a:t>
            </a:r>
            <a:r>
              <a:rPr lang="ru-RU" sz="2300" b="1" i="1" dirty="0" err="1" smtClean="0"/>
              <a:t>buffering=None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encoding=None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errors=None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newline=None</a:t>
            </a:r>
            <a:r>
              <a:rPr lang="ru-RU" sz="2300" b="1" i="1" dirty="0" smtClean="0"/>
              <a:t>, </a:t>
            </a:r>
            <a:r>
              <a:rPr lang="ru-RU" sz="2300" b="1" i="1" dirty="0" err="1" smtClean="0"/>
              <a:t>closefd=True</a:t>
            </a:r>
            <a:r>
              <a:rPr lang="ru-RU" sz="2300" b="1" i="1" dirty="0" smtClean="0"/>
              <a:t>) </a:t>
            </a:r>
            <a:r>
              <a:rPr lang="ru-RU" sz="2300" dirty="0" smtClean="0"/>
              <a:t>– открывает файл и возвращает соответствующий поток.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928992" cy="620688"/>
          </a:xfrm>
        </p:spPr>
        <p:txBody>
          <a:bodyPr/>
          <a:lstStyle/>
          <a:p>
            <a:r>
              <a:rPr lang="ru-RU" sz="4000" dirty="0" smtClean="0"/>
              <a:t>Встроенные функции – 7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55446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 smtClean="0"/>
              <a:t>ord</a:t>
            </a:r>
            <a:r>
              <a:rPr lang="en-US" sz="2400" b="1" i="1" dirty="0" smtClean="0"/>
              <a:t>(</a:t>
            </a:r>
            <a:r>
              <a:rPr lang="ru-RU" sz="2400" b="1" i="1" dirty="0" smtClean="0"/>
              <a:t>с) </a:t>
            </a:r>
            <a:r>
              <a:rPr lang="ru-RU" sz="2400" dirty="0" smtClean="0"/>
              <a:t>– код символа.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 smtClean="0"/>
              <a:t>pow</a:t>
            </a:r>
            <a:r>
              <a:rPr lang="en-US" sz="2400" b="1" i="1" dirty="0" smtClean="0"/>
              <a:t>(x, y[, r])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это то же, что и</a:t>
            </a:r>
            <a:r>
              <a:rPr lang="en-US" sz="2400" dirty="0" smtClean="0"/>
              <a:t> </a:t>
            </a:r>
            <a:r>
              <a:rPr lang="en-US" sz="2400" b="1" i="1" dirty="0" smtClean="0"/>
              <a:t>( x ** y ) % r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reversed(object)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итератор из развернутого объекта.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 smtClean="0"/>
              <a:t>repr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obj</a:t>
            </a:r>
            <a:r>
              <a:rPr lang="en-US" sz="2400" b="1" i="1" dirty="0" smtClean="0"/>
              <a:t>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представление объекта.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print([object, ...], *, sep=" ", end='\n', file=</a:t>
            </a:r>
            <a:r>
              <a:rPr lang="en-US" sz="2400" b="1" i="1" dirty="0" err="1" smtClean="0"/>
              <a:t>sys.stdout</a:t>
            </a:r>
            <a:r>
              <a:rPr lang="en-US" sz="2400" b="1" i="1" dirty="0" smtClean="0"/>
              <a:t>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печать.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property(</a:t>
            </a:r>
            <a:r>
              <a:rPr lang="en-US" sz="2400" b="1" i="1" dirty="0" err="1" smtClean="0"/>
              <a:t>fget</a:t>
            </a:r>
            <a:r>
              <a:rPr lang="en-US" sz="2400" b="1" i="1" dirty="0" smtClean="0"/>
              <a:t>=None, </a:t>
            </a:r>
            <a:r>
              <a:rPr lang="en-US" sz="2400" b="1" i="1" dirty="0" err="1" smtClean="0"/>
              <a:t>fset</a:t>
            </a:r>
            <a:r>
              <a:rPr lang="en-US" sz="2400" b="1" i="1" dirty="0" smtClean="0"/>
              <a:t>=None, </a:t>
            </a:r>
            <a:r>
              <a:rPr lang="en-US" sz="2400" b="1" i="1" dirty="0" err="1" smtClean="0"/>
              <a:t>fdel</a:t>
            </a:r>
            <a:r>
              <a:rPr lang="en-US" sz="2400" b="1" i="1" dirty="0" smtClean="0"/>
              <a:t>=None, doc=None)</a:t>
            </a:r>
            <a:r>
              <a:rPr lang="ru-RU" sz="2400" b="1" i="1" dirty="0" smtClean="0"/>
              <a:t> </a:t>
            </a:r>
            <a:r>
              <a:rPr lang="ru-RU" sz="2400" dirty="0" smtClean="0"/>
              <a:t>– декоратор</a:t>
            </a:r>
            <a:endParaRPr lang="en-US" sz="24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round(X [, N])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округление до </a:t>
            </a:r>
            <a:r>
              <a:rPr lang="en-US" sz="2400" dirty="0" smtClean="0"/>
              <a:t>N </a:t>
            </a:r>
            <a:r>
              <a:rPr lang="ru-RU" sz="2400" dirty="0" smtClean="0"/>
              <a:t>знаков после запятой.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 smtClean="0"/>
              <a:t>setattr</a:t>
            </a:r>
            <a:r>
              <a:rPr lang="en-US" sz="2400" b="1" i="1" dirty="0" smtClean="0"/>
              <a:t>(</a:t>
            </a:r>
            <a:r>
              <a:rPr lang="ru-RU" sz="2400" b="1" i="1" dirty="0" smtClean="0"/>
              <a:t>объект, имя, значение) </a:t>
            </a:r>
            <a:r>
              <a:rPr lang="ru-RU" sz="2400" dirty="0" smtClean="0"/>
              <a:t>– устанавливает атрибут объекта.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sorted(</a:t>
            </a:r>
            <a:r>
              <a:rPr lang="en-US" sz="2400" b="1" i="1" dirty="0" err="1" smtClean="0"/>
              <a:t>iterable</a:t>
            </a:r>
            <a:r>
              <a:rPr lang="en-US" sz="2400" b="1" i="1" dirty="0" smtClean="0"/>
              <a:t>[, key][, reverse])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отсортированный список.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 smtClean="0"/>
              <a:t>staticmethod</a:t>
            </a:r>
            <a:r>
              <a:rPr lang="en-US" sz="2400" b="1" i="1" dirty="0" smtClean="0"/>
              <a:t>(function)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статический метод для функции.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sum(</a:t>
            </a:r>
            <a:r>
              <a:rPr lang="en-US" sz="2400" b="1" i="1" dirty="0" err="1" smtClean="0"/>
              <a:t>iter</a:t>
            </a:r>
            <a:r>
              <a:rPr lang="en-US" sz="2400" b="1" i="1" dirty="0" smtClean="0"/>
              <a:t>, start=0)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сумма членов последовательности.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super([</a:t>
            </a:r>
            <a:r>
              <a:rPr lang="ru-RU" sz="2400" b="1" i="1" dirty="0" smtClean="0"/>
              <a:t>тип [, объект или тип]]) </a:t>
            </a:r>
            <a:r>
              <a:rPr lang="ru-RU" sz="2400" dirty="0" smtClean="0"/>
              <a:t>– доступ к родительскому классу.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type(object)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возвращает тип объекта.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type(name, bases, </a:t>
            </a:r>
            <a:r>
              <a:rPr lang="en-US" sz="2400" b="1" i="1" dirty="0" err="1" smtClean="0"/>
              <a:t>dict</a:t>
            </a:r>
            <a:r>
              <a:rPr lang="en-US" sz="2400" b="1" i="1" dirty="0" smtClean="0"/>
              <a:t>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возвращает новый экземпляр класса </a:t>
            </a:r>
            <a:r>
              <a:rPr lang="en-US" sz="2400" i="1" dirty="0" smtClean="0"/>
              <a:t>name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 smtClean="0"/>
              <a:t>vars</a:t>
            </a:r>
            <a:r>
              <a:rPr lang="en-US" sz="2400" b="1" i="1" dirty="0" smtClean="0"/>
              <a:t>([object])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словарь из атрибутов объекта. По умолчанию – словарь локальных имен.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smtClean="0"/>
              <a:t>zip(*</a:t>
            </a:r>
            <a:r>
              <a:rPr lang="en-US" sz="2400" b="1" i="1" dirty="0" err="1" smtClean="0"/>
              <a:t>iters</a:t>
            </a:r>
            <a:r>
              <a:rPr lang="en-US" sz="2400" b="1" i="1" dirty="0" smtClean="0"/>
              <a:t>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итератор, возвращающий кортежи, состоящие из соответствующих элементов аргументов-последовательностей.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dirty="0" smtClean="0"/>
              <a:t>См. также </a:t>
            </a:r>
            <a:r>
              <a:rPr lang="en-US" sz="2400" dirty="0" smtClean="0">
                <a:hlinkClick r:id="rId3"/>
              </a:rPr>
              <a:t>https://docs.python.org/3/library/functions.htm</a:t>
            </a:r>
            <a:r>
              <a:rPr lang="ru-RU" sz="2400" dirty="0" smtClean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11676</TotalTime>
  <Words>2312</Words>
  <Application>Microsoft Office PowerPoint</Application>
  <PresentationFormat>Экран (4:3)</PresentationFormat>
  <Paragraphs>409</Paragraphs>
  <Slides>42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Слайд 1</vt:lpstr>
      <vt:lpstr>Слайд 2</vt:lpstr>
      <vt:lpstr>Встроенные функции – 1</vt:lpstr>
      <vt:lpstr>Встроенные функции – 2</vt:lpstr>
      <vt:lpstr>Встроенные функции – 3</vt:lpstr>
      <vt:lpstr>Встроенные функции – 4</vt:lpstr>
      <vt:lpstr>Встроенные функции – 5</vt:lpstr>
      <vt:lpstr>Встроенные функции – 6</vt:lpstr>
      <vt:lpstr>Встроенные функции – 7</vt:lpstr>
      <vt:lpstr>Примеры встроенных функций</vt:lpstr>
      <vt:lpstr>Примеры функции isinstance</vt:lpstr>
      <vt:lpstr>Таблицы locals и globals</vt:lpstr>
      <vt:lpstr>Поиск max, min</vt:lpstr>
      <vt:lpstr>Cортировка</vt:lpstr>
      <vt:lpstr>Пример сортировки списка</vt:lpstr>
      <vt:lpstr>Сортировка вложенного списка</vt:lpstr>
      <vt:lpstr>Пример сортировки кортежа</vt:lpstr>
      <vt:lpstr>Пример сортировки словаря</vt:lpstr>
      <vt:lpstr>Функциональное программирование</vt:lpstr>
      <vt:lpstr>Элементы функционального программирования</vt:lpstr>
      <vt:lpstr>Lambda-функции</vt:lpstr>
      <vt:lpstr>lambda-выражение</vt:lpstr>
      <vt:lpstr>Примеры</vt:lpstr>
      <vt:lpstr>lambda для таблиц переходов</vt:lpstr>
      <vt:lpstr>Выбор в lambda-функциях</vt:lpstr>
      <vt:lpstr>Функция zip</vt:lpstr>
      <vt:lpstr>Реализация zip</vt:lpstr>
      <vt:lpstr>Примеры</vt:lpstr>
      <vt:lpstr>Операции c zip</vt:lpstr>
      <vt:lpstr>Обход нескольких последовательностей</vt:lpstr>
      <vt:lpstr>zip(*[…])</vt:lpstr>
      <vt:lpstr>Транспонирование списка</vt:lpstr>
      <vt:lpstr>unzip</vt:lpstr>
      <vt:lpstr>Функция map</vt:lpstr>
      <vt:lpstr>Примеры использования map</vt:lpstr>
      <vt:lpstr>Передача нескольких последовательностей в map</vt:lpstr>
      <vt:lpstr>Примеры map</vt:lpstr>
      <vt:lpstr>Функция filter</vt:lpstr>
      <vt:lpstr>Примеры фильтрации</vt:lpstr>
      <vt:lpstr>Функция reduce</vt:lpstr>
      <vt:lpstr>Пример использования reduce</vt:lpstr>
      <vt:lpstr>Слайд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AMVAS</cp:lastModifiedBy>
  <cp:revision>1654</cp:revision>
  <dcterms:created xsi:type="dcterms:W3CDTF">2017-12-16T12:39:37Z</dcterms:created>
  <dcterms:modified xsi:type="dcterms:W3CDTF">2022-10-25T19:44:10Z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