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306" r:id="rId15"/>
    <p:sldId id="299" r:id="rId16"/>
    <p:sldId id="300" r:id="rId17"/>
    <p:sldId id="301" r:id="rId18"/>
    <p:sldId id="302" r:id="rId19"/>
    <p:sldId id="303" r:id="rId20"/>
    <p:sldId id="304" r:id="rId21"/>
    <p:sldId id="28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3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3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3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3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7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8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525336091003107E-2"/>
          <c:y val="3.5593220338983052E-2"/>
          <c:w val="0.89865563598759046"/>
          <c:h val="0.87796610169491529"/>
        </c:manualLayout>
      </c:layout>
      <c:lineChart>
        <c:grouping val="standard"/>
        <c:varyColors val="0"/>
        <c:ser>
          <c:idx val="0"/>
          <c:order val="0"/>
          <c:spPr>
            <a:ln w="381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Лист1!$A$2:$A$26</c:f>
              <c:numCache>
                <c:formatCode>General</c:formatCode>
                <c:ptCount val="25"/>
                <c:pt idx="0">
                  <c:v>1</c:v>
                </c:pt>
                <c:pt idx="1">
                  <c:v>1.25</c:v>
                </c:pt>
                <c:pt idx="2">
                  <c:v>1.5</c:v>
                </c:pt>
                <c:pt idx="3">
                  <c:v>1.75</c:v>
                </c:pt>
                <c:pt idx="4">
                  <c:v>2</c:v>
                </c:pt>
                <c:pt idx="5">
                  <c:v>2.25</c:v>
                </c:pt>
                <c:pt idx="6">
                  <c:v>2.5</c:v>
                </c:pt>
                <c:pt idx="7">
                  <c:v>2.75</c:v>
                </c:pt>
                <c:pt idx="8">
                  <c:v>3</c:v>
                </c:pt>
                <c:pt idx="9">
                  <c:v>3.25</c:v>
                </c:pt>
                <c:pt idx="10">
                  <c:v>3.5</c:v>
                </c:pt>
                <c:pt idx="11">
                  <c:v>3.75</c:v>
                </c:pt>
                <c:pt idx="12">
                  <c:v>4</c:v>
                </c:pt>
                <c:pt idx="13">
                  <c:v>4.25</c:v>
                </c:pt>
                <c:pt idx="14">
                  <c:v>4.5</c:v>
                </c:pt>
                <c:pt idx="15">
                  <c:v>4.75</c:v>
                </c:pt>
                <c:pt idx="16">
                  <c:v>5</c:v>
                </c:pt>
                <c:pt idx="17">
                  <c:v>5.25</c:v>
                </c:pt>
                <c:pt idx="18">
                  <c:v>5.5</c:v>
                </c:pt>
                <c:pt idx="19">
                  <c:v>5.75</c:v>
                </c:pt>
                <c:pt idx="20">
                  <c:v>6</c:v>
                </c:pt>
                <c:pt idx="21">
                  <c:v>6.25</c:v>
                </c:pt>
                <c:pt idx="22">
                  <c:v>6.5</c:v>
                </c:pt>
                <c:pt idx="23">
                  <c:v>6.75</c:v>
                </c:pt>
                <c:pt idx="24">
                  <c:v>7</c:v>
                </c:pt>
              </c:numCache>
            </c:numRef>
          </c:cat>
          <c:val>
            <c:numRef>
              <c:f>Лист1!$B$2:$B$26</c:f>
              <c:numCache>
                <c:formatCode>General</c:formatCode>
                <c:ptCount val="25"/>
                <c:pt idx="0">
                  <c:v>-1</c:v>
                </c:pt>
                <c:pt idx="1">
                  <c:v>-0.70308998699194358</c:v>
                </c:pt>
                <c:pt idx="2">
                  <c:v>-0.49057540761098539</c:v>
                </c:pt>
                <c:pt idx="3">
                  <c:v>-0.32839052274227698</c:v>
                </c:pt>
                <c:pt idx="4">
                  <c:v>-0.1989700043360188</c:v>
                </c:pt>
                <c:pt idx="5">
                  <c:v>-9.2261926333081945E-2</c:v>
                </c:pt>
                <c:pt idx="6">
                  <c:v>-2.0599913279624182E-3</c:v>
                </c:pt>
                <c:pt idx="7">
                  <c:v>7.5696330193898986E-2</c:v>
                </c:pt>
                <c:pt idx="8">
                  <c:v>0.14378792138632912</c:v>
                </c:pt>
                <c:pt idx="9">
                  <c:v>0.20419105328656662</c:v>
                </c:pt>
                <c:pt idx="10">
                  <c:v>0.25835375863598997</c:v>
                </c:pt>
                <c:pt idx="11">
                  <c:v>0.30736460106105218</c:v>
                </c:pt>
                <c:pt idx="12">
                  <c:v>0.3520599913279624</c:v>
                </c:pt>
                <c:pt idx="13">
                  <c:v>0.39309481240325267</c:v>
                </c:pt>
                <c:pt idx="14">
                  <c:v>0.43099029155312152</c:v>
                </c:pt>
                <c:pt idx="15">
                  <c:v>0.4661672938353929</c:v>
                </c:pt>
                <c:pt idx="16">
                  <c:v>0.49897000433601885</c:v>
                </c:pt>
                <c:pt idx="17">
                  <c:v>0.52968311292976644</c:v>
                </c:pt>
                <c:pt idx="18">
                  <c:v>0.55854450767606201</c:v>
                </c:pt>
                <c:pt idx="19">
                  <c:v>0.58575480121136958</c:v>
                </c:pt>
                <c:pt idx="20">
                  <c:v>0.611484583716977</c:v>
                </c:pt>
                <c:pt idx="21">
                  <c:v>0.63588001734407518</c:v>
                </c:pt>
                <c:pt idx="22">
                  <c:v>0.65906720279670172</c:v>
                </c:pt>
                <c:pt idx="23">
                  <c:v>0.68115562468287683</c:v>
                </c:pt>
                <c:pt idx="24">
                  <c:v>0.70224089715711391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B17-4D59-93D0-F7D1C02FD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940928"/>
        <c:axId val="132942848"/>
      </c:lineChart>
      <c:catAx>
        <c:axId val="132940928"/>
        <c:scaling>
          <c:orientation val="minMax"/>
        </c:scaling>
        <c:delete val="1"/>
        <c:axPos val="b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x</a:t>
                </a:r>
              </a:p>
            </c:rich>
          </c:tx>
          <c:layout>
            <c:manualLayout>
              <c:xMode val="edge"/>
              <c:yMode val="edge"/>
              <c:x val="0.51809720785935887"/>
              <c:y val="0.932203389830508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crossAx val="132942848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32942848"/>
        <c:scaling>
          <c:orientation val="minMax"/>
          <c:min val="-1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f(x)</a:t>
                </a:r>
              </a:p>
            </c:rich>
          </c:tx>
          <c:layout>
            <c:manualLayout>
              <c:xMode val="edge"/>
              <c:yMode val="edge"/>
              <c:x val="1.1375387797311272E-2"/>
              <c:y val="0.449152542372881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noFill/>
                <a:latin typeface="Arial"/>
                <a:ea typeface="Arial"/>
                <a:cs typeface="Arial"/>
              </a:defRPr>
            </a:pPr>
            <a:endParaRPr lang="ru-RU"/>
          </a:p>
        </c:txPr>
        <c:crossAx val="13294092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ru-RU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01517753089565E-2"/>
          <c:y val="0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1F-465A-9A70-89822C66D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78880"/>
        <c:axId val="34380800"/>
      </c:scatterChart>
      <c:valAx>
        <c:axId val="34378880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4380800"/>
        <c:crossesAt val="0.4"/>
        <c:crossBetween val="midCat"/>
      </c:valAx>
      <c:valAx>
        <c:axId val="3438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43788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388831437435366E-2"/>
          <c:y val="3.5593220338983052E-2"/>
          <c:w val="0.9027921406411582"/>
          <c:h val="0.7966101694915254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f1(x)=lg(x)</c:v>
                </c:pt>
              </c:strCache>
            </c:strRef>
          </c:tx>
          <c:spPr>
            <a:ln w="381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1.25</c:v>
                </c:pt>
                <c:pt idx="2">
                  <c:v>1.5</c:v>
                </c:pt>
                <c:pt idx="3">
                  <c:v>1.75</c:v>
                </c:pt>
                <c:pt idx="4">
                  <c:v>2</c:v>
                </c:pt>
                <c:pt idx="5">
                  <c:v>2.25</c:v>
                </c:pt>
                <c:pt idx="6">
                  <c:v>2.5</c:v>
                </c:pt>
                <c:pt idx="7">
                  <c:v>2.75</c:v>
                </c:pt>
                <c:pt idx="8">
                  <c:v>3</c:v>
                </c:pt>
                <c:pt idx="9">
                  <c:v>3.25</c:v>
                </c:pt>
                <c:pt idx="10">
                  <c:v>3.5</c:v>
                </c:pt>
                <c:pt idx="11">
                  <c:v>3.75</c:v>
                </c:pt>
                <c:pt idx="12">
                  <c:v>4</c:v>
                </c:pt>
                <c:pt idx="13">
                  <c:v>4.25</c:v>
                </c:pt>
                <c:pt idx="14">
                  <c:v>4.5</c:v>
                </c:pt>
                <c:pt idx="15">
                  <c:v>4.75</c:v>
                </c:pt>
                <c:pt idx="16">
                  <c:v>5</c:v>
                </c:pt>
                <c:pt idx="17">
                  <c:v>5.25</c:v>
                </c:pt>
                <c:pt idx="18">
                  <c:v>5.5</c:v>
                </c:pt>
                <c:pt idx="19">
                  <c:v>5.75</c:v>
                </c:pt>
                <c:pt idx="20">
                  <c:v>6</c:v>
                </c:pt>
                <c:pt idx="21">
                  <c:v>6.25</c:v>
                </c:pt>
                <c:pt idx="22">
                  <c:v>6.5</c:v>
                </c:pt>
              </c:numCache>
            </c:numRef>
          </c:cat>
          <c:val>
            <c:numRef>
              <c:f>Лист1!$C$2:$C$24</c:f>
              <c:numCache>
                <c:formatCode>General</c:formatCode>
                <c:ptCount val="23"/>
                <c:pt idx="0">
                  <c:v>0</c:v>
                </c:pt>
                <c:pt idx="1">
                  <c:v>9.691001300805642E-2</c:v>
                </c:pt>
                <c:pt idx="2">
                  <c:v>0.17609125905568124</c:v>
                </c:pt>
                <c:pt idx="3">
                  <c:v>0.24303804868629444</c:v>
                </c:pt>
                <c:pt idx="4">
                  <c:v>0.3010299956639812</c:v>
                </c:pt>
                <c:pt idx="5">
                  <c:v>0.35218251811136247</c:v>
                </c:pt>
                <c:pt idx="6">
                  <c:v>0.3979400086720376</c:v>
                </c:pt>
                <c:pt idx="7">
                  <c:v>0.43933269383026263</c:v>
                </c:pt>
                <c:pt idx="8">
                  <c:v>0.47712125471966244</c:v>
                </c:pt>
                <c:pt idx="9">
                  <c:v>0.51188336097887432</c:v>
                </c:pt>
                <c:pt idx="10">
                  <c:v>0.54406804435027567</c:v>
                </c:pt>
                <c:pt idx="11">
                  <c:v>0.57403126772771884</c:v>
                </c:pt>
                <c:pt idx="12">
                  <c:v>0.6020599913279624</c:v>
                </c:pt>
                <c:pt idx="13">
                  <c:v>0.62838893005031149</c:v>
                </c:pt>
                <c:pt idx="14">
                  <c:v>0.65321251377534373</c:v>
                </c:pt>
                <c:pt idx="15">
                  <c:v>0.67669360962486658</c:v>
                </c:pt>
                <c:pt idx="16">
                  <c:v>0.69897000433601886</c:v>
                </c:pt>
                <c:pt idx="17">
                  <c:v>0.72015930340595691</c:v>
                </c:pt>
                <c:pt idx="18">
                  <c:v>0.74036268949424389</c:v>
                </c:pt>
                <c:pt idx="19">
                  <c:v>0.75966784468963044</c:v>
                </c:pt>
                <c:pt idx="20">
                  <c:v>0.77815125038364363</c:v>
                </c:pt>
                <c:pt idx="21">
                  <c:v>0.79588001734407521</c:v>
                </c:pt>
                <c:pt idx="22">
                  <c:v>0.81291335664285558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47A-411E-8D13-9583777062AB}"/>
            </c:ext>
          </c:extLst>
        </c:ser>
        <c:ser>
          <c:idx val="1"/>
          <c:order val="1"/>
          <c:tx>
            <c:strRef>
              <c:f>Лист1!$D$1</c:f>
              <c:strCache>
                <c:ptCount val="1"/>
                <c:pt idx="0">
                  <c:v>f2(x)=1/x</c:v>
                </c:pt>
              </c:strCache>
            </c:strRef>
          </c:tx>
          <c:spPr>
            <a:ln w="38100">
              <a:solidFill>
                <a:srgbClr val="000000"/>
              </a:solidFill>
              <a:prstDash val="lgDash"/>
            </a:ln>
          </c:spPr>
          <c:marker>
            <c:symbol val="none"/>
          </c:marker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1.25</c:v>
                </c:pt>
                <c:pt idx="2">
                  <c:v>1.5</c:v>
                </c:pt>
                <c:pt idx="3">
                  <c:v>1.75</c:v>
                </c:pt>
                <c:pt idx="4">
                  <c:v>2</c:v>
                </c:pt>
                <c:pt idx="5">
                  <c:v>2.25</c:v>
                </c:pt>
                <c:pt idx="6">
                  <c:v>2.5</c:v>
                </c:pt>
                <c:pt idx="7">
                  <c:v>2.75</c:v>
                </c:pt>
                <c:pt idx="8">
                  <c:v>3</c:v>
                </c:pt>
                <c:pt idx="9">
                  <c:v>3.25</c:v>
                </c:pt>
                <c:pt idx="10">
                  <c:v>3.5</c:v>
                </c:pt>
                <c:pt idx="11">
                  <c:v>3.75</c:v>
                </c:pt>
                <c:pt idx="12">
                  <c:v>4</c:v>
                </c:pt>
                <c:pt idx="13">
                  <c:v>4.25</c:v>
                </c:pt>
                <c:pt idx="14">
                  <c:v>4.5</c:v>
                </c:pt>
                <c:pt idx="15">
                  <c:v>4.75</c:v>
                </c:pt>
                <c:pt idx="16">
                  <c:v>5</c:v>
                </c:pt>
                <c:pt idx="17">
                  <c:v>5.25</c:v>
                </c:pt>
                <c:pt idx="18">
                  <c:v>5.5</c:v>
                </c:pt>
                <c:pt idx="19">
                  <c:v>5.75</c:v>
                </c:pt>
                <c:pt idx="20">
                  <c:v>6</c:v>
                </c:pt>
                <c:pt idx="21">
                  <c:v>6.25</c:v>
                </c:pt>
                <c:pt idx="22">
                  <c:v>6.5</c:v>
                </c:pt>
              </c:numCache>
            </c:numRef>
          </c:cat>
          <c:val>
            <c:numRef>
              <c:f>Лист1!$D$2:$D$24</c:f>
              <c:numCache>
                <c:formatCode>General</c:formatCode>
                <c:ptCount val="23"/>
                <c:pt idx="0">
                  <c:v>1</c:v>
                </c:pt>
                <c:pt idx="1">
                  <c:v>0.8</c:v>
                </c:pt>
                <c:pt idx="2">
                  <c:v>0.66666666666666663</c:v>
                </c:pt>
                <c:pt idx="3">
                  <c:v>0.5714285714285714</c:v>
                </c:pt>
                <c:pt idx="4">
                  <c:v>0.5</c:v>
                </c:pt>
                <c:pt idx="5">
                  <c:v>0.44444444444444442</c:v>
                </c:pt>
                <c:pt idx="6">
                  <c:v>0.4</c:v>
                </c:pt>
                <c:pt idx="7">
                  <c:v>0.36363636363636365</c:v>
                </c:pt>
                <c:pt idx="8">
                  <c:v>0.33333333333333331</c:v>
                </c:pt>
                <c:pt idx="9">
                  <c:v>0.30769230769230771</c:v>
                </c:pt>
                <c:pt idx="10">
                  <c:v>0.2857142857142857</c:v>
                </c:pt>
                <c:pt idx="11">
                  <c:v>0.26666666666666666</c:v>
                </c:pt>
                <c:pt idx="12">
                  <c:v>0.25</c:v>
                </c:pt>
                <c:pt idx="13">
                  <c:v>0.23529411764705882</c:v>
                </c:pt>
                <c:pt idx="14">
                  <c:v>0.22222222222222221</c:v>
                </c:pt>
                <c:pt idx="15">
                  <c:v>0.21052631578947367</c:v>
                </c:pt>
                <c:pt idx="16">
                  <c:v>0.2</c:v>
                </c:pt>
                <c:pt idx="17">
                  <c:v>0.19047619047619047</c:v>
                </c:pt>
                <c:pt idx="18">
                  <c:v>0.18181818181818182</c:v>
                </c:pt>
                <c:pt idx="19">
                  <c:v>0.17391304347826086</c:v>
                </c:pt>
                <c:pt idx="20">
                  <c:v>0.16666666666666666</c:v>
                </c:pt>
                <c:pt idx="21">
                  <c:v>0.16</c:v>
                </c:pt>
                <c:pt idx="22">
                  <c:v>0.15384615384615385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47A-411E-8D13-958377706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03808"/>
        <c:axId val="99305728"/>
      </c:lineChart>
      <c:catAx>
        <c:axId val="99303808"/>
        <c:scaling>
          <c:orientation val="minMax"/>
        </c:scaling>
        <c:delete val="0"/>
        <c:axPos val="b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x</a:t>
                </a:r>
              </a:p>
            </c:rich>
          </c:tx>
          <c:layout>
            <c:manualLayout>
              <c:xMode val="edge"/>
              <c:yMode val="edge"/>
              <c:x val="0.516028955532575"/>
              <c:y val="0.8847457627118644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noFill/>
                <a:latin typeface="Arial"/>
                <a:ea typeface="Arial"/>
                <a:cs typeface="Arial"/>
              </a:defRPr>
            </a:pPr>
            <a:endParaRPr lang="ru-RU"/>
          </a:p>
        </c:txPr>
        <c:crossAx val="99305728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99305728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f(x)</a:t>
                </a:r>
              </a:p>
            </c:rich>
          </c:tx>
          <c:layout>
            <c:manualLayout>
              <c:xMode val="edge"/>
              <c:yMode val="edge"/>
              <c:x val="1.1375387797311272E-2"/>
              <c:y val="0.4084745762711864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noFill/>
                <a:latin typeface="Arial"/>
                <a:ea typeface="Arial"/>
                <a:cs typeface="Arial"/>
              </a:defRPr>
            </a:pPr>
            <a:endParaRPr lang="ru-RU"/>
          </a:p>
        </c:txPr>
        <c:crossAx val="9930380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ru-RU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B8-40CF-8074-B403E27AD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4112"/>
        <c:axId val="3116032"/>
      </c:scatterChart>
      <c:valAx>
        <c:axId val="311411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6032"/>
        <c:crossesAt val="0.4"/>
        <c:crossBetween val="midCat"/>
      </c:valAx>
      <c:valAx>
        <c:axId val="311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41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9F-4E3A-87BB-836635AA2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4112"/>
        <c:axId val="3116032"/>
      </c:scatterChart>
      <c:valAx>
        <c:axId val="311411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6032"/>
        <c:crossesAt val="0.4"/>
        <c:crossBetween val="midCat"/>
      </c:valAx>
      <c:valAx>
        <c:axId val="311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41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9F-4E3A-87BB-836635AA2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4112"/>
        <c:axId val="3116032"/>
      </c:scatterChart>
      <c:valAx>
        <c:axId val="311411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6032"/>
        <c:crossesAt val="0.4"/>
        <c:crossBetween val="midCat"/>
      </c:valAx>
      <c:valAx>
        <c:axId val="311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41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7C-4C4E-8686-AD9235E34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9344"/>
        <c:axId val="3080192"/>
      </c:scatterChart>
      <c:valAx>
        <c:axId val="304934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80192"/>
        <c:crossesAt val="0.4"/>
        <c:crossBetween val="midCat"/>
      </c:valAx>
      <c:valAx>
        <c:axId val="308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493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7C-4C4E-8686-AD9235E34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9344"/>
        <c:axId val="3080192"/>
      </c:scatterChart>
      <c:valAx>
        <c:axId val="304934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80192"/>
        <c:crossesAt val="0.4"/>
        <c:crossBetween val="midCat"/>
      </c:valAx>
      <c:valAx>
        <c:axId val="308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493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261212290305719E-3"/>
          <c:y val="1.2499084556815119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7C-4C4E-8686-AD9235E34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9344"/>
        <c:axId val="3080192"/>
      </c:scatterChart>
      <c:valAx>
        <c:axId val="304934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80192"/>
        <c:crossesAt val="0.4"/>
        <c:crossBetween val="midCat"/>
      </c:valAx>
      <c:valAx>
        <c:axId val="308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493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A2-44AD-A05E-F8AD94F04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78880"/>
        <c:axId val="34380800"/>
      </c:scatterChart>
      <c:valAx>
        <c:axId val="34378880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4380800"/>
        <c:crossesAt val="0.4"/>
        <c:crossBetween val="midCat"/>
      </c:valAx>
      <c:valAx>
        <c:axId val="3438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43788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0.29675</cdr:x>
      <cdr:y>0.414</cdr:y>
    </cdr:from>
    <cdr:to>
      <cdr:x>0.31025</cdr:x>
      <cdr:y>0.43675</cdr:y>
    </cdr:to>
    <cdr:sp macro="" textlink="">
      <cdr:nvSpPr>
        <cdr:cNvPr id="1025" name="Oval 1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2733268" y="2326577"/>
          <a:ext cx="124344" cy="127849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0.00875</cdr:x>
      <cdr:y>0.0125</cdr:y>
    </cdr:from>
    <cdr:to>
      <cdr:x>0.009</cdr:x>
      <cdr:y>0.043</cdr:y>
    </cdr:to>
    <cdr:sp macro="" textlink="">
      <cdr:nvSpPr>
        <cdr:cNvPr id="9217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80593" y="70247"/>
          <a:ext cx="2303" cy="1714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9218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0.85425</cdr:x>
      <cdr:y>0.15425</cdr:y>
    </cdr:from>
    <cdr:to>
      <cdr:x>0.85425</cdr:x>
      <cdr:y>0.61</cdr:y>
    </cdr:to>
    <cdr:sp macro="" textlink="">
      <cdr:nvSpPr>
        <cdr:cNvPr id="9221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868219" y="866846"/>
          <a:ext cx="0" cy="25612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0.8465</cdr:x>
      <cdr:y>0.15425</cdr:y>
    </cdr:from>
    <cdr:to>
      <cdr:x>0.86125</cdr:x>
      <cdr:y>0.1745</cdr:y>
    </cdr:to>
    <cdr:sp macro="" textlink="">
      <cdr:nvSpPr>
        <cdr:cNvPr id="9228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796836" y="866846"/>
          <a:ext cx="135858" cy="1138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0.117</cdr:x>
      <cdr:y>0.70875</cdr:y>
    </cdr:from>
    <cdr:to>
      <cdr:x>0.25033</cdr:x>
      <cdr:y>0.80817</cdr:y>
    </cdr:to>
    <cdr:sp macro="" textlink="">
      <cdr:nvSpPr>
        <cdr:cNvPr id="9229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55686" y="2051553"/>
          <a:ext cx="633250" cy="2877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6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16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16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6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6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6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sz="160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9233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0.017</cdr:x>
      <cdr:y>0</cdr:y>
    </cdr:from>
    <cdr:to>
      <cdr:x>0.03263</cdr:x>
      <cdr:y>0.05904</cdr:y>
    </cdr:to>
    <cdr:sp macro="" textlink="">
      <cdr:nvSpPr>
        <cdr:cNvPr id="9234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56581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0.075</cdr:x>
      <cdr:y>0.0585</cdr:y>
    </cdr:from>
    <cdr:to>
      <cdr:x>0.922</cdr:x>
      <cdr:y>0.701</cdr:y>
    </cdr:to>
    <cdr:sp macro="" textlink="">
      <cdr:nvSpPr>
        <cdr:cNvPr id="9235" name="Freeform 19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690801" y="328755"/>
          <a:ext cx="7801441" cy="3610690"/>
        </a:xfrm>
        <a:custGeom xmlns:a="http://schemas.openxmlformats.org/drawingml/2006/main">
          <a:avLst/>
          <a:gdLst>
            <a:gd name="T0" fmla="*/ 0 w 7754130"/>
            <a:gd name="T1" fmla="*/ 3620202 h 3620202"/>
            <a:gd name="T2" fmla="*/ 2706343 w 7754130"/>
            <a:gd name="T3" fmla="*/ 3381455 h 3620202"/>
            <a:gd name="T4" fmla="*/ 5199828 w 7754130"/>
            <a:gd name="T5" fmla="*/ 2300404 h 3620202"/>
            <a:gd name="T6" fmla="*/ 7754130 w 7754130"/>
            <a:gd name="T7" fmla="*/ 0 h 3620202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</a:cxnLst>
          <a:rect l="0" t="0" r="r" b="b"/>
          <a:pathLst>
            <a:path w="7754130" h="3620202">
              <a:moveTo>
                <a:pt x="0" y="3620202"/>
              </a:moveTo>
              <a:cubicBezTo>
                <a:pt x="451057" y="3582101"/>
                <a:pt x="1839705" y="3601421"/>
                <a:pt x="2706343" y="3381455"/>
              </a:cubicBezTo>
              <a:cubicBezTo>
                <a:pt x="3569602" y="3183270"/>
                <a:pt x="4358530" y="2863979"/>
                <a:pt x="5199828" y="2300404"/>
              </a:cubicBezTo>
              <a:cubicBezTo>
                <a:pt x="6041126" y="1736827"/>
                <a:pt x="7221984" y="479251"/>
                <a:pt x="7754130" y="0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0.583</cdr:x>
      <cdr:y>0.0855</cdr:y>
    </cdr:from>
    <cdr:to>
      <cdr:x>0.90425</cdr:x>
      <cdr:y>0.5975</cdr:y>
    </cdr:to>
    <cdr:sp macro="" textlink="">
      <cdr:nvSpPr>
        <cdr:cNvPr id="9236" name="Line 2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369824" y="480489"/>
          <a:ext cx="2958929" cy="287731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0.583</cdr:x>
      <cdr:y>0.528</cdr:y>
    </cdr:from>
    <cdr:to>
      <cdr:x>0.583</cdr:x>
      <cdr:y>0.60925</cdr:y>
    </cdr:to>
    <cdr:sp macro="" textlink="">
      <cdr:nvSpPr>
        <cdr:cNvPr id="9237" name="Line 2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5369824" y="2967228"/>
          <a:ext cx="0" cy="45660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0.57525</cdr:x>
      <cdr:y>0.51825</cdr:y>
    </cdr:from>
    <cdr:to>
      <cdr:x>0.59</cdr:x>
      <cdr:y>0.53875</cdr:y>
    </cdr:to>
    <cdr:sp macro="" textlink="">
      <cdr:nvSpPr>
        <cdr:cNvPr id="9238" name="Oval 2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298441" y="2912435"/>
          <a:ext cx="135857" cy="11520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0.5125</cdr:x>
      <cdr:y>0.528</cdr:y>
    </cdr:from>
    <cdr:to>
      <cdr:x>0.583</cdr:x>
      <cdr:y>0.5975</cdr:y>
    </cdr:to>
    <cdr:sp macro="" textlink="">
      <cdr:nvSpPr>
        <cdr:cNvPr id="9239" name="Line 2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720471" y="2967228"/>
          <a:ext cx="649353" cy="39057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0.81425</cdr:x>
      <cdr:y>0.60925</cdr:y>
    </cdr:from>
    <cdr:to>
      <cdr:x>0.89695</cdr:x>
      <cdr:y>0.70867</cdr:y>
    </cdr:to>
    <cdr:sp macro="" textlink="">
      <cdr:nvSpPr>
        <cdr:cNvPr id="9240" name="Text Box 2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67244" y="1763539"/>
          <a:ext cx="392800" cy="2877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6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6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6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16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-1)</a:t>
          </a:r>
          <a:endParaRPr lang="ru-RU" sz="1600"/>
        </a:p>
      </cdr:txBody>
    </cdr:sp>
  </cdr:relSizeAnchor>
  <cdr:relSizeAnchor xmlns:cdr="http://schemas.openxmlformats.org/drawingml/2006/chartDrawing">
    <cdr:from>
      <cdr:x>0.55275</cdr:x>
      <cdr:y>0.60925</cdr:y>
    </cdr:from>
    <cdr:to>
      <cdr:x>0.58972</cdr:x>
      <cdr:y>0.67246</cdr:y>
    </cdr:to>
    <cdr:sp macro="" textlink="">
      <cdr:nvSpPr>
        <cdr:cNvPr id="9241" name="Text Box 2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91201" y="3418030"/>
          <a:ext cx="340542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0.71193</cdr:x>
      <cdr:y>0.0855</cdr:y>
    </cdr:from>
    <cdr:to>
      <cdr:x>0.8525</cdr:x>
      <cdr:y>0.19901</cdr:y>
    </cdr:to>
    <cdr:sp macro="" textlink="">
      <cdr:nvSpPr>
        <cdr:cNvPr id="9242" name="Text Box 2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381303" y="247488"/>
          <a:ext cx="667607" cy="328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6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6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6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600" b="0" i="0" u="none" strike="noStrike" baseline="3000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600" b="0" i="1" u="none" strike="noStrike" baseline="30000" dirty="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1600" b="0" i="0" u="none" strike="noStrike" baseline="30000" dirty="0">
              <a:solidFill>
                <a:srgbClr val="000000"/>
              </a:solidFill>
              <a:latin typeface="Times New Roman"/>
              <a:cs typeface="Times New Roman"/>
            </a:rPr>
            <a:t>-1)</a:t>
          </a:r>
          <a:r>
            <a:rPr lang="ru-RU" sz="16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sz="1600" dirty="0"/>
        </a:p>
      </cdr:txBody>
    </cdr:sp>
  </cdr:relSizeAnchor>
  <cdr:relSizeAnchor xmlns:cdr="http://schemas.openxmlformats.org/drawingml/2006/chartDrawing">
    <cdr:from>
      <cdr:x>0.47625</cdr:x>
      <cdr:y>0.60925</cdr:y>
    </cdr:from>
    <cdr:to>
      <cdr:x>0.5657</cdr:x>
      <cdr:y>0.70867</cdr:y>
    </cdr:to>
    <cdr:sp macro="" textlink="">
      <cdr:nvSpPr>
        <cdr:cNvPr id="9243" name="Text Box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61928" y="1763539"/>
          <a:ext cx="424860" cy="2877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6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6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6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16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+1)</a:t>
          </a:r>
          <a:endParaRPr lang="ru-RU" sz="1600"/>
        </a:p>
      </cdr:txBody>
    </cdr:sp>
  </cdr:relSizeAnchor>
  <cdr:relSizeAnchor xmlns:cdr="http://schemas.openxmlformats.org/drawingml/2006/chartDrawing">
    <cdr:from>
      <cdr:x>0.83975</cdr:x>
      <cdr:y>0.5675</cdr:y>
    </cdr:from>
    <cdr:to>
      <cdr:x>0.85425</cdr:x>
      <cdr:y>0.5965</cdr:y>
    </cdr:to>
    <cdr:sp macro="" textlink="">
      <cdr:nvSpPr>
        <cdr:cNvPr id="9244" name="Freeform 28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734664" y="3189208"/>
          <a:ext cx="133555" cy="162973"/>
        </a:xfrm>
        <a:custGeom xmlns:a="http://schemas.openxmlformats.org/drawingml/2006/main">
          <a:avLst/>
          <a:gdLst>
            <a:gd name="T0" fmla="*/ 0 w 131769"/>
            <a:gd name="T1" fmla="*/ 162250 h 162250"/>
            <a:gd name="T2" fmla="*/ 0 w 131769"/>
            <a:gd name="T3" fmla="*/ 0 h 162250"/>
            <a:gd name="T4" fmla="*/ 131769 w 131769"/>
            <a:gd name="T5" fmla="*/ 0 h 1622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1769" h="162250">
              <a:moveTo>
                <a:pt x="0" y="162250"/>
              </a:moveTo>
              <a:lnTo>
                <a:pt x="0" y="0"/>
              </a:lnTo>
              <a:lnTo>
                <a:pt x="131769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0.5685</cdr:x>
      <cdr:y>0.5675</cdr:y>
    </cdr:from>
    <cdr:to>
      <cdr:x>0.58225</cdr:x>
      <cdr:y>0.59575</cdr:y>
    </cdr:to>
    <cdr:sp macro="" textlink="">
      <cdr:nvSpPr>
        <cdr:cNvPr id="9245" name="Freeform 29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5236269" y="3189208"/>
          <a:ext cx="126647" cy="158758"/>
        </a:xfrm>
        <a:custGeom xmlns:a="http://schemas.openxmlformats.org/drawingml/2006/main">
          <a:avLst/>
          <a:gdLst>
            <a:gd name="T0" fmla="*/ 0 w 131769"/>
            <a:gd name="T1" fmla="*/ 162250 h 162250"/>
            <a:gd name="T2" fmla="*/ 0 w 131769"/>
            <a:gd name="T3" fmla="*/ 0 h 162250"/>
            <a:gd name="T4" fmla="*/ 131769 w 131769"/>
            <a:gd name="T5" fmla="*/ 0 h 1622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1769" h="162250">
              <a:moveTo>
                <a:pt x="0" y="162250"/>
              </a:moveTo>
              <a:lnTo>
                <a:pt x="0" y="0"/>
              </a:lnTo>
              <a:lnTo>
                <a:pt x="131769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0.60175</cdr:x>
      <cdr:y>0.5695</cdr:y>
    </cdr:from>
    <cdr:to>
      <cdr:x>0.6125</cdr:x>
      <cdr:y>0.59475</cdr:y>
    </cdr:to>
    <cdr:sp macro="" textlink="">
      <cdr:nvSpPr>
        <cdr:cNvPr id="9246" name="Freeform 30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5542524" y="3200448"/>
          <a:ext cx="99014" cy="141898"/>
        </a:xfrm>
        <a:custGeom xmlns:a="http://schemas.openxmlformats.org/drawingml/2006/main">
          <a:avLst/>
          <a:gdLst>
            <a:gd name="T0" fmla="*/ 0 w 94604"/>
            <a:gd name="T1" fmla="*/ 0 h 141969"/>
            <a:gd name="T2" fmla="*/ 81089 w 94604"/>
            <a:gd name="T3" fmla="*/ 50703 h 141969"/>
            <a:gd name="T4" fmla="*/ 81089 w 94604"/>
            <a:gd name="T5" fmla="*/ 141969 h 141969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94604" h="141969">
              <a:moveTo>
                <a:pt x="0" y="0"/>
              </a:moveTo>
              <a:cubicBezTo>
                <a:pt x="33787" y="13521"/>
                <a:pt x="67574" y="27042"/>
                <a:pt x="81089" y="50703"/>
              </a:cubicBezTo>
              <a:cubicBezTo>
                <a:pt x="94604" y="74364"/>
                <a:pt x="87846" y="108166"/>
                <a:pt x="81089" y="141969"/>
              </a:cubicBez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0.53525</cdr:x>
      <cdr:y>0.57825</cdr:y>
    </cdr:from>
    <cdr:to>
      <cdr:x>0.54</cdr:x>
      <cdr:y>0.59475</cdr:y>
    </cdr:to>
    <cdr:sp macro="" textlink="">
      <cdr:nvSpPr>
        <cdr:cNvPr id="9248" name="Freeform 32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4930014" y="3249620"/>
          <a:ext cx="43751" cy="92726"/>
        </a:xfrm>
        <a:custGeom xmlns:a="http://schemas.openxmlformats.org/drawingml/2006/main">
          <a:avLst/>
          <a:gdLst>
            <a:gd name="T0" fmla="*/ 0 w 40544"/>
            <a:gd name="T1" fmla="*/ 0 h 91266"/>
            <a:gd name="T2" fmla="*/ 40544 w 40544"/>
            <a:gd name="T3" fmla="*/ 40563 h 91266"/>
            <a:gd name="T4" fmla="*/ 0 w 40544"/>
            <a:gd name="T5" fmla="*/ 91266 h 91266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40544" h="91266">
              <a:moveTo>
                <a:pt x="0" y="0"/>
              </a:moveTo>
              <a:cubicBezTo>
                <a:pt x="20272" y="12676"/>
                <a:pt x="40544" y="25352"/>
                <a:pt x="40544" y="40563"/>
              </a:cubicBezTo>
              <a:cubicBezTo>
                <a:pt x="40544" y="55774"/>
                <a:pt x="10136" y="86196"/>
                <a:pt x="0" y="91266"/>
              </a:cubicBez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0.31175</cdr:x>
      <cdr:y>0.505</cdr:y>
    </cdr:from>
    <cdr:to>
      <cdr:x>0.32525</cdr:x>
      <cdr:y>0.5265</cdr:y>
    </cdr:to>
    <cdr:sp macro="" textlink="">
      <cdr:nvSpPr>
        <cdr:cNvPr id="2049" name="Oval 1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2871428" y="2837974"/>
          <a:ext cx="124344" cy="120824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0.00978</cdr:x>
      <cdr:y>0.01335</cdr:y>
    </cdr:from>
    <cdr:to>
      <cdr:x>0.00978</cdr:x>
      <cdr:y>0.04385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0120" y="74933"/>
          <a:ext cx="0" cy="171217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0.2845</cdr:y>
    </cdr:from>
    <cdr:to>
      <cdr:x>0.13175</cdr:x>
      <cdr:y>0.60825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13506" y="1598819"/>
          <a:ext cx="0" cy="181939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0.59275</cdr:y>
    </cdr:from>
    <cdr:to>
      <cdr:x>0.14968</cdr:x>
      <cdr:y>0.65596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13506" y="3325461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0.497</cdr:x>
      <cdr:y>0.47875</cdr:y>
    </cdr:from>
    <cdr:to>
      <cdr:x>0.498</cdr:x>
      <cdr:y>0.60925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577705" y="2690455"/>
          <a:ext cx="9211" cy="73337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0.48225</cdr:x>
      <cdr:y>0.59275</cdr:y>
    </cdr:from>
    <cdr:to>
      <cdr:x>0.50018</cdr:x>
      <cdr:y>0.65491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441848" y="3331107"/>
          <a:ext cx="165173" cy="3493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0.12475</cdr:x>
      <cdr:y>0.276</cdr:y>
    </cdr:from>
    <cdr:to>
      <cdr:x>0.1385</cdr:x>
      <cdr:y>0.298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1149032" y="1551051"/>
          <a:ext cx="126646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0.49</cdr:x>
      <cdr:y>0.46725</cdr:y>
    </cdr:from>
    <cdr:to>
      <cdr:x>0.50375</cdr:x>
      <cdr:y>0.48925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4513231" y="2625828"/>
          <a:ext cx="126647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0.05225</cdr:x>
      <cdr:y>0.071</cdr:y>
    </cdr:from>
    <cdr:to>
      <cdr:x>0.13688</cdr:x>
      <cdr:y>0.13421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81258" y="398326"/>
          <a:ext cx="779509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0.13375</cdr:x>
      <cdr:y>0.217</cdr:y>
    </cdr:from>
    <cdr:to>
      <cdr:x>0.204</cdr:x>
      <cdr:y>0.29325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31928" y="1219486"/>
          <a:ext cx="647050" cy="42850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0.827</cdr:x>
      <cdr:y>0.7995</cdr:y>
    </cdr:from>
    <cdr:to>
      <cdr:x>0.9035</cdr:x>
      <cdr:y>0.8775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617228" y="4492990"/>
          <a:ext cx="704617" cy="4383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0.48225</cdr:x>
      <cdr:y>0.39275</cdr:y>
    </cdr:from>
    <cdr:to>
      <cdr:x>0.5495</cdr:x>
      <cdr:y>0.45875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441848" y="2207157"/>
          <a:ext cx="619418" cy="37090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0.13311</cdr:x>
      <cdr:y>0.59662</cdr:y>
    </cdr:from>
    <cdr:to>
      <cdr:x>0.49835</cdr:x>
      <cdr:y>0.63273</cdr:y>
    </cdr:to>
    <cdr:sp macro="" textlink="">
      <cdr:nvSpPr>
        <cdr:cNvPr id="3" name="Полилиния 2"/>
        <cdr:cNvSpPr/>
      </cdr:nvSpPr>
      <cdr:spPr bwMode="auto">
        <a:xfrm xmlns:a="http://schemas.openxmlformats.org/drawingml/2006/main">
          <a:off x="1226090" y="3349254"/>
          <a:ext cx="336414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0.67199</cdr:x>
      <cdr:y>0.68351</cdr:y>
    </cdr:from>
    <cdr:to>
      <cdr:x>0.68567</cdr:x>
      <cdr:y>0.70595</cdr:y>
    </cdr:to>
    <cdr:sp macro="" textlink="">
      <cdr:nvSpPr>
        <cdr:cNvPr id="22" name="Oval 14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89663" y="3836987"/>
          <a:ext cx="126000" cy="1260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0.6792</cdr:x>
      <cdr:y>0.58425</cdr:y>
    </cdr:from>
    <cdr:to>
      <cdr:x>0.67941</cdr:x>
      <cdr:y>0.69991</cdr:y>
    </cdr:to>
    <cdr:sp macro="" textlink="">
      <cdr:nvSpPr>
        <cdr:cNvPr id="23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256021" y="3279776"/>
          <a:ext cx="1903" cy="64928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0.67995</cdr:x>
      <cdr:y>0.59613</cdr:y>
    </cdr:from>
    <cdr:to>
      <cdr:x>0.86968</cdr:x>
      <cdr:y>0.63223</cdr:y>
    </cdr:to>
    <cdr:sp macro="" textlink="">
      <cdr:nvSpPr>
        <cdr:cNvPr id="24" name="Полилиния 23"/>
        <cdr:cNvSpPr/>
      </cdr:nvSpPr>
      <cdr:spPr bwMode="auto">
        <a:xfrm xmlns:a="http://schemas.openxmlformats.org/drawingml/2006/main" flipH="1">
          <a:off x="6262923" y="3346450"/>
          <a:ext cx="1747602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0.00978</cdr:x>
      <cdr:y>0.01335</cdr:y>
    </cdr:from>
    <cdr:to>
      <cdr:x>0.00978</cdr:x>
      <cdr:y>0.04385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0120" y="74933"/>
          <a:ext cx="0" cy="171217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0.2845</cdr:y>
    </cdr:from>
    <cdr:to>
      <cdr:x>0.13175</cdr:x>
      <cdr:y>0.60825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13506" y="1598819"/>
          <a:ext cx="0" cy="181939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0.59275</cdr:y>
    </cdr:from>
    <cdr:to>
      <cdr:x>0.14968</cdr:x>
      <cdr:y>0.65596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13506" y="3325461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0.497</cdr:x>
      <cdr:y>0.47875</cdr:y>
    </cdr:from>
    <cdr:to>
      <cdr:x>0.498</cdr:x>
      <cdr:y>0.60925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577705" y="2690455"/>
          <a:ext cx="9211" cy="73337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0.48225</cdr:x>
      <cdr:y>0.59275</cdr:y>
    </cdr:from>
    <cdr:to>
      <cdr:x>0.51812</cdr:x>
      <cdr:y>0.71707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20924" y="1665553"/>
          <a:ext cx="165173" cy="3493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0.12475</cdr:x>
      <cdr:y>0.276</cdr:y>
    </cdr:from>
    <cdr:to>
      <cdr:x>0.1385</cdr:x>
      <cdr:y>0.298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1149032" y="1551051"/>
          <a:ext cx="126646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0.49</cdr:x>
      <cdr:y>0.46725</cdr:y>
    </cdr:from>
    <cdr:to>
      <cdr:x>0.50375</cdr:x>
      <cdr:y>0.48925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4513231" y="2625828"/>
          <a:ext cx="126647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0.09313</cdr:x>
      <cdr:y>0.02982</cdr:y>
    </cdr:from>
    <cdr:to>
      <cdr:x>0.30599</cdr:x>
      <cdr:y>0.15414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8873" y="83784"/>
          <a:ext cx="980332" cy="3493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0.15567</cdr:x>
      <cdr:y>0.20107</cdr:y>
    </cdr:from>
    <cdr:to>
      <cdr:x>0.2714</cdr:x>
      <cdr:y>0.31326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16905" y="564969"/>
          <a:ext cx="532989" cy="31526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0.7811</cdr:x>
      <cdr:y>0.7995</cdr:y>
    </cdr:from>
    <cdr:to>
      <cdr:x>0.9035</cdr:x>
      <cdr:y>0.91861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97225" y="2246495"/>
          <a:ext cx="563697" cy="33469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0.48402</cdr:x>
      <cdr:y>0.32405</cdr:y>
    </cdr:from>
    <cdr:to>
      <cdr:x>0.60911</cdr:x>
      <cdr:y>0.46551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29075" y="910540"/>
          <a:ext cx="576062" cy="3974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0.13311</cdr:x>
      <cdr:y>0.59662</cdr:y>
    </cdr:from>
    <cdr:to>
      <cdr:x>0.49835</cdr:x>
      <cdr:y>0.63273</cdr:y>
    </cdr:to>
    <cdr:sp macro="" textlink="">
      <cdr:nvSpPr>
        <cdr:cNvPr id="3" name="Полилиния 2"/>
        <cdr:cNvSpPr/>
      </cdr:nvSpPr>
      <cdr:spPr bwMode="auto">
        <a:xfrm xmlns:a="http://schemas.openxmlformats.org/drawingml/2006/main">
          <a:off x="1226090" y="3349254"/>
          <a:ext cx="336414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0.67199</cdr:x>
      <cdr:y>0.68351</cdr:y>
    </cdr:from>
    <cdr:to>
      <cdr:x>0.68567</cdr:x>
      <cdr:y>0.70595</cdr:y>
    </cdr:to>
    <cdr:sp macro="" textlink="">
      <cdr:nvSpPr>
        <cdr:cNvPr id="22" name="Oval 14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89663" y="3836987"/>
          <a:ext cx="126000" cy="1260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0.6792</cdr:x>
      <cdr:y>0.58425</cdr:y>
    </cdr:from>
    <cdr:to>
      <cdr:x>0.67941</cdr:x>
      <cdr:y>0.69991</cdr:y>
    </cdr:to>
    <cdr:sp macro="" textlink="">
      <cdr:nvSpPr>
        <cdr:cNvPr id="23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256021" y="3279776"/>
          <a:ext cx="1903" cy="64928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0.67995</cdr:x>
      <cdr:y>0.59613</cdr:y>
    </cdr:from>
    <cdr:to>
      <cdr:x>0.86968</cdr:x>
      <cdr:y>0.63223</cdr:y>
    </cdr:to>
    <cdr:sp macro="" textlink="">
      <cdr:nvSpPr>
        <cdr:cNvPr id="24" name="Полилиния 23"/>
        <cdr:cNvSpPr/>
      </cdr:nvSpPr>
      <cdr:spPr bwMode="auto">
        <a:xfrm xmlns:a="http://schemas.openxmlformats.org/drawingml/2006/main" flipH="1">
          <a:off x="6262923" y="3346450"/>
          <a:ext cx="1747602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0.00978</cdr:x>
      <cdr:y>0.01335</cdr:y>
    </cdr:from>
    <cdr:to>
      <cdr:x>0.00978</cdr:x>
      <cdr:y>0.04385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0120" y="74933"/>
          <a:ext cx="0" cy="171217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0.2845</cdr:y>
    </cdr:from>
    <cdr:to>
      <cdr:x>0.13175</cdr:x>
      <cdr:y>0.60825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13506" y="1598819"/>
          <a:ext cx="0" cy="181939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0.59275</cdr:y>
    </cdr:from>
    <cdr:to>
      <cdr:x>0.14968</cdr:x>
      <cdr:y>0.65596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13506" y="3325461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0.497</cdr:x>
      <cdr:y>0.47875</cdr:y>
    </cdr:from>
    <cdr:to>
      <cdr:x>0.498</cdr:x>
      <cdr:y>0.60925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577705" y="2690455"/>
          <a:ext cx="9211" cy="73337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0.48225</cdr:x>
      <cdr:y>0.59275</cdr:y>
    </cdr:from>
    <cdr:to>
      <cdr:x>0.51812</cdr:x>
      <cdr:y>0.71707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20924" y="1665553"/>
          <a:ext cx="165173" cy="3493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0.12475</cdr:x>
      <cdr:y>0.276</cdr:y>
    </cdr:from>
    <cdr:to>
      <cdr:x>0.1385</cdr:x>
      <cdr:y>0.298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1149032" y="1551051"/>
          <a:ext cx="126646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0.49</cdr:x>
      <cdr:y>0.46725</cdr:y>
    </cdr:from>
    <cdr:to>
      <cdr:x>0.50375</cdr:x>
      <cdr:y>0.48925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4513231" y="2625828"/>
          <a:ext cx="126647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0.09313</cdr:x>
      <cdr:y>0.02982</cdr:y>
    </cdr:from>
    <cdr:to>
      <cdr:x>0.30599</cdr:x>
      <cdr:y>0.15414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8873" y="83784"/>
          <a:ext cx="980332" cy="3493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0.15567</cdr:x>
      <cdr:y>0.20107</cdr:y>
    </cdr:from>
    <cdr:to>
      <cdr:x>0.2714</cdr:x>
      <cdr:y>0.31326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16905" y="564969"/>
          <a:ext cx="532989" cy="31526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0.7811</cdr:x>
      <cdr:y>0.7995</cdr:y>
    </cdr:from>
    <cdr:to>
      <cdr:x>0.9035</cdr:x>
      <cdr:y>0.91861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97225" y="2246495"/>
          <a:ext cx="563697" cy="33469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0.48402</cdr:x>
      <cdr:y>0.32405</cdr:y>
    </cdr:from>
    <cdr:to>
      <cdr:x>0.59347</cdr:x>
      <cdr:y>0.46551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29075" y="910540"/>
          <a:ext cx="504054" cy="3974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0.13311</cdr:x>
      <cdr:y>0.59662</cdr:y>
    </cdr:from>
    <cdr:to>
      <cdr:x>0.49835</cdr:x>
      <cdr:y>0.63273</cdr:y>
    </cdr:to>
    <cdr:sp macro="" textlink="">
      <cdr:nvSpPr>
        <cdr:cNvPr id="3" name="Полилиния 2"/>
        <cdr:cNvSpPr/>
      </cdr:nvSpPr>
      <cdr:spPr bwMode="auto">
        <a:xfrm xmlns:a="http://schemas.openxmlformats.org/drawingml/2006/main">
          <a:off x="1226090" y="3349254"/>
          <a:ext cx="336414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0.67199</cdr:x>
      <cdr:y>0.68351</cdr:y>
    </cdr:from>
    <cdr:to>
      <cdr:x>0.68567</cdr:x>
      <cdr:y>0.70595</cdr:y>
    </cdr:to>
    <cdr:sp macro="" textlink="">
      <cdr:nvSpPr>
        <cdr:cNvPr id="22" name="Oval 14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89663" y="3836987"/>
          <a:ext cx="126000" cy="1260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0.6792</cdr:x>
      <cdr:y>0.58425</cdr:y>
    </cdr:from>
    <cdr:to>
      <cdr:x>0.67941</cdr:x>
      <cdr:y>0.69991</cdr:y>
    </cdr:to>
    <cdr:sp macro="" textlink="">
      <cdr:nvSpPr>
        <cdr:cNvPr id="23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256021" y="3279776"/>
          <a:ext cx="1903" cy="64928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0.67995</cdr:x>
      <cdr:y>0.59613</cdr:y>
    </cdr:from>
    <cdr:to>
      <cdr:x>0.86968</cdr:x>
      <cdr:y>0.63223</cdr:y>
    </cdr:to>
    <cdr:sp macro="" textlink="">
      <cdr:nvSpPr>
        <cdr:cNvPr id="24" name="Полилиния 23"/>
        <cdr:cNvSpPr/>
      </cdr:nvSpPr>
      <cdr:spPr bwMode="auto">
        <a:xfrm xmlns:a="http://schemas.openxmlformats.org/drawingml/2006/main" flipH="1">
          <a:off x="6262923" y="3346450"/>
          <a:ext cx="1747602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0.00875</cdr:x>
      <cdr:y>0.0125</cdr:y>
    </cdr:from>
    <cdr:to>
      <cdr:x>0.009</cdr:x>
      <cdr:y>0.043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80593" y="70247"/>
          <a:ext cx="2303" cy="1714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0.10205</cdr:x>
      <cdr:y>0.2148</cdr:y>
    </cdr:from>
    <cdr:to>
      <cdr:x>0.10231</cdr:x>
      <cdr:y>0.60644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939943" y="1205824"/>
          <a:ext cx="2424" cy="219855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0.08775</cdr:x>
      <cdr:y>0.58733</cdr:y>
    </cdr:from>
    <cdr:to>
      <cdr:x>0.10568</cdr:x>
      <cdr:y>0.65054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8237" y="3295053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0.55997</cdr:x>
      <cdr:y>0.55256</cdr:y>
    </cdr:from>
    <cdr:to>
      <cdr:x>0.56005</cdr:x>
      <cdr:y>0.60744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157787" y="3101883"/>
          <a:ext cx="729" cy="30806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0.60868</cdr:x>
      <cdr:y>0.46645</cdr:y>
    </cdr:from>
    <cdr:to>
      <cdr:x>0.64431</cdr:x>
      <cdr:y>0.55386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093169" y="1446244"/>
          <a:ext cx="181069" cy="271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0.09615</cdr:x>
      <cdr:y>0.19297</cdr:y>
    </cdr:from>
    <cdr:to>
      <cdr:x>0.1099</cdr:x>
      <cdr:y>0.21497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885600" y="1083256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0.55308</cdr:x>
      <cdr:y>0.5436</cdr:y>
    </cdr:from>
    <cdr:to>
      <cdr:x>0.56683</cdr:x>
      <cdr:y>0.5656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094355" y="3051612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0.04225</cdr:x>
      <cdr:y>0.05556</cdr:y>
    </cdr:from>
    <cdr:to>
      <cdr:x>0.12688</cdr:x>
      <cdr:y>0.11877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9151" y="311704"/>
          <a:ext cx="779509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0.03364</cdr:x>
      <cdr:y>0.17187</cdr:y>
    </cdr:from>
    <cdr:to>
      <cdr:x>0.10389</cdr:x>
      <cdr:y>0.27922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0327" y="686811"/>
          <a:ext cx="460106" cy="4289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0.827</cdr:x>
      <cdr:y>0.7995</cdr:y>
    </cdr:from>
    <cdr:to>
      <cdr:x>0.93459</cdr:x>
      <cdr:y>0.90248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02621" y="2478898"/>
          <a:ext cx="546732" cy="31930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0.5898</cdr:x>
      <cdr:y>0.65659</cdr:y>
    </cdr:from>
    <cdr:to>
      <cdr:x>0.68116</cdr:x>
      <cdr:y>0.7779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97225" y="2035798"/>
          <a:ext cx="464292" cy="37613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0.86341</cdr:x>
      <cdr:y>0.78136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54918B19-8C49-4841-95BC-DD741E0E2379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3086" idx="1"/>
        </cdr:cNvCxnSpPr>
      </cdr:nvCxnSpPr>
      <cdr:spPr bwMode="auto">
        <a:xfrm xmlns:a="http://schemas.openxmlformats.org/drawingml/2006/main">
          <a:off x="1012250" y="1145007"/>
          <a:ext cx="6940515" cy="3241302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0.61608</cdr:x>
      <cdr:y>0.6354</cdr:y>
    </cdr:from>
    <cdr:to>
      <cdr:x>0.62983</cdr:x>
      <cdr:y>0.6574</cdr:y>
    </cdr:to>
    <cdr:sp macro="" textlink="">
      <cdr:nvSpPr>
        <cdr:cNvPr id="26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674603" y="3566943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0.62266</cdr:x>
      <cdr:y>0.59025</cdr:y>
    </cdr:from>
    <cdr:to>
      <cdr:x>0.62268</cdr:x>
      <cdr:y>0.63774</cdr:y>
    </cdr:to>
    <cdr:sp macro="" textlink="">
      <cdr:nvSpPr>
        <cdr:cNvPr id="27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5735266" y="3313484"/>
          <a:ext cx="134" cy="266601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0.10187</cdr:x>
      <cdr:y>0.59641</cdr:y>
    </cdr:from>
    <cdr:to>
      <cdr:x>0.56152</cdr:x>
      <cdr:y>0.63251</cdr:y>
    </cdr:to>
    <cdr:sp macro="" textlink="">
      <cdr:nvSpPr>
        <cdr:cNvPr id="28" name="Полилиния 27"/>
        <cdr:cNvSpPr/>
      </cdr:nvSpPr>
      <cdr:spPr bwMode="auto">
        <a:xfrm xmlns:a="http://schemas.openxmlformats.org/drawingml/2006/main">
          <a:off x="938345" y="3348039"/>
          <a:ext cx="423372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0.6215</cdr:x>
      <cdr:y>0.59761</cdr:y>
    </cdr:from>
    <cdr:to>
      <cdr:x>0.86916</cdr:x>
      <cdr:y>0.63371</cdr:y>
    </cdr:to>
    <cdr:sp macro="" textlink="">
      <cdr:nvSpPr>
        <cdr:cNvPr id="29" name="Полилиния 28"/>
        <cdr:cNvSpPr/>
      </cdr:nvSpPr>
      <cdr:spPr bwMode="auto">
        <a:xfrm xmlns:a="http://schemas.openxmlformats.org/drawingml/2006/main" flipH="1">
          <a:off x="5724525" y="3354759"/>
          <a:ext cx="2281237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0.61608</cdr:x>
      <cdr:y>0.6464</cdr:y>
    </cdr:to>
    <cdr:cxnSp macro="">
      <cdr:nvCxnSpPr>
        <cdr:cNvPr id="30" name="Прямая соединительная линия 29">
          <a:extLst xmlns:a="http://schemas.openxmlformats.org/drawingml/2006/main">
            <a:ext uri="{FF2B5EF4-FFF2-40B4-BE49-F238E27FC236}">
              <a16:creationId xmlns:a16="http://schemas.microsoft.com/office/drawing/2014/main" id="{287F7D92-E6EF-4AAC-9493-B374522051BE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26" idx="2"/>
        </cdr:cNvCxnSpPr>
      </cdr:nvCxnSpPr>
      <cdr:spPr bwMode="auto">
        <a:xfrm xmlns:a="http://schemas.openxmlformats.org/drawingml/2006/main">
          <a:off x="1012250" y="1145007"/>
          <a:ext cx="4662353" cy="2483687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0.00875</cdr:x>
      <cdr:y>0.0125</cdr:y>
    </cdr:from>
    <cdr:to>
      <cdr:x>0.009</cdr:x>
      <cdr:y>0.043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80593" y="70247"/>
          <a:ext cx="2303" cy="1714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0.10205</cdr:x>
      <cdr:y>0.2148</cdr:y>
    </cdr:from>
    <cdr:to>
      <cdr:x>0.10231</cdr:x>
      <cdr:y>0.60644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939943" y="1205824"/>
          <a:ext cx="2424" cy="219855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0.08775</cdr:x>
      <cdr:y>0.58733</cdr:y>
    </cdr:from>
    <cdr:to>
      <cdr:x>0.10568</cdr:x>
      <cdr:y>0.65054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8237" y="3295053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0.55997</cdr:x>
      <cdr:y>0.55256</cdr:y>
    </cdr:from>
    <cdr:to>
      <cdr:x>0.56005</cdr:x>
      <cdr:y>0.60744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157787" y="3101883"/>
          <a:ext cx="729" cy="30806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0.60868</cdr:x>
      <cdr:y>0.46645</cdr:y>
    </cdr:from>
    <cdr:to>
      <cdr:x>0.64431</cdr:x>
      <cdr:y>0.55386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093169" y="1446244"/>
          <a:ext cx="181069" cy="271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0.09615</cdr:x>
      <cdr:y>0.19297</cdr:y>
    </cdr:from>
    <cdr:to>
      <cdr:x>0.1099</cdr:x>
      <cdr:y>0.21497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885600" y="1083256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0.55308</cdr:x>
      <cdr:y>0.5436</cdr:y>
    </cdr:from>
    <cdr:to>
      <cdr:x>0.56683</cdr:x>
      <cdr:y>0.5656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094355" y="3051612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0.04225</cdr:x>
      <cdr:y>0.05556</cdr:y>
    </cdr:from>
    <cdr:to>
      <cdr:x>0.12688</cdr:x>
      <cdr:y>0.11877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9151" y="311704"/>
          <a:ext cx="779509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0.03364</cdr:x>
      <cdr:y>0.17187</cdr:y>
    </cdr:from>
    <cdr:to>
      <cdr:x>0.1269</cdr:x>
      <cdr:y>0.29019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70951" y="532892"/>
          <a:ext cx="473946" cy="3668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0.827</cdr:x>
      <cdr:y>0.7995</cdr:y>
    </cdr:from>
    <cdr:to>
      <cdr:x>0.93459</cdr:x>
      <cdr:y>0.90248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02621" y="2478898"/>
          <a:ext cx="546732" cy="31930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0.5898</cdr:x>
      <cdr:y>0.65659</cdr:y>
    </cdr:from>
    <cdr:to>
      <cdr:x>0.68116</cdr:x>
      <cdr:y>0.7779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97225" y="2035798"/>
          <a:ext cx="464292" cy="37613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0.86341</cdr:x>
      <cdr:y>0.78136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54918B19-8C49-4841-95BC-DD741E0E2379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3086" idx="1"/>
        </cdr:cNvCxnSpPr>
      </cdr:nvCxnSpPr>
      <cdr:spPr bwMode="auto">
        <a:xfrm xmlns:a="http://schemas.openxmlformats.org/drawingml/2006/main">
          <a:off x="1012250" y="1145007"/>
          <a:ext cx="6940515" cy="3241302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0.61608</cdr:x>
      <cdr:y>0.6354</cdr:y>
    </cdr:from>
    <cdr:to>
      <cdr:x>0.62983</cdr:x>
      <cdr:y>0.6574</cdr:y>
    </cdr:to>
    <cdr:sp macro="" textlink="">
      <cdr:nvSpPr>
        <cdr:cNvPr id="26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674603" y="3566943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0.62266</cdr:x>
      <cdr:y>0.59025</cdr:y>
    </cdr:from>
    <cdr:to>
      <cdr:x>0.62268</cdr:x>
      <cdr:y>0.63774</cdr:y>
    </cdr:to>
    <cdr:sp macro="" textlink="">
      <cdr:nvSpPr>
        <cdr:cNvPr id="27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5735266" y="3313484"/>
          <a:ext cx="134" cy="266601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0.10187</cdr:x>
      <cdr:y>0.59641</cdr:y>
    </cdr:from>
    <cdr:to>
      <cdr:x>0.56152</cdr:x>
      <cdr:y>0.63251</cdr:y>
    </cdr:to>
    <cdr:sp macro="" textlink="">
      <cdr:nvSpPr>
        <cdr:cNvPr id="28" name="Полилиния 27"/>
        <cdr:cNvSpPr/>
      </cdr:nvSpPr>
      <cdr:spPr bwMode="auto">
        <a:xfrm xmlns:a="http://schemas.openxmlformats.org/drawingml/2006/main">
          <a:off x="938345" y="3348039"/>
          <a:ext cx="423372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0.6215</cdr:x>
      <cdr:y>0.59761</cdr:y>
    </cdr:from>
    <cdr:to>
      <cdr:x>0.86916</cdr:x>
      <cdr:y>0.63371</cdr:y>
    </cdr:to>
    <cdr:sp macro="" textlink="">
      <cdr:nvSpPr>
        <cdr:cNvPr id="29" name="Полилиния 28"/>
        <cdr:cNvSpPr/>
      </cdr:nvSpPr>
      <cdr:spPr bwMode="auto">
        <a:xfrm xmlns:a="http://schemas.openxmlformats.org/drawingml/2006/main" flipH="1">
          <a:off x="5724525" y="3354759"/>
          <a:ext cx="2281237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0.61608</cdr:x>
      <cdr:y>0.6464</cdr:y>
    </cdr:to>
    <cdr:cxnSp macro="">
      <cdr:nvCxnSpPr>
        <cdr:cNvPr id="30" name="Прямая соединительная линия 29">
          <a:extLst xmlns:a="http://schemas.openxmlformats.org/drawingml/2006/main">
            <a:ext uri="{FF2B5EF4-FFF2-40B4-BE49-F238E27FC236}">
              <a16:creationId xmlns:a16="http://schemas.microsoft.com/office/drawing/2014/main" id="{287F7D92-E6EF-4AAC-9493-B374522051BE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26" idx="2"/>
        </cdr:cNvCxnSpPr>
      </cdr:nvCxnSpPr>
      <cdr:spPr bwMode="auto">
        <a:xfrm xmlns:a="http://schemas.openxmlformats.org/drawingml/2006/main">
          <a:off x="1012250" y="1145007"/>
          <a:ext cx="4662353" cy="2483687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0.00875</cdr:x>
      <cdr:y>0.0125</cdr:y>
    </cdr:from>
    <cdr:to>
      <cdr:x>0.009</cdr:x>
      <cdr:y>0.043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80593" y="70247"/>
          <a:ext cx="2303" cy="1714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0.10205</cdr:x>
      <cdr:y>0.2148</cdr:y>
    </cdr:from>
    <cdr:to>
      <cdr:x>0.10231</cdr:x>
      <cdr:y>0.60644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939943" y="1205824"/>
          <a:ext cx="2424" cy="219855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0.08775</cdr:x>
      <cdr:y>0.58733</cdr:y>
    </cdr:from>
    <cdr:to>
      <cdr:x>0.10568</cdr:x>
      <cdr:y>0.65054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8237" y="3295053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0.55997</cdr:x>
      <cdr:y>0.55256</cdr:y>
    </cdr:from>
    <cdr:to>
      <cdr:x>0.56005</cdr:x>
      <cdr:y>0.60744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157787" y="3101883"/>
          <a:ext cx="729" cy="30806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0.60868</cdr:x>
      <cdr:y>0.46645</cdr:y>
    </cdr:from>
    <cdr:to>
      <cdr:x>0.64431</cdr:x>
      <cdr:y>0.55386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093169" y="1446244"/>
          <a:ext cx="181069" cy="271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0.09615</cdr:x>
      <cdr:y>0.19297</cdr:y>
    </cdr:from>
    <cdr:to>
      <cdr:x>0.1099</cdr:x>
      <cdr:y>0.21497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885600" y="1083256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0.55308</cdr:x>
      <cdr:y>0.5436</cdr:y>
    </cdr:from>
    <cdr:to>
      <cdr:x>0.56683</cdr:x>
      <cdr:y>0.5656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094355" y="3051612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0.04225</cdr:x>
      <cdr:y>0.05556</cdr:y>
    </cdr:from>
    <cdr:to>
      <cdr:x>0.12688</cdr:x>
      <cdr:y>0.11877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9151" y="311704"/>
          <a:ext cx="779509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0.0085</cdr:x>
      <cdr:y>0.18912</cdr:y>
    </cdr:from>
    <cdr:to>
      <cdr:x>0.11274</cdr:x>
      <cdr:y>0.30745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9760" y="539724"/>
          <a:ext cx="487551" cy="33767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0.827</cdr:x>
      <cdr:y>0.7995</cdr:y>
    </cdr:from>
    <cdr:to>
      <cdr:x>0.93459</cdr:x>
      <cdr:y>0.94609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68164" y="2281620"/>
          <a:ext cx="503221" cy="4183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0.5898</cdr:x>
      <cdr:y>0.65659</cdr:y>
    </cdr:from>
    <cdr:to>
      <cdr:x>0.6921</cdr:x>
      <cdr:y>0.7947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758697" y="1873782"/>
          <a:ext cx="478488" cy="39413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0.86341</cdr:x>
      <cdr:y>0.78136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54918B19-8C49-4841-95BC-DD741E0E2379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3086" idx="1"/>
        </cdr:cNvCxnSpPr>
      </cdr:nvCxnSpPr>
      <cdr:spPr bwMode="auto">
        <a:xfrm xmlns:a="http://schemas.openxmlformats.org/drawingml/2006/main">
          <a:off x="1012250" y="1145007"/>
          <a:ext cx="6940515" cy="3241302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0.61608</cdr:x>
      <cdr:y>0.6354</cdr:y>
    </cdr:from>
    <cdr:to>
      <cdr:x>0.62983</cdr:x>
      <cdr:y>0.6574</cdr:y>
    </cdr:to>
    <cdr:sp macro="" textlink="">
      <cdr:nvSpPr>
        <cdr:cNvPr id="26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674603" y="3566943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0.62266</cdr:x>
      <cdr:y>0.59025</cdr:y>
    </cdr:from>
    <cdr:to>
      <cdr:x>0.62268</cdr:x>
      <cdr:y>0.63774</cdr:y>
    </cdr:to>
    <cdr:sp macro="" textlink="">
      <cdr:nvSpPr>
        <cdr:cNvPr id="27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5735266" y="3313484"/>
          <a:ext cx="134" cy="266601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0.10187</cdr:x>
      <cdr:y>0.59641</cdr:y>
    </cdr:from>
    <cdr:to>
      <cdr:x>0.56152</cdr:x>
      <cdr:y>0.63251</cdr:y>
    </cdr:to>
    <cdr:sp macro="" textlink="">
      <cdr:nvSpPr>
        <cdr:cNvPr id="28" name="Полилиния 27"/>
        <cdr:cNvSpPr/>
      </cdr:nvSpPr>
      <cdr:spPr bwMode="auto">
        <a:xfrm xmlns:a="http://schemas.openxmlformats.org/drawingml/2006/main">
          <a:off x="938345" y="3348039"/>
          <a:ext cx="423372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0.6215</cdr:x>
      <cdr:y>0.59761</cdr:y>
    </cdr:from>
    <cdr:to>
      <cdr:x>0.86916</cdr:x>
      <cdr:y>0.63371</cdr:y>
    </cdr:to>
    <cdr:sp macro="" textlink="">
      <cdr:nvSpPr>
        <cdr:cNvPr id="29" name="Полилиния 28"/>
        <cdr:cNvSpPr/>
      </cdr:nvSpPr>
      <cdr:spPr bwMode="auto">
        <a:xfrm xmlns:a="http://schemas.openxmlformats.org/drawingml/2006/main" flipH="1">
          <a:off x="5724525" y="3354759"/>
          <a:ext cx="2281237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0.61608</cdr:x>
      <cdr:y>0.6464</cdr:y>
    </cdr:to>
    <cdr:cxnSp macro="">
      <cdr:nvCxnSpPr>
        <cdr:cNvPr id="30" name="Прямая соединительная линия 29">
          <a:extLst xmlns:a="http://schemas.openxmlformats.org/drawingml/2006/main">
            <a:ext uri="{FF2B5EF4-FFF2-40B4-BE49-F238E27FC236}">
              <a16:creationId xmlns:a16="http://schemas.microsoft.com/office/drawing/2014/main" id="{287F7D92-E6EF-4AAC-9493-B374522051BE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26" idx="2"/>
        </cdr:cNvCxnSpPr>
      </cdr:nvCxnSpPr>
      <cdr:spPr bwMode="auto">
        <a:xfrm xmlns:a="http://schemas.openxmlformats.org/drawingml/2006/main">
          <a:off x="1012250" y="1145007"/>
          <a:ext cx="4662353" cy="2483687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0.00875</cdr:x>
      <cdr:y>0.0125</cdr:y>
    </cdr:from>
    <cdr:to>
      <cdr:x>0.009</cdr:x>
      <cdr:y>0.043</cdr:y>
    </cdr:to>
    <cdr:sp macro="" textlink="">
      <cdr:nvSpPr>
        <cdr:cNvPr id="9217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80593" y="70247"/>
          <a:ext cx="2303" cy="1714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9218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0.85425</cdr:x>
      <cdr:y>0.15425</cdr:y>
    </cdr:from>
    <cdr:to>
      <cdr:x>0.85425</cdr:x>
      <cdr:y>0.61</cdr:y>
    </cdr:to>
    <cdr:sp macro="" textlink="">
      <cdr:nvSpPr>
        <cdr:cNvPr id="9221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868219" y="866846"/>
          <a:ext cx="0" cy="25612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0.8465</cdr:x>
      <cdr:y>0.15425</cdr:y>
    </cdr:from>
    <cdr:to>
      <cdr:x>0.86125</cdr:x>
      <cdr:y>0.1745</cdr:y>
    </cdr:to>
    <cdr:sp macro="" textlink="">
      <cdr:nvSpPr>
        <cdr:cNvPr id="9228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796836" y="866846"/>
          <a:ext cx="135858" cy="1138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0.117</cdr:x>
      <cdr:y>0.70875</cdr:y>
    </cdr:from>
    <cdr:to>
      <cdr:x>0.20163</cdr:x>
      <cdr:y>0.77196</cdr:y>
    </cdr:to>
    <cdr:sp macro="" textlink="">
      <cdr:nvSpPr>
        <cdr:cNvPr id="9229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077649" y="3976247"/>
          <a:ext cx="779509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9233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0.017</cdr:x>
      <cdr:y>0</cdr:y>
    </cdr:from>
    <cdr:to>
      <cdr:x>0.03263</cdr:x>
      <cdr:y>0.05904</cdr:y>
    </cdr:to>
    <cdr:sp macro="" textlink="">
      <cdr:nvSpPr>
        <cdr:cNvPr id="9234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56581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0.075</cdr:x>
      <cdr:y>0.0585</cdr:y>
    </cdr:from>
    <cdr:to>
      <cdr:x>0.922</cdr:x>
      <cdr:y>0.701</cdr:y>
    </cdr:to>
    <cdr:sp macro="" textlink="">
      <cdr:nvSpPr>
        <cdr:cNvPr id="9235" name="Freeform 19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690801" y="328755"/>
          <a:ext cx="7801441" cy="3610690"/>
        </a:xfrm>
        <a:custGeom xmlns:a="http://schemas.openxmlformats.org/drawingml/2006/main">
          <a:avLst/>
          <a:gdLst>
            <a:gd name="T0" fmla="*/ 0 w 7754130"/>
            <a:gd name="T1" fmla="*/ 3620202 h 3620202"/>
            <a:gd name="T2" fmla="*/ 2706343 w 7754130"/>
            <a:gd name="T3" fmla="*/ 3381455 h 3620202"/>
            <a:gd name="T4" fmla="*/ 5199828 w 7754130"/>
            <a:gd name="T5" fmla="*/ 2300404 h 3620202"/>
            <a:gd name="T6" fmla="*/ 7754130 w 7754130"/>
            <a:gd name="T7" fmla="*/ 0 h 3620202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</a:cxnLst>
          <a:rect l="0" t="0" r="r" b="b"/>
          <a:pathLst>
            <a:path w="7754130" h="3620202">
              <a:moveTo>
                <a:pt x="0" y="3620202"/>
              </a:moveTo>
              <a:cubicBezTo>
                <a:pt x="451057" y="3582101"/>
                <a:pt x="1839705" y="3601421"/>
                <a:pt x="2706343" y="3381455"/>
              </a:cubicBezTo>
              <a:cubicBezTo>
                <a:pt x="3569602" y="3183270"/>
                <a:pt x="4358530" y="2863979"/>
                <a:pt x="5199828" y="2300404"/>
              </a:cubicBezTo>
              <a:cubicBezTo>
                <a:pt x="6041126" y="1736827"/>
                <a:pt x="7221984" y="479251"/>
                <a:pt x="7754130" y="0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0.583</cdr:x>
      <cdr:y>0.0855</cdr:y>
    </cdr:from>
    <cdr:to>
      <cdr:x>0.90425</cdr:x>
      <cdr:y>0.5975</cdr:y>
    </cdr:to>
    <cdr:sp macro="" textlink="">
      <cdr:nvSpPr>
        <cdr:cNvPr id="9236" name="Line 2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369824" y="480489"/>
          <a:ext cx="2958929" cy="287731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0.583</cdr:x>
      <cdr:y>0.528</cdr:y>
    </cdr:from>
    <cdr:to>
      <cdr:x>0.583</cdr:x>
      <cdr:y>0.60925</cdr:y>
    </cdr:to>
    <cdr:sp macro="" textlink="">
      <cdr:nvSpPr>
        <cdr:cNvPr id="9237" name="Line 2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5369824" y="2967228"/>
          <a:ext cx="0" cy="45660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0.57525</cdr:x>
      <cdr:y>0.51825</cdr:y>
    </cdr:from>
    <cdr:to>
      <cdr:x>0.59</cdr:x>
      <cdr:y>0.53875</cdr:y>
    </cdr:to>
    <cdr:sp macro="" textlink="">
      <cdr:nvSpPr>
        <cdr:cNvPr id="9238" name="Oval 2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298441" y="2912435"/>
          <a:ext cx="135857" cy="11520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0.5125</cdr:x>
      <cdr:y>0.528</cdr:y>
    </cdr:from>
    <cdr:to>
      <cdr:x>0.583</cdr:x>
      <cdr:y>0.5975</cdr:y>
    </cdr:to>
    <cdr:sp macro="" textlink="">
      <cdr:nvSpPr>
        <cdr:cNvPr id="9239" name="Line 2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720471" y="2967228"/>
          <a:ext cx="649353" cy="39057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0.81425</cdr:x>
      <cdr:y>0.60925</cdr:y>
    </cdr:from>
    <cdr:to>
      <cdr:x>0.86669</cdr:x>
      <cdr:y>0.67246</cdr:y>
    </cdr:to>
    <cdr:sp macro="" textlink="">
      <cdr:nvSpPr>
        <cdr:cNvPr id="9240" name="Text Box 2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499792" y="3418030"/>
          <a:ext cx="483017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-1)</a:t>
          </a:r>
          <a:endParaRPr lang="ru-RU"/>
        </a:p>
      </cdr:txBody>
    </cdr:sp>
  </cdr:relSizeAnchor>
  <cdr:relSizeAnchor xmlns:cdr="http://schemas.openxmlformats.org/drawingml/2006/chartDrawing">
    <cdr:from>
      <cdr:x>0.55275</cdr:x>
      <cdr:y>0.60925</cdr:y>
    </cdr:from>
    <cdr:to>
      <cdr:x>0.58972</cdr:x>
      <cdr:y>0.67246</cdr:y>
    </cdr:to>
    <cdr:sp macro="" textlink="">
      <cdr:nvSpPr>
        <cdr:cNvPr id="9241" name="Text Box 2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91201" y="3418030"/>
          <a:ext cx="340542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0.73875</cdr:x>
      <cdr:y>0.0855</cdr:y>
    </cdr:from>
    <cdr:to>
      <cdr:x>0.8525</cdr:x>
      <cdr:y>0.18725</cdr:y>
    </cdr:to>
    <cdr:sp macro="" textlink="">
      <cdr:nvSpPr>
        <cdr:cNvPr id="9242" name="Text Box 2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804386" y="480489"/>
          <a:ext cx="1047714" cy="57180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-1)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0.47625</cdr:x>
      <cdr:y>0.60925</cdr:y>
    </cdr:from>
    <cdr:to>
      <cdr:x>0.53298</cdr:x>
      <cdr:y>0.67246</cdr:y>
    </cdr:to>
    <cdr:sp macro="" textlink="">
      <cdr:nvSpPr>
        <cdr:cNvPr id="9243" name="Text Box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386584" y="3418030"/>
          <a:ext cx="522515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+1)</a:t>
          </a:r>
          <a:endParaRPr lang="ru-RU"/>
        </a:p>
      </cdr:txBody>
    </cdr:sp>
  </cdr:relSizeAnchor>
  <cdr:relSizeAnchor xmlns:cdr="http://schemas.openxmlformats.org/drawingml/2006/chartDrawing">
    <cdr:from>
      <cdr:x>0.83975</cdr:x>
      <cdr:y>0.5675</cdr:y>
    </cdr:from>
    <cdr:to>
      <cdr:x>0.85425</cdr:x>
      <cdr:y>0.5965</cdr:y>
    </cdr:to>
    <cdr:sp macro="" textlink="">
      <cdr:nvSpPr>
        <cdr:cNvPr id="9244" name="Freeform 28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734664" y="3189208"/>
          <a:ext cx="133555" cy="162973"/>
        </a:xfrm>
        <a:custGeom xmlns:a="http://schemas.openxmlformats.org/drawingml/2006/main">
          <a:avLst/>
          <a:gdLst>
            <a:gd name="T0" fmla="*/ 0 w 131769"/>
            <a:gd name="T1" fmla="*/ 162250 h 162250"/>
            <a:gd name="T2" fmla="*/ 0 w 131769"/>
            <a:gd name="T3" fmla="*/ 0 h 162250"/>
            <a:gd name="T4" fmla="*/ 131769 w 131769"/>
            <a:gd name="T5" fmla="*/ 0 h 1622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1769" h="162250">
              <a:moveTo>
                <a:pt x="0" y="162250"/>
              </a:moveTo>
              <a:lnTo>
                <a:pt x="0" y="0"/>
              </a:lnTo>
              <a:lnTo>
                <a:pt x="131769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0.5685</cdr:x>
      <cdr:y>0.5675</cdr:y>
    </cdr:from>
    <cdr:to>
      <cdr:x>0.58225</cdr:x>
      <cdr:y>0.59575</cdr:y>
    </cdr:to>
    <cdr:sp macro="" textlink="">
      <cdr:nvSpPr>
        <cdr:cNvPr id="9245" name="Freeform 29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5236269" y="3189208"/>
          <a:ext cx="126647" cy="158758"/>
        </a:xfrm>
        <a:custGeom xmlns:a="http://schemas.openxmlformats.org/drawingml/2006/main">
          <a:avLst/>
          <a:gdLst>
            <a:gd name="T0" fmla="*/ 0 w 131769"/>
            <a:gd name="T1" fmla="*/ 162250 h 162250"/>
            <a:gd name="T2" fmla="*/ 0 w 131769"/>
            <a:gd name="T3" fmla="*/ 0 h 162250"/>
            <a:gd name="T4" fmla="*/ 131769 w 131769"/>
            <a:gd name="T5" fmla="*/ 0 h 1622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1769" h="162250">
              <a:moveTo>
                <a:pt x="0" y="162250"/>
              </a:moveTo>
              <a:lnTo>
                <a:pt x="0" y="0"/>
              </a:lnTo>
              <a:lnTo>
                <a:pt x="131769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0.60175</cdr:x>
      <cdr:y>0.5695</cdr:y>
    </cdr:from>
    <cdr:to>
      <cdr:x>0.6125</cdr:x>
      <cdr:y>0.59475</cdr:y>
    </cdr:to>
    <cdr:sp macro="" textlink="">
      <cdr:nvSpPr>
        <cdr:cNvPr id="9246" name="Freeform 30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5542524" y="3200448"/>
          <a:ext cx="99014" cy="141898"/>
        </a:xfrm>
        <a:custGeom xmlns:a="http://schemas.openxmlformats.org/drawingml/2006/main">
          <a:avLst/>
          <a:gdLst>
            <a:gd name="T0" fmla="*/ 0 w 94604"/>
            <a:gd name="T1" fmla="*/ 0 h 141969"/>
            <a:gd name="T2" fmla="*/ 81089 w 94604"/>
            <a:gd name="T3" fmla="*/ 50703 h 141969"/>
            <a:gd name="T4" fmla="*/ 81089 w 94604"/>
            <a:gd name="T5" fmla="*/ 141969 h 141969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94604" h="141969">
              <a:moveTo>
                <a:pt x="0" y="0"/>
              </a:moveTo>
              <a:cubicBezTo>
                <a:pt x="33787" y="13521"/>
                <a:pt x="67574" y="27042"/>
                <a:pt x="81089" y="50703"/>
              </a:cubicBezTo>
              <a:cubicBezTo>
                <a:pt x="94604" y="74364"/>
                <a:pt x="87846" y="108166"/>
                <a:pt x="81089" y="141969"/>
              </a:cubicBez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0.53525</cdr:x>
      <cdr:y>0.57825</cdr:y>
    </cdr:from>
    <cdr:to>
      <cdr:x>0.54</cdr:x>
      <cdr:y>0.59475</cdr:y>
    </cdr:to>
    <cdr:sp macro="" textlink="">
      <cdr:nvSpPr>
        <cdr:cNvPr id="9248" name="Freeform 32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4930014" y="3249620"/>
          <a:ext cx="43751" cy="92726"/>
        </a:xfrm>
        <a:custGeom xmlns:a="http://schemas.openxmlformats.org/drawingml/2006/main">
          <a:avLst/>
          <a:gdLst>
            <a:gd name="T0" fmla="*/ 0 w 40544"/>
            <a:gd name="T1" fmla="*/ 0 h 91266"/>
            <a:gd name="T2" fmla="*/ 40544 w 40544"/>
            <a:gd name="T3" fmla="*/ 40563 h 91266"/>
            <a:gd name="T4" fmla="*/ 0 w 40544"/>
            <a:gd name="T5" fmla="*/ 91266 h 91266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40544" h="91266">
              <a:moveTo>
                <a:pt x="0" y="0"/>
              </a:moveTo>
              <a:cubicBezTo>
                <a:pt x="20272" y="12676"/>
                <a:pt x="40544" y="25352"/>
                <a:pt x="40544" y="40563"/>
              </a:cubicBezTo>
              <a:cubicBezTo>
                <a:pt x="40544" y="55774"/>
                <a:pt x="10136" y="86196"/>
                <a:pt x="0" y="91266"/>
              </a:cubicBez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C364-0C06-4081-BBA9-BAC27FA0B84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Лекция 2. Численные методы решения нелинейных алгебраических уравнений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02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пропорциональных частей</a:t>
            </a:r>
            <a:b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(секущих, хорд)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36919"/>
              </p:ext>
            </p:extLst>
          </p:nvPr>
        </p:nvGraphicFramePr>
        <p:xfrm>
          <a:off x="-33337" y="1449116"/>
          <a:ext cx="5081767" cy="310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A70AC4-F487-4A70-8653-2C4ED69DB248}"/>
              </a:ext>
            </a:extLst>
          </p:cNvPr>
          <p:cNvSpPr txBox="1"/>
          <p:nvPr/>
        </p:nvSpPr>
        <p:spPr>
          <a:xfrm>
            <a:off x="35496" y="4802376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Условия решения методом пропорциональных частей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1. </a:t>
            </a:r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r>
              <a:rPr 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</a:t>
            </a:r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)&lt;0;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2. Непрерывность функции на заданном отрезке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EE000-51E8-4872-A1A5-963554EFC6E3}"/>
              </a:ext>
            </a:extLst>
          </p:cNvPr>
          <p:cNvSpPr txBox="1"/>
          <p:nvPr/>
        </p:nvSpPr>
        <p:spPr>
          <a:xfrm>
            <a:off x="5048430" y="2830284"/>
            <a:ext cx="4132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Особенности метода пропорциональных частей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1. Общая структура аналогична методу половинного деления.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2. Иной расчёт точки </a:t>
            </a:r>
            <a:r>
              <a:rPr lang="en-US" sz="2400" b="1" i="1" dirty="0">
                <a:solidFill>
                  <a:srgbClr val="7030A0"/>
                </a:solidFill>
              </a:rPr>
              <a:t>d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3. Другие условия окончания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330480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Отличительные особенности метода пропорциональных частей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193"/>
              </p:ext>
            </p:extLst>
          </p:nvPr>
        </p:nvGraphicFramePr>
        <p:xfrm>
          <a:off x="-33337" y="1449116"/>
          <a:ext cx="5081767" cy="310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2EE000-51E8-4872-A1A5-963554EFC6E3}"/>
              </a:ext>
            </a:extLst>
          </p:cNvPr>
          <p:cNvSpPr txBox="1"/>
          <p:nvPr/>
        </p:nvSpPr>
        <p:spPr>
          <a:xfrm>
            <a:off x="5048430" y="2348880"/>
            <a:ext cx="4132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solidFill>
                  <a:srgbClr val="7030A0"/>
                </a:solidFill>
              </a:rPr>
              <a:t>Расчёт точки </a:t>
            </a:r>
            <a:r>
              <a:rPr lang="en-US" sz="2000" b="1" i="1" u="sng" dirty="0">
                <a:solidFill>
                  <a:srgbClr val="7030A0"/>
                </a:solidFill>
              </a:rPr>
              <a:t>d</a:t>
            </a:r>
            <a:endParaRPr lang="ru-RU" sz="2000" b="1" i="1" u="sng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Из условия пропорциональности треугольников, ограниченных осью абсцисс, секущей и вертикальными прямыми:</a:t>
            </a:r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получаем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E18E3-6764-4DDC-B0FD-2F28450251FF}"/>
                  </a:ext>
                </a:extLst>
              </p:cNvPr>
              <p:cNvSpPr txBox="1"/>
              <p:nvPr/>
            </p:nvSpPr>
            <p:spPr>
              <a:xfrm>
                <a:off x="5940152" y="3933929"/>
                <a:ext cx="1767022" cy="586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E18E3-6764-4DDC-B0FD-2F2845025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33929"/>
                <a:ext cx="1767022" cy="586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8B9F29-90E4-4D02-8652-6FC96CE19603}"/>
              </a:ext>
            </a:extLst>
          </p:cNvPr>
          <p:cNvSpPr txBox="1"/>
          <p:nvPr/>
        </p:nvSpPr>
        <p:spPr>
          <a:xfrm>
            <a:off x="0" y="5110152"/>
            <a:ext cx="5940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solidFill>
                  <a:srgbClr val="7030A0"/>
                </a:solidFill>
              </a:rPr>
              <a:t>Условия окончания вычислений</a:t>
            </a:r>
          </a:p>
          <a:p>
            <a:r>
              <a:rPr lang="ru-RU" sz="2000" b="1" dirty="0">
                <a:solidFill>
                  <a:srgbClr val="7030A0"/>
                </a:solidFill>
              </a:rPr>
              <a:t>1. 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dirty="0">
                <a:solidFill>
                  <a:srgbClr val="7030A0"/>
                </a:solidFill>
              </a:rPr>
              <a:t>) = 0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2</a:t>
            </a:r>
            <a:r>
              <a:rPr lang="ru-RU" sz="2000" b="1" dirty="0">
                <a:solidFill>
                  <a:srgbClr val="7030A0"/>
                </a:solidFill>
              </a:rPr>
              <a:t>. Одновременно: </a:t>
            </a:r>
            <a:r>
              <a:rPr lang="en-US" sz="2000" b="1" dirty="0">
                <a:solidFill>
                  <a:srgbClr val="7030A0"/>
                </a:solidFill>
              </a:rPr>
              <a:t>|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dirty="0">
                <a:solidFill>
                  <a:srgbClr val="7030A0"/>
                </a:solidFill>
              </a:rPr>
              <a:t>)| ≤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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>
                <a:solidFill>
                  <a:srgbClr val="7030A0"/>
                </a:solidFill>
              </a:rPr>
              <a:t>и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|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>
                <a:solidFill>
                  <a:srgbClr val="7030A0"/>
                </a:solidFill>
              </a:rPr>
              <a:t>(k)</a:t>
            </a:r>
            <a:r>
              <a:rPr lang="en-US" sz="2000" b="1" dirty="0">
                <a:solidFill>
                  <a:srgbClr val="7030A0"/>
                </a:solidFill>
              </a:rPr>
              <a:t> – 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>
                <a:solidFill>
                  <a:srgbClr val="7030A0"/>
                </a:solidFill>
              </a:rPr>
              <a:t>(k-1)</a:t>
            </a:r>
            <a:r>
              <a:rPr lang="en-US" sz="2000" b="1" dirty="0">
                <a:solidFill>
                  <a:srgbClr val="7030A0"/>
                </a:solidFill>
              </a:rPr>
              <a:t>| ≤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</a:t>
            </a:r>
            <a:endParaRPr lang="ru-RU" sz="2000" b="1" i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3</a:t>
            </a:r>
            <a:r>
              <a:rPr lang="ru-RU" sz="2000" b="1" dirty="0">
                <a:solidFill>
                  <a:srgbClr val="7030A0"/>
                </a:solidFill>
                <a:sym typeface="Symbol" panose="05050102010706020507" pitchFamily="18" charset="2"/>
              </a:rPr>
              <a:t>.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Min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d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 –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a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b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 –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d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 ≤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</a:t>
            </a:r>
            <a:endParaRPr lang="en-US" sz="2000" b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r>
              <a:rPr lang="ru-RU" sz="2000" b="1" dirty="0">
                <a:solidFill>
                  <a:srgbClr val="7030A0"/>
                </a:solidFill>
                <a:sym typeface="Symbol" panose="05050102010706020507" pitchFamily="18" charset="2"/>
              </a:rPr>
              <a:t>4. 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|</a:t>
            </a:r>
            <a:r>
              <a:rPr lang="ru-RU" sz="2000" b="1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>
                <a:solidFill>
                  <a:srgbClr val="7030A0"/>
                </a:solidFill>
              </a:rPr>
              <a:t>(k)</a:t>
            </a:r>
            <a:r>
              <a:rPr lang="en-US" sz="2000" b="1" dirty="0">
                <a:solidFill>
                  <a:srgbClr val="7030A0"/>
                </a:solidFill>
              </a:rPr>
              <a:t>) – 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>
                <a:solidFill>
                  <a:srgbClr val="7030A0"/>
                </a:solidFill>
              </a:rPr>
              <a:t>(k-1)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ru-RU" sz="2000" b="1" dirty="0">
                <a:solidFill>
                  <a:srgbClr val="7030A0"/>
                </a:solidFill>
                <a:sym typeface="Symbol" panose="05050102010706020507" pitchFamily="18" charset="2"/>
              </a:rPr>
              <a:t>)/</a:t>
            </a:r>
            <a:r>
              <a:rPr lang="en-US" sz="2000" b="1" i="1" dirty="0">
                <a:solidFill>
                  <a:srgbClr val="7030A0"/>
                </a:solidFill>
              </a:rPr>
              <a:t>f’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>
                <a:solidFill>
                  <a:srgbClr val="7030A0"/>
                </a:solidFill>
              </a:rPr>
              <a:t>(k)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|</a:t>
            </a:r>
            <a:r>
              <a:rPr lang="en-US" sz="2000" b="1" dirty="0">
                <a:solidFill>
                  <a:srgbClr val="7030A0"/>
                </a:solidFill>
              </a:rPr>
              <a:t> ≤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</a:t>
            </a:r>
            <a:endParaRPr lang="ru-RU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D92732-CB4F-4FCE-A0CD-0826785CF654}"/>
                  </a:ext>
                </a:extLst>
              </p:cNvPr>
              <p:cNvSpPr txBox="1"/>
              <p:nvPr/>
            </p:nvSpPr>
            <p:spPr>
              <a:xfrm>
                <a:off x="5854904" y="4802051"/>
                <a:ext cx="1937518" cy="586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D92732-CB4F-4FCE-A0CD-0826785CF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04" y="4802051"/>
                <a:ext cx="1937518" cy="586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2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 метода пропорциональных частей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21486"/>
              </p:ext>
            </p:extLst>
          </p:nvPr>
        </p:nvGraphicFramePr>
        <p:xfrm>
          <a:off x="-33337" y="1655311"/>
          <a:ext cx="4677345" cy="285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C72FC3-9C54-4285-B981-563B985FAF84}"/>
              </a:ext>
            </a:extLst>
          </p:cNvPr>
          <p:cNvSpPr txBox="1"/>
          <p:nvPr/>
        </p:nvSpPr>
        <p:spPr>
          <a:xfrm>
            <a:off x="4572000" y="1809398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1. Задать точность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, начальный интервал локализации решения</a:t>
            </a:r>
            <a:br>
              <a:rPr lang="ru-RU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[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]</a:t>
            </a:r>
            <a:r>
              <a:rPr lang="ru-RU" sz="2200" b="1" dirty="0">
                <a:solidFill>
                  <a:srgbClr val="7030A0"/>
                </a:solidFill>
              </a:rPr>
              <a:t>. Определить значения функции в границах заданного отрезка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 и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2. Найти координату промежуточной точки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ru-RU" sz="2200" b="1" dirty="0">
                <a:solidFill>
                  <a:srgbClr val="7030A0"/>
                </a:solidFill>
              </a:rPr>
              <a:t>и значение функции в ней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5F9D0-8E36-42A9-B996-6F9E07C3E2A3}"/>
              </a:ext>
            </a:extLst>
          </p:cNvPr>
          <p:cNvSpPr txBox="1"/>
          <p:nvPr/>
        </p:nvSpPr>
        <p:spPr>
          <a:xfrm>
            <a:off x="0" y="4473694"/>
            <a:ext cx="91439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3</a:t>
            </a:r>
            <a:r>
              <a:rPr lang="ru-RU" sz="2200" b="1" dirty="0">
                <a:solidFill>
                  <a:srgbClr val="7030A0"/>
                </a:solidFill>
              </a:rPr>
              <a:t>. Проверить условия окончания вычислений. При выполнении любого из условий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решение уравнения, найденное с точностью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4. Проверить условие 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a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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dirty="0">
                <a:solidFill>
                  <a:srgbClr val="7030A0"/>
                </a:solidFill>
              </a:rPr>
              <a:t>)&lt;0</a:t>
            </a:r>
            <a:r>
              <a:rPr lang="ru-RU" sz="2200" b="1" dirty="0">
                <a:solidFill>
                  <a:srgbClr val="7030A0"/>
                </a:solidFill>
              </a:rPr>
              <a:t>. Если оно выполняется, граница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ru-RU" sz="2200" b="1" dirty="0">
                <a:solidFill>
                  <a:srgbClr val="7030A0"/>
                </a:solidFill>
              </a:rPr>
              <a:t> смещается в точку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: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=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ru-RU" sz="2200" b="1" dirty="0">
                <a:solidFill>
                  <a:srgbClr val="7030A0"/>
                </a:solidFill>
              </a:rPr>
              <a:t>иначе граница </a:t>
            </a:r>
            <a:r>
              <a:rPr lang="en-US" sz="2200" b="1" dirty="0">
                <a:solidFill>
                  <a:srgbClr val="7030A0"/>
                </a:solidFill>
              </a:rPr>
              <a:t>a </a:t>
            </a:r>
            <a:r>
              <a:rPr lang="ru-RU" sz="2200" b="1" dirty="0">
                <a:solidFill>
                  <a:srgbClr val="7030A0"/>
                </a:solidFill>
              </a:rPr>
              <a:t>смещается в точку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: 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=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.</a:t>
            </a:r>
            <a:endParaRPr lang="ru-RU" sz="2200" b="1" dirty="0">
              <a:solidFill>
                <a:srgbClr val="7030A0"/>
              </a:solidFill>
            </a:endParaRPr>
          </a:p>
          <a:p>
            <a:r>
              <a:rPr lang="ru-RU" sz="2200" b="1" dirty="0">
                <a:solidFill>
                  <a:srgbClr val="7030A0"/>
                </a:solidFill>
              </a:rPr>
              <a:t>5. Процедура повторяется с п. 2 для уменьшенного отрезка.</a:t>
            </a:r>
          </a:p>
        </p:txBody>
      </p:sp>
    </p:spTree>
    <p:extLst>
      <p:ext uri="{BB962C8B-B14F-4D97-AF65-F5344CB8AC3E}">
        <p14:creationId xmlns:p14="http://schemas.microsoft.com/office/powerpoint/2010/main" val="103574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пропорциональных частей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0" y="1930187"/>
            <a:ext cx="457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Преимущества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Простота понимания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Простота реализации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Малое количество шагов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Небольшое количество расчётов на одном шаге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Нечувствительность к выбору начального интервала локализации решения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3AC3D-4DE2-4507-85E4-884AEF0E5154}"/>
              </a:ext>
            </a:extLst>
          </p:cNvPr>
          <p:cNvSpPr txBox="1"/>
          <p:nvPr/>
        </p:nvSpPr>
        <p:spPr>
          <a:xfrm>
            <a:off x="4572000" y="1930187"/>
            <a:ext cx="457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Недостатки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Неизвестно количество шагов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Необходимость выбирать из вариантов условий окончания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Невозможность использования при наличии разрыва на интервале</a:t>
            </a:r>
          </a:p>
        </p:txBody>
      </p:sp>
    </p:spTree>
    <p:extLst>
      <p:ext uri="{BB962C8B-B14F-4D97-AF65-F5344CB8AC3E}">
        <p14:creationId xmlns:p14="http://schemas.microsoft.com/office/powerpoint/2010/main" val="172078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-99392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Варианты сходимости итерационного процесса</a:t>
            </a: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58" y="980728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сходящийся и расходящийся процессы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быстрая и медленная сходимость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монотонная и колебательная сходимость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94810" y="1268760"/>
            <a:ext cx="2807538" cy="1593468"/>
            <a:chOff x="611560" y="1268760"/>
            <a:chExt cx="2807538" cy="1593468"/>
          </a:xfrm>
        </p:grpSpPr>
        <p:cxnSp>
          <p:nvCxnSpPr>
            <p:cNvPr id="7" name="Прямая со стрелкой 6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4835170" y="1259468"/>
            <a:ext cx="2807538" cy="1593468"/>
            <a:chOff x="611560" y="1268760"/>
            <a:chExt cx="2807538" cy="1593468"/>
          </a:xfrm>
        </p:grpSpPr>
        <p:cxnSp>
          <p:nvCxnSpPr>
            <p:cNvPr id="25" name="Прямая со стрелкой 24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1594810" y="3131676"/>
            <a:ext cx="2807538" cy="1593468"/>
            <a:chOff x="611560" y="1268760"/>
            <a:chExt cx="2807538" cy="1593468"/>
          </a:xfrm>
        </p:grpSpPr>
        <p:cxnSp>
          <p:nvCxnSpPr>
            <p:cNvPr id="31" name="Прямая со стрелкой 30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4835170" y="3122384"/>
            <a:ext cx="2807538" cy="1593468"/>
            <a:chOff x="611560" y="1268760"/>
            <a:chExt cx="2807538" cy="1593468"/>
          </a:xfrm>
        </p:grpSpPr>
        <p:cxnSp>
          <p:nvCxnSpPr>
            <p:cNvPr id="37" name="Прямая со стрелкой 36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1594810" y="4931876"/>
            <a:ext cx="2807538" cy="1593468"/>
            <a:chOff x="611560" y="1268760"/>
            <a:chExt cx="2807538" cy="1593468"/>
          </a:xfrm>
        </p:grpSpPr>
        <p:cxnSp>
          <p:nvCxnSpPr>
            <p:cNvPr id="43" name="Прямая со стрелкой 42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835170" y="4922584"/>
            <a:ext cx="2807538" cy="1593468"/>
            <a:chOff x="611560" y="1268760"/>
            <a:chExt cx="2807538" cy="1593468"/>
          </a:xfrm>
        </p:grpSpPr>
        <p:cxnSp>
          <p:nvCxnSpPr>
            <p:cNvPr id="49" name="Прямая со стрелкой 48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Полилиния 53"/>
          <p:cNvSpPr/>
          <p:nvPr/>
        </p:nvSpPr>
        <p:spPr>
          <a:xfrm>
            <a:off x="2018420" y="1803192"/>
            <a:ext cx="1992702" cy="870997"/>
          </a:xfrm>
          <a:custGeom>
            <a:avLst/>
            <a:gdLst>
              <a:gd name="connsiteX0" fmla="*/ 0 w 1992702"/>
              <a:gd name="connsiteY0" fmla="*/ 870997 h 870997"/>
              <a:gd name="connsiteX1" fmla="*/ 232913 w 1992702"/>
              <a:gd name="connsiteY1" fmla="*/ 16982 h 870997"/>
              <a:gd name="connsiteX2" fmla="*/ 698739 w 1992702"/>
              <a:gd name="connsiteY2" fmla="*/ 293027 h 870997"/>
              <a:gd name="connsiteX3" fmla="*/ 1259456 w 1992702"/>
              <a:gd name="connsiteY3" fmla="*/ 189510 h 870997"/>
              <a:gd name="connsiteX4" fmla="*/ 1639019 w 1992702"/>
              <a:gd name="connsiteY4" fmla="*/ 241268 h 870997"/>
              <a:gd name="connsiteX5" fmla="*/ 1992702 w 1992702"/>
              <a:gd name="connsiteY5" fmla="*/ 249895 h 87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70997">
                <a:moveTo>
                  <a:pt x="0" y="870997"/>
                </a:moveTo>
                <a:cubicBezTo>
                  <a:pt x="58228" y="492153"/>
                  <a:pt x="116457" y="113310"/>
                  <a:pt x="232913" y="16982"/>
                </a:cubicBezTo>
                <a:cubicBezTo>
                  <a:pt x="349369" y="-79346"/>
                  <a:pt x="527649" y="264272"/>
                  <a:pt x="698739" y="293027"/>
                </a:cubicBezTo>
                <a:cubicBezTo>
                  <a:pt x="869830" y="321782"/>
                  <a:pt x="1102743" y="198136"/>
                  <a:pt x="1259456" y="189510"/>
                </a:cubicBezTo>
                <a:cubicBezTo>
                  <a:pt x="1416169" y="180883"/>
                  <a:pt x="1516811" y="231204"/>
                  <a:pt x="1639019" y="241268"/>
                </a:cubicBezTo>
                <a:cubicBezTo>
                  <a:pt x="1761227" y="251332"/>
                  <a:pt x="1876964" y="250613"/>
                  <a:pt x="1992702" y="24989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Полилиния 54"/>
          <p:cNvSpPr/>
          <p:nvPr/>
        </p:nvSpPr>
        <p:spPr>
          <a:xfrm>
            <a:off x="2035671" y="1604513"/>
            <a:ext cx="2001329" cy="1118650"/>
          </a:xfrm>
          <a:custGeom>
            <a:avLst/>
            <a:gdLst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06438 w 2001329"/>
              <a:gd name="connsiteY4" fmla="*/ 698740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41872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871932 w 2001329"/>
              <a:gd name="connsiteY4" fmla="*/ 741872 h 1118650"/>
              <a:gd name="connsiteX5" fmla="*/ 2001329 w 2001329"/>
              <a:gd name="connsiteY5" fmla="*/ 741872 h 111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1329" h="1118650">
                <a:moveTo>
                  <a:pt x="0" y="0"/>
                </a:moveTo>
                <a:cubicBezTo>
                  <a:pt x="68292" y="498894"/>
                  <a:pt x="136585" y="997788"/>
                  <a:pt x="301925" y="1104181"/>
                </a:cubicBezTo>
                <a:cubicBezTo>
                  <a:pt x="467265" y="1210574"/>
                  <a:pt x="783566" y="697302"/>
                  <a:pt x="992038" y="638355"/>
                </a:cubicBezTo>
                <a:cubicBezTo>
                  <a:pt x="1200510" y="579408"/>
                  <a:pt x="1406106" y="733245"/>
                  <a:pt x="1552755" y="750498"/>
                </a:cubicBezTo>
                <a:cubicBezTo>
                  <a:pt x="1699404" y="767751"/>
                  <a:pt x="1797170" y="743310"/>
                  <a:pt x="1871932" y="741872"/>
                </a:cubicBezTo>
                <a:cubicBezTo>
                  <a:pt x="1946694" y="740434"/>
                  <a:pt x="1991264" y="730370"/>
                  <a:pt x="2001329" y="7418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Полилиния 55"/>
          <p:cNvSpPr/>
          <p:nvPr/>
        </p:nvSpPr>
        <p:spPr>
          <a:xfrm>
            <a:off x="5275845" y="5511905"/>
            <a:ext cx="1992702" cy="870997"/>
          </a:xfrm>
          <a:custGeom>
            <a:avLst/>
            <a:gdLst>
              <a:gd name="connsiteX0" fmla="*/ 0 w 1992702"/>
              <a:gd name="connsiteY0" fmla="*/ 870997 h 870997"/>
              <a:gd name="connsiteX1" fmla="*/ 232913 w 1992702"/>
              <a:gd name="connsiteY1" fmla="*/ 16982 h 870997"/>
              <a:gd name="connsiteX2" fmla="*/ 698739 w 1992702"/>
              <a:gd name="connsiteY2" fmla="*/ 293027 h 870997"/>
              <a:gd name="connsiteX3" fmla="*/ 1259456 w 1992702"/>
              <a:gd name="connsiteY3" fmla="*/ 189510 h 870997"/>
              <a:gd name="connsiteX4" fmla="*/ 1639019 w 1992702"/>
              <a:gd name="connsiteY4" fmla="*/ 241268 h 870997"/>
              <a:gd name="connsiteX5" fmla="*/ 1992702 w 1992702"/>
              <a:gd name="connsiteY5" fmla="*/ 249895 h 87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70997">
                <a:moveTo>
                  <a:pt x="0" y="870997"/>
                </a:moveTo>
                <a:cubicBezTo>
                  <a:pt x="58228" y="492153"/>
                  <a:pt x="116457" y="113310"/>
                  <a:pt x="232913" y="16982"/>
                </a:cubicBezTo>
                <a:cubicBezTo>
                  <a:pt x="349369" y="-79346"/>
                  <a:pt x="527649" y="264272"/>
                  <a:pt x="698739" y="293027"/>
                </a:cubicBezTo>
                <a:cubicBezTo>
                  <a:pt x="869830" y="321782"/>
                  <a:pt x="1102743" y="198136"/>
                  <a:pt x="1259456" y="189510"/>
                </a:cubicBezTo>
                <a:cubicBezTo>
                  <a:pt x="1416169" y="180883"/>
                  <a:pt x="1516811" y="231204"/>
                  <a:pt x="1639019" y="241268"/>
                </a:cubicBezTo>
                <a:cubicBezTo>
                  <a:pt x="1761227" y="251332"/>
                  <a:pt x="1876964" y="250613"/>
                  <a:pt x="1992702" y="24989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Полилиния 56"/>
          <p:cNvSpPr/>
          <p:nvPr/>
        </p:nvSpPr>
        <p:spPr>
          <a:xfrm>
            <a:off x="5293096" y="5313226"/>
            <a:ext cx="2001329" cy="1118650"/>
          </a:xfrm>
          <a:custGeom>
            <a:avLst/>
            <a:gdLst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06438 w 2001329"/>
              <a:gd name="connsiteY4" fmla="*/ 698740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41872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871932 w 2001329"/>
              <a:gd name="connsiteY4" fmla="*/ 741872 h 1118650"/>
              <a:gd name="connsiteX5" fmla="*/ 2001329 w 2001329"/>
              <a:gd name="connsiteY5" fmla="*/ 741872 h 111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1329" h="1118650">
                <a:moveTo>
                  <a:pt x="0" y="0"/>
                </a:moveTo>
                <a:cubicBezTo>
                  <a:pt x="68292" y="498894"/>
                  <a:pt x="136585" y="997788"/>
                  <a:pt x="301925" y="1104181"/>
                </a:cubicBezTo>
                <a:cubicBezTo>
                  <a:pt x="467265" y="1210574"/>
                  <a:pt x="783566" y="697302"/>
                  <a:pt x="992038" y="638355"/>
                </a:cubicBezTo>
                <a:cubicBezTo>
                  <a:pt x="1200510" y="579408"/>
                  <a:pt x="1406106" y="733245"/>
                  <a:pt x="1552755" y="750498"/>
                </a:cubicBezTo>
                <a:cubicBezTo>
                  <a:pt x="1699404" y="767751"/>
                  <a:pt x="1797170" y="743310"/>
                  <a:pt x="1871932" y="741872"/>
                </a:cubicBezTo>
                <a:cubicBezTo>
                  <a:pt x="1946694" y="740434"/>
                  <a:pt x="1991264" y="730370"/>
                  <a:pt x="2001329" y="7418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Полилиния 57"/>
          <p:cNvSpPr/>
          <p:nvPr/>
        </p:nvSpPr>
        <p:spPr>
          <a:xfrm>
            <a:off x="5296456" y="1639019"/>
            <a:ext cx="1923691" cy="1208934"/>
          </a:xfrm>
          <a:custGeom>
            <a:avLst/>
            <a:gdLst>
              <a:gd name="connsiteX0" fmla="*/ 0 w 1923691"/>
              <a:gd name="connsiteY0" fmla="*/ 664234 h 1208934"/>
              <a:gd name="connsiteX1" fmla="*/ 189781 w 1923691"/>
              <a:gd name="connsiteY1" fmla="*/ 483079 h 1208934"/>
              <a:gd name="connsiteX2" fmla="*/ 577970 w 1923691"/>
              <a:gd name="connsiteY2" fmla="*/ 905773 h 1208934"/>
              <a:gd name="connsiteX3" fmla="*/ 905774 w 1923691"/>
              <a:gd name="connsiteY3" fmla="*/ 241539 h 1208934"/>
              <a:gd name="connsiteX4" fmla="*/ 1483744 w 1923691"/>
              <a:gd name="connsiteY4" fmla="*/ 1207698 h 1208934"/>
              <a:gd name="connsiteX5" fmla="*/ 1923691 w 1923691"/>
              <a:gd name="connsiteY5" fmla="*/ 0 h 120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691" h="1208934">
                <a:moveTo>
                  <a:pt x="0" y="664234"/>
                </a:moveTo>
                <a:cubicBezTo>
                  <a:pt x="46726" y="553528"/>
                  <a:pt x="93453" y="442823"/>
                  <a:pt x="189781" y="483079"/>
                </a:cubicBezTo>
                <a:cubicBezTo>
                  <a:pt x="286109" y="523335"/>
                  <a:pt x="458638" y="946030"/>
                  <a:pt x="577970" y="905773"/>
                </a:cubicBezTo>
                <a:cubicBezTo>
                  <a:pt x="697302" y="865516"/>
                  <a:pt x="754812" y="191218"/>
                  <a:pt x="905774" y="241539"/>
                </a:cubicBezTo>
                <a:cubicBezTo>
                  <a:pt x="1056736" y="291860"/>
                  <a:pt x="1314091" y="1247954"/>
                  <a:pt x="1483744" y="1207698"/>
                </a:cubicBezTo>
                <a:cubicBezTo>
                  <a:pt x="1653397" y="1167442"/>
                  <a:pt x="1853242" y="201283"/>
                  <a:pt x="192369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Полилиния 58"/>
          <p:cNvSpPr/>
          <p:nvPr/>
        </p:nvSpPr>
        <p:spPr>
          <a:xfrm>
            <a:off x="5270578" y="1516118"/>
            <a:ext cx="1880559" cy="1321973"/>
          </a:xfrm>
          <a:custGeom>
            <a:avLst/>
            <a:gdLst>
              <a:gd name="connsiteX0" fmla="*/ 0 w 1880559"/>
              <a:gd name="connsiteY0" fmla="*/ 373067 h 1321973"/>
              <a:gd name="connsiteX1" fmla="*/ 155276 w 1880559"/>
              <a:gd name="connsiteY1" fmla="*/ 588727 h 1321973"/>
              <a:gd name="connsiteX2" fmla="*/ 508959 w 1880559"/>
              <a:gd name="connsiteY2" fmla="*/ 200539 h 1321973"/>
              <a:gd name="connsiteX3" fmla="*/ 940280 w 1880559"/>
              <a:gd name="connsiteY3" fmla="*/ 994169 h 1321973"/>
              <a:gd name="connsiteX4" fmla="*/ 1431985 w 1880559"/>
              <a:gd name="connsiteY4" fmla="*/ 2131 h 1321973"/>
              <a:gd name="connsiteX5" fmla="*/ 1880559 w 1880559"/>
              <a:gd name="connsiteY5" fmla="*/ 1321973 h 132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0559" h="1321973">
                <a:moveTo>
                  <a:pt x="0" y="373067"/>
                </a:moveTo>
                <a:cubicBezTo>
                  <a:pt x="35225" y="495274"/>
                  <a:pt x="70450" y="617482"/>
                  <a:pt x="155276" y="588727"/>
                </a:cubicBezTo>
                <a:cubicBezTo>
                  <a:pt x="240102" y="559972"/>
                  <a:pt x="378125" y="132965"/>
                  <a:pt x="508959" y="200539"/>
                </a:cubicBezTo>
                <a:cubicBezTo>
                  <a:pt x="639793" y="268113"/>
                  <a:pt x="786442" y="1027237"/>
                  <a:pt x="940280" y="994169"/>
                </a:cubicBezTo>
                <a:cubicBezTo>
                  <a:pt x="1094118" y="961101"/>
                  <a:pt x="1275272" y="-52503"/>
                  <a:pt x="1431985" y="2131"/>
                </a:cubicBezTo>
                <a:cubicBezTo>
                  <a:pt x="1588698" y="56765"/>
                  <a:pt x="1734628" y="689369"/>
                  <a:pt x="1880559" y="13219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Полилиния 59"/>
          <p:cNvSpPr/>
          <p:nvPr/>
        </p:nvSpPr>
        <p:spPr>
          <a:xfrm>
            <a:off x="2018420" y="3466920"/>
            <a:ext cx="1975449" cy="1061948"/>
          </a:xfrm>
          <a:custGeom>
            <a:avLst/>
            <a:gdLst>
              <a:gd name="connsiteX0" fmla="*/ 0 w 1975449"/>
              <a:gd name="connsiteY0" fmla="*/ 1061948 h 1061948"/>
              <a:gd name="connsiteX1" fmla="*/ 198407 w 1975449"/>
              <a:gd name="connsiteY1" fmla="*/ 285571 h 1061948"/>
              <a:gd name="connsiteX2" fmla="*/ 862641 w 1975449"/>
              <a:gd name="connsiteY2" fmla="*/ 44031 h 1061948"/>
              <a:gd name="connsiteX3" fmla="*/ 1975449 w 1975449"/>
              <a:gd name="connsiteY3" fmla="*/ 899 h 10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449" h="1061948">
                <a:moveTo>
                  <a:pt x="0" y="1061948"/>
                </a:moveTo>
                <a:cubicBezTo>
                  <a:pt x="27317" y="758586"/>
                  <a:pt x="54634" y="455224"/>
                  <a:pt x="198407" y="285571"/>
                </a:cubicBezTo>
                <a:cubicBezTo>
                  <a:pt x="342180" y="115918"/>
                  <a:pt x="566467" y="91476"/>
                  <a:pt x="862641" y="44031"/>
                </a:cubicBezTo>
                <a:cubicBezTo>
                  <a:pt x="1158815" y="-3414"/>
                  <a:pt x="1567132" y="-1258"/>
                  <a:pt x="1975449" y="89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Полилиния 60"/>
          <p:cNvSpPr/>
          <p:nvPr/>
        </p:nvSpPr>
        <p:spPr>
          <a:xfrm>
            <a:off x="2027046" y="3709357"/>
            <a:ext cx="2001328" cy="612475"/>
          </a:xfrm>
          <a:custGeom>
            <a:avLst/>
            <a:gdLst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155275 w 1940943"/>
              <a:gd name="connsiteY2" fmla="*/ 508959 h 621102"/>
              <a:gd name="connsiteX3" fmla="*/ 396815 w 1940943"/>
              <a:gd name="connsiteY3" fmla="*/ 577970 h 621102"/>
              <a:gd name="connsiteX4" fmla="*/ 1940943 w 1940943"/>
              <a:gd name="connsiteY4" fmla="*/ 621102 h 621102"/>
              <a:gd name="connsiteX0" fmla="*/ 237 w 1941180"/>
              <a:gd name="connsiteY0" fmla="*/ 0 h 621102"/>
              <a:gd name="connsiteX1" fmla="*/ 43369 w 1941180"/>
              <a:gd name="connsiteY1" fmla="*/ 345057 h 621102"/>
              <a:gd name="connsiteX2" fmla="*/ 397052 w 1941180"/>
              <a:gd name="connsiteY2" fmla="*/ 577970 h 621102"/>
              <a:gd name="connsiteX3" fmla="*/ 1941180 w 1941180"/>
              <a:gd name="connsiteY3" fmla="*/ 621102 h 621102"/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396815 w 1940943"/>
              <a:gd name="connsiteY2" fmla="*/ 577970 h 621102"/>
              <a:gd name="connsiteX3" fmla="*/ 1940943 w 1940943"/>
              <a:gd name="connsiteY3" fmla="*/ 621102 h 621102"/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396815 w 1940943"/>
              <a:gd name="connsiteY2" fmla="*/ 577970 h 621102"/>
              <a:gd name="connsiteX3" fmla="*/ 1940943 w 1940943"/>
              <a:gd name="connsiteY3" fmla="*/ 621102 h 621102"/>
              <a:gd name="connsiteX0" fmla="*/ 2003 w 1942946"/>
              <a:gd name="connsiteY0" fmla="*/ 0 h 621102"/>
              <a:gd name="connsiteX1" fmla="*/ 45135 w 1942946"/>
              <a:gd name="connsiteY1" fmla="*/ 345057 h 621102"/>
              <a:gd name="connsiteX2" fmla="*/ 398818 w 1942946"/>
              <a:gd name="connsiteY2" fmla="*/ 577970 h 621102"/>
              <a:gd name="connsiteX3" fmla="*/ 1942946 w 1942946"/>
              <a:gd name="connsiteY3" fmla="*/ 621102 h 621102"/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396815 w 1940943"/>
              <a:gd name="connsiteY2" fmla="*/ 577970 h 621102"/>
              <a:gd name="connsiteX3" fmla="*/ 1940943 w 1940943"/>
              <a:gd name="connsiteY3" fmla="*/ 621102 h 621102"/>
              <a:gd name="connsiteX0" fmla="*/ 0 w 2001328"/>
              <a:gd name="connsiteY0" fmla="*/ 0 h 612475"/>
              <a:gd name="connsiteX1" fmla="*/ 43132 w 2001328"/>
              <a:gd name="connsiteY1" fmla="*/ 345057 h 612475"/>
              <a:gd name="connsiteX2" fmla="*/ 396815 w 2001328"/>
              <a:gd name="connsiteY2" fmla="*/ 577970 h 612475"/>
              <a:gd name="connsiteX3" fmla="*/ 2001328 w 2001328"/>
              <a:gd name="connsiteY3" fmla="*/ 612475 h 61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1328" h="612475">
                <a:moveTo>
                  <a:pt x="0" y="0"/>
                </a:moveTo>
                <a:cubicBezTo>
                  <a:pt x="0" y="104235"/>
                  <a:pt x="11502" y="222849"/>
                  <a:pt x="43132" y="345057"/>
                </a:cubicBezTo>
                <a:cubicBezTo>
                  <a:pt x="74762" y="467265"/>
                  <a:pt x="70449" y="533400"/>
                  <a:pt x="396815" y="577970"/>
                </a:cubicBezTo>
                <a:cubicBezTo>
                  <a:pt x="723181" y="622540"/>
                  <a:pt x="1748287" y="606724"/>
                  <a:pt x="2001328" y="6124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Полилиния 61"/>
          <p:cNvSpPr/>
          <p:nvPr/>
        </p:nvSpPr>
        <p:spPr>
          <a:xfrm>
            <a:off x="5305083" y="3510951"/>
            <a:ext cx="2139351" cy="948906"/>
          </a:xfrm>
          <a:custGeom>
            <a:avLst/>
            <a:gdLst>
              <a:gd name="connsiteX0" fmla="*/ 0 w 2139351"/>
              <a:gd name="connsiteY0" fmla="*/ 948906 h 948906"/>
              <a:gd name="connsiteX1" fmla="*/ 508958 w 2139351"/>
              <a:gd name="connsiteY1" fmla="*/ 508958 h 948906"/>
              <a:gd name="connsiteX2" fmla="*/ 1397479 w 2139351"/>
              <a:gd name="connsiteY2" fmla="*/ 172528 h 948906"/>
              <a:gd name="connsiteX3" fmla="*/ 2139351 w 2139351"/>
              <a:gd name="connsiteY3" fmla="*/ 0 h 94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351" h="948906">
                <a:moveTo>
                  <a:pt x="0" y="948906"/>
                </a:moveTo>
                <a:cubicBezTo>
                  <a:pt x="138022" y="793630"/>
                  <a:pt x="276045" y="638354"/>
                  <a:pt x="508958" y="508958"/>
                </a:cubicBezTo>
                <a:cubicBezTo>
                  <a:pt x="741871" y="379562"/>
                  <a:pt x="1125747" y="257354"/>
                  <a:pt x="1397479" y="172528"/>
                </a:cubicBezTo>
                <a:cubicBezTo>
                  <a:pt x="1669211" y="87702"/>
                  <a:pt x="2011393" y="27317"/>
                  <a:pt x="213935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Полилиния 62"/>
          <p:cNvSpPr/>
          <p:nvPr/>
        </p:nvSpPr>
        <p:spPr>
          <a:xfrm>
            <a:off x="5270578" y="3674854"/>
            <a:ext cx="2130725" cy="543464"/>
          </a:xfrm>
          <a:custGeom>
            <a:avLst/>
            <a:gdLst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466491 w 2130725"/>
              <a:gd name="connsiteY2" fmla="*/ 422694 h 474453"/>
              <a:gd name="connsiteX3" fmla="*/ 2130725 w 2130725"/>
              <a:gd name="connsiteY3" fmla="*/ 474453 h 474453"/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371601 w 2130725"/>
              <a:gd name="connsiteY2" fmla="*/ 431320 h 474453"/>
              <a:gd name="connsiteX3" fmla="*/ 2130725 w 2130725"/>
              <a:gd name="connsiteY3" fmla="*/ 474453 h 474453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71601 w 2130725"/>
              <a:gd name="connsiteY2" fmla="*/ 431320 h 543464"/>
              <a:gd name="connsiteX3" fmla="*/ 2130725 w 2130725"/>
              <a:gd name="connsiteY3" fmla="*/ 543464 h 543464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62975 w 2130725"/>
              <a:gd name="connsiteY2" fmla="*/ 483078 h 543464"/>
              <a:gd name="connsiteX3" fmla="*/ 2130725 w 2130725"/>
              <a:gd name="connsiteY3" fmla="*/ 543464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725" h="543464">
                <a:moveTo>
                  <a:pt x="0" y="0"/>
                </a:moveTo>
                <a:cubicBezTo>
                  <a:pt x="140898" y="111424"/>
                  <a:pt x="299050" y="212785"/>
                  <a:pt x="526212" y="293298"/>
                </a:cubicBezTo>
                <a:cubicBezTo>
                  <a:pt x="753374" y="373811"/>
                  <a:pt x="1095556" y="441384"/>
                  <a:pt x="1362975" y="483078"/>
                </a:cubicBezTo>
                <a:cubicBezTo>
                  <a:pt x="1630394" y="524772"/>
                  <a:pt x="1932317" y="532681"/>
                  <a:pt x="2130725" y="5434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Полилиния 63"/>
          <p:cNvSpPr/>
          <p:nvPr/>
        </p:nvSpPr>
        <p:spPr>
          <a:xfrm>
            <a:off x="2044839" y="5325515"/>
            <a:ext cx="2139351" cy="948906"/>
          </a:xfrm>
          <a:custGeom>
            <a:avLst/>
            <a:gdLst>
              <a:gd name="connsiteX0" fmla="*/ 0 w 2139351"/>
              <a:gd name="connsiteY0" fmla="*/ 948906 h 948906"/>
              <a:gd name="connsiteX1" fmla="*/ 508958 w 2139351"/>
              <a:gd name="connsiteY1" fmla="*/ 508958 h 948906"/>
              <a:gd name="connsiteX2" fmla="*/ 1397479 w 2139351"/>
              <a:gd name="connsiteY2" fmla="*/ 172528 h 948906"/>
              <a:gd name="connsiteX3" fmla="*/ 2139351 w 2139351"/>
              <a:gd name="connsiteY3" fmla="*/ 0 h 94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351" h="948906">
                <a:moveTo>
                  <a:pt x="0" y="948906"/>
                </a:moveTo>
                <a:cubicBezTo>
                  <a:pt x="138022" y="793630"/>
                  <a:pt x="276045" y="638354"/>
                  <a:pt x="508958" y="508958"/>
                </a:cubicBezTo>
                <a:cubicBezTo>
                  <a:pt x="741871" y="379562"/>
                  <a:pt x="1125747" y="257354"/>
                  <a:pt x="1397479" y="172528"/>
                </a:cubicBezTo>
                <a:cubicBezTo>
                  <a:pt x="1669211" y="87702"/>
                  <a:pt x="2011393" y="27317"/>
                  <a:pt x="213935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Полилиния 64"/>
          <p:cNvSpPr/>
          <p:nvPr/>
        </p:nvSpPr>
        <p:spPr>
          <a:xfrm>
            <a:off x="2036212" y="5489418"/>
            <a:ext cx="2130725" cy="543464"/>
          </a:xfrm>
          <a:custGeom>
            <a:avLst/>
            <a:gdLst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466491 w 2130725"/>
              <a:gd name="connsiteY2" fmla="*/ 422694 h 474453"/>
              <a:gd name="connsiteX3" fmla="*/ 2130725 w 2130725"/>
              <a:gd name="connsiteY3" fmla="*/ 474453 h 474453"/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371601 w 2130725"/>
              <a:gd name="connsiteY2" fmla="*/ 431320 h 474453"/>
              <a:gd name="connsiteX3" fmla="*/ 2130725 w 2130725"/>
              <a:gd name="connsiteY3" fmla="*/ 474453 h 474453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71601 w 2130725"/>
              <a:gd name="connsiteY2" fmla="*/ 431320 h 543464"/>
              <a:gd name="connsiteX3" fmla="*/ 2130725 w 2130725"/>
              <a:gd name="connsiteY3" fmla="*/ 543464 h 543464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62975 w 2130725"/>
              <a:gd name="connsiteY2" fmla="*/ 483078 h 543464"/>
              <a:gd name="connsiteX3" fmla="*/ 2130725 w 2130725"/>
              <a:gd name="connsiteY3" fmla="*/ 543464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725" h="543464">
                <a:moveTo>
                  <a:pt x="0" y="0"/>
                </a:moveTo>
                <a:cubicBezTo>
                  <a:pt x="140898" y="111424"/>
                  <a:pt x="299050" y="212785"/>
                  <a:pt x="526212" y="293298"/>
                </a:cubicBezTo>
                <a:cubicBezTo>
                  <a:pt x="753374" y="373811"/>
                  <a:pt x="1095556" y="441384"/>
                  <a:pt x="1362975" y="483078"/>
                </a:cubicBezTo>
                <a:cubicBezTo>
                  <a:pt x="1630394" y="524772"/>
                  <a:pt x="1932317" y="532681"/>
                  <a:pt x="2130725" y="5434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0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Ньютона (касательных)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62540"/>
              </p:ext>
            </p:extLst>
          </p:nvPr>
        </p:nvGraphicFramePr>
        <p:xfrm>
          <a:off x="-33439" y="1127698"/>
          <a:ext cx="9210878" cy="561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B21F37-2D9F-49A4-898F-2BD8F7A655FF}"/>
              </a:ext>
            </a:extLst>
          </p:cNvPr>
          <p:cNvSpPr txBox="1"/>
          <p:nvPr/>
        </p:nvSpPr>
        <p:spPr>
          <a:xfrm>
            <a:off x="179512" y="2060848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Условия решения методом Ньютона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1. Непрерывность и дифференцируемость функции вблизи корня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2. Отсутствие экстремальных точек на пути приближения к решению уравнения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16EB4-F974-4D92-B191-FED56050A6C7}"/>
              </a:ext>
            </a:extLst>
          </p:cNvPr>
          <p:cNvSpPr txBox="1"/>
          <p:nvPr/>
        </p:nvSpPr>
        <p:spPr>
          <a:xfrm>
            <a:off x="3131840" y="4725144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Новое приближение рассчитывается из определения тангенса: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endParaRPr lang="en-US" sz="2400" b="1" dirty="0">
              <a:solidFill>
                <a:srgbClr val="7030A0"/>
              </a:solidFill>
            </a:endParaRPr>
          </a:p>
          <a:p>
            <a:pPr algn="ctr"/>
            <a:endParaRPr lang="en-US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откуда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705D24-7716-41CC-9057-9C9CBAAD9614}"/>
                  </a:ext>
                </a:extLst>
              </p:cNvPr>
              <p:cNvSpPr txBox="1"/>
              <p:nvPr/>
            </p:nvSpPr>
            <p:spPr>
              <a:xfrm>
                <a:off x="4283968" y="5445224"/>
                <a:ext cx="3451586" cy="588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705D24-7716-41CC-9057-9C9CBAAD9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445224"/>
                <a:ext cx="3451586" cy="588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3063B6-4848-443F-8D82-23D22662863A}"/>
                  </a:ext>
                </a:extLst>
              </p:cNvPr>
              <p:cNvSpPr txBox="1"/>
              <p:nvPr/>
            </p:nvSpPr>
            <p:spPr>
              <a:xfrm>
                <a:off x="4283968" y="6093296"/>
                <a:ext cx="2675604" cy="637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3063B6-4848-443F-8D82-23D22662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6093296"/>
                <a:ext cx="2675604" cy="637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35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 метода Ньютона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72FC3-9C54-4285-B981-563B985FAF84}"/>
              </a:ext>
            </a:extLst>
          </p:cNvPr>
          <p:cNvSpPr txBox="1"/>
          <p:nvPr/>
        </p:nvSpPr>
        <p:spPr>
          <a:xfrm>
            <a:off x="4752528" y="1772816"/>
            <a:ext cx="457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1. Задать точность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, начальное приближение 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(0)</a:t>
            </a:r>
            <a:r>
              <a:rPr lang="ru-RU" sz="2200" b="1" dirty="0">
                <a:solidFill>
                  <a:srgbClr val="7030A0"/>
                </a:solidFill>
              </a:rPr>
              <a:t>. Определить значение функции в начальной точке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(0)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2. Найти точку следующего приближения 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</a:t>
            </a:r>
            <a:r>
              <a:rPr lang="en-US" sz="2200" b="1" i="1" baseline="30000" dirty="0">
                <a:solidFill>
                  <a:srgbClr val="7030A0"/>
                </a:solidFill>
              </a:rPr>
              <a:t>k</a:t>
            </a:r>
            <a:r>
              <a:rPr lang="ru-RU" sz="2200" b="1" baseline="30000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 и рассчитать значение функции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</a:t>
            </a:r>
            <a:r>
              <a:rPr lang="en-US" sz="2200" b="1" i="1" baseline="30000" dirty="0">
                <a:solidFill>
                  <a:srgbClr val="7030A0"/>
                </a:solidFill>
              </a:rPr>
              <a:t>k</a:t>
            </a:r>
            <a:r>
              <a:rPr lang="ru-RU" sz="2200" b="1" baseline="30000" dirty="0">
                <a:solidFill>
                  <a:srgbClr val="7030A0"/>
                </a:solidFill>
              </a:rPr>
              <a:t>)</a:t>
            </a:r>
            <a:r>
              <a:rPr lang="en-US" sz="2200" b="1" dirty="0">
                <a:solidFill>
                  <a:srgbClr val="7030A0"/>
                </a:solidFill>
              </a:rPr>
              <a:t>) </a:t>
            </a:r>
            <a:r>
              <a:rPr lang="ru-RU" sz="2200" b="1" dirty="0">
                <a:solidFill>
                  <a:srgbClr val="7030A0"/>
                </a:solidFill>
              </a:rPr>
              <a:t>в ней.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5F9D0-8E36-42A9-B996-6F9E07C3E2A3}"/>
              </a:ext>
            </a:extLst>
          </p:cNvPr>
          <p:cNvSpPr txBox="1"/>
          <p:nvPr/>
        </p:nvSpPr>
        <p:spPr>
          <a:xfrm>
            <a:off x="0" y="4127595"/>
            <a:ext cx="91439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3</a:t>
            </a:r>
            <a:r>
              <a:rPr lang="ru-RU" sz="2200" b="1" dirty="0">
                <a:solidFill>
                  <a:srgbClr val="7030A0"/>
                </a:solidFill>
              </a:rPr>
              <a:t>. Проверить условия окончания вычислений (условия 1, 2 и 4 метода пропорциональных частей). При выполнении любого из условий 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</a:t>
            </a:r>
            <a:r>
              <a:rPr lang="en-US" sz="2200" b="1" i="1" baseline="30000" dirty="0">
                <a:solidFill>
                  <a:srgbClr val="7030A0"/>
                </a:solidFill>
              </a:rPr>
              <a:t>k</a:t>
            </a:r>
            <a:r>
              <a:rPr lang="ru-RU" sz="2200" b="1" baseline="30000" dirty="0">
                <a:solidFill>
                  <a:srgbClr val="7030A0"/>
                </a:solidFill>
              </a:rPr>
              <a:t>)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решение уравнения, найденное с точностью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4. Процедура повторяется с п. 2.</a:t>
            </a:r>
          </a:p>
          <a:p>
            <a:endParaRPr lang="ru-RU" sz="1600" b="1" dirty="0">
              <a:solidFill>
                <a:srgbClr val="7030A0"/>
              </a:solidFill>
            </a:endParaRPr>
          </a:p>
          <a:p>
            <a:pPr algn="ctr"/>
            <a:r>
              <a:rPr lang="ru-RU" sz="2200" b="1" dirty="0">
                <a:solidFill>
                  <a:srgbClr val="7030A0"/>
                </a:solidFill>
              </a:rPr>
              <a:t>Достаточное условие сходимости:</a:t>
            </a:r>
          </a:p>
          <a:p>
            <a:endParaRPr lang="ru-RU" sz="2200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75CCDF7-4065-4AE4-8AA8-B3BE64037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47070"/>
              </p:ext>
            </p:extLst>
          </p:nvPr>
        </p:nvGraphicFramePr>
        <p:xfrm>
          <a:off x="38569" y="1484784"/>
          <a:ext cx="4749455" cy="289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F6F0A-5BE5-4E8F-8C14-AF8771F5DE96}"/>
                  </a:ext>
                </a:extLst>
              </p:cNvPr>
              <p:cNvSpPr txBox="1"/>
              <p:nvPr/>
            </p:nvSpPr>
            <p:spPr>
              <a:xfrm>
                <a:off x="3491880" y="6069070"/>
                <a:ext cx="2163606" cy="744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(0)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F6F0A-5BE5-4E8F-8C14-AF8771F5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6069070"/>
                <a:ext cx="2163606" cy="744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53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Ньютона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0" y="1930187"/>
            <a:ext cx="457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Преимущества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Малое количество шагов, в том числе для задач с высоким порядком точности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Возможность проверки сходимости метода для набора исходных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3AC3D-4DE2-4507-85E4-884AEF0E5154}"/>
              </a:ext>
            </a:extLst>
          </p:cNvPr>
          <p:cNvSpPr txBox="1"/>
          <p:nvPr/>
        </p:nvSpPr>
        <p:spPr>
          <a:xfrm>
            <a:off x="4572000" y="1930187"/>
            <a:ext cx="457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Недостатки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Сравнительная сложность реализации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Неизвестно количество шагов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Большой объём вычислений на каждом шаге из-за необходимости расчёта производной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Необходимость выбирать из вариантов условий окончания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Чувствительность к выбору начального приближения</a:t>
            </a:r>
          </a:p>
        </p:txBody>
      </p:sp>
    </p:spTree>
    <p:extLst>
      <p:ext uri="{BB962C8B-B14F-4D97-AF65-F5344CB8AC3E}">
        <p14:creationId xmlns:p14="http://schemas.microsoft.com/office/powerpoint/2010/main" val="381640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Методы простых итераций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21F37-2D9F-49A4-898F-2BD8F7A655FF}"/>
              </a:ext>
            </a:extLst>
          </p:cNvPr>
          <p:cNvSpPr txBox="1"/>
          <p:nvPr/>
        </p:nvSpPr>
        <p:spPr>
          <a:xfrm>
            <a:off x="179512" y="1916832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Исходное уравнение преобразуется к итерационной форме: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Эмпирический метод простых итераций – подбирается итерационная форма, для которой обеспечивается необходимое условие сходимости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Шаблонный метод простых итераций – итерационная форма записывается в виде, гарантирующем выполнение достаточного условия сходимости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D8FF39-41E2-46FC-B055-5D7E9F9D87EB}"/>
                  </a:ext>
                </a:extLst>
              </p:cNvPr>
              <p:cNvSpPr txBox="1"/>
              <p:nvPr/>
            </p:nvSpPr>
            <p:spPr>
              <a:xfrm>
                <a:off x="2958256" y="4162305"/>
                <a:ext cx="3227487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D8FF39-41E2-46FC-B055-5D7E9F9D8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256" y="4162305"/>
                <a:ext cx="3227487" cy="317844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39C2D-B1CD-4487-B69F-898C2DE0D7ED}"/>
                  </a:ext>
                </a:extLst>
              </p:cNvPr>
              <p:cNvSpPr txBox="1"/>
              <p:nvPr/>
            </p:nvSpPr>
            <p:spPr>
              <a:xfrm>
                <a:off x="3875911" y="6009421"/>
                <a:ext cx="144655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39C2D-B1CD-4487-B69F-898C2DE0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911" y="6009421"/>
                <a:ext cx="1446550" cy="312650"/>
              </a:xfrm>
              <a:prstGeom prst="rect">
                <a:avLst/>
              </a:prstGeom>
              <a:blipFill>
                <a:blip r:embed="rId3"/>
                <a:stretch>
                  <a:fillRect t="-3922" r="-3376"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88D9F-3006-4595-B362-0B90C9E681CC}"/>
                  </a:ext>
                </a:extLst>
              </p:cNvPr>
              <p:cNvSpPr txBox="1"/>
              <p:nvPr/>
            </p:nvSpPr>
            <p:spPr>
              <a:xfrm>
                <a:off x="3707904" y="2348880"/>
                <a:ext cx="173169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88D9F-3006-4595-B362-0B90C9E6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348880"/>
                <a:ext cx="1731693" cy="312650"/>
              </a:xfrm>
              <a:prstGeom prst="rect">
                <a:avLst/>
              </a:prstGeom>
              <a:blipFill>
                <a:blip r:embed="rId4"/>
                <a:stretch>
                  <a:fillRect l="-1408" t="-3846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80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 метод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ов простых итераций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72FC3-9C54-4285-B981-563B985FAF84}"/>
              </a:ext>
            </a:extLst>
          </p:cNvPr>
          <p:cNvSpPr txBox="1"/>
          <p:nvPr/>
        </p:nvSpPr>
        <p:spPr>
          <a:xfrm>
            <a:off x="0" y="1772816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1. Задать точность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, начальное приближение 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(0)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2. Получить сходящуюся итерационную форму: для эмпирического метода – путём элементарных алгебраических преобразований; для шаблонного метода – в виде:</a:t>
            </a:r>
          </a:p>
          <a:p>
            <a:endParaRPr lang="ru-RU" sz="2200" b="1" dirty="0">
              <a:solidFill>
                <a:srgbClr val="7030A0"/>
              </a:solidFill>
            </a:endParaRPr>
          </a:p>
          <a:p>
            <a:r>
              <a:rPr lang="ru-RU" sz="2200" b="1" dirty="0">
                <a:solidFill>
                  <a:srgbClr val="7030A0"/>
                </a:solidFill>
              </a:rPr>
              <a:t>где</a:t>
            </a:r>
            <a:endParaRPr lang="en-US" sz="2200" b="1" dirty="0">
              <a:solidFill>
                <a:srgbClr val="7030A0"/>
              </a:solidFill>
            </a:endParaRPr>
          </a:p>
          <a:p>
            <a:endParaRPr lang="en-US" sz="2200" b="1" dirty="0">
              <a:solidFill>
                <a:srgbClr val="7030A0"/>
              </a:solidFill>
            </a:endParaRPr>
          </a:p>
          <a:p>
            <a:endParaRPr lang="ru-RU" sz="2200" b="1" dirty="0">
              <a:solidFill>
                <a:srgbClr val="7030A0"/>
              </a:solidFill>
            </a:endParaRPr>
          </a:p>
          <a:p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l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параметр метода; </a:t>
            </a:r>
            <a:r>
              <a:rPr lang="en-US" sz="2200" b="1" i="1" dirty="0">
                <a:solidFill>
                  <a:srgbClr val="7030A0"/>
                </a:solidFill>
              </a:rPr>
              <a:t>v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коэффициент, влияющий на скорость сходимости (обычно выбирается в пределах от 0,3 до 0,7); </a:t>
            </a:r>
            <a:r>
              <a:rPr lang="en-US" sz="2200" b="1" i="1" dirty="0" err="1">
                <a:solidFill>
                  <a:srgbClr val="7030A0"/>
                </a:solidFill>
              </a:rPr>
              <a:t>Sgn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функция знака (+1 или </a:t>
            </a:r>
            <a:r>
              <a:rPr lang="en-US" sz="2200" b="1">
                <a:solidFill>
                  <a:srgbClr val="7030A0"/>
                </a:solidFill>
              </a:rPr>
              <a:t>–</a:t>
            </a:r>
            <a:r>
              <a:rPr lang="ru-RU" sz="2200" b="1">
                <a:solidFill>
                  <a:srgbClr val="7030A0"/>
                </a:solidFill>
              </a:rPr>
              <a:t>1 </a:t>
            </a:r>
            <a:r>
              <a:rPr lang="ru-RU" sz="2200" b="1" dirty="0">
                <a:solidFill>
                  <a:srgbClr val="7030A0"/>
                </a:solidFill>
              </a:rPr>
              <a:t>в зависимости от знака аргумента).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ru-RU" sz="2200" b="1" dirty="0">
                <a:solidFill>
                  <a:srgbClr val="7030A0"/>
                </a:solidFill>
              </a:rPr>
              <a:t>3. Выполнить последовательность итераций с использованием полученной итерационной формы до выполнения одного из условий окончания (условия 1, 2 или 4 метода пропорциональных частей).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F6F0A-5BE5-4E8F-8C14-AF8771F5DE96}"/>
                  </a:ext>
                </a:extLst>
              </p:cNvPr>
              <p:cNvSpPr txBox="1"/>
              <p:nvPr/>
            </p:nvSpPr>
            <p:spPr>
              <a:xfrm>
                <a:off x="3363482" y="3717032"/>
                <a:ext cx="2432654" cy="726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F6F0A-5BE5-4E8F-8C14-AF8771F5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482" y="3717032"/>
                <a:ext cx="2432654" cy="726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D38DA0-2C80-480D-8455-3FC4C8158E3D}"/>
                  </a:ext>
                </a:extLst>
              </p:cNvPr>
              <p:cNvSpPr txBox="1"/>
              <p:nvPr/>
            </p:nvSpPr>
            <p:spPr>
              <a:xfrm>
                <a:off x="3226183" y="3249813"/>
                <a:ext cx="269163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D38DA0-2C80-480D-8455-3FC4C815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83" y="3249813"/>
                <a:ext cx="2691634" cy="312650"/>
              </a:xfrm>
              <a:prstGeom prst="rect">
                <a:avLst/>
              </a:prstGeom>
              <a:blipFill>
                <a:blip r:embed="rId3"/>
                <a:stretch>
                  <a:fillRect l="-1131" t="-3922" b="-27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2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определения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2068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7030A0"/>
                </a:solidFill>
              </a:rPr>
              <a:t>Нелинейное алгебраическое уравнение</a:t>
            </a:r>
            <a:r>
              <a:rPr lang="ru-RU" sz="2400" b="1" dirty="0">
                <a:solidFill>
                  <a:srgbClr val="7030A0"/>
                </a:solidFill>
              </a:rPr>
              <a:t> – уравнение вида</a:t>
            </a:r>
          </a:p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x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r>
              <a:rPr lang="ru-RU" sz="2400" b="1" dirty="0">
                <a:solidFill>
                  <a:srgbClr val="7030A0"/>
                </a:solidFill>
              </a:rPr>
              <a:t> = 0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где </a:t>
            </a:r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x</a:t>
            </a:r>
            <a:r>
              <a:rPr lang="en-US" sz="2400" b="1" dirty="0">
                <a:solidFill>
                  <a:srgbClr val="7030A0"/>
                </a:solidFill>
              </a:rPr>
              <a:t>) – </a:t>
            </a:r>
            <a:r>
              <a:rPr lang="ru-RU" sz="2400" b="1" dirty="0">
                <a:solidFill>
                  <a:srgbClr val="7030A0"/>
                </a:solidFill>
              </a:rPr>
              <a:t>нелинейная функция.</a:t>
            </a:r>
          </a:p>
          <a:p>
            <a:r>
              <a:rPr lang="ru-RU" sz="2400" b="1" u="sng" dirty="0">
                <a:solidFill>
                  <a:srgbClr val="7030A0"/>
                </a:solidFill>
              </a:rPr>
              <a:t>Решить уравнение</a:t>
            </a:r>
            <a:r>
              <a:rPr lang="ru-RU" sz="2400" b="1" dirty="0">
                <a:solidFill>
                  <a:srgbClr val="7030A0"/>
                </a:solidFill>
              </a:rPr>
              <a:t> – найти все его корни или доказать, что их нет.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Этапы численного решения: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7030A0"/>
                </a:solidFill>
              </a:rPr>
              <a:t>Отделение корней;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7030A0"/>
                </a:solidFill>
              </a:rPr>
              <a:t>Уточнение корней.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Способы отделения корней: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определение начальных интервалов локализации;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определение начальных приближений.</a:t>
            </a:r>
          </a:p>
          <a:p>
            <a:pPr marL="342900" indent="-342900">
              <a:buFontTx/>
              <a:buChar char="-"/>
            </a:pP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Для отделения корней используются графические методы: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нулей функции;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точек пересечения графиков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104248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Особенности реализации метод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ов простых итераций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3C087-FD5E-4215-982D-B5C6F9A79F2F}"/>
              </a:ext>
            </a:extLst>
          </p:cNvPr>
          <p:cNvSpPr txBox="1"/>
          <p:nvPr/>
        </p:nvSpPr>
        <p:spPr>
          <a:xfrm>
            <a:off x="0" y="2204864"/>
            <a:ext cx="457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Эмпирический метод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Возможен многократный подбор варианта итерационной формы в случае отсутствия сходимости или медленной сходимости выбранной формы.</a:t>
            </a:r>
          </a:p>
          <a:p>
            <a:pPr marL="457200" indent="-457200">
              <a:buAutoNum type="arabicPeriod"/>
            </a:pPr>
            <a:endParaRPr lang="ru-RU" sz="2200" b="1" dirty="0">
              <a:solidFill>
                <a:srgbClr val="7030A0"/>
              </a:solidFill>
            </a:endParaRPr>
          </a:p>
          <a:p>
            <a:pPr algn="ctr"/>
            <a:r>
              <a:rPr lang="ru-RU" sz="2200" b="1" u="sng" dirty="0">
                <a:solidFill>
                  <a:srgbClr val="7030A0"/>
                </a:solidFill>
              </a:rPr>
              <a:t>Преимущества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Возможность нахождения быстро сходящейся итерационной форм (быстрее, чем методом Ньютона)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3A0C7-750E-4BD3-A29E-49CD793FEBF3}"/>
              </a:ext>
            </a:extLst>
          </p:cNvPr>
          <p:cNvSpPr txBox="1"/>
          <p:nvPr/>
        </p:nvSpPr>
        <p:spPr>
          <a:xfrm>
            <a:off x="4572000" y="2204864"/>
            <a:ext cx="457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Шаблонный метод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Требуется расчёт производной функции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Возможен пересчёт параметра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l</a:t>
            </a:r>
            <a:r>
              <a:rPr lang="ru-RU" sz="2200" b="1" dirty="0">
                <a:solidFill>
                  <a:srgbClr val="7030A0"/>
                </a:solidFill>
              </a:rPr>
              <a:t> на каждом шаге итерации</a:t>
            </a:r>
          </a:p>
          <a:p>
            <a:pPr marL="457200" indent="-457200">
              <a:buAutoNum type="arabicPeriod"/>
            </a:pPr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ru-RU" sz="2200" b="1" dirty="0">
              <a:solidFill>
                <a:srgbClr val="7030A0"/>
              </a:solidFill>
            </a:endParaRPr>
          </a:p>
          <a:p>
            <a:pPr algn="ctr"/>
            <a:r>
              <a:rPr lang="ru-RU" sz="2200" b="1" u="sng" dirty="0">
                <a:solidFill>
                  <a:srgbClr val="7030A0"/>
                </a:solidFill>
              </a:rPr>
              <a:t>Недостатки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Аналогично недостаткам метода Ньютона</a:t>
            </a:r>
          </a:p>
        </p:txBody>
      </p:sp>
    </p:spTree>
    <p:extLst>
      <p:ext uri="{BB962C8B-B14F-4D97-AF65-F5344CB8AC3E}">
        <p14:creationId xmlns:p14="http://schemas.microsoft.com/office/powerpoint/2010/main" val="89783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Лекция 2. Численные методы решения нелинейных алгебраических уравнений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25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Графические методы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нулей функции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75400"/>
              </p:ext>
            </p:extLst>
          </p:nvPr>
        </p:nvGraphicFramePr>
        <p:xfrm>
          <a:off x="287524" y="1587662"/>
          <a:ext cx="8568952" cy="5222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7ACDED-C0AD-4CEA-966B-E3360E9A0C73}"/>
              </a:ext>
            </a:extLst>
          </p:cNvPr>
          <p:cNvSpPr txBox="1"/>
          <p:nvPr/>
        </p:nvSpPr>
        <p:spPr>
          <a:xfrm>
            <a:off x="2286000" y="12183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solidFill>
                  <a:srgbClr val="7030A0"/>
                </a:solidFill>
              </a:rPr>
              <a:t>f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r>
              <a:rPr lang="ru-RU" sz="1800" b="1" dirty="0">
                <a:solidFill>
                  <a:srgbClr val="7030A0"/>
                </a:solidFill>
              </a:rPr>
              <a:t>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99334-807F-4DB7-B7B3-BD7C28C42A09}"/>
              </a:ext>
            </a:extLst>
          </p:cNvPr>
          <p:cNvSpPr txBox="1"/>
          <p:nvPr/>
        </p:nvSpPr>
        <p:spPr>
          <a:xfrm>
            <a:off x="8244408" y="1700808"/>
            <a:ext cx="845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y = </a:t>
            </a:r>
            <a:r>
              <a:rPr lang="en-US" sz="1800" b="1" i="1" dirty="0">
                <a:solidFill>
                  <a:srgbClr val="7030A0"/>
                </a:solidFill>
              </a:rPr>
              <a:t>f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8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Графические методы</a:t>
            </a:r>
          </a:p>
          <a:p>
            <a:pPr algn="ctr"/>
            <a:r>
              <a:rPr lang="ru-RU" sz="3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точек пересечения графиков функций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ACDED-C0AD-4CEA-966B-E3360E9A0C73}"/>
              </a:ext>
            </a:extLst>
          </p:cNvPr>
          <p:cNvSpPr txBox="1"/>
          <p:nvPr/>
        </p:nvSpPr>
        <p:spPr>
          <a:xfrm>
            <a:off x="2286000" y="105273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solidFill>
                  <a:srgbClr val="7030A0"/>
                </a:solidFill>
              </a:rPr>
              <a:t>f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r>
              <a:rPr lang="ru-RU" sz="1800" b="1" dirty="0">
                <a:solidFill>
                  <a:srgbClr val="7030A0"/>
                </a:solidFill>
              </a:rPr>
              <a:t> = 0</a:t>
            </a:r>
          </a:p>
          <a:p>
            <a:pPr algn="ctr"/>
            <a:r>
              <a:rPr lang="en-US" sz="1800" b="1" i="1" dirty="0">
                <a:solidFill>
                  <a:srgbClr val="7030A0"/>
                </a:solidFill>
              </a:rPr>
              <a:t>f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r>
              <a:rPr lang="ru-RU" sz="1800" b="1" dirty="0">
                <a:solidFill>
                  <a:srgbClr val="7030A0"/>
                </a:solidFill>
              </a:rPr>
              <a:t> = </a:t>
            </a:r>
            <a:r>
              <a:rPr lang="en-US" sz="1800" b="1" i="1" dirty="0">
                <a:solidFill>
                  <a:srgbClr val="7030A0"/>
                </a:solidFill>
              </a:rPr>
              <a:t>g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 – </a:t>
            </a:r>
            <a:r>
              <a:rPr lang="en-US" sz="1800" b="1" i="1" dirty="0">
                <a:solidFill>
                  <a:srgbClr val="7030A0"/>
                </a:solidFill>
              </a:rPr>
              <a:t>h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lang="ru-RU" sz="18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17000"/>
              </p:ext>
            </p:extLst>
          </p:nvPr>
        </p:nvGraphicFramePr>
        <p:xfrm>
          <a:off x="433076" y="1763142"/>
          <a:ext cx="8277847" cy="504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0DAEEF-89ED-4D58-ABC6-40509A75EADD}"/>
              </a:ext>
            </a:extLst>
          </p:cNvPr>
          <p:cNvSpPr txBox="1"/>
          <p:nvPr/>
        </p:nvSpPr>
        <p:spPr>
          <a:xfrm>
            <a:off x="8100392" y="2348880"/>
            <a:ext cx="9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y = </a:t>
            </a:r>
            <a:r>
              <a:rPr lang="en-US" sz="1800" b="1" i="1" dirty="0">
                <a:solidFill>
                  <a:srgbClr val="7030A0"/>
                </a:solidFill>
              </a:rPr>
              <a:t>g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4CAD0-0C92-496B-958E-5E127BDCDB65}"/>
              </a:ext>
            </a:extLst>
          </p:cNvPr>
          <p:cNvSpPr txBox="1"/>
          <p:nvPr/>
        </p:nvSpPr>
        <p:spPr>
          <a:xfrm>
            <a:off x="8100392" y="4797152"/>
            <a:ext cx="9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y = </a:t>
            </a:r>
            <a:r>
              <a:rPr lang="en-US" sz="1800" b="1" i="1" dirty="0">
                <a:solidFill>
                  <a:srgbClr val="7030A0"/>
                </a:solidFill>
              </a:rPr>
              <a:t>h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26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0" y="1340768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7030A0"/>
                </a:solidFill>
              </a:rPr>
              <a:t>Интервальные методы: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половинного деления;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пропорциональных частей (хорд, секущих).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Для решения требуется задать: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начальный интервал локализации решения </a:t>
            </a:r>
            <a:r>
              <a:rPr lang="en-US" sz="2400" b="1" dirty="0">
                <a:solidFill>
                  <a:srgbClr val="7030A0"/>
                </a:solidFill>
              </a:rPr>
              <a:t>[</a:t>
            </a:r>
            <a:r>
              <a:rPr lang="en-US" sz="2400" b="1" i="1" dirty="0">
                <a:solidFill>
                  <a:srgbClr val="7030A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i="1" dirty="0">
                <a:solidFill>
                  <a:srgbClr val="7030A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];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точность </a:t>
            </a:r>
            <a:r>
              <a:rPr lang="en-US" sz="24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400" b="1" dirty="0">
                <a:solidFill>
                  <a:srgbClr val="7030A0"/>
                </a:solidFill>
              </a:rPr>
              <a:t>.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r>
              <a:rPr lang="ru-RU" sz="2400" b="1" u="sng" dirty="0">
                <a:solidFill>
                  <a:srgbClr val="7030A0"/>
                </a:solidFill>
              </a:rPr>
              <a:t>Методы уточнения решения: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простых итераций;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Ньютона (касательных).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Для решения требуется задать: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начальное приближение </a:t>
            </a:r>
            <a:r>
              <a:rPr lang="en-US" sz="2400" b="1" i="1" dirty="0">
                <a:solidFill>
                  <a:srgbClr val="7030A0"/>
                </a:solidFill>
              </a:rPr>
              <a:t>x</a:t>
            </a:r>
            <a:r>
              <a:rPr lang="en-US" sz="2400" b="1" baseline="-25000" dirty="0">
                <a:solidFill>
                  <a:srgbClr val="7030A0"/>
                </a:solidFill>
              </a:rPr>
              <a:t>0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точность </a:t>
            </a:r>
            <a:r>
              <a:rPr lang="en-US" sz="24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4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32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половинного деления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84219"/>
              </p:ext>
            </p:extLst>
          </p:nvPr>
        </p:nvGraphicFramePr>
        <p:xfrm>
          <a:off x="-33338" y="1270071"/>
          <a:ext cx="9210675" cy="561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892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 метода половинного деления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4572000" y="1628800"/>
            <a:ext cx="457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1. Задать точность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, начальный интервал локализации решения</a:t>
            </a:r>
            <a:br>
              <a:rPr lang="ru-RU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[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]</a:t>
            </a:r>
            <a:r>
              <a:rPr lang="ru-RU" sz="2200" b="1" dirty="0">
                <a:solidFill>
                  <a:srgbClr val="7030A0"/>
                </a:solidFill>
              </a:rPr>
              <a:t>. Определить значение функции в левой границе заданного отрезка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2. Найти координату середины текущего отрезка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=(</a:t>
            </a:r>
            <a:r>
              <a:rPr lang="en-US" sz="2200" b="1" i="1" dirty="0" err="1">
                <a:solidFill>
                  <a:srgbClr val="7030A0"/>
                </a:solidFill>
              </a:rPr>
              <a:t>a</a:t>
            </a:r>
            <a:r>
              <a:rPr lang="en-US" sz="2200" b="1" dirty="0" err="1">
                <a:solidFill>
                  <a:srgbClr val="7030A0"/>
                </a:solidFill>
              </a:rPr>
              <a:t>+</a:t>
            </a:r>
            <a:r>
              <a:rPr lang="en-US" sz="2200" b="1" i="1" dirty="0" err="1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)/2 </a:t>
            </a:r>
            <a:r>
              <a:rPr lang="ru-RU" sz="2200" b="1" dirty="0">
                <a:solidFill>
                  <a:srgbClr val="7030A0"/>
                </a:solidFill>
              </a:rPr>
              <a:t>и значение функции в ней: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3</a:t>
            </a:r>
            <a:r>
              <a:rPr lang="ru-RU" sz="2200" b="1" dirty="0">
                <a:solidFill>
                  <a:srgbClr val="7030A0"/>
                </a:solidFill>
              </a:rPr>
              <a:t>. Проверить условия окончания вычислений:</a:t>
            </a:r>
          </a:p>
          <a:p>
            <a:pPr algn="ctr"/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=0,</a:t>
            </a:r>
          </a:p>
          <a:p>
            <a:pPr algn="ctr"/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ru-RU" sz="2200" b="1" i="1" dirty="0">
                <a:solidFill>
                  <a:srgbClr val="7030A0"/>
                </a:solidFill>
              </a:rPr>
              <a:t> – 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)/2≤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  <a:latin typeface="Symbol" panose="05050102010706020507" pitchFamily="18" charset="2"/>
              </a:rPr>
              <a:t>.</a:t>
            </a:r>
            <a:endParaRPr lang="ru-RU" sz="2200" b="1" dirty="0">
              <a:solidFill>
                <a:srgbClr val="7030A0"/>
              </a:solidFill>
            </a:endParaRPr>
          </a:p>
          <a:p>
            <a:r>
              <a:rPr lang="ru-RU" sz="2200" b="1" dirty="0">
                <a:solidFill>
                  <a:srgbClr val="7030A0"/>
                </a:solidFill>
              </a:rPr>
              <a:t>При выполнении любого из условий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решение уравнения, найденное с точностью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0696"/>
              </p:ext>
            </p:extLst>
          </p:nvPr>
        </p:nvGraphicFramePr>
        <p:xfrm>
          <a:off x="-33337" y="1495879"/>
          <a:ext cx="4605337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84496B-97DE-434A-A0B7-AFD4BBA8A8D6}"/>
              </a:ext>
            </a:extLst>
          </p:cNvPr>
          <p:cNvSpPr txBox="1"/>
          <p:nvPr/>
        </p:nvSpPr>
        <p:spPr>
          <a:xfrm>
            <a:off x="35496" y="4060682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Условия решения методом половинного деления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1. </a:t>
            </a:r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r>
              <a:rPr 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</a:t>
            </a:r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)&lt;0;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2. Непрерывность функции на заданном отрезке</a:t>
            </a:r>
          </a:p>
        </p:txBody>
      </p:sp>
    </p:spTree>
    <p:extLst>
      <p:ext uri="{BB962C8B-B14F-4D97-AF65-F5344CB8AC3E}">
        <p14:creationId xmlns:p14="http://schemas.microsoft.com/office/powerpoint/2010/main" val="40629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4572000" y="162880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4. Проверить условие 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a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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dirty="0">
                <a:solidFill>
                  <a:srgbClr val="7030A0"/>
                </a:solidFill>
              </a:rPr>
              <a:t>)&lt;0</a:t>
            </a:r>
            <a:r>
              <a:rPr lang="ru-RU" sz="2200" b="1" dirty="0">
                <a:solidFill>
                  <a:srgbClr val="7030A0"/>
                </a:solidFill>
              </a:rPr>
              <a:t>. Если оно выполняется, граница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ru-RU" sz="2200" b="1" dirty="0">
                <a:solidFill>
                  <a:srgbClr val="7030A0"/>
                </a:solidFill>
              </a:rPr>
              <a:t> смещается в точку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: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=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ru-RU" sz="2200" b="1" dirty="0">
                <a:solidFill>
                  <a:srgbClr val="7030A0"/>
                </a:solidFill>
              </a:rPr>
              <a:t>иначе граница </a:t>
            </a:r>
            <a:r>
              <a:rPr lang="en-US" sz="2200" b="1" dirty="0">
                <a:solidFill>
                  <a:srgbClr val="7030A0"/>
                </a:solidFill>
              </a:rPr>
              <a:t>a </a:t>
            </a:r>
            <a:r>
              <a:rPr lang="ru-RU" sz="2200" b="1" dirty="0">
                <a:solidFill>
                  <a:srgbClr val="7030A0"/>
                </a:solidFill>
              </a:rPr>
              <a:t>смещается в точку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: 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=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ru-RU" sz="2200" b="1" dirty="0">
                <a:solidFill>
                  <a:srgbClr val="7030A0"/>
                </a:solidFill>
              </a:rPr>
              <a:t> Это приводит к двукратному уменьшению интервала локализации корня.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5. Процедура повторяется с п. 2 для уменьшенного отрезка.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18070"/>
              </p:ext>
            </p:extLst>
          </p:nvPr>
        </p:nvGraphicFramePr>
        <p:xfrm>
          <a:off x="-33337" y="1495879"/>
          <a:ext cx="4605337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9F757D-FF5B-427A-8589-ED6D31DF51D7}"/>
              </a:ext>
            </a:extLst>
          </p:cNvPr>
          <p:cNvSpPr txBox="1"/>
          <p:nvPr/>
        </p:nvSpPr>
        <p:spPr>
          <a:xfrm>
            <a:off x="-8874" y="4956264"/>
            <a:ext cx="91773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Количество шагов можно определить по соотношению:</a:t>
            </a:r>
            <a:endParaRPr lang="en-US" sz="2200" b="1" dirty="0">
              <a:solidFill>
                <a:srgbClr val="7030A0"/>
              </a:solidFill>
            </a:endParaRPr>
          </a:p>
          <a:p>
            <a:endParaRPr lang="en-US" sz="2200" b="1" dirty="0">
              <a:solidFill>
                <a:srgbClr val="7030A0"/>
              </a:solidFill>
            </a:endParaRPr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ru-RU" sz="2200" b="1" dirty="0">
                <a:solidFill>
                  <a:srgbClr val="7030A0"/>
                </a:solidFill>
              </a:rPr>
              <a:t>где </a:t>
            </a:r>
            <a:r>
              <a:rPr lang="en-US" sz="2200" b="1" i="1" dirty="0">
                <a:solidFill>
                  <a:srgbClr val="7030A0"/>
                </a:solidFill>
              </a:rPr>
              <a:t>Int</a:t>
            </a:r>
            <a:r>
              <a:rPr lang="en-US" sz="2200" b="1" baseline="-25000" dirty="0">
                <a:solidFill>
                  <a:srgbClr val="7030A0"/>
                </a:solidFill>
              </a:rPr>
              <a:t>+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функция округления до целой части в большую сторону.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B2CDC8-C2FF-428B-8F12-29065F056FAB}"/>
                  </a:ext>
                </a:extLst>
              </p:cNvPr>
              <p:cNvSpPr txBox="1"/>
              <p:nvPr/>
            </p:nvSpPr>
            <p:spPr>
              <a:xfrm>
                <a:off x="3226635" y="5339296"/>
                <a:ext cx="2706318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B2CDC8-C2FF-428B-8F12-29065F056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35" y="5339296"/>
                <a:ext cx="2706318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C8FBA6-17C3-4CD6-8D01-014C39579BC0}"/>
              </a:ext>
            </a:extLst>
          </p:cNvPr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 метода половинного деления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01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половинного деления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0" y="1930187"/>
            <a:ext cx="457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Преимущества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Простота понимания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Простота реализации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Заранее можно определить количество шагов решения с требуемой точностью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Минимум расчётов на одном шаге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Нечувствительность к выбору начального интервала локализации решения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3AC3D-4DE2-4507-85E4-884AEF0E5154}"/>
              </a:ext>
            </a:extLst>
          </p:cNvPr>
          <p:cNvSpPr txBox="1"/>
          <p:nvPr/>
        </p:nvSpPr>
        <p:spPr>
          <a:xfrm>
            <a:off x="4572000" y="1930187"/>
            <a:ext cx="457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Недостатки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Большое количество шагов по сравнению с другими численными методами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Невозможность использования при наличии разрыва на интервале</a:t>
            </a:r>
          </a:p>
        </p:txBody>
      </p:sp>
    </p:spTree>
    <p:extLst>
      <p:ext uri="{BB962C8B-B14F-4D97-AF65-F5344CB8AC3E}">
        <p14:creationId xmlns:p14="http://schemas.microsoft.com/office/powerpoint/2010/main" val="3593997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1573</Words>
  <Application>Microsoft Office PowerPoint</Application>
  <PresentationFormat>Экран (4:3)</PresentationFormat>
  <Paragraphs>298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DSP</dc:creator>
  <cp:lastModifiedBy>Дударов Сергей Павлович</cp:lastModifiedBy>
  <cp:revision>70</cp:revision>
  <dcterms:created xsi:type="dcterms:W3CDTF">2020-04-10T10:11:46Z</dcterms:created>
  <dcterms:modified xsi:type="dcterms:W3CDTF">2021-09-13T03:05:32Z</dcterms:modified>
</cp:coreProperties>
</file>