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0i/FwEGfRe6uxGUE7E2vgFFRs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AEA7FF-0058-4DB4-BA48-FF69BADF3DA3}">
  <a:tblStyle styleId="{FCAEA7FF-0058-4DB4-BA48-FF69BADF3D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7c31d335e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7c31d335ee_0_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7c31d335e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37c31d335ee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7c31d335e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37c31d335ee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7c31d335e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37c31d335ee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miro.com/app/board/uXjVJLzZ_d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dgvcapstone.atlassian.net/jira/software/projects/SCRUM/boards/1/backlo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dgvcapstone.atlassian.net/jira/software/projects/SCRUM/boards/1/backlo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pic>
        <p:nvPicPr>
          <p:cNvPr id="84" name="Google Shape;84;p1"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85" name="Google Shape;85;p1"/>
          <p:cNvSpPr txBox="1"/>
          <p:nvPr/>
        </p:nvSpPr>
        <p:spPr>
          <a:xfrm>
            <a:off x="1062600" y="1966800"/>
            <a:ext cx="10066800" cy="2924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8000" b="0" i="0" u="none" strike="noStrike" cap="none">
                <a:solidFill>
                  <a:schemeClr val="dk1"/>
                </a:solidFill>
                <a:latin typeface="Calibri"/>
                <a:ea typeface="Calibri"/>
                <a:cs typeface="Calibri"/>
                <a:sym typeface="Calibri"/>
              </a:rPr>
              <a:t>PROYECTO </a:t>
            </a:r>
            <a:endParaRPr sz="8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s-MX" sz="8000" b="0" i="0" u="none" strike="noStrike" cap="none">
                <a:solidFill>
                  <a:schemeClr val="dk1"/>
                </a:solidFill>
                <a:latin typeface="Calibri"/>
                <a:ea typeface="Calibri"/>
                <a:cs typeface="Calibri"/>
                <a:sym typeface="Calibri"/>
              </a:rPr>
              <a:t>“</a:t>
            </a:r>
            <a:r>
              <a:rPr lang="es-MX" sz="8000" b="1">
                <a:solidFill>
                  <a:schemeClr val="dk1"/>
                </a:solidFill>
                <a:latin typeface="Calibri"/>
                <a:ea typeface="Calibri"/>
                <a:cs typeface="Calibri"/>
                <a:sym typeface="Calibri"/>
              </a:rPr>
              <a:t>VGD LEARN</a:t>
            </a:r>
            <a:r>
              <a:rPr lang="es-MX" sz="8000" b="0" i="0" u="none" strike="noStrike" cap="none">
                <a:solidFill>
                  <a:schemeClr val="dk1"/>
                </a:solidFill>
                <a:latin typeface="Calibri"/>
                <a:ea typeface="Calibri"/>
                <a:cs typeface="Calibri"/>
                <a:sym typeface="Calibri"/>
              </a:rPr>
              <a:t>”</a:t>
            </a:r>
            <a:endParaRPr sz="8000"/>
          </a:p>
          <a:p>
            <a:pPr marL="0" marR="0" lvl="0" indent="0" algn="ctr" rtl="0">
              <a:spcBef>
                <a:spcPts val="0"/>
              </a:spcBef>
              <a:spcAft>
                <a:spcPts val="0"/>
              </a:spcAft>
              <a:buNone/>
            </a:pPr>
            <a:r>
              <a:rPr lang="es-MX" sz="2400" b="0" i="0" u="none" strike="noStrike" cap="none">
                <a:solidFill>
                  <a:schemeClr val="dk1"/>
                </a:solidFill>
                <a:latin typeface="Calibri"/>
                <a:ea typeface="Calibri"/>
                <a:cs typeface="Calibri"/>
                <a:sym typeface="Calibri"/>
              </a:rPr>
              <a:t>PRESENTACIÓN CAPSTONE</a:t>
            </a:r>
            <a:endParaRPr sz="2400" b="0" i="0" u="none" strike="noStrike" cap="none">
              <a:solidFill>
                <a:schemeClr val="dk1"/>
              </a:solidFill>
              <a:latin typeface="Calibri"/>
              <a:ea typeface="Calibri"/>
              <a:cs typeface="Calibri"/>
              <a:sym typeface="Calibri"/>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g37c31d335ee_0_7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80" name="Google Shape;180;g37c31d335ee_0_74"/>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81" name="Google Shape;181;g37c31d335ee_0_74"/>
          <p:cNvSpPr txBox="1"/>
          <p:nvPr/>
        </p:nvSpPr>
        <p:spPr>
          <a:xfrm>
            <a:off x="1" y="1028331"/>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Release Plan del desarrollo del proyecto</a:t>
            </a:r>
            <a:endParaRPr sz="1000">
              <a:solidFill>
                <a:srgbClr val="757070"/>
              </a:solidFill>
              <a:latin typeface="Calibri"/>
              <a:ea typeface="Calibri"/>
              <a:cs typeface="Calibri"/>
              <a:sym typeface="Calibri"/>
            </a:endParaRPr>
          </a:p>
        </p:txBody>
      </p:sp>
      <p:cxnSp>
        <p:nvCxnSpPr>
          <p:cNvPr id="182" name="Google Shape;182;g37c31d335ee_0_74"/>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pic>
        <p:nvPicPr>
          <p:cNvPr id="183" name="Google Shape;183;g37c31d335ee_0_74"/>
          <p:cNvPicPr preferRelativeResize="0"/>
          <p:nvPr/>
        </p:nvPicPr>
        <p:blipFill>
          <a:blip r:embed="rId4">
            <a:alphaModFix/>
          </a:blip>
          <a:stretch>
            <a:fillRect/>
          </a:stretch>
        </p:blipFill>
        <p:spPr>
          <a:xfrm>
            <a:off x="2089963" y="2441976"/>
            <a:ext cx="3909475" cy="4064550"/>
          </a:xfrm>
          <a:prstGeom prst="rect">
            <a:avLst/>
          </a:prstGeom>
          <a:noFill/>
          <a:ln w="9525" cap="flat" cmpd="sng">
            <a:solidFill>
              <a:schemeClr val="dk2"/>
            </a:solidFill>
            <a:prstDash val="solid"/>
            <a:round/>
            <a:headEnd type="none" w="sm" len="sm"/>
            <a:tailEnd type="none" w="sm" len="sm"/>
          </a:ln>
        </p:spPr>
      </p:pic>
      <p:pic>
        <p:nvPicPr>
          <p:cNvPr id="184" name="Google Shape;184;g37c31d335ee_0_74"/>
          <p:cNvPicPr preferRelativeResize="0"/>
          <p:nvPr/>
        </p:nvPicPr>
        <p:blipFill>
          <a:blip r:embed="rId5">
            <a:alphaModFix/>
          </a:blip>
          <a:stretch>
            <a:fillRect/>
          </a:stretch>
        </p:blipFill>
        <p:spPr>
          <a:xfrm>
            <a:off x="6469163" y="2507688"/>
            <a:ext cx="4249050" cy="3933125"/>
          </a:xfrm>
          <a:prstGeom prst="rect">
            <a:avLst/>
          </a:prstGeom>
          <a:noFill/>
          <a:ln w="9525" cap="flat" cmpd="sng">
            <a:solidFill>
              <a:schemeClr val="dk2"/>
            </a:solidFill>
            <a:prstDash val="solid"/>
            <a:round/>
            <a:headEnd type="none" w="sm" len="sm"/>
            <a:tailEnd type="none" w="sm" len="sm"/>
          </a:ln>
        </p:spPr>
      </p:pic>
      <p:pic>
        <p:nvPicPr>
          <p:cNvPr id="185" name="Google Shape;185;g37c31d335ee_0_74"/>
          <p:cNvPicPr preferRelativeResize="0"/>
          <p:nvPr/>
        </p:nvPicPr>
        <p:blipFill>
          <a:blip r:embed="rId6">
            <a:alphaModFix/>
          </a:blip>
          <a:stretch>
            <a:fillRect/>
          </a:stretch>
        </p:blipFill>
        <p:spPr>
          <a:xfrm>
            <a:off x="429525" y="2041100"/>
            <a:ext cx="2686050" cy="685800"/>
          </a:xfrm>
          <a:prstGeom prst="rect">
            <a:avLst/>
          </a:prstGeom>
          <a:noFill/>
          <a:ln w="9525" cap="flat" cmpd="sng">
            <a:solidFill>
              <a:schemeClr val="dk2"/>
            </a:solidFill>
            <a:prstDash val="solid"/>
            <a:round/>
            <a:headEnd type="none" w="sm" len="sm"/>
            <a:tailEnd type="none" w="sm" len="sm"/>
          </a:ln>
        </p:spPr>
      </p:pic>
      <p:pic>
        <p:nvPicPr>
          <p:cNvPr id="186" name="Google Shape;186;g37c31d335ee_0_74"/>
          <p:cNvPicPr preferRelativeResize="0"/>
          <p:nvPr/>
        </p:nvPicPr>
        <p:blipFill>
          <a:blip r:embed="rId7">
            <a:alphaModFix/>
          </a:blip>
          <a:stretch>
            <a:fillRect/>
          </a:stretch>
        </p:blipFill>
        <p:spPr>
          <a:xfrm>
            <a:off x="9038325" y="1964900"/>
            <a:ext cx="2724150" cy="838200"/>
          </a:xfrm>
          <a:prstGeom prst="rect">
            <a:avLst/>
          </a:prstGeom>
          <a:noFill/>
          <a:ln w="9525" cap="flat" cmpd="sng">
            <a:solidFill>
              <a:schemeClr val="dk2"/>
            </a:solidFill>
            <a:prstDash val="solid"/>
            <a:round/>
            <a:headEnd type="none" w="sm" len="sm"/>
            <a:tailEnd type="none" w="sm" len="sm"/>
          </a:ln>
        </p:spPr>
      </p:pic>
      <p:sp>
        <p:nvSpPr>
          <p:cNvPr id="187" name="Google Shape;187;g37c31d335ee_0_74"/>
          <p:cNvSpPr txBox="1"/>
          <p:nvPr/>
        </p:nvSpPr>
        <p:spPr>
          <a:xfrm>
            <a:off x="3789138" y="1773700"/>
            <a:ext cx="48861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Épicas - Historias de usuario</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37c31d335ee_0_36"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93" name="Google Shape;193;g37c31d335ee_0_36"/>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94" name="Google Shape;194;g37c31d335ee_0_36"/>
          <p:cNvSpPr txBox="1"/>
          <p:nvPr/>
        </p:nvSpPr>
        <p:spPr>
          <a:xfrm>
            <a:off x="1" y="942606"/>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Release Plan del desarrollo del proyecto</a:t>
            </a:r>
            <a:endParaRPr sz="1000">
              <a:solidFill>
                <a:srgbClr val="757070"/>
              </a:solidFill>
              <a:latin typeface="Calibri"/>
              <a:ea typeface="Calibri"/>
              <a:cs typeface="Calibri"/>
              <a:sym typeface="Calibri"/>
            </a:endParaRPr>
          </a:p>
        </p:txBody>
      </p:sp>
      <p:cxnSp>
        <p:nvCxnSpPr>
          <p:cNvPr id="195" name="Google Shape;195;g37c31d335ee_0_36"/>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pic>
        <p:nvPicPr>
          <p:cNvPr id="196" name="Google Shape;196;g37c31d335ee_0_36"/>
          <p:cNvPicPr preferRelativeResize="0"/>
          <p:nvPr/>
        </p:nvPicPr>
        <p:blipFill>
          <a:blip r:embed="rId4">
            <a:alphaModFix/>
          </a:blip>
          <a:stretch>
            <a:fillRect/>
          </a:stretch>
        </p:blipFill>
        <p:spPr>
          <a:xfrm>
            <a:off x="6444525" y="2465875"/>
            <a:ext cx="4725600" cy="4084075"/>
          </a:xfrm>
          <a:prstGeom prst="rect">
            <a:avLst/>
          </a:prstGeom>
          <a:noFill/>
          <a:ln w="9525" cap="flat" cmpd="sng">
            <a:solidFill>
              <a:schemeClr val="dk2"/>
            </a:solidFill>
            <a:prstDash val="solid"/>
            <a:round/>
            <a:headEnd type="none" w="sm" len="sm"/>
            <a:tailEnd type="none" w="sm" len="sm"/>
          </a:ln>
        </p:spPr>
      </p:pic>
      <p:pic>
        <p:nvPicPr>
          <p:cNvPr id="197" name="Google Shape;197;g37c31d335ee_0_36"/>
          <p:cNvPicPr preferRelativeResize="0"/>
          <p:nvPr/>
        </p:nvPicPr>
        <p:blipFill>
          <a:blip r:embed="rId5">
            <a:alphaModFix/>
          </a:blip>
          <a:stretch>
            <a:fillRect/>
          </a:stretch>
        </p:blipFill>
        <p:spPr>
          <a:xfrm>
            <a:off x="1843425" y="2395413"/>
            <a:ext cx="4408325" cy="4225000"/>
          </a:xfrm>
          <a:prstGeom prst="rect">
            <a:avLst/>
          </a:prstGeom>
          <a:noFill/>
          <a:ln w="9525" cap="flat" cmpd="sng">
            <a:solidFill>
              <a:schemeClr val="dk2"/>
            </a:solidFill>
            <a:prstDash val="solid"/>
            <a:round/>
            <a:headEnd type="none" w="sm" len="sm"/>
            <a:tailEnd type="none" w="sm" len="sm"/>
          </a:ln>
        </p:spPr>
      </p:pic>
      <p:pic>
        <p:nvPicPr>
          <p:cNvPr id="198" name="Google Shape;198;g37c31d335ee_0_36"/>
          <p:cNvPicPr preferRelativeResize="0"/>
          <p:nvPr/>
        </p:nvPicPr>
        <p:blipFill>
          <a:blip r:embed="rId6">
            <a:alphaModFix/>
          </a:blip>
          <a:stretch>
            <a:fillRect/>
          </a:stretch>
        </p:blipFill>
        <p:spPr>
          <a:xfrm>
            <a:off x="292338" y="1886413"/>
            <a:ext cx="2657475" cy="962025"/>
          </a:xfrm>
          <a:prstGeom prst="rect">
            <a:avLst/>
          </a:prstGeom>
          <a:noFill/>
          <a:ln w="9525" cap="flat" cmpd="sng">
            <a:solidFill>
              <a:schemeClr val="dk2"/>
            </a:solidFill>
            <a:prstDash val="solid"/>
            <a:round/>
            <a:headEnd type="none" w="sm" len="sm"/>
            <a:tailEnd type="none" w="sm" len="sm"/>
          </a:ln>
        </p:spPr>
      </p:pic>
      <p:pic>
        <p:nvPicPr>
          <p:cNvPr id="199" name="Google Shape;199;g37c31d335ee_0_36"/>
          <p:cNvPicPr preferRelativeResize="0"/>
          <p:nvPr/>
        </p:nvPicPr>
        <p:blipFill>
          <a:blip r:embed="rId7">
            <a:alphaModFix/>
          </a:blip>
          <a:stretch>
            <a:fillRect/>
          </a:stretch>
        </p:blipFill>
        <p:spPr>
          <a:xfrm>
            <a:off x="9200713" y="1964900"/>
            <a:ext cx="2619375" cy="819150"/>
          </a:xfrm>
          <a:prstGeom prst="rect">
            <a:avLst/>
          </a:prstGeom>
          <a:noFill/>
          <a:ln w="9525" cap="flat" cmpd="sng">
            <a:solidFill>
              <a:schemeClr val="dk2"/>
            </a:solidFill>
            <a:prstDash val="solid"/>
            <a:round/>
            <a:headEnd type="none" w="sm" len="sm"/>
            <a:tailEnd type="none" w="sm" len="sm"/>
          </a:ln>
        </p:spPr>
      </p:pic>
      <p:sp>
        <p:nvSpPr>
          <p:cNvPr id="200" name="Google Shape;200;g37c31d335ee_0_36"/>
          <p:cNvSpPr txBox="1"/>
          <p:nvPr/>
        </p:nvSpPr>
        <p:spPr>
          <a:xfrm>
            <a:off x="3789138" y="1773700"/>
            <a:ext cx="48861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Épicas - Historias de usuario</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8"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06" name="Google Shape;206;p8"/>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207" name="Google Shape;207;p8"/>
          <p:cNvSpPr txBox="1"/>
          <p:nvPr/>
        </p:nvSpPr>
        <p:spPr>
          <a:xfrm>
            <a:off x="250525" y="2464675"/>
            <a:ext cx="2852700" cy="175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a:solidFill>
                  <a:schemeClr val="dk1"/>
                </a:solidFill>
                <a:latin typeface="Calibri"/>
                <a:ea typeface="Calibri"/>
                <a:cs typeface="Calibri"/>
                <a:sym typeface="Calibri"/>
              </a:rPr>
              <a:t>Arquitectura </a:t>
            </a:r>
            <a:endParaRPr sz="3600">
              <a:solidFill>
                <a:schemeClr val="dk1"/>
              </a:solidFill>
              <a:latin typeface="Calibri"/>
              <a:ea typeface="Calibri"/>
              <a:cs typeface="Calibri"/>
              <a:sym typeface="Calibri"/>
            </a:endParaRPr>
          </a:p>
          <a:p>
            <a:pPr marL="457200" marR="0" lvl="0" indent="457200" algn="l" rtl="0">
              <a:spcBef>
                <a:spcPts val="0"/>
              </a:spcBef>
              <a:spcAft>
                <a:spcPts val="0"/>
              </a:spcAft>
              <a:buNone/>
            </a:pPr>
            <a:r>
              <a:rPr lang="es-MX" sz="3600">
                <a:solidFill>
                  <a:schemeClr val="dk1"/>
                </a:solidFill>
                <a:latin typeface="Calibri"/>
                <a:ea typeface="Calibri"/>
                <a:cs typeface="Calibri"/>
                <a:sym typeface="Calibri"/>
              </a:rPr>
              <a:t>del </a:t>
            </a:r>
            <a:endParaRPr sz="3600">
              <a:solidFill>
                <a:schemeClr val="dk1"/>
              </a:solidFill>
              <a:latin typeface="Calibri"/>
              <a:ea typeface="Calibri"/>
              <a:cs typeface="Calibri"/>
              <a:sym typeface="Calibri"/>
            </a:endParaRPr>
          </a:p>
          <a:p>
            <a:pPr marL="0" marR="0" lvl="0" indent="457200" algn="l" rtl="0">
              <a:spcBef>
                <a:spcPts val="0"/>
              </a:spcBef>
              <a:spcAft>
                <a:spcPts val="0"/>
              </a:spcAft>
              <a:buNone/>
            </a:pPr>
            <a:r>
              <a:rPr lang="es-MX" sz="3600">
                <a:solidFill>
                  <a:schemeClr val="dk1"/>
                </a:solidFill>
                <a:latin typeface="Calibri"/>
                <a:ea typeface="Calibri"/>
                <a:cs typeface="Calibri"/>
                <a:sym typeface="Calibri"/>
              </a:rPr>
              <a:t>software</a:t>
            </a:r>
            <a:endParaRPr/>
          </a:p>
        </p:txBody>
      </p:sp>
      <p:cxnSp>
        <p:nvCxnSpPr>
          <p:cNvPr id="208" name="Google Shape;208;p8"/>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209" name="Google Shape;209;p8" title="Arquitectura APT-low_cost.png"/>
          <p:cNvPicPr preferRelativeResize="0"/>
          <p:nvPr/>
        </p:nvPicPr>
        <p:blipFill>
          <a:blip r:embed="rId4">
            <a:alphaModFix/>
          </a:blip>
          <a:stretch>
            <a:fillRect/>
          </a:stretch>
        </p:blipFill>
        <p:spPr>
          <a:xfrm>
            <a:off x="3103225" y="755175"/>
            <a:ext cx="8309875" cy="6102825"/>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215" name="Google Shape;215;p14"/>
          <p:cNvSpPr txBox="1"/>
          <p:nvPr/>
        </p:nvSpPr>
        <p:spPr>
          <a:xfrm>
            <a:off x="3463950" y="2028300"/>
            <a:ext cx="5264100" cy="2801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8800">
                <a:solidFill>
                  <a:schemeClr val="dk1"/>
                </a:solidFill>
                <a:latin typeface="Calibri"/>
                <a:ea typeface="Calibri"/>
                <a:cs typeface="Calibri"/>
                <a:sym typeface="Calibri"/>
              </a:rPr>
              <a:t>MUCHAS </a:t>
            </a:r>
            <a:endParaRPr sz="9200">
              <a:solidFill>
                <a:schemeClr val="dk1"/>
              </a:solidFill>
              <a:latin typeface="Calibri"/>
              <a:ea typeface="Calibri"/>
              <a:cs typeface="Calibri"/>
              <a:sym typeface="Calibri"/>
            </a:endParaRPr>
          </a:p>
          <a:p>
            <a:pPr marL="0" marR="0" lvl="0" indent="0" algn="ctr" rtl="0">
              <a:spcBef>
                <a:spcPts val="0"/>
              </a:spcBef>
              <a:spcAft>
                <a:spcPts val="0"/>
              </a:spcAft>
              <a:buNone/>
            </a:pPr>
            <a:r>
              <a:rPr lang="es-MX" sz="8800">
                <a:solidFill>
                  <a:schemeClr val="dk1"/>
                </a:solidFill>
                <a:latin typeface="Calibri"/>
                <a:ea typeface="Calibri"/>
                <a:cs typeface="Calibri"/>
                <a:sym typeface="Calibri"/>
              </a:rPr>
              <a:t>GRACIAS</a:t>
            </a:r>
            <a:endParaRPr sz="9400"/>
          </a:p>
        </p:txBody>
      </p:sp>
      <p:sp>
        <p:nvSpPr>
          <p:cNvPr id="216" name="Google Shape;216;p14"/>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cxnSp>
        <p:nvCxnSpPr>
          <p:cNvPr id="217" name="Google Shape;217;p14"/>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91" name="Google Shape;91;p2"/>
          <p:cNvSpPr/>
          <p:nvPr/>
        </p:nvSpPr>
        <p:spPr>
          <a:xfrm>
            <a:off x="4085626" y="1584994"/>
            <a:ext cx="7633494" cy="1359548"/>
          </a:xfrm>
          <a:prstGeom prst="roundRect">
            <a:avLst>
              <a:gd name="adj" fmla="val 10000"/>
            </a:avLst>
          </a:prstGeom>
          <a:gradFill>
            <a:gsLst>
              <a:gs pos="0">
                <a:srgbClr val="90BBE3"/>
              </a:gs>
              <a:gs pos="100000">
                <a:srgbClr val="397BB7"/>
              </a:gs>
            </a:gsLst>
            <a:path path="circle">
              <a:fillToRect l="50000" t="50000" r="50000" b="50000"/>
            </a:path>
            <a:tileRect/>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p:nvPr/>
        </p:nvSpPr>
        <p:spPr>
          <a:xfrm>
            <a:off x="5748279" y="1584994"/>
            <a:ext cx="5970900" cy="1359600"/>
          </a:xfrm>
          <a:prstGeom prst="rect">
            <a:avLst/>
          </a:prstGeom>
          <a:noFill/>
          <a:ln>
            <a:noFill/>
          </a:ln>
        </p:spPr>
        <p:txBody>
          <a:bodyPr spcFirstLastPara="1" wrap="square" lIns="99050" tIns="99050" rIns="99050" bIns="99050" anchor="t" anchorCtr="0">
            <a:noAutofit/>
          </a:bodyPr>
          <a:lstStyle/>
          <a:p>
            <a:pPr marL="0" marR="0" lvl="0" indent="0" algn="l" rtl="0">
              <a:lnSpc>
                <a:spcPct val="90000"/>
              </a:lnSpc>
              <a:spcBef>
                <a:spcPts val="0"/>
              </a:spcBef>
              <a:spcAft>
                <a:spcPts val="0"/>
              </a:spcAft>
              <a:buClr>
                <a:schemeClr val="lt1"/>
              </a:buClr>
              <a:buSzPts val="2600"/>
              <a:buFont typeface="Calibri"/>
              <a:buNone/>
            </a:pPr>
            <a:r>
              <a:rPr lang="es-MX" sz="2600" dirty="0">
                <a:solidFill>
                  <a:schemeClr val="dk1"/>
                </a:solidFill>
                <a:latin typeface="Calibri"/>
                <a:ea typeface="Calibri"/>
                <a:cs typeface="Calibri"/>
                <a:sym typeface="Calibri"/>
              </a:rPr>
              <a:t>Diego Allende</a:t>
            </a:r>
            <a:endParaRPr sz="2600" b="0" i="0" u="none" strike="noStrike" cap="none" dirty="0">
              <a:solidFill>
                <a:schemeClr val="dk1"/>
              </a:solidFill>
              <a:latin typeface="Calibri"/>
              <a:ea typeface="Calibri"/>
              <a:cs typeface="Calibri"/>
              <a:sym typeface="Calibri"/>
            </a:endParaRPr>
          </a:p>
          <a:p>
            <a:pPr marL="228600" marR="0" lvl="1" indent="-228600" algn="l" rtl="0">
              <a:lnSpc>
                <a:spcPct val="90000"/>
              </a:lnSpc>
              <a:spcBef>
                <a:spcPts val="910"/>
              </a:spcBef>
              <a:spcAft>
                <a:spcPts val="0"/>
              </a:spcAft>
              <a:buClr>
                <a:schemeClr val="dk1"/>
              </a:buClr>
              <a:buSzPts val="2000"/>
              <a:buFont typeface="Calibri"/>
              <a:buChar char="•"/>
            </a:pPr>
            <a:r>
              <a:rPr lang="es-MX" sz="2000" dirty="0">
                <a:solidFill>
                  <a:schemeClr val="dk1"/>
                </a:solidFill>
                <a:latin typeface="Calibri"/>
                <a:ea typeface="Calibri"/>
                <a:cs typeface="Calibri"/>
                <a:sym typeface="Calibri"/>
              </a:rPr>
              <a:t>Programador </a:t>
            </a:r>
            <a:r>
              <a:rPr lang="es-MX" sz="2000" dirty="0" err="1">
                <a:solidFill>
                  <a:schemeClr val="dk1"/>
                </a:solidFill>
                <a:latin typeface="Calibri"/>
                <a:ea typeface="Calibri"/>
                <a:cs typeface="Calibri"/>
                <a:sym typeface="Calibri"/>
              </a:rPr>
              <a:t>Frontend</a:t>
            </a:r>
            <a:r>
              <a:rPr lang="es-MX" sz="2000" dirty="0">
                <a:solidFill>
                  <a:schemeClr val="dk1"/>
                </a:solidFill>
                <a:latin typeface="Calibri"/>
                <a:ea typeface="Calibri"/>
                <a:cs typeface="Calibri"/>
                <a:sym typeface="Calibri"/>
              </a:rPr>
              <a:t> / </a:t>
            </a:r>
            <a:r>
              <a:rPr lang="es-MX" sz="2000" dirty="0" err="1">
                <a:solidFill>
                  <a:schemeClr val="dk1"/>
                </a:solidFill>
                <a:latin typeface="Calibri"/>
                <a:ea typeface="Calibri"/>
                <a:cs typeface="Calibri"/>
                <a:sym typeface="Calibri"/>
              </a:rPr>
              <a:t>Backend</a:t>
            </a:r>
            <a:endParaRPr sz="2000" b="0" i="0" u="none" strike="noStrike" cap="none" dirty="0">
              <a:solidFill>
                <a:schemeClr val="dk1"/>
              </a:solidFill>
              <a:latin typeface="Calibri"/>
              <a:ea typeface="Calibri"/>
              <a:cs typeface="Calibri"/>
              <a:sym typeface="Calibri"/>
            </a:endParaRPr>
          </a:p>
          <a:p>
            <a:pPr marL="228600" marR="0" lvl="1" indent="-228600" algn="l" rtl="0">
              <a:lnSpc>
                <a:spcPct val="90000"/>
              </a:lnSpc>
              <a:spcBef>
                <a:spcPts val="300"/>
              </a:spcBef>
              <a:spcAft>
                <a:spcPts val="0"/>
              </a:spcAft>
              <a:buClr>
                <a:schemeClr val="dk1"/>
              </a:buClr>
              <a:buSzPts val="2000"/>
              <a:buFont typeface="Calibri"/>
              <a:buChar char="•"/>
            </a:pPr>
            <a:r>
              <a:rPr lang="es-MX" sz="2000" dirty="0">
                <a:solidFill>
                  <a:schemeClr val="dk1"/>
                </a:solidFill>
                <a:latin typeface="Calibri"/>
                <a:ea typeface="Calibri"/>
                <a:cs typeface="Calibri"/>
                <a:sym typeface="Calibri"/>
              </a:rPr>
              <a:t>Crear y mantener </a:t>
            </a:r>
            <a:r>
              <a:rPr lang="es-MX" sz="2000" dirty="0" err="1">
                <a:solidFill>
                  <a:schemeClr val="dk1"/>
                </a:solidFill>
                <a:latin typeface="Calibri"/>
                <a:ea typeface="Calibri"/>
                <a:cs typeface="Calibri"/>
                <a:sym typeface="Calibri"/>
              </a:rPr>
              <a:t>APIs</a:t>
            </a:r>
            <a:r>
              <a:rPr lang="es-MX" sz="2000" dirty="0">
                <a:solidFill>
                  <a:schemeClr val="dk1"/>
                </a:solidFill>
                <a:latin typeface="Calibri"/>
                <a:ea typeface="Calibri"/>
                <a:cs typeface="Calibri"/>
                <a:sym typeface="Calibri"/>
              </a:rPr>
              <a:t> </a:t>
            </a:r>
            <a:r>
              <a:rPr lang="es-MX" sz="2000" dirty="0" err="1">
                <a:solidFill>
                  <a:schemeClr val="dk1"/>
                </a:solidFill>
                <a:latin typeface="Calibri"/>
                <a:ea typeface="Calibri"/>
                <a:cs typeface="Calibri"/>
                <a:sym typeface="Calibri"/>
              </a:rPr>
              <a:t>RESTful</a:t>
            </a:r>
            <a:endParaRPr sz="2000" b="0" i="0" u="none" strike="noStrike" cap="none" dirty="0">
              <a:solidFill>
                <a:schemeClr val="dk1"/>
              </a:solidFill>
              <a:latin typeface="Calibri"/>
              <a:ea typeface="Calibri"/>
              <a:cs typeface="Calibri"/>
              <a:sym typeface="Calibri"/>
            </a:endParaRPr>
          </a:p>
        </p:txBody>
      </p:sp>
      <p:sp>
        <p:nvSpPr>
          <p:cNvPr id="93" name="Google Shape;93;p2"/>
          <p:cNvSpPr/>
          <p:nvPr/>
        </p:nvSpPr>
        <p:spPr>
          <a:xfrm>
            <a:off x="4221580" y="1720948"/>
            <a:ext cx="1526698" cy="1087638"/>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085626" y="3080496"/>
            <a:ext cx="7633494" cy="1359548"/>
          </a:xfrm>
          <a:prstGeom prst="roundRect">
            <a:avLst>
              <a:gd name="adj" fmla="val 10000"/>
            </a:avLst>
          </a:prstGeom>
          <a:gradFill>
            <a:gsLst>
              <a:gs pos="0">
                <a:srgbClr val="90BBE3"/>
              </a:gs>
              <a:gs pos="100000">
                <a:srgbClr val="397BB7"/>
              </a:gs>
            </a:gsLst>
            <a:lin ang="5400012"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txBox="1"/>
          <p:nvPr/>
        </p:nvSpPr>
        <p:spPr>
          <a:xfrm>
            <a:off x="5748279" y="3080496"/>
            <a:ext cx="5970840" cy="1359548"/>
          </a:xfrm>
          <a:prstGeom prst="rect">
            <a:avLst/>
          </a:prstGeom>
          <a:noFill/>
          <a:ln>
            <a:noFill/>
          </a:ln>
        </p:spPr>
        <p:txBody>
          <a:bodyPr spcFirstLastPara="1" wrap="square" lIns="99050" tIns="99050" rIns="99050" bIns="99050" anchor="t" anchorCtr="0">
            <a:noAutofit/>
          </a:bodyPr>
          <a:lstStyle/>
          <a:p>
            <a:pPr marL="0" marR="0" lvl="0" indent="0" algn="l" rtl="0">
              <a:lnSpc>
                <a:spcPct val="90000"/>
              </a:lnSpc>
              <a:spcBef>
                <a:spcPts val="0"/>
              </a:spcBef>
              <a:spcAft>
                <a:spcPts val="0"/>
              </a:spcAft>
              <a:buClr>
                <a:schemeClr val="lt1"/>
              </a:buClr>
              <a:buSzPts val="2600"/>
              <a:buFont typeface="Calibri"/>
              <a:buNone/>
            </a:pPr>
            <a:r>
              <a:rPr lang="es-MX" sz="2600" dirty="0" err="1">
                <a:solidFill>
                  <a:schemeClr val="dk1"/>
                </a:solidFill>
                <a:latin typeface="Calibri"/>
                <a:ea typeface="Calibri"/>
                <a:cs typeface="Calibri"/>
                <a:sym typeface="Calibri"/>
              </a:rPr>
              <a:t>Victor</a:t>
            </a:r>
            <a:r>
              <a:rPr lang="es-MX" sz="2600" dirty="0">
                <a:solidFill>
                  <a:schemeClr val="dk1"/>
                </a:solidFill>
                <a:latin typeface="Calibri"/>
                <a:ea typeface="Calibri"/>
                <a:cs typeface="Calibri"/>
                <a:sym typeface="Calibri"/>
              </a:rPr>
              <a:t> Ayala</a:t>
            </a:r>
            <a:endParaRPr sz="2600" b="0" i="0" u="none" strike="noStrike" cap="none" dirty="0">
              <a:solidFill>
                <a:schemeClr val="dk1"/>
              </a:solidFill>
              <a:latin typeface="Calibri"/>
              <a:ea typeface="Calibri"/>
              <a:cs typeface="Calibri"/>
              <a:sym typeface="Calibri"/>
            </a:endParaRPr>
          </a:p>
          <a:p>
            <a:pPr marL="228600" marR="0" lvl="1" indent="-228600" algn="l" rtl="0">
              <a:lnSpc>
                <a:spcPct val="90000"/>
              </a:lnSpc>
              <a:spcBef>
                <a:spcPts val="910"/>
              </a:spcBef>
              <a:spcAft>
                <a:spcPts val="0"/>
              </a:spcAft>
              <a:buClr>
                <a:schemeClr val="dk1"/>
              </a:buClr>
              <a:buSzPts val="2000"/>
              <a:buFont typeface="Calibri"/>
              <a:buChar char="•"/>
            </a:pPr>
            <a:r>
              <a:rPr lang="es-MX" sz="2000" dirty="0">
                <a:solidFill>
                  <a:schemeClr val="dk1"/>
                </a:solidFill>
                <a:latin typeface="Calibri"/>
                <a:ea typeface="Calibri"/>
                <a:cs typeface="Calibri"/>
                <a:sym typeface="Calibri"/>
              </a:rPr>
              <a:t>Programador </a:t>
            </a:r>
            <a:r>
              <a:rPr lang="es-CL" sz="2000" dirty="0" err="1">
                <a:solidFill>
                  <a:schemeClr val="dk1"/>
                </a:solidFill>
                <a:latin typeface="Calibri"/>
                <a:ea typeface="Calibri"/>
                <a:cs typeface="Calibri"/>
                <a:sym typeface="Calibri"/>
              </a:rPr>
              <a:t>Product</a:t>
            </a:r>
            <a:r>
              <a:rPr lang="es-CL" sz="2000" dirty="0">
                <a:solidFill>
                  <a:schemeClr val="dk1"/>
                </a:solidFill>
                <a:latin typeface="Calibri"/>
                <a:ea typeface="Calibri"/>
                <a:cs typeface="Calibri"/>
                <a:sym typeface="Calibri"/>
              </a:rPr>
              <a:t> </a:t>
            </a:r>
            <a:r>
              <a:rPr lang="es-CL" sz="2000" dirty="0" err="1">
                <a:solidFill>
                  <a:schemeClr val="dk1"/>
                </a:solidFill>
                <a:latin typeface="Calibri"/>
                <a:ea typeface="Calibri"/>
                <a:cs typeface="Calibri"/>
                <a:sym typeface="Calibri"/>
              </a:rPr>
              <a:t>Owner</a:t>
            </a:r>
            <a:r>
              <a:rPr lang="es-CL" sz="2000" dirty="0">
                <a:solidFill>
                  <a:schemeClr val="dk1"/>
                </a:solidFill>
                <a:latin typeface="Calibri"/>
                <a:ea typeface="Calibri"/>
                <a:cs typeface="Calibri"/>
                <a:sym typeface="Calibri"/>
              </a:rPr>
              <a:t> / QA</a:t>
            </a:r>
          </a:p>
          <a:p>
            <a:pPr marL="228600" marR="0" lvl="1" indent="-228600" algn="l" rtl="0">
              <a:lnSpc>
                <a:spcPct val="90000"/>
              </a:lnSpc>
              <a:spcBef>
                <a:spcPts val="910"/>
              </a:spcBef>
              <a:spcAft>
                <a:spcPts val="0"/>
              </a:spcAft>
              <a:buClr>
                <a:schemeClr val="dk1"/>
              </a:buClr>
              <a:buSzPts val="2000"/>
              <a:buFont typeface="Calibri"/>
              <a:buChar char="•"/>
            </a:pPr>
            <a:r>
              <a:rPr lang="es-CL" sz="2000" dirty="0">
                <a:solidFill>
                  <a:schemeClr val="dk1"/>
                </a:solidFill>
                <a:latin typeface="Calibri"/>
                <a:ea typeface="Calibri"/>
                <a:cs typeface="Calibri"/>
                <a:sym typeface="Calibri"/>
              </a:rPr>
              <a:t>Asegura la calidad del producto.</a:t>
            </a:r>
            <a:endParaRPr sz="2000" b="0" i="0" u="none" strike="noStrike" cap="none" dirty="0">
              <a:solidFill>
                <a:schemeClr val="dk1"/>
              </a:solidFill>
              <a:latin typeface="Calibri"/>
              <a:ea typeface="Calibri"/>
              <a:cs typeface="Calibri"/>
              <a:sym typeface="Calibri"/>
            </a:endParaRPr>
          </a:p>
        </p:txBody>
      </p:sp>
      <p:sp>
        <p:nvSpPr>
          <p:cNvPr id="96" name="Google Shape;96;p2"/>
          <p:cNvSpPr/>
          <p:nvPr/>
        </p:nvSpPr>
        <p:spPr>
          <a:xfrm>
            <a:off x="4221580" y="3216451"/>
            <a:ext cx="1526698" cy="1087638"/>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085626" y="4575999"/>
            <a:ext cx="7633494" cy="1359548"/>
          </a:xfrm>
          <a:prstGeom prst="roundRect">
            <a:avLst>
              <a:gd name="adj" fmla="val 10000"/>
            </a:avLst>
          </a:prstGeom>
          <a:gradFill>
            <a:gsLst>
              <a:gs pos="0">
                <a:srgbClr val="90BBE3"/>
              </a:gs>
              <a:gs pos="100000">
                <a:srgbClr val="397BB7"/>
              </a:gs>
            </a:gsLst>
            <a:lin ang="5400012"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txBox="1"/>
          <p:nvPr/>
        </p:nvSpPr>
        <p:spPr>
          <a:xfrm>
            <a:off x="5748279" y="4575999"/>
            <a:ext cx="5970840" cy="1359548"/>
          </a:xfrm>
          <a:prstGeom prst="rect">
            <a:avLst/>
          </a:prstGeom>
          <a:noFill/>
          <a:ln>
            <a:noFill/>
          </a:ln>
        </p:spPr>
        <p:txBody>
          <a:bodyPr spcFirstLastPara="1" wrap="square" lIns="99050" tIns="99050" rIns="99050" bIns="99050" anchor="t" anchorCtr="0">
            <a:noAutofit/>
          </a:bodyPr>
          <a:lstStyle/>
          <a:p>
            <a:pPr marL="0" marR="0" lvl="0" indent="0" algn="l" rtl="0">
              <a:lnSpc>
                <a:spcPct val="90000"/>
              </a:lnSpc>
              <a:spcBef>
                <a:spcPts val="0"/>
              </a:spcBef>
              <a:spcAft>
                <a:spcPts val="0"/>
              </a:spcAft>
              <a:buClr>
                <a:schemeClr val="lt1"/>
              </a:buClr>
              <a:buSzPts val="2600"/>
              <a:buFont typeface="Calibri"/>
              <a:buNone/>
            </a:pPr>
            <a:r>
              <a:rPr lang="es-MX" sz="2600" dirty="0">
                <a:solidFill>
                  <a:schemeClr val="dk1"/>
                </a:solidFill>
                <a:latin typeface="Calibri"/>
                <a:ea typeface="Calibri"/>
                <a:cs typeface="Calibri"/>
                <a:sym typeface="Calibri"/>
              </a:rPr>
              <a:t>Greisy Garcia</a:t>
            </a:r>
            <a:endParaRPr sz="2600" b="0" i="0" u="none" strike="noStrike" cap="none" dirty="0">
              <a:solidFill>
                <a:schemeClr val="dk1"/>
              </a:solidFill>
              <a:latin typeface="Calibri"/>
              <a:ea typeface="Calibri"/>
              <a:cs typeface="Calibri"/>
              <a:sym typeface="Calibri"/>
            </a:endParaRPr>
          </a:p>
          <a:p>
            <a:pPr marL="228600" marR="0" lvl="1" indent="-228600" algn="l" rtl="0">
              <a:lnSpc>
                <a:spcPct val="90000"/>
              </a:lnSpc>
              <a:spcBef>
                <a:spcPts val="910"/>
              </a:spcBef>
              <a:spcAft>
                <a:spcPts val="0"/>
              </a:spcAft>
              <a:buClr>
                <a:schemeClr val="dk1"/>
              </a:buClr>
              <a:buSzPts val="2000"/>
              <a:buFont typeface="Calibri"/>
              <a:buChar char="•"/>
            </a:pPr>
            <a:r>
              <a:rPr lang="es-MX" sz="2000" dirty="0">
                <a:solidFill>
                  <a:schemeClr val="dk1"/>
                </a:solidFill>
                <a:latin typeface="Calibri"/>
                <a:ea typeface="Calibri"/>
                <a:cs typeface="Calibri"/>
                <a:sym typeface="Calibri"/>
              </a:rPr>
              <a:t>Scrum Master</a:t>
            </a:r>
          </a:p>
          <a:p>
            <a:pPr marL="228600" marR="0" lvl="1" indent="-228600" algn="l" rtl="0">
              <a:lnSpc>
                <a:spcPct val="90000"/>
              </a:lnSpc>
              <a:spcBef>
                <a:spcPts val="910"/>
              </a:spcBef>
              <a:spcAft>
                <a:spcPts val="0"/>
              </a:spcAft>
              <a:buClr>
                <a:schemeClr val="dk1"/>
              </a:buClr>
              <a:buSzPts val="2000"/>
              <a:buFont typeface="Calibri"/>
              <a:buChar char="•"/>
            </a:pPr>
            <a:r>
              <a:rPr lang="es-MX" sz="2000" dirty="0">
                <a:solidFill>
                  <a:schemeClr val="dk1"/>
                </a:solidFill>
                <a:latin typeface="Calibri"/>
                <a:ea typeface="Calibri"/>
                <a:cs typeface="Calibri"/>
                <a:sym typeface="Calibri"/>
              </a:rPr>
              <a:t>Planificación </a:t>
            </a:r>
            <a:r>
              <a:rPr lang="es-MX" sz="2000" dirty="0" err="1">
                <a:solidFill>
                  <a:schemeClr val="dk1"/>
                </a:solidFill>
                <a:latin typeface="Calibri"/>
                <a:ea typeface="Calibri"/>
                <a:cs typeface="Calibri"/>
                <a:sym typeface="Calibri"/>
              </a:rPr>
              <a:t>sprints</a:t>
            </a:r>
            <a:r>
              <a:rPr lang="es-MX" sz="2000" dirty="0">
                <a:solidFill>
                  <a:schemeClr val="dk1"/>
                </a:solidFill>
                <a:latin typeface="Calibri"/>
                <a:ea typeface="Calibri"/>
                <a:cs typeface="Calibri"/>
                <a:sym typeface="Calibri"/>
              </a:rPr>
              <a:t> y retrospectivas.</a:t>
            </a:r>
            <a:endParaRPr sz="2000" b="0" i="0" u="none" strike="noStrike" cap="none" dirty="0">
              <a:solidFill>
                <a:schemeClr val="dk1"/>
              </a:solidFill>
              <a:latin typeface="Calibri"/>
              <a:ea typeface="Calibri"/>
              <a:cs typeface="Calibri"/>
              <a:sym typeface="Calibri"/>
            </a:endParaRPr>
          </a:p>
        </p:txBody>
      </p:sp>
      <p:sp>
        <p:nvSpPr>
          <p:cNvPr id="99" name="Google Shape;99;p2"/>
          <p:cNvSpPr/>
          <p:nvPr/>
        </p:nvSpPr>
        <p:spPr>
          <a:xfrm>
            <a:off x="4221580" y="4711954"/>
            <a:ext cx="1526698" cy="1087638"/>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0" i="0" u="none" strike="noStrike" cap="none">
                <a:solidFill>
                  <a:srgbClr val="757070"/>
                </a:solidFill>
                <a:latin typeface="Calibri"/>
                <a:ea typeface="Calibri"/>
                <a:cs typeface="Calibri"/>
                <a:sym typeface="Calibri"/>
              </a:rPr>
              <a:t>PROYECTO </a:t>
            </a:r>
            <a:r>
              <a:rPr lang="es-MX" sz="1800">
                <a:solidFill>
                  <a:srgbClr val="757070"/>
                </a:solidFill>
                <a:latin typeface="Calibri"/>
                <a:ea typeface="Calibri"/>
                <a:cs typeface="Calibri"/>
                <a:sym typeface="Calibri"/>
              </a:rPr>
              <a:t>VGD LEARN</a:t>
            </a:r>
            <a:endParaRPr/>
          </a:p>
        </p:txBody>
      </p:sp>
      <p:sp>
        <p:nvSpPr>
          <p:cNvPr id="101" name="Google Shape;101;p2"/>
          <p:cNvSpPr txBox="1"/>
          <p:nvPr/>
        </p:nvSpPr>
        <p:spPr>
          <a:xfrm>
            <a:off x="238327" y="3058616"/>
            <a:ext cx="3608961"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2" name="Google Shape;102;p2"/>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08" name="Google Shape;108;p3"/>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09" name="Google Shape;109;p3"/>
          <p:cNvSpPr txBox="1"/>
          <p:nvPr/>
        </p:nvSpPr>
        <p:spPr>
          <a:xfrm>
            <a:off x="0" y="1130849"/>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10" name="Google Shape;110;p3"/>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11" name="Google Shape;111;p3"/>
          <p:cNvSpPr/>
          <p:nvPr/>
        </p:nvSpPr>
        <p:spPr>
          <a:xfrm>
            <a:off x="714909" y="2169769"/>
            <a:ext cx="4348705" cy="4092601"/>
          </a:xfrm>
          <a:prstGeom prst="roundRect">
            <a:avLst>
              <a:gd name="adj" fmla="val 10901"/>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2800" u="sng">
                <a:solidFill>
                  <a:schemeClr val="dk1"/>
                </a:solidFill>
                <a:latin typeface="Calibri"/>
                <a:ea typeface="Calibri"/>
                <a:cs typeface="Calibri"/>
                <a:sym typeface="Calibri"/>
              </a:rPr>
              <a:t>Problema o dolor</a:t>
            </a:r>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a:p>
            <a:pPr marL="0" marR="0" lvl="0" indent="0" algn="ctr" rtl="0">
              <a:spcBef>
                <a:spcPts val="0"/>
              </a:spcBef>
              <a:spcAft>
                <a:spcPts val="0"/>
              </a:spcAft>
              <a:buNone/>
            </a:pPr>
            <a:r>
              <a:rPr lang="es-MX" sz="1800">
                <a:solidFill>
                  <a:schemeClr val="dk1"/>
                </a:solidFill>
              </a:rPr>
              <a:t>Los estudiantes cuentan con escasos recursos de aprendizaje, </a:t>
            </a:r>
            <a:r>
              <a:rPr lang="es-MX" sz="1800" b="1">
                <a:solidFill>
                  <a:schemeClr val="dk1"/>
                </a:solidFill>
              </a:rPr>
              <a:t>no cuentan con una herramienta unificada que les permita organizar su estudio, practicar de forma personalizada y medir su progreso de manera clara</a:t>
            </a:r>
            <a:r>
              <a:rPr lang="es-MX" sz="1800">
                <a:solidFill>
                  <a:schemeClr val="dk1"/>
                </a:solidFill>
              </a:rPr>
              <a:t>. Esto hace que el aprendizaje sea desordenado y poco efectivo, y que la tecnología educativa no se aproveche al máximo.</a:t>
            </a:r>
            <a:endParaRPr sz="2500">
              <a:solidFill>
                <a:schemeClr val="dk1"/>
              </a:solidFill>
              <a:latin typeface="Calibri"/>
              <a:ea typeface="Calibri"/>
              <a:cs typeface="Calibri"/>
              <a:sym typeface="Calibri"/>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p:txBody>
      </p:sp>
      <p:sp>
        <p:nvSpPr>
          <p:cNvPr id="112" name="Google Shape;112;p3"/>
          <p:cNvSpPr/>
          <p:nvPr/>
        </p:nvSpPr>
        <p:spPr>
          <a:xfrm>
            <a:off x="6912079" y="2177325"/>
            <a:ext cx="4348705" cy="4092601"/>
          </a:xfrm>
          <a:prstGeom prst="roundRect">
            <a:avLst>
              <a:gd name="adj" fmla="val 10901"/>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2800" u="sng">
                <a:solidFill>
                  <a:schemeClr val="dk1"/>
                </a:solidFill>
                <a:latin typeface="Calibri"/>
                <a:ea typeface="Calibri"/>
                <a:cs typeface="Calibri"/>
                <a:sym typeface="Calibri"/>
              </a:rPr>
              <a:t>Propuesta de solución</a:t>
            </a:r>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a:p>
            <a:pPr marL="0" marR="0" lvl="0" indent="0" algn="just" rtl="0">
              <a:spcBef>
                <a:spcPts val="0"/>
              </a:spcBef>
              <a:spcAft>
                <a:spcPts val="0"/>
              </a:spcAft>
              <a:buNone/>
            </a:pPr>
            <a:r>
              <a:rPr lang="es-MX" sz="1800">
                <a:solidFill>
                  <a:schemeClr val="dk1"/>
                </a:solidFill>
              </a:rPr>
              <a:t>Una herramienta que ayude a los estudiantes a </a:t>
            </a:r>
            <a:r>
              <a:rPr lang="es-MX" sz="1800" b="1">
                <a:solidFill>
                  <a:schemeClr val="dk1"/>
                </a:solidFill>
              </a:rPr>
              <a:t>organizar sus materiales en módulos temáticos, haciendo que el estudio sea más ordenado</a:t>
            </a:r>
            <a:r>
              <a:rPr lang="es-MX" sz="1800">
                <a:solidFill>
                  <a:schemeClr val="dk1"/>
                </a:solidFill>
              </a:rPr>
              <a:t> y personalizado usando inteligencia artificial, y el contenido que ellos subirán. También se mostrarán gráficas con los resultados para ver qué temas dominan y cuáles necesitan reforzar.</a:t>
            </a:r>
            <a:endParaRPr sz="2500">
              <a:solidFill>
                <a:schemeClr val="dk1"/>
              </a:solidFill>
              <a:latin typeface="Calibri"/>
              <a:ea typeface="Calibri"/>
              <a:cs typeface="Calibri"/>
              <a:sym typeface="Calibri"/>
            </a:endParaRPr>
          </a:p>
        </p:txBody>
      </p:sp>
      <p:sp>
        <p:nvSpPr>
          <p:cNvPr id="113" name="Google Shape;113;p3"/>
          <p:cNvSpPr/>
          <p:nvPr/>
        </p:nvSpPr>
        <p:spPr>
          <a:xfrm>
            <a:off x="5456903" y="3736258"/>
            <a:ext cx="1140542" cy="757084"/>
          </a:xfrm>
          <a:prstGeom prst="rightArrow">
            <a:avLst>
              <a:gd name="adj1" fmla="val 50000"/>
              <a:gd name="adj2" fmla="val 50000"/>
            </a:avLst>
          </a:prstGeom>
          <a:solidFill>
            <a:schemeClr val="accent5"/>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par>
                                <p:cTn id="13" presetID="10"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19" name="Google Shape;119;p4"/>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20" name="Google Shape;120;p4"/>
          <p:cNvSpPr txBox="1"/>
          <p:nvPr/>
        </p:nvSpPr>
        <p:spPr>
          <a:xfrm>
            <a:off x="0" y="1185054"/>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21" name="Google Shape;121;p4"/>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22" name="Google Shape;122;p4"/>
          <p:cNvSpPr txBox="1"/>
          <p:nvPr/>
        </p:nvSpPr>
        <p:spPr>
          <a:xfrm>
            <a:off x="1" y="3883196"/>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3" name="Google Shape;123;p4"/>
          <p:cNvSpPr/>
          <p:nvPr/>
        </p:nvSpPr>
        <p:spPr>
          <a:xfrm>
            <a:off x="614515" y="1841321"/>
            <a:ext cx="10962900" cy="1575300"/>
          </a:xfrm>
          <a:prstGeom prst="roundRect">
            <a:avLst>
              <a:gd name="adj" fmla="val 16667"/>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2000">
                <a:solidFill>
                  <a:schemeClr val="dk1"/>
                </a:solidFill>
                <a:latin typeface="Calibri"/>
                <a:ea typeface="Calibri"/>
                <a:cs typeface="Calibri"/>
                <a:sym typeface="Calibri"/>
              </a:rPr>
              <a:t>Desarrollar una plataforma digital educativa que integre inteligencia artificial y procesamiento de lenguaje natural, permitiendo a los estudiantes organizar sus materiales de estudio, generar quizzes personalizados e ilustraciones pedagógicas, y obtener métricas claras de su progreso académico.</a:t>
            </a:r>
            <a:endParaRPr sz="2200">
              <a:solidFill>
                <a:schemeClr val="dk1"/>
              </a:solidFill>
              <a:latin typeface="Calibri"/>
              <a:ea typeface="Calibri"/>
              <a:cs typeface="Calibri"/>
              <a:sym typeface="Calibri"/>
            </a:endParaRPr>
          </a:p>
        </p:txBody>
      </p:sp>
      <p:sp>
        <p:nvSpPr>
          <p:cNvPr id="124" name="Google Shape;124;p4"/>
          <p:cNvSpPr/>
          <p:nvPr/>
        </p:nvSpPr>
        <p:spPr>
          <a:xfrm>
            <a:off x="614514" y="4533157"/>
            <a:ext cx="10962900" cy="1575300"/>
          </a:xfrm>
          <a:prstGeom prst="roundRect">
            <a:avLst>
              <a:gd name="adj" fmla="val 16667"/>
            </a:avLst>
          </a:prstGeom>
          <a:solidFill>
            <a:schemeClr val="lt1"/>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1800">
                <a:solidFill>
                  <a:schemeClr val="dk1"/>
                </a:solidFill>
                <a:latin typeface="Calibri"/>
                <a:ea typeface="Calibri"/>
                <a:cs typeface="Calibri"/>
                <a:sym typeface="Calibri"/>
              </a:rPr>
              <a:t>Una página web educativa permitirá a los usuarios subir y organizar sus materiales de estudio en módulos temáticos, facilitando una experiencia más estructurada. A partir del contenido ingresado, se generarán recursos personalizados mediante inteligencia artificial. Estos recursos se adaptarán al perfil del usuario según los resultados del test de inteligencias múltiples. Además, se integrará un sistema de métricas que muestre el progreso académico, y se aplicará la metodología ágil SCRUM para gestionar el desarrollo en etapas iterativas.</a:t>
            </a:r>
            <a:endParaRPr sz="1800">
              <a:solidFill>
                <a:schemeClr val="dk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par>
                                <p:cTn id="8" presetID="10" presetClass="entr" presetSubtype="0"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fade">
                                      <p:cBhvr>
                                        <p:cTn id="10"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5"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30" name="Google Shape;130;p5"/>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31" name="Google Shape;131;p5"/>
          <p:cNvSpPr txBox="1"/>
          <p:nvPr/>
        </p:nvSpPr>
        <p:spPr>
          <a:xfrm>
            <a:off x="1695650" y="919800"/>
            <a:ext cx="8619600" cy="6465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Alcance y limitaciones del proyecto</a:t>
            </a:r>
            <a:endParaRPr/>
          </a:p>
        </p:txBody>
      </p:sp>
      <p:cxnSp>
        <p:nvCxnSpPr>
          <p:cNvPr id="132" name="Google Shape;132;p5"/>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graphicFrame>
        <p:nvGraphicFramePr>
          <p:cNvPr id="133" name="Google Shape;133;p5"/>
          <p:cNvGraphicFramePr/>
          <p:nvPr/>
        </p:nvGraphicFramePr>
        <p:xfrm>
          <a:off x="397725" y="1747875"/>
          <a:ext cx="3000000" cy="3000000"/>
        </p:xfrm>
        <a:graphic>
          <a:graphicData uri="http://schemas.openxmlformats.org/drawingml/2006/table">
            <a:tbl>
              <a:tblPr>
                <a:noFill/>
                <a:tableStyleId>{FCAEA7FF-0058-4DB4-BA48-FF69BADF3DA3}</a:tableStyleId>
              </a:tblPr>
              <a:tblGrid>
                <a:gridCol w="5698275">
                  <a:extLst>
                    <a:ext uri="{9D8B030D-6E8A-4147-A177-3AD203B41FA5}">
                      <a16:colId xmlns:a16="http://schemas.microsoft.com/office/drawing/2014/main" val="20000"/>
                    </a:ext>
                  </a:extLst>
                </a:gridCol>
                <a:gridCol w="5698275">
                  <a:extLst>
                    <a:ext uri="{9D8B030D-6E8A-4147-A177-3AD203B41FA5}">
                      <a16:colId xmlns:a16="http://schemas.microsoft.com/office/drawing/2014/main" val="20001"/>
                    </a:ext>
                  </a:extLst>
                </a:gridCol>
              </a:tblGrid>
              <a:tr h="641650">
                <a:tc>
                  <a:txBody>
                    <a:bodyPr/>
                    <a:lstStyle/>
                    <a:p>
                      <a:pPr marL="0" lvl="0" indent="0" algn="ctr" rtl="0">
                        <a:lnSpc>
                          <a:spcPct val="115000"/>
                        </a:lnSpc>
                        <a:spcBef>
                          <a:spcPts val="0"/>
                        </a:spcBef>
                        <a:spcAft>
                          <a:spcPts val="0"/>
                        </a:spcAft>
                        <a:buNone/>
                      </a:pPr>
                      <a:r>
                        <a:rPr lang="es-MX" sz="1900" b="1"/>
                        <a:t>Alcance</a:t>
                      </a:r>
                      <a:endParaRPr sz="1900" b="1"/>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900" b="1"/>
                        <a:t>Limitaciones</a:t>
                      </a:r>
                      <a:endParaRPr sz="1900" b="1"/>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911125">
                <a:tc>
                  <a:txBody>
                    <a:bodyPr/>
                    <a:lstStyle/>
                    <a:p>
                      <a:pPr marL="0" lvl="0" indent="0" algn="ctr" rtl="0">
                        <a:lnSpc>
                          <a:spcPct val="115000"/>
                        </a:lnSpc>
                        <a:spcBef>
                          <a:spcPts val="0"/>
                        </a:spcBef>
                        <a:spcAft>
                          <a:spcPts val="0"/>
                        </a:spcAft>
                        <a:buNone/>
                      </a:pPr>
                      <a:r>
                        <a:rPr lang="es-MX" sz="1200"/>
                        <a:t>Generar una herramienta digital que apoye a las personas que no cuentan con metodologías de estudio adecuadas, facilitando su proceso de aprendizaje mediante la creación de módulos y evaluaciones generadas por IA.</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No se desarrollará un modelo de Inteligencia Artificial desde cero; se usará una API de un modelo existente, limitada al uso de prompts.</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41650">
                <a:tc>
                  <a:txBody>
                    <a:bodyPr/>
                    <a:lstStyle/>
                    <a:p>
                      <a:pPr marL="0" lvl="0" indent="0" algn="ctr" rtl="0">
                        <a:lnSpc>
                          <a:spcPct val="115000"/>
                        </a:lnSpc>
                        <a:spcBef>
                          <a:spcPts val="0"/>
                        </a:spcBef>
                        <a:spcAft>
                          <a:spcPts val="0"/>
                        </a:spcAft>
                        <a:buNone/>
                      </a:pPr>
                      <a:r>
                        <a:rPr lang="es-MX" sz="1200"/>
                        <a:t>Permitir la creación de quizzes personalizados en base al contenido ingresado por el usuario.</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Los quizzes serán únicamente textuales (no se incluirán imágenes, audio ni video en esta etapa).</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41650">
                <a:tc>
                  <a:txBody>
                    <a:bodyPr/>
                    <a:lstStyle/>
                    <a:p>
                      <a:pPr marL="0" lvl="0" indent="0" algn="ctr" rtl="0">
                        <a:lnSpc>
                          <a:spcPct val="115000"/>
                        </a:lnSpc>
                        <a:spcBef>
                          <a:spcPts val="0"/>
                        </a:spcBef>
                        <a:spcAft>
                          <a:spcPts val="0"/>
                        </a:spcAft>
                        <a:buNone/>
                      </a:pPr>
                      <a:r>
                        <a:rPr lang="es-MX" sz="1200"/>
                        <a:t>Ofrecer una experiencia sencilla e intuitiva para estudiantes de distintos niveles.</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La plataforma no tendrá integración con sistemas externos de gestión educativa (ej. Moodle, Canvas).</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41650">
                <a:tc>
                  <a:txBody>
                    <a:bodyPr/>
                    <a:lstStyle/>
                    <a:p>
                      <a:pPr marL="0" lvl="0" indent="0" algn="ctr" rtl="0">
                        <a:lnSpc>
                          <a:spcPct val="115000"/>
                        </a:lnSpc>
                        <a:spcBef>
                          <a:spcPts val="0"/>
                        </a:spcBef>
                        <a:spcAft>
                          <a:spcPts val="0"/>
                        </a:spcAft>
                        <a:buNone/>
                      </a:pPr>
                      <a:r>
                        <a:rPr lang="es-MX" sz="1200"/>
                        <a:t>Implementar un sistema básico de seguimiento del progreso de los estudiantes.</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No se desarrollará un sistema de recomendación complejo; el seguimiento será limitado a métricas simples (ej. número de intentos, puntaje).</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641650">
                <a:tc>
                  <a:txBody>
                    <a:bodyPr/>
                    <a:lstStyle/>
                    <a:p>
                      <a:pPr marL="0" lvl="0" indent="0" algn="ctr" rtl="0">
                        <a:lnSpc>
                          <a:spcPct val="115000"/>
                        </a:lnSpc>
                        <a:spcBef>
                          <a:spcPts val="0"/>
                        </a:spcBef>
                        <a:spcAft>
                          <a:spcPts val="0"/>
                        </a:spcAft>
                        <a:buNone/>
                      </a:pPr>
                      <a:r>
                        <a:rPr lang="es-MX" sz="1200"/>
                        <a:t>Entregar un apoyo innovador basado en IA accesible desde una aplicación web.</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La solución dependerá de la disponibilidad y limitaciones técnicas de la API de IA utilizada (costos, cantidad de peticiones, latencia).</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641650">
                <a:tc>
                  <a:txBody>
                    <a:bodyPr/>
                    <a:lstStyle/>
                    <a:p>
                      <a:pPr marL="0" lvl="0" indent="0" algn="ctr" rtl="0">
                        <a:lnSpc>
                          <a:spcPct val="115000"/>
                        </a:lnSpc>
                        <a:spcBef>
                          <a:spcPts val="0"/>
                        </a:spcBef>
                        <a:spcAft>
                          <a:spcPts val="0"/>
                        </a:spcAft>
                        <a:buNone/>
                      </a:pPr>
                      <a:r>
                        <a:rPr lang="es-MX" sz="1200"/>
                        <a:t>Facilitar el autoaprendizaje con generación rápida de material de práctica.</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s-MX" sz="1200"/>
                        <a:t>El contenido generado puede variar en calidad y precisión, sujeto al comportamiento del modelo de IA empleado.</a:t>
                      </a:r>
                      <a:endParaRPr sz="1200"/>
                    </a:p>
                  </a:txBody>
                  <a:tcPr marL="28575" marR="28575" marT="19050" marB="1905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6"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39" name="Google Shape;139;p6"/>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40" name="Google Shape;140;p6"/>
          <p:cNvSpPr txBox="1"/>
          <p:nvPr/>
        </p:nvSpPr>
        <p:spPr>
          <a:xfrm>
            <a:off x="0" y="1276080"/>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Metodología de trabajo para el desarrollo del proyecto</a:t>
            </a:r>
            <a:endParaRPr sz="1800">
              <a:solidFill>
                <a:schemeClr val="dk1"/>
              </a:solidFill>
              <a:latin typeface="Calibri"/>
              <a:ea typeface="Calibri"/>
              <a:cs typeface="Calibri"/>
              <a:sym typeface="Calibri"/>
            </a:endParaRPr>
          </a:p>
        </p:txBody>
      </p:sp>
      <p:cxnSp>
        <p:nvCxnSpPr>
          <p:cNvPr id="141" name="Google Shape;141;p6"/>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42" name="Google Shape;142;p6"/>
          <p:cNvPicPr preferRelativeResize="0"/>
          <p:nvPr/>
        </p:nvPicPr>
        <p:blipFill>
          <a:blip r:embed="rId5">
            <a:alphaModFix/>
          </a:blip>
          <a:stretch>
            <a:fillRect/>
          </a:stretch>
        </p:blipFill>
        <p:spPr>
          <a:xfrm>
            <a:off x="2752275" y="2205763"/>
            <a:ext cx="3694700" cy="4311501"/>
          </a:xfrm>
          <a:prstGeom prst="rect">
            <a:avLst/>
          </a:prstGeom>
          <a:noFill/>
          <a:ln w="9525" cap="flat" cmpd="sng">
            <a:solidFill>
              <a:schemeClr val="dk2"/>
            </a:solidFill>
            <a:prstDash val="solid"/>
            <a:round/>
            <a:headEnd type="none" w="sm" len="sm"/>
            <a:tailEnd type="none" w="sm" len="sm"/>
          </a:ln>
        </p:spPr>
      </p:pic>
      <p:pic>
        <p:nvPicPr>
          <p:cNvPr id="143" name="Google Shape;143;p6"/>
          <p:cNvPicPr preferRelativeResize="0"/>
          <p:nvPr/>
        </p:nvPicPr>
        <p:blipFill>
          <a:blip r:embed="rId6">
            <a:alphaModFix/>
          </a:blip>
          <a:stretch>
            <a:fillRect/>
          </a:stretch>
        </p:blipFill>
        <p:spPr>
          <a:xfrm>
            <a:off x="6900648" y="2517637"/>
            <a:ext cx="4294825" cy="3687775"/>
          </a:xfrm>
          <a:prstGeom prst="rect">
            <a:avLst/>
          </a:prstGeom>
          <a:noFill/>
          <a:ln w="9525" cap="flat" cmpd="sng">
            <a:solidFill>
              <a:schemeClr val="dk2"/>
            </a:solidFill>
            <a:prstDash val="solid"/>
            <a:round/>
            <a:headEnd type="none" w="sm" len="sm"/>
            <a:tailEnd type="none" w="sm" len="sm"/>
          </a:ln>
        </p:spPr>
      </p:pic>
      <p:sp>
        <p:nvSpPr>
          <p:cNvPr id="144" name="Google Shape;144;p6"/>
          <p:cNvSpPr txBox="1"/>
          <p:nvPr/>
        </p:nvSpPr>
        <p:spPr>
          <a:xfrm>
            <a:off x="385300" y="3382050"/>
            <a:ext cx="2022900" cy="954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700">
                <a:latin typeface="Calibri"/>
                <a:ea typeface="Calibri"/>
                <a:cs typeface="Calibri"/>
                <a:sym typeface="Calibri"/>
              </a:rPr>
              <a:t> User Story Mapping</a:t>
            </a:r>
            <a:endParaRPr sz="3000">
              <a:latin typeface="Calibri"/>
              <a:ea typeface="Calibri"/>
              <a:cs typeface="Calibri"/>
              <a:sym typeface="Calibri"/>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g37c31d335ee_0_2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50" name="Google Shape;150;g37c31d335ee_0_22"/>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51" name="Google Shape;151;g37c31d335ee_0_22"/>
          <p:cNvSpPr txBox="1"/>
          <p:nvPr/>
        </p:nvSpPr>
        <p:spPr>
          <a:xfrm>
            <a:off x="0" y="1017055"/>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Metodología de trabajo para el desarrollo del proyecto</a:t>
            </a:r>
            <a:endParaRPr sz="1800">
              <a:solidFill>
                <a:schemeClr val="dk1"/>
              </a:solidFill>
              <a:latin typeface="Calibri"/>
              <a:ea typeface="Calibri"/>
              <a:cs typeface="Calibri"/>
              <a:sym typeface="Calibri"/>
            </a:endParaRPr>
          </a:p>
        </p:txBody>
      </p:sp>
      <p:cxnSp>
        <p:nvCxnSpPr>
          <p:cNvPr id="152" name="Google Shape;152;g37c31d335ee_0_22"/>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pic>
        <p:nvPicPr>
          <p:cNvPr id="153" name="Google Shape;153;g37c31d335ee_0_22"/>
          <p:cNvPicPr preferRelativeResize="0"/>
          <p:nvPr/>
        </p:nvPicPr>
        <p:blipFill>
          <a:blip r:embed="rId5">
            <a:alphaModFix/>
          </a:blip>
          <a:stretch>
            <a:fillRect/>
          </a:stretch>
        </p:blipFill>
        <p:spPr>
          <a:xfrm>
            <a:off x="653187" y="2534550"/>
            <a:ext cx="10885636" cy="3974125"/>
          </a:xfrm>
          <a:prstGeom prst="rect">
            <a:avLst/>
          </a:prstGeom>
          <a:noFill/>
          <a:ln>
            <a:noFill/>
          </a:ln>
        </p:spPr>
      </p:pic>
      <p:sp>
        <p:nvSpPr>
          <p:cNvPr id="154" name="Google Shape;154;g37c31d335ee_0_22"/>
          <p:cNvSpPr txBox="1"/>
          <p:nvPr/>
        </p:nvSpPr>
        <p:spPr>
          <a:xfrm>
            <a:off x="4596000" y="1814350"/>
            <a:ext cx="30000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Product Backlog</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37c31d335ee_0_63"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60" name="Google Shape;160;g37c31d335ee_0_63"/>
          <p:cNvSpPr txBox="1"/>
          <p:nvPr/>
        </p:nvSpPr>
        <p:spPr>
          <a:xfrm>
            <a:off x="136188" y="368928"/>
            <a:ext cx="1219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61" name="Google Shape;161;g37c31d335ee_0_63"/>
          <p:cNvSpPr txBox="1"/>
          <p:nvPr/>
        </p:nvSpPr>
        <p:spPr>
          <a:xfrm>
            <a:off x="0" y="1017055"/>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Metodología de trabajo para el desarrollo del proyecto</a:t>
            </a:r>
            <a:endParaRPr sz="1800">
              <a:solidFill>
                <a:schemeClr val="dk1"/>
              </a:solidFill>
              <a:latin typeface="Calibri"/>
              <a:ea typeface="Calibri"/>
              <a:cs typeface="Calibri"/>
              <a:sym typeface="Calibri"/>
            </a:endParaRPr>
          </a:p>
        </p:txBody>
      </p:sp>
      <p:cxnSp>
        <p:nvCxnSpPr>
          <p:cNvPr id="162" name="Google Shape;162;g37c31d335ee_0_63"/>
          <p:cNvCxnSpPr/>
          <p:nvPr/>
        </p:nvCxnSpPr>
        <p:spPr>
          <a:xfrm>
            <a:off x="0" y="758027"/>
            <a:ext cx="4085700" cy="0"/>
          </a:xfrm>
          <a:prstGeom prst="straightConnector1">
            <a:avLst/>
          </a:prstGeom>
          <a:noFill/>
          <a:ln w="15875" cap="flat" cmpd="sng">
            <a:solidFill>
              <a:srgbClr val="F5F7FC"/>
            </a:solidFill>
            <a:prstDash val="solid"/>
            <a:miter lim="800000"/>
            <a:headEnd type="none" w="sm" len="sm"/>
            <a:tailEnd type="none" w="sm" len="sm"/>
          </a:ln>
        </p:spPr>
      </p:cxnSp>
      <p:sp>
        <p:nvSpPr>
          <p:cNvPr id="163" name="Google Shape;163;g37c31d335ee_0_63"/>
          <p:cNvSpPr txBox="1"/>
          <p:nvPr/>
        </p:nvSpPr>
        <p:spPr>
          <a:xfrm>
            <a:off x="4596000" y="1814350"/>
            <a:ext cx="30000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Impact Mapping</a:t>
            </a:r>
            <a:endParaRPr sz="2500"/>
          </a:p>
        </p:txBody>
      </p:sp>
      <p:pic>
        <p:nvPicPr>
          <p:cNvPr id="164" name="Google Shape;164;g37c31d335ee_0_63"/>
          <p:cNvPicPr preferRelativeResize="0"/>
          <p:nvPr/>
        </p:nvPicPr>
        <p:blipFill>
          <a:blip r:embed="rId5">
            <a:alphaModFix/>
          </a:blip>
          <a:stretch>
            <a:fillRect/>
          </a:stretch>
        </p:blipFill>
        <p:spPr>
          <a:xfrm>
            <a:off x="2688925" y="2534550"/>
            <a:ext cx="7412357" cy="416945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7"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70" name="Google Shape;170;p7"/>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71" name="Google Shape;171;p7"/>
          <p:cNvSpPr txBox="1"/>
          <p:nvPr/>
        </p:nvSpPr>
        <p:spPr>
          <a:xfrm>
            <a:off x="1" y="1224469"/>
            <a:ext cx="121920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a:solidFill>
                  <a:schemeClr val="dk1"/>
                </a:solidFill>
                <a:latin typeface="Calibri"/>
                <a:ea typeface="Calibri"/>
                <a:cs typeface="Calibri"/>
                <a:sym typeface="Calibri"/>
              </a:rPr>
              <a:t>Release Plan del desarrollo del proyecto</a:t>
            </a:r>
            <a:endParaRPr sz="1000">
              <a:solidFill>
                <a:srgbClr val="757070"/>
              </a:solidFill>
              <a:latin typeface="Calibri"/>
              <a:ea typeface="Calibri"/>
              <a:cs typeface="Calibri"/>
              <a:sym typeface="Calibri"/>
            </a:endParaRPr>
          </a:p>
        </p:txBody>
      </p:sp>
      <p:cxnSp>
        <p:nvCxnSpPr>
          <p:cNvPr id="172" name="Google Shape;172;p7"/>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73" name="Google Shape;173;p7"/>
          <p:cNvSpPr txBox="1"/>
          <p:nvPr/>
        </p:nvSpPr>
        <p:spPr>
          <a:xfrm>
            <a:off x="3725913" y="2102525"/>
            <a:ext cx="4886100" cy="569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MX" sz="2500"/>
              <a:t>Cronograma</a:t>
            </a:r>
            <a:endParaRPr sz="2500"/>
          </a:p>
        </p:txBody>
      </p:sp>
      <p:pic>
        <p:nvPicPr>
          <p:cNvPr id="174" name="Google Shape;174;p7"/>
          <p:cNvPicPr preferRelativeResize="0"/>
          <p:nvPr/>
        </p:nvPicPr>
        <p:blipFill>
          <a:blip r:embed="rId4">
            <a:alphaModFix/>
          </a:blip>
          <a:stretch>
            <a:fillRect/>
          </a:stretch>
        </p:blipFill>
        <p:spPr>
          <a:xfrm>
            <a:off x="633074" y="2777650"/>
            <a:ext cx="11071799" cy="2130150"/>
          </a:xfrm>
          <a:prstGeom prst="rect">
            <a:avLst/>
          </a:prstGeom>
          <a:noFill/>
          <a:ln w="9525" cap="flat" cmpd="sng">
            <a:solidFill>
              <a:schemeClr val="dk2"/>
            </a:solidFill>
            <a:prstDash val="solid"/>
            <a:round/>
            <a:headEnd type="none" w="sm" len="sm"/>
            <a:tailEnd type="none" w="sm" len="sm"/>
          </a:ln>
        </p:spPr>
      </p:pic>
    </p:spTree>
  </p:cSld>
  <p:clrMapOvr>
    <a:masterClrMapping/>
  </p:clrMapOvr>
  <p:transition spd="slow">
    <p:wipe/>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Panorámica</PresentationFormat>
  <Paragraphs>68</Paragraphs>
  <Slides>13</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Gerardo Galan Cruz</dc:creator>
  <cp:lastModifiedBy>GREISY . GARCIA APONTE</cp:lastModifiedBy>
  <cp:revision>2</cp:revision>
  <dcterms:created xsi:type="dcterms:W3CDTF">2023-10-28T21:12:11Z</dcterms:created>
  <dcterms:modified xsi:type="dcterms:W3CDTF">2025-09-06T03:57:05Z</dcterms:modified>
</cp:coreProperties>
</file>