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O6KbJ7NCRBMv7oIrRNFcD7xrZ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8e2c4947a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38e2c4947a4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e2c4947a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8e2c4947a4_0_2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8e2c4947a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8e2c4947a4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8e2c4947a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8e2c4947a4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e2c4947a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8e2c4947a4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e28c1fc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38e28c1fc9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e2c4947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38e2c4947a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c31d335e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37c31d335ee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e2c4947a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38e2c4947a4_0_3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e2c4947a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38e2c4947a4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hyperlink" Target="https://dgvcapstone.atlassian.net/jira/software/projects/SCRUM/boards/1/backlo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hyperlink" Target="https://dgvcapstone.atlassian.net/jira/software/projects/SCRUM/boards/1/backlo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062600" y="1966800"/>
            <a:ext cx="100668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MX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s-MX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i="0" lang="es-MX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VGD LEARN</a:t>
            </a:r>
            <a:r>
              <a:rPr b="0" i="0" lang="es-MX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8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7" name="Google Shape;177;g38e2c4947a4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38e2c4947a4_0_28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VGD 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38e2c4947a4_0_28"/>
          <p:cNvSpPr txBox="1"/>
          <p:nvPr/>
        </p:nvSpPr>
        <p:spPr>
          <a:xfrm>
            <a:off x="2242975" y="909525"/>
            <a:ext cx="687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g38e2c4947a4_0_28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g38e2c4947a4_0_28"/>
          <p:cNvSpPr/>
          <p:nvPr/>
        </p:nvSpPr>
        <p:spPr>
          <a:xfrm>
            <a:off x="1114820" y="2177325"/>
            <a:ext cx="101460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8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MX" sz="2000">
                <a:solidFill>
                  <a:schemeClr val="dk1"/>
                </a:solidFill>
              </a:rPr>
              <a:t>Frontend: React + Vite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MX" sz="2000">
                <a:solidFill>
                  <a:schemeClr val="dk1"/>
                </a:solidFill>
              </a:rPr>
              <a:t>Backend: Java/Spring Boot/REST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MX" sz="2000">
                <a:solidFill>
                  <a:schemeClr val="dk1"/>
                </a:solidFill>
              </a:rPr>
              <a:t>BD: PostgreSQL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MX" sz="2000">
                <a:solidFill>
                  <a:schemeClr val="dk1"/>
                </a:solidFill>
              </a:rPr>
              <a:t>Infraestructura: GCP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MX" sz="2000">
                <a:solidFill>
                  <a:schemeClr val="dk1"/>
                </a:solidFill>
              </a:rPr>
              <a:t>Testing y QA: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MX" sz="2000">
                <a:solidFill>
                  <a:schemeClr val="dk1"/>
                </a:solidFill>
              </a:rPr>
              <a:t>Control de versiones: GIT + GitHub/Git Kraken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82" name="Google Shape;182;g38e2c4947a4_0_28"/>
          <p:cNvPicPr preferRelativeResize="0"/>
          <p:nvPr/>
        </p:nvPicPr>
        <p:blipFill rotWithShape="1">
          <a:blip r:embed="rId4">
            <a:alphaModFix/>
          </a:blip>
          <a:srcRect b="11335" l="14524" r="18879" t="11343"/>
          <a:stretch/>
        </p:blipFill>
        <p:spPr>
          <a:xfrm>
            <a:off x="8525725" y="1460499"/>
            <a:ext cx="2556699" cy="14863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83" name="Google Shape;183;g38e2c4947a4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1850" y="3573813"/>
            <a:ext cx="1108975" cy="11089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84" name="Google Shape;184;g38e2c4947a4_0_28"/>
          <p:cNvPicPr preferRelativeResize="0"/>
          <p:nvPr/>
        </p:nvPicPr>
        <p:blipFill rotWithShape="1">
          <a:blip r:embed="rId6">
            <a:alphaModFix/>
          </a:blip>
          <a:srcRect b="18138" l="12826" r="16661" t="14408"/>
          <a:stretch/>
        </p:blipFill>
        <p:spPr>
          <a:xfrm>
            <a:off x="9464175" y="5068538"/>
            <a:ext cx="1871575" cy="10026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85" name="Google Shape;185;g38e2c4947a4_0_28"/>
          <p:cNvPicPr preferRelativeResize="0"/>
          <p:nvPr/>
        </p:nvPicPr>
        <p:blipFill rotWithShape="1">
          <a:blip r:embed="rId7">
            <a:alphaModFix/>
          </a:blip>
          <a:srcRect b="308" l="14428" r="12364" t="298"/>
          <a:stretch/>
        </p:blipFill>
        <p:spPr>
          <a:xfrm>
            <a:off x="8158075" y="3531816"/>
            <a:ext cx="1673751" cy="11929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86" name="Google Shape;186;g38e2c4947a4_0_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71875" y="5165184"/>
            <a:ext cx="3141400" cy="98954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1" name="Google Shape;1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VGD 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250525" y="2464675"/>
            <a:ext cx="2852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5" name="Google Shape;195;p8" title="Arquitectura APT-low_cost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3225" y="540100"/>
            <a:ext cx="8309875" cy="6102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0" name="Google Shape;200;g38e2c4947a4_0_2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38e2c4947a4_0_288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38e2c4947a4_0_288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VGD 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7" name="Google Shape;207;g38e2c4947a4_0_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38e2c4947a4_0_208"/>
          <p:cNvSpPr txBox="1"/>
          <p:nvPr/>
        </p:nvSpPr>
        <p:spPr>
          <a:xfrm>
            <a:off x="1" y="1459095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209" name="Google Shape;209;g38e2c4947a4_0_208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VGD 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4" name="Google Shape;214;g38e2c4947a4_0_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38e2c4947a4_0_128"/>
          <p:cNvSpPr txBox="1"/>
          <p:nvPr/>
        </p:nvSpPr>
        <p:spPr>
          <a:xfrm>
            <a:off x="1" y="1166948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16" name="Google Shape;216;g38e2c4947a4_0_128"/>
          <p:cNvSpPr/>
          <p:nvPr/>
        </p:nvSpPr>
        <p:spPr>
          <a:xfrm>
            <a:off x="1159195" y="2110500"/>
            <a:ext cx="101460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-MX" sz="1700">
                <a:solidFill>
                  <a:schemeClr val="dk1"/>
                </a:solidFill>
              </a:rPr>
              <a:t>Integración entre backend y frontend:</a:t>
            </a:r>
            <a:r>
              <a:rPr lang="es-MX" sz="1700">
                <a:solidFill>
                  <a:schemeClr val="dk1"/>
                </a:solidFill>
              </a:rPr>
              <a:t> se presentaron dificultades para conectar correctamente los datos generados por la IA con la visualización de los quizzes en la interfaz.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-MX" sz="1700">
                <a:solidFill>
                  <a:schemeClr val="dk1"/>
                </a:solidFill>
              </a:rPr>
              <a:t>Problemas de diseño visual en el frontend:</a:t>
            </a:r>
            <a:r>
              <a:rPr lang="es-MX" sz="1700">
                <a:solidFill>
                  <a:schemeClr val="dk1"/>
                </a:solidFill>
              </a:rPr>
              <a:t> la organización de preguntas y opciones en pantalla requirió varios ajustes para mejorar la usabilidad.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-MX" sz="1700">
                <a:solidFill>
                  <a:schemeClr val="dk1"/>
                </a:solidFill>
              </a:rPr>
              <a:t>Retrasos:</a:t>
            </a:r>
            <a:r>
              <a:rPr lang="es-MX" sz="1700">
                <a:solidFill>
                  <a:schemeClr val="dk1"/>
                </a:solidFill>
              </a:rPr>
              <a:t> la disponibilidad de tiempo del equipo fue limitada, lo que afectó algunos plazos de los sprints.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-MX" sz="1700">
                <a:solidFill>
                  <a:schemeClr val="dk1"/>
                </a:solidFill>
              </a:rPr>
              <a:t>Errores en la sincronización de datos:</a:t>
            </a:r>
            <a:r>
              <a:rPr lang="es-MX" sz="1700">
                <a:solidFill>
                  <a:schemeClr val="dk1"/>
                </a:solidFill>
              </a:rPr>
              <a:t> al crear y actualizar módulos de estudio, surgieron conflictos en la comunicación con la base de datos.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-MX" sz="1700">
                <a:solidFill>
                  <a:schemeClr val="dk1"/>
                </a:solidFill>
              </a:rPr>
              <a:t>Curva de aprendizaje técnica:</a:t>
            </a:r>
            <a:r>
              <a:rPr lang="es-MX" sz="1700">
                <a:solidFill>
                  <a:schemeClr val="dk1"/>
                </a:solidFill>
              </a:rPr>
              <a:t> la integración del modelo de IA y su conexión con el backend implicaron tiempo adicional de estudio y pruebas.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17" name="Google Shape;217;g38e2c4947a4_0_128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VGD 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2" name="Google Shape;222;g38e2c4947a4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38e2c4947a4_0_48"/>
          <p:cNvSpPr txBox="1"/>
          <p:nvPr/>
        </p:nvSpPr>
        <p:spPr>
          <a:xfrm>
            <a:off x="0" y="3044279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  <p:sp>
        <p:nvSpPr>
          <p:cNvPr id="224" name="Google Shape;224;g38e2c4947a4_0_48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VGD 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9" name="Google Shape;2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4"/>
          <p:cNvSpPr txBox="1"/>
          <p:nvPr/>
        </p:nvSpPr>
        <p:spPr>
          <a:xfrm>
            <a:off x="3463950" y="2028300"/>
            <a:ext cx="5264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es-MX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MUCHAS </a:t>
            </a:r>
            <a:endParaRPr b="0" i="0" sz="9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es-MX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 b="0" i="0" sz="9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VGD 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14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/>
          <p:nvPr/>
        </p:nvSpPr>
        <p:spPr>
          <a:xfrm>
            <a:off x="4085626" y="1584994"/>
            <a:ext cx="7633494" cy="1359548"/>
          </a:xfrm>
          <a:prstGeom prst="roundRect">
            <a:avLst>
              <a:gd fmla="val 10000" name="adj"/>
            </a:avLst>
          </a:prstGeom>
          <a:gradFill>
            <a:gsLst>
              <a:gs pos="0">
                <a:srgbClr val="90BBE3"/>
              </a:gs>
              <a:gs pos="100000">
                <a:srgbClr val="397BB7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5748279" y="1584994"/>
            <a:ext cx="5970900" cy="1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b="0" i="0" lang="es-MX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Diego Allende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Programador Backend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y mantener APIs RESTful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4221580" y="1720948"/>
            <a:ext cx="1526698" cy="1087638"/>
          </a:xfrm>
          <a:prstGeom prst="roundRect">
            <a:avLst>
              <a:gd fmla="val 10000" name="adj"/>
            </a:avLst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4085626" y="3080496"/>
            <a:ext cx="7633494" cy="1359548"/>
          </a:xfrm>
          <a:prstGeom prst="roundRect">
            <a:avLst>
              <a:gd fmla="val 10000" name="adj"/>
            </a:avLst>
          </a:prstGeom>
          <a:gradFill>
            <a:gsLst>
              <a:gs pos="0">
                <a:srgbClr val="90BBE3"/>
              </a:gs>
              <a:gs pos="100000">
                <a:srgbClr val="397BB7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748279" y="3080496"/>
            <a:ext cx="5970840" cy="1359548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b="0" i="0" lang="es-MX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Victor Ayala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Programador Frontend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y desarrollo de interfaces.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4221580" y="3216451"/>
            <a:ext cx="1526698" cy="1087638"/>
          </a:xfrm>
          <a:prstGeom prst="roundRect">
            <a:avLst>
              <a:gd fmla="val 10000" name="adj"/>
            </a:avLst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085626" y="4575999"/>
            <a:ext cx="7633494" cy="1359548"/>
          </a:xfrm>
          <a:prstGeom prst="roundRect">
            <a:avLst>
              <a:gd fmla="val 10000" name="adj"/>
            </a:avLst>
          </a:prstGeom>
          <a:gradFill>
            <a:gsLst>
              <a:gs pos="0">
                <a:srgbClr val="90BBE3"/>
              </a:gs>
              <a:gs pos="100000">
                <a:srgbClr val="397BB7"/>
              </a:gs>
            </a:gsLst>
            <a:lin ang="5400012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5748279" y="4575999"/>
            <a:ext cx="5970840" cy="1359548"/>
          </a:xfrm>
          <a:prstGeom prst="rect">
            <a:avLst/>
          </a:prstGeom>
          <a:noFill/>
          <a:ln>
            <a:noFill/>
          </a:ln>
        </p:spPr>
        <p:txBody>
          <a:bodyPr anchorCtr="0" anchor="t" bIns="99050" lIns="99050" spcFirstLastPara="1" rIns="99050" wrap="square" tIns="9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b="0" i="0" lang="es-MX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Greisy Garcia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Master - QA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228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b="0" i="0" lang="es-MX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 sprints y retrospectivas.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221580" y="4711954"/>
            <a:ext cx="1526698" cy="1087638"/>
          </a:xfrm>
          <a:prstGeom prst="roundRect">
            <a:avLst>
              <a:gd fmla="val 10000" name="adj"/>
            </a:avLst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VGD 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VGD 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estudiantes cuentan con escasos recursos de aprendizaje, </a:t>
            </a:r>
            <a:r>
              <a:rPr b="1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cuentan con una herramienta unificada que les permita organizar su estudio, practicar de forma personalizada y medir su progreso de manera clara</a:t>
            </a: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Esto hace que el aprendizaje sea desordenado y poco efectivo, y que la tecnología educativa no se aproveche al máximo.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MX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herramienta que ayude a los estudiantes a </a:t>
            </a:r>
            <a:r>
              <a:rPr b="1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organizar sus materiales en módulos temáticos, haciendo que el estudio sea más ordenado</a:t>
            </a: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personalizado usando inteligencia artificial, y el contenido que ellos subirán. También se mostrarán gráficas con los resultados para ver qué temas dominan y cuáles necesitan reforzar.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VGD 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0" y="95732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4"/>
          <p:cNvSpPr txBox="1"/>
          <p:nvPr/>
        </p:nvSpPr>
        <p:spPr>
          <a:xfrm>
            <a:off x="-24" y="306373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614525" y="1704775"/>
            <a:ext cx="10962900" cy="117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MX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digital educativa que integre inteligencia artificial y procesamiento de lenguaje natural, permitiendo a los estudiantes organizar sus materiales de estudio, generar quizzes personalizados e ilustraciones pedagógicas, y obtener métricas claras de su progreso académico.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25" y="3710225"/>
            <a:ext cx="10962900" cy="284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las necesidades de los estudiantes en relación con la organización de sus materiales de estudio.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la arquitectura y experiencia de usuario de una plataforma digital que promueva el aprendizaje autónomo, accesible y adaptado a distintos perfiles cognitivos.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Aplicar técnicas de procesamiento de lenguaje natural (NLP) para generar recursos didácticos personalizados que optimicen la comprensión y retención de contenidos.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mecanismos de seguimiento y evaluación que permitan medir el progreso académico del usuario y generar retroalimentación significativa sobre su desempeño.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el desarrollo del proyecto mediante metodología ágil SCRUM, asegurando la colaboración, adaptabilidad y cumplimiento progresivo de los objetivos planteados.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9" name="Google Shape;129;g38e28c1fc9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8e28c1fc90_0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VGD 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38e28c1fc90_0_0"/>
          <p:cNvSpPr txBox="1"/>
          <p:nvPr/>
        </p:nvSpPr>
        <p:spPr>
          <a:xfrm>
            <a:off x="1695650" y="919800"/>
            <a:ext cx="8619600" cy="646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g38e28c1fc90_0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g38e28c1fc90_0_0"/>
          <p:cNvSpPr/>
          <p:nvPr/>
        </p:nvSpPr>
        <p:spPr>
          <a:xfrm>
            <a:off x="632861" y="1981875"/>
            <a:ext cx="111987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700">
                <a:solidFill>
                  <a:schemeClr val="dk1"/>
                </a:solidFill>
              </a:rPr>
              <a:t>El proyecto VGD Learn tiene como alcance el desarrollo de una </a:t>
            </a:r>
            <a:r>
              <a:rPr b="1" lang="es-MX" sz="1700">
                <a:solidFill>
                  <a:schemeClr val="dk1"/>
                </a:solidFill>
              </a:rPr>
              <a:t>plataforma educativa digital que integra inteligencia artificial para apoyar el aprendizaje autónomo de los estudiantes.</a:t>
            </a:r>
            <a:r>
              <a:rPr lang="es-MX" sz="1700">
                <a:solidFill>
                  <a:schemeClr val="dk1"/>
                </a:solidFill>
              </a:rPr>
              <a:t> El sistema permitirá subir materiales de estudio, procesarlos mediante un módulo de procesamiento de lenguaje natural (NLP) y generar de forma automática quizzes y actividades personalizadas según el contenido y las necesidades del usuario</a:t>
            </a:r>
            <a:endParaRPr sz="16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MX" sz="1700">
                <a:solidFill>
                  <a:schemeClr val="dk1"/>
                </a:solidFill>
              </a:rPr>
              <a:t>Backend funcional desarrollado en Spring Boot con conexión a PostgreSQL, encargado de gestionar la lógica del sistema y las solicitudes del usuario.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MX" sz="1700">
                <a:solidFill>
                  <a:schemeClr val="dk1"/>
                </a:solidFill>
              </a:rPr>
              <a:t>Frontend interactivo construido en React, que permite la carga de materiales y visualización de quizzes.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MX" sz="1700">
                <a:solidFill>
                  <a:schemeClr val="dk1"/>
                </a:solidFill>
              </a:rPr>
              <a:t>Módulo de inteligencia artificial operativo, capaz de analizar textos y generar evaluaciones en formato dinámico.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MX" sz="1700">
                <a:solidFill>
                  <a:schemeClr val="dk1"/>
                </a:solidFill>
              </a:rPr>
              <a:t>Panel básico de gestión de usuario, para acceder a los materiales y actividades creadas.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MX" sz="1700">
                <a:solidFill>
                  <a:schemeClr val="dk1"/>
                </a:solidFill>
              </a:rPr>
              <a:t>Sistema de registro de progreso, que guarda las actividades realizadas por cada usuario.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s-MX" sz="1500">
                <a:solidFill>
                  <a:schemeClr val="dk1"/>
                </a:solidFill>
              </a:rPr>
            </a:b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8" name="Google Shape;138;g38e2c4947a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8e2c4947a4_0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VGD 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38e2c4947a4_0_0"/>
          <p:cNvSpPr txBox="1"/>
          <p:nvPr/>
        </p:nvSpPr>
        <p:spPr>
          <a:xfrm>
            <a:off x="1695650" y="919800"/>
            <a:ext cx="8619600" cy="646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imitaciones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g38e2c4947a4_0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g38e2c4947a4_0_0"/>
          <p:cNvSpPr/>
          <p:nvPr/>
        </p:nvSpPr>
        <p:spPr>
          <a:xfrm>
            <a:off x="1114820" y="2177325"/>
            <a:ext cx="101460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-MX" sz="1700">
                <a:solidFill>
                  <a:schemeClr val="dk1"/>
                </a:solidFill>
              </a:rPr>
              <a:t>Los quizzes serán únicamente textuales (no se incluirán imágenes, audio ni video en esta etapa).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-MX" sz="1700">
                <a:solidFill>
                  <a:schemeClr val="dk1"/>
                </a:solidFill>
              </a:rPr>
              <a:t>La plataforma no tendrá integración con sistemas externos de gestión educativa (ej. Moodle, Canvas).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-MX" sz="1700">
                <a:solidFill>
                  <a:schemeClr val="dk1"/>
                </a:solidFill>
              </a:rPr>
              <a:t>No se desarrollará un sistema de recomendación complejo; el seguimiento será limitado a métricas simples (ej. número de intentos, puntaje).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s-MX" sz="1700">
                <a:solidFill>
                  <a:schemeClr val="dk1"/>
                </a:solidFill>
              </a:rPr>
              <a:t>La solución dependerá de la disponibilidad y limitaciones técnicas de la API de IA utilizada (costos, cantidad de peticiones, latencia).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7" name="Google Shape;147;g37c31d335ee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37c31d335ee_0_6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VGD 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7c31d335ee_0_63"/>
          <p:cNvSpPr txBox="1"/>
          <p:nvPr/>
        </p:nvSpPr>
        <p:spPr>
          <a:xfrm>
            <a:off x="0" y="10170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Metodología de trabajo para el desarrollo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g37c31d335ee_0_63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g37c31d335ee_0_63"/>
          <p:cNvSpPr/>
          <p:nvPr/>
        </p:nvSpPr>
        <p:spPr>
          <a:xfrm>
            <a:off x="1159195" y="2110500"/>
            <a:ext cx="101460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700">
                <a:solidFill>
                  <a:schemeClr val="dk1"/>
                </a:solidFill>
              </a:rPr>
              <a:t>El desarrollo del proyecto </a:t>
            </a:r>
            <a:r>
              <a:rPr b="1" lang="es-MX" sz="1700">
                <a:solidFill>
                  <a:schemeClr val="dk1"/>
                </a:solidFill>
              </a:rPr>
              <a:t>VGD Learn</a:t>
            </a:r>
            <a:r>
              <a:rPr lang="es-MX" sz="1700">
                <a:solidFill>
                  <a:schemeClr val="dk1"/>
                </a:solidFill>
              </a:rPr>
              <a:t> se basa en la metodología ágil </a:t>
            </a:r>
            <a:r>
              <a:rPr b="1" lang="es-MX" sz="1700">
                <a:solidFill>
                  <a:schemeClr val="dk1"/>
                </a:solidFill>
              </a:rPr>
              <a:t>SCRUM</a:t>
            </a:r>
            <a:r>
              <a:rPr lang="es-MX" sz="1700">
                <a:solidFill>
                  <a:schemeClr val="dk1"/>
                </a:solidFill>
              </a:rPr>
              <a:t>, que permite trabajar de forma iterativa, colaborativa y con mejoras continuas en cada etapa.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>
                <a:solidFill>
                  <a:schemeClr val="dk1"/>
                </a:solidFill>
              </a:rPr>
              <a:t>Cada </a:t>
            </a:r>
            <a:r>
              <a:rPr b="1" lang="es-MX" sz="1700">
                <a:solidFill>
                  <a:schemeClr val="dk1"/>
                </a:solidFill>
              </a:rPr>
              <a:t>Sprint</a:t>
            </a:r>
            <a:r>
              <a:rPr lang="es-MX" sz="1700">
                <a:solidFill>
                  <a:schemeClr val="dk1"/>
                </a:solidFill>
              </a:rPr>
              <a:t> tiene una duración de </a:t>
            </a:r>
            <a:r>
              <a:rPr b="1" lang="es-MX" sz="1700">
                <a:solidFill>
                  <a:schemeClr val="dk1"/>
                </a:solidFill>
              </a:rPr>
              <a:t>tres semanas</a:t>
            </a:r>
            <a:r>
              <a:rPr lang="es-MX" sz="1700">
                <a:solidFill>
                  <a:schemeClr val="dk1"/>
                </a:solidFill>
              </a:rPr>
              <a:t>, e incluye las siguientes instancias: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-MX" sz="1700">
                <a:solidFill>
                  <a:schemeClr val="dk1"/>
                </a:solidFill>
              </a:rPr>
              <a:t>Sprint Planning:</a:t>
            </a:r>
            <a:r>
              <a:rPr lang="es-MX" sz="1700">
                <a:solidFill>
                  <a:schemeClr val="dk1"/>
                </a:solidFill>
              </a:rPr>
              <a:t> planificación de objetivos y tareas del ciclo.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-MX" sz="1700">
                <a:solidFill>
                  <a:schemeClr val="dk1"/>
                </a:solidFill>
              </a:rPr>
              <a:t>Daily Meetings:</a:t>
            </a:r>
            <a:r>
              <a:rPr lang="es-MX" sz="1700">
                <a:solidFill>
                  <a:schemeClr val="dk1"/>
                </a:solidFill>
              </a:rPr>
              <a:t> reuniones breves de seguimiento (3 veces por semana).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-MX" sz="1700">
                <a:solidFill>
                  <a:schemeClr val="dk1"/>
                </a:solidFill>
              </a:rPr>
              <a:t>Sprint Review:</a:t>
            </a:r>
            <a:r>
              <a:rPr lang="es-MX" sz="1700">
                <a:solidFill>
                  <a:schemeClr val="dk1"/>
                </a:solidFill>
              </a:rPr>
              <a:t> presentación de avances funcionales.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-MX" sz="1700">
                <a:solidFill>
                  <a:schemeClr val="dk1"/>
                </a:solidFill>
              </a:rPr>
              <a:t>Sprint Retrospective:</a:t>
            </a:r>
            <a:r>
              <a:rPr lang="es-MX" sz="1700">
                <a:solidFill>
                  <a:schemeClr val="dk1"/>
                </a:solidFill>
              </a:rPr>
              <a:t> análisis de mejoras en la dinámica de trabajo.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>
                <a:solidFill>
                  <a:schemeClr val="dk1"/>
                </a:solidFill>
              </a:rPr>
              <a:t>El proceso se apoya además en herramientas de control como </a:t>
            </a:r>
            <a:r>
              <a:rPr b="1" lang="es-MX" sz="1700">
                <a:solidFill>
                  <a:schemeClr val="dk1"/>
                </a:solidFill>
              </a:rPr>
              <a:t>GitHub</a:t>
            </a:r>
            <a:r>
              <a:rPr lang="es-MX" sz="1700">
                <a:solidFill>
                  <a:schemeClr val="dk1"/>
                </a:solidFill>
              </a:rPr>
              <a:t> (versionado y repositorio de código), </a:t>
            </a:r>
            <a:r>
              <a:rPr b="1" lang="es-MX" sz="1700">
                <a:solidFill>
                  <a:schemeClr val="dk1"/>
                </a:solidFill>
              </a:rPr>
              <a:t>Figma</a:t>
            </a:r>
            <a:r>
              <a:rPr lang="es-MX" sz="1700">
                <a:solidFill>
                  <a:schemeClr val="dk1"/>
                </a:solidFill>
              </a:rPr>
              <a:t> (diseño visual),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6" name="Google Shape;156;g38e2c4947a4_0_3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8e2c4947a4_0_385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VGD 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38e2c4947a4_0_385"/>
          <p:cNvSpPr txBox="1"/>
          <p:nvPr/>
        </p:nvSpPr>
        <p:spPr>
          <a:xfrm>
            <a:off x="0" y="91979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s-MX" sz="36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Metodología de trabajo para el desarrollo del proyecto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g38e2c4947a4_0_385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g38e2c4947a4_0_385"/>
          <p:cNvSpPr/>
          <p:nvPr/>
        </p:nvSpPr>
        <p:spPr>
          <a:xfrm>
            <a:off x="898950" y="2169800"/>
            <a:ext cx="103941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>
                <a:solidFill>
                  <a:schemeClr val="dk1"/>
                </a:solidFill>
              </a:rPr>
              <a:t>En los dos primeros releases del proyecto </a:t>
            </a:r>
            <a:r>
              <a:rPr b="1" lang="es-MX" sz="1700">
                <a:solidFill>
                  <a:schemeClr val="dk1"/>
                </a:solidFill>
              </a:rPr>
              <a:t>VGD Learn</a:t>
            </a:r>
            <a:r>
              <a:rPr lang="es-MX" sz="1700">
                <a:solidFill>
                  <a:schemeClr val="dk1"/>
                </a:solidFill>
              </a:rPr>
              <a:t>, el equipo se enfocó en desarrollar la </a:t>
            </a:r>
            <a:r>
              <a:rPr b="1" lang="es-MX" sz="1700">
                <a:solidFill>
                  <a:schemeClr val="dk1"/>
                </a:solidFill>
              </a:rPr>
              <a:t>estructura base del sistema</a:t>
            </a:r>
            <a:r>
              <a:rPr lang="es-MX" sz="1700">
                <a:solidFill>
                  <a:schemeClr val="dk1"/>
                </a:solidFill>
              </a:rPr>
              <a:t> y las </a:t>
            </a:r>
            <a:r>
              <a:rPr b="1" lang="es-MX" sz="1700">
                <a:solidFill>
                  <a:schemeClr val="dk1"/>
                </a:solidFill>
              </a:rPr>
              <a:t>funcionalidades principales de gestión</a:t>
            </a:r>
            <a:r>
              <a:rPr lang="es-MX" sz="1700">
                <a:solidFill>
                  <a:schemeClr val="dk1"/>
                </a:solidFill>
              </a:rPr>
              <a:t>.</a:t>
            </a:r>
            <a:br>
              <a:rPr lang="es-MX" sz="1700">
                <a:solidFill>
                  <a:schemeClr val="dk1"/>
                </a:solidFill>
              </a:rPr>
            </a:br>
            <a:r>
              <a:rPr lang="es-MX" sz="1700">
                <a:solidFill>
                  <a:schemeClr val="dk1"/>
                </a:solidFill>
              </a:rPr>
              <a:t>En el </a:t>
            </a:r>
            <a:r>
              <a:rPr b="1" lang="es-MX" sz="1700">
                <a:solidFill>
                  <a:schemeClr val="dk1"/>
                </a:solidFill>
              </a:rPr>
              <a:t>Release 1</a:t>
            </a:r>
            <a:r>
              <a:rPr lang="es-MX" sz="1700">
                <a:solidFill>
                  <a:schemeClr val="dk1"/>
                </a:solidFill>
              </a:rPr>
              <a:t>, se implementó el sistema de </a:t>
            </a:r>
            <a:r>
              <a:rPr b="1" lang="es-MX" sz="1700">
                <a:solidFill>
                  <a:schemeClr val="dk1"/>
                </a:solidFill>
              </a:rPr>
              <a:t>autenticación de usuarios</a:t>
            </a:r>
            <a:r>
              <a:rPr lang="es-MX" sz="1700">
                <a:solidFill>
                  <a:schemeClr val="dk1"/>
                </a:solidFill>
              </a:rPr>
              <a:t>, que permite registrarse con cuenta de Google, verificar el correo, iniciar y mantener sesión activa. Esta etapa aseguró la conexión estable entre backend y frontend para el control de acceso.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>
                <a:solidFill>
                  <a:schemeClr val="dk1"/>
                </a:solidFill>
              </a:rPr>
              <a:t>En el </a:t>
            </a:r>
            <a:r>
              <a:rPr b="1" lang="es-MX" sz="1700">
                <a:solidFill>
                  <a:schemeClr val="dk1"/>
                </a:solidFill>
              </a:rPr>
              <a:t>Release 2</a:t>
            </a:r>
            <a:r>
              <a:rPr lang="es-MX" sz="1700">
                <a:solidFill>
                  <a:schemeClr val="dk1"/>
                </a:solidFill>
              </a:rPr>
              <a:t>, se desarrolló la </a:t>
            </a:r>
            <a:r>
              <a:rPr b="1" lang="es-MX" sz="1700">
                <a:solidFill>
                  <a:schemeClr val="dk1"/>
                </a:solidFill>
              </a:rPr>
              <a:t>gestión de módulos de estudio</a:t>
            </a:r>
            <a:r>
              <a:rPr lang="es-MX" sz="1700">
                <a:solidFill>
                  <a:schemeClr val="dk1"/>
                </a:solidFill>
              </a:rPr>
              <a:t>, habilitando la creación, edición y eliminación de materiales dentro de la plataforma. Los datos se almacenan correctamente en la base de datos y se sincronizan con el backend, garantizando un flujo funcional y estable.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700">
                <a:solidFill>
                  <a:schemeClr val="dk1"/>
                </a:solidFill>
              </a:rPr>
              <a:t>Ambos releases consolidaron la base técnica del proyecto, sentando las condiciones necesarias para avanzar hacia la integración del módulo de inteligencia artificial en los siguientes ciclos de desarrollo.</a:t>
            </a:r>
            <a:endParaRPr b="1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38e2c4947a4_0_385"/>
          <p:cNvSpPr txBox="1"/>
          <p:nvPr/>
        </p:nvSpPr>
        <p:spPr>
          <a:xfrm>
            <a:off x="5062200" y="1667938"/>
            <a:ext cx="20676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MX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6" name="Google Shape;166;g38e2c4947a4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8e2c4947a4_0_2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VGD 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38e2c4947a4_0_20"/>
          <p:cNvSpPr txBox="1"/>
          <p:nvPr/>
        </p:nvSpPr>
        <p:spPr>
          <a:xfrm>
            <a:off x="2410075" y="738225"/>
            <a:ext cx="687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g38e2c4947a4_0_2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0" name="Google Shape;170;g38e2c4947a4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050" y="1340313"/>
            <a:ext cx="6269445" cy="33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38e2c4947a4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5450" y="1360113"/>
            <a:ext cx="5163501" cy="3381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38e2c4947a4_0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3725" y="4721400"/>
            <a:ext cx="2239200" cy="22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