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0i/FwEGfRe6uxGUE7E2vgFFRs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AEA7FF-0058-4DB4-BA48-FF69BADF3DA3}">
  <a:tblStyle styleId="{FCAEA7FF-0058-4DB4-BA48-FF69BADF3D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c31d335e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7c31d335e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c31d335e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7c31d335e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c31d335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7c31d335ee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c31d335e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7c31d335ee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transition spd="slow">
    <p:wipe dir="l"/>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miro.com/app/board/uXjVJLzZ_dI=/" TargetMode="External"/><Relationship Id="rId5" Type="http://schemas.openxmlformats.org/officeDocument/2006/relationships/image" Target="../media/image4.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gvcapstone.atlassian.net/jira/software/projects/SCRUM/boards/1/backlog" TargetMode="External"/><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s://dgvcapstone.atlassian.net/jira/software/projects/SCRUM/boards/1/backlog" TargetMode="External"/><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descr="EscuelaIT Duoc UC - Escuela de Informática y Telecomunicaciones Duoc UC - Duoc  UC | LinkedIn" id="84" name="Google Shape;84;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5" name="Google Shape;85;p1"/>
          <p:cNvSpPr txBox="1"/>
          <p:nvPr/>
        </p:nvSpPr>
        <p:spPr>
          <a:xfrm>
            <a:off x="1062600" y="1966800"/>
            <a:ext cx="10066800" cy="2924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MX" sz="8000" u="none" cap="none" strike="noStrike">
                <a:solidFill>
                  <a:schemeClr val="dk1"/>
                </a:solidFill>
                <a:latin typeface="Calibri"/>
                <a:ea typeface="Calibri"/>
                <a:cs typeface="Calibri"/>
                <a:sym typeface="Calibri"/>
              </a:rPr>
              <a:t>PROYECTO </a:t>
            </a:r>
            <a:endParaRPr b="0" i="0" sz="8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s-MX" sz="8000" u="none" cap="none" strike="noStrike">
                <a:solidFill>
                  <a:schemeClr val="dk1"/>
                </a:solidFill>
                <a:latin typeface="Calibri"/>
                <a:ea typeface="Calibri"/>
                <a:cs typeface="Calibri"/>
                <a:sym typeface="Calibri"/>
              </a:rPr>
              <a:t>“</a:t>
            </a:r>
            <a:r>
              <a:rPr b="1" lang="es-MX" sz="8000">
                <a:solidFill>
                  <a:schemeClr val="dk1"/>
                </a:solidFill>
                <a:latin typeface="Calibri"/>
                <a:ea typeface="Calibri"/>
                <a:cs typeface="Calibri"/>
                <a:sym typeface="Calibri"/>
              </a:rPr>
              <a:t>VGD LEARN</a:t>
            </a:r>
            <a:r>
              <a:rPr b="0" i="0" lang="es-MX" sz="8000" u="none" cap="none" strike="noStrike">
                <a:solidFill>
                  <a:schemeClr val="dk1"/>
                </a:solidFill>
                <a:latin typeface="Calibri"/>
                <a:ea typeface="Calibri"/>
                <a:cs typeface="Calibri"/>
                <a:sym typeface="Calibri"/>
              </a:rPr>
              <a:t>”</a:t>
            </a:r>
            <a:endParaRPr sz="8000"/>
          </a:p>
          <a:p>
            <a:pPr indent="0" lvl="0" marL="0" marR="0" rtl="0" algn="ctr">
              <a:spcBef>
                <a:spcPts val="0"/>
              </a:spcBef>
              <a:spcAft>
                <a:spcPts val="0"/>
              </a:spcAft>
              <a:buNone/>
            </a:pPr>
            <a:r>
              <a:rPr b="0" i="0" lang="es-MX" sz="2400" u="none" cap="none" strike="noStrike">
                <a:solidFill>
                  <a:schemeClr val="dk1"/>
                </a:solidFill>
                <a:latin typeface="Calibri"/>
                <a:ea typeface="Calibri"/>
                <a:cs typeface="Calibri"/>
                <a:sym typeface="Calibri"/>
              </a:rPr>
              <a:t>PRESENTACIÓN CAPSTONE</a:t>
            </a:r>
            <a:endParaRPr b="0" i="0" sz="2400" u="none" cap="none" strike="noStrike">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EscuelaIT Duoc UC - Escuela de Informática y Telecomunicaciones Duoc UC - Duoc  UC | LinkedIn" id="179" name="Google Shape;179;g37c31d335ee_0_7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0" name="Google Shape;180;g37c31d335ee_0_7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81" name="Google Shape;181;g37c31d335ee_0_74"/>
          <p:cNvSpPr txBox="1"/>
          <p:nvPr/>
        </p:nvSpPr>
        <p:spPr>
          <a:xfrm>
            <a:off x="1" y="1028331"/>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82" name="Google Shape;182;g37c31d335ee_0_7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83" name="Google Shape;183;g37c31d335ee_0_74"/>
          <p:cNvPicPr preferRelativeResize="0"/>
          <p:nvPr/>
        </p:nvPicPr>
        <p:blipFill>
          <a:blip r:embed="rId4">
            <a:alphaModFix/>
          </a:blip>
          <a:stretch>
            <a:fillRect/>
          </a:stretch>
        </p:blipFill>
        <p:spPr>
          <a:xfrm>
            <a:off x="2089963" y="2441976"/>
            <a:ext cx="3909475" cy="4064550"/>
          </a:xfrm>
          <a:prstGeom prst="rect">
            <a:avLst/>
          </a:prstGeom>
          <a:noFill/>
          <a:ln cap="flat" cmpd="sng" w="9525">
            <a:solidFill>
              <a:schemeClr val="dk2"/>
            </a:solidFill>
            <a:prstDash val="solid"/>
            <a:round/>
            <a:headEnd len="sm" w="sm" type="none"/>
            <a:tailEnd len="sm" w="sm" type="none"/>
          </a:ln>
        </p:spPr>
      </p:pic>
      <p:pic>
        <p:nvPicPr>
          <p:cNvPr id="184" name="Google Shape;184;g37c31d335ee_0_74"/>
          <p:cNvPicPr preferRelativeResize="0"/>
          <p:nvPr/>
        </p:nvPicPr>
        <p:blipFill>
          <a:blip r:embed="rId5">
            <a:alphaModFix/>
          </a:blip>
          <a:stretch>
            <a:fillRect/>
          </a:stretch>
        </p:blipFill>
        <p:spPr>
          <a:xfrm>
            <a:off x="6469163" y="2507688"/>
            <a:ext cx="4249050" cy="3933125"/>
          </a:xfrm>
          <a:prstGeom prst="rect">
            <a:avLst/>
          </a:prstGeom>
          <a:noFill/>
          <a:ln cap="flat" cmpd="sng" w="9525">
            <a:solidFill>
              <a:schemeClr val="dk2"/>
            </a:solidFill>
            <a:prstDash val="solid"/>
            <a:round/>
            <a:headEnd len="sm" w="sm" type="none"/>
            <a:tailEnd len="sm" w="sm" type="none"/>
          </a:ln>
        </p:spPr>
      </p:pic>
      <p:pic>
        <p:nvPicPr>
          <p:cNvPr id="185" name="Google Shape;185;g37c31d335ee_0_74"/>
          <p:cNvPicPr preferRelativeResize="0"/>
          <p:nvPr/>
        </p:nvPicPr>
        <p:blipFill>
          <a:blip r:embed="rId6">
            <a:alphaModFix/>
          </a:blip>
          <a:stretch>
            <a:fillRect/>
          </a:stretch>
        </p:blipFill>
        <p:spPr>
          <a:xfrm>
            <a:off x="429525" y="2041100"/>
            <a:ext cx="2686050" cy="685800"/>
          </a:xfrm>
          <a:prstGeom prst="rect">
            <a:avLst/>
          </a:prstGeom>
          <a:noFill/>
          <a:ln cap="flat" cmpd="sng" w="9525">
            <a:solidFill>
              <a:schemeClr val="dk2"/>
            </a:solidFill>
            <a:prstDash val="solid"/>
            <a:round/>
            <a:headEnd len="sm" w="sm" type="none"/>
            <a:tailEnd len="sm" w="sm" type="none"/>
          </a:ln>
        </p:spPr>
      </p:pic>
      <p:pic>
        <p:nvPicPr>
          <p:cNvPr id="186" name="Google Shape;186;g37c31d335ee_0_74"/>
          <p:cNvPicPr preferRelativeResize="0"/>
          <p:nvPr/>
        </p:nvPicPr>
        <p:blipFill>
          <a:blip r:embed="rId7">
            <a:alphaModFix/>
          </a:blip>
          <a:stretch>
            <a:fillRect/>
          </a:stretch>
        </p:blipFill>
        <p:spPr>
          <a:xfrm>
            <a:off x="9038325" y="1964900"/>
            <a:ext cx="2724150" cy="838200"/>
          </a:xfrm>
          <a:prstGeom prst="rect">
            <a:avLst/>
          </a:prstGeom>
          <a:noFill/>
          <a:ln cap="flat" cmpd="sng" w="9525">
            <a:solidFill>
              <a:schemeClr val="dk2"/>
            </a:solidFill>
            <a:prstDash val="solid"/>
            <a:round/>
            <a:headEnd len="sm" w="sm" type="none"/>
            <a:tailEnd len="sm" w="sm" type="none"/>
          </a:ln>
        </p:spPr>
      </p:pic>
      <p:sp>
        <p:nvSpPr>
          <p:cNvPr id="187" name="Google Shape;187;g37c31d335ee_0_74"/>
          <p:cNvSpPr txBox="1"/>
          <p:nvPr/>
        </p:nvSpPr>
        <p:spPr>
          <a:xfrm>
            <a:off x="3789138" y="1773700"/>
            <a:ext cx="4886100" cy="56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500"/>
              <a:t>Épicas - Historias de usuario</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EscuelaIT Duoc UC - Escuela de Informática y Telecomunicaciones Duoc UC - Duoc  UC | LinkedIn" id="192" name="Google Shape;192;g37c31d335ee_0_3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3" name="Google Shape;193;g37c31d335ee_0_36"/>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94" name="Google Shape;194;g37c31d335ee_0_36"/>
          <p:cNvSpPr txBox="1"/>
          <p:nvPr/>
        </p:nvSpPr>
        <p:spPr>
          <a:xfrm>
            <a:off x="1" y="94260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95" name="Google Shape;195;g37c31d335ee_0_36"/>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96" name="Google Shape;196;g37c31d335ee_0_36"/>
          <p:cNvPicPr preferRelativeResize="0"/>
          <p:nvPr/>
        </p:nvPicPr>
        <p:blipFill>
          <a:blip r:embed="rId4">
            <a:alphaModFix/>
          </a:blip>
          <a:stretch>
            <a:fillRect/>
          </a:stretch>
        </p:blipFill>
        <p:spPr>
          <a:xfrm>
            <a:off x="6444525" y="2465875"/>
            <a:ext cx="4725600" cy="4084075"/>
          </a:xfrm>
          <a:prstGeom prst="rect">
            <a:avLst/>
          </a:prstGeom>
          <a:noFill/>
          <a:ln cap="flat" cmpd="sng" w="9525">
            <a:solidFill>
              <a:schemeClr val="dk2"/>
            </a:solidFill>
            <a:prstDash val="solid"/>
            <a:round/>
            <a:headEnd len="sm" w="sm" type="none"/>
            <a:tailEnd len="sm" w="sm" type="none"/>
          </a:ln>
        </p:spPr>
      </p:pic>
      <p:pic>
        <p:nvPicPr>
          <p:cNvPr id="197" name="Google Shape;197;g37c31d335ee_0_36"/>
          <p:cNvPicPr preferRelativeResize="0"/>
          <p:nvPr/>
        </p:nvPicPr>
        <p:blipFill>
          <a:blip r:embed="rId5">
            <a:alphaModFix/>
          </a:blip>
          <a:stretch>
            <a:fillRect/>
          </a:stretch>
        </p:blipFill>
        <p:spPr>
          <a:xfrm>
            <a:off x="1843425" y="2395413"/>
            <a:ext cx="4408325" cy="4225000"/>
          </a:xfrm>
          <a:prstGeom prst="rect">
            <a:avLst/>
          </a:prstGeom>
          <a:noFill/>
          <a:ln cap="flat" cmpd="sng" w="9525">
            <a:solidFill>
              <a:schemeClr val="dk2"/>
            </a:solidFill>
            <a:prstDash val="solid"/>
            <a:round/>
            <a:headEnd len="sm" w="sm" type="none"/>
            <a:tailEnd len="sm" w="sm" type="none"/>
          </a:ln>
        </p:spPr>
      </p:pic>
      <p:pic>
        <p:nvPicPr>
          <p:cNvPr id="198" name="Google Shape;198;g37c31d335ee_0_36"/>
          <p:cNvPicPr preferRelativeResize="0"/>
          <p:nvPr/>
        </p:nvPicPr>
        <p:blipFill>
          <a:blip r:embed="rId6">
            <a:alphaModFix/>
          </a:blip>
          <a:stretch>
            <a:fillRect/>
          </a:stretch>
        </p:blipFill>
        <p:spPr>
          <a:xfrm>
            <a:off x="292338" y="1886413"/>
            <a:ext cx="2657475" cy="962025"/>
          </a:xfrm>
          <a:prstGeom prst="rect">
            <a:avLst/>
          </a:prstGeom>
          <a:noFill/>
          <a:ln cap="flat" cmpd="sng" w="9525">
            <a:solidFill>
              <a:schemeClr val="dk2"/>
            </a:solidFill>
            <a:prstDash val="solid"/>
            <a:round/>
            <a:headEnd len="sm" w="sm" type="none"/>
            <a:tailEnd len="sm" w="sm" type="none"/>
          </a:ln>
        </p:spPr>
      </p:pic>
      <p:pic>
        <p:nvPicPr>
          <p:cNvPr id="199" name="Google Shape;199;g37c31d335ee_0_36"/>
          <p:cNvPicPr preferRelativeResize="0"/>
          <p:nvPr/>
        </p:nvPicPr>
        <p:blipFill>
          <a:blip r:embed="rId7">
            <a:alphaModFix/>
          </a:blip>
          <a:stretch>
            <a:fillRect/>
          </a:stretch>
        </p:blipFill>
        <p:spPr>
          <a:xfrm>
            <a:off x="9200713" y="1964900"/>
            <a:ext cx="2619375" cy="819150"/>
          </a:xfrm>
          <a:prstGeom prst="rect">
            <a:avLst/>
          </a:prstGeom>
          <a:noFill/>
          <a:ln cap="flat" cmpd="sng" w="9525">
            <a:solidFill>
              <a:schemeClr val="dk2"/>
            </a:solidFill>
            <a:prstDash val="solid"/>
            <a:round/>
            <a:headEnd len="sm" w="sm" type="none"/>
            <a:tailEnd len="sm" w="sm" type="none"/>
          </a:ln>
        </p:spPr>
      </p:pic>
      <p:sp>
        <p:nvSpPr>
          <p:cNvPr id="200" name="Google Shape;200;g37c31d335ee_0_36"/>
          <p:cNvSpPr txBox="1"/>
          <p:nvPr/>
        </p:nvSpPr>
        <p:spPr>
          <a:xfrm>
            <a:off x="3789138" y="1773700"/>
            <a:ext cx="4886100" cy="56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500"/>
              <a:t>Épicas - Historias de usuario</a:t>
            </a:r>
            <a:endParaRPr sz="2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EscuelaIT Duoc UC - Escuela de Informática y Telecomunicaciones Duoc UC - Duoc  UC | LinkedIn" id="205" name="Google Shape;205;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06" name="Google Shape;206;p8"/>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207" name="Google Shape;207;p8"/>
          <p:cNvSpPr txBox="1"/>
          <p:nvPr/>
        </p:nvSpPr>
        <p:spPr>
          <a:xfrm>
            <a:off x="250525" y="2464675"/>
            <a:ext cx="28527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3600">
                <a:solidFill>
                  <a:schemeClr val="dk1"/>
                </a:solidFill>
                <a:latin typeface="Calibri"/>
                <a:ea typeface="Calibri"/>
                <a:cs typeface="Calibri"/>
                <a:sym typeface="Calibri"/>
              </a:rPr>
              <a:t>Arquitectura </a:t>
            </a:r>
            <a:endParaRPr sz="36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s-MX" sz="3600">
                <a:solidFill>
                  <a:schemeClr val="dk1"/>
                </a:solidFill>
                <a:latin typeface="Calibri"/>
                <a:ea typeface="Calibri"/>
                <a:cs typeface="Calibri"/>
                <a:sym typeface="Calibri"/>
              </a:rPr>
              <a:t>del </a:t>
            </a:r>
            <a:endParaRPr sz="3600">
              <a:solidFill>
                <a:schemeClr val="dk1"/>
              </a:solidFill>
              <a:latin typeface="Calibri"/>
              <a:ea typeface="Calibri"/>
              <a:cs typeface="Calibri"/>
              <a:sym typeface="Calibri"/>
            </a:endParaRPr>
          </a:p>
          <a:p>
            <a:pPr indent="457200" lvl="0" marL="0" marR="0" rtl="0" algn="l">
              <a:spcBef>
                <a:spcPts val="0"/>
              </a:spcBef>
              <a:spcAft>
                <a:spcPts val="0"/>
              </a:spcAft>
              <a:buNone/>
            </a:pPr>
            <a:r>
              <a:rPr lang="es-MX" sz="3600">
                <a:solidFill>
                  <a:schemeClr val="dk1"/>
                </a:solidFill>
                <a:latin typeface="Calibri"/>
                <a:ea typeface="Calibri"/>
                <a:cs typeface="Calibri"/>
                <a:sym typeface="Calibri"/>
              </a:rPr>
              <a:t>software</a:t>
            </a:r>
            <a:endParaRPr/>
          </a:p>
        </p:txBody>
      </p:sp>
      <p:cxnSp>
        <p:nvCxnSpPr>
          <p:cNvPr id="208" name="Google Shape;208;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209" name="Google Shape;209;p8" title="Arquitectura APT-low_cost.png"/>
          <p:cNvPicPr preferRelativeResize="0"/>
          <p:nvPr/>
        </p:nvPicPr>
        <p:blipFill>
          <a:blip r:embed="rId4">
            <a:alphaModFix/>
          </a:blip>
          <a:stretch>
            <a:fillRect/>
          </a:stretch>
        </p:blipFill>
        <p:spPr>
          <a:xfrm>
            <a:off x="3103225" y="755175"/>
            <a:ext cx="8309875" cy="6102825"/>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EscuelaIT Duoc UC - Escuela de Informática y Telecomunicaciones Duoc UC - Duoc  UC | LinkedIn" id="214" name="Google Shape;214;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5" name="Google Shape;215;p14"/>
          <p:cNvSpPr txBox="1"/>
          <p:nvPr/>
        </p:nvSpPr>
        <p:spPr>
          <a:xfrm>
            <a:off x="3463950" y="2028300"/>
            <a:ext cx="5264100" cy="2801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8800">
                <a:solidFill>
                  <a:schemeClr val="dk1"/>
                </a:solidFill>
                <a:latin typeface="Calibri"/>
                <a:ea typeface="Calibri"/>
                <a:cs typeface="Calibri"/>
                <a:sym typeface="Calibri"/>
              </a:rPr>
              <a:t>MUCHAS </a:t>
            </a:r>
            <a:endParaRPr sz="9200">
              <a:solidFill>
                <a:schemeClr val="dk1"/>
              </a:solidFill>
              <a:latin typeface="Calibri"/>
              <a:ea typeface="Calibri"/>
              <a:cs typeface="Calibri"/>
              <a:sym typeface="Calibri"/>
            </a:endParaRPr>
          </a:p>
          <a:p>
            <a:pPr indent="0" lvl="0" marL="0" marR="0" rtl="0" algn="ctr">
              <a:spcBef>
                <a:spcPts val="0"/>
              </a:spcBef>
              <a:spcAft>
                <a:spcPts val="0"/>
              </a:spcAft>
              <a:buNone/>
            </a:pPr>
            <a:r>
              <a:rPr lang="es-MX" sz="8800">
                <a:solidFill>
                  <a:schemeClr val="dk1"/>
                </a:solidFill>
                <a:latin typeface="Calibri"/>
                <a:ea typeface="Calibri"/>
                <a:cs typeface="Calibri"/>
                <a:sym typeface="Calibri"/>
              </a:rPr>
              <a:t>GRACIAS</a:t>
            </a:r>
            <a:endParaRPr sz="9400"/>
          </a:p>
        </p:txBody>
      </p:sp>
      <p:sp>
        <p:nvSpPr>
          <p:cNvPr id="216" name="Google Shape;216;p14"/>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cxnSp>
        <p:nvCxnSpPr>
          <p:cNvPr id="217" name="Google Shape;217;p14"/>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EscuelaIT Duoc UC - Escuela de Informática y Telecomunicaciones Duoc UC - Duoc  UC | LinkedIn" id="90" name="Google Shape;90;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91" name="Google Shape;91;p2"/>
          <p:cNvSpPr/>
          <p:nvPr/>
        </p:nvSpPr>
        <p:spPr>
          <a:xfrm>
            <a:off x="4085626" y="1584994"/>
            <a:ext cx="7633494" cy="1359548"/>
          </a:xfrm>
          <a:prstGeom prst="roundRect">
            <a:avLst>
              <a:gd fmla="val 10000" name="adj"/>
            </a:avLst>
          </a:prstGeom>
          <a:gradFill>
            <a:gsLst>
              <a:gs pos="0">
                <a:srgbClr val="90BBE3"/>
              </a:gs>
              <a:gs pos="100000">
                <a:srgbClr val="397BB7"/>
              </a:gs>
            </a:gsLst>
            <a:path path="circle">
              <a:fillToRect b="50%" l="50%" r="50%" t="50%"/>
            </a:path>
            <a:tileRect/>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txBox="1"/>
          <p:nvPr/>
        </p:nvSpPr>
        <p:spPr>
          <a:xfrm>
            <a:off x="5748279" y="1584994"/>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MX" sz="2600">
                <a:solidFill>
                  <a:schemeClr val="dk1"/>
                </a:solidFill>
                <a:latin typeface="Calibri"/>
                <a:ea typeface="Calibri"/>
                <a:cs typeface="Calibri"/>
                <a:sym typeface="Calibri"/>
              </a:rPr>
              <a:t>Diego Allende</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91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Programador Backend</a:t>
            </a:r>
            <a:endParaRPr b="0"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Crear y mantener APIs RESTful</a:t>
            </a:r>
            <a:endParaRPr b="0" i="0" sz="2000" u="none" cap="none" strike="noStrike">
              <a:solidFill>
                <a:schemeClr val="dk1"/>
              </a:solidFill>
              <a:latin typeface="Calibri"/>
              <a:ea typeface="Calibri"/>
              <a:cs typeface="Calibri"/>
              <a:sym typeface="Calibri"/>
            </a:endParaRPr>
          </a:p>
        </p:txBody>
      </p:sp>
      <p:sp>
        <p:nvSpPr>
          <p:cNvPr id="93" name="Google Shape;93;p2"/>
          <p:cNvSpPr/>
          <p:nvPr/>
        </p:nvSpPr>
        <p:spPr>
          <a:xfrm>
            <a:off x="4221580" y="1720948"/>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085626" y="3080496"/>
            <a:ext cx="7633494" cy="1359548"/>
          </a:xfrm>
          <a:prstGeom prst="roundRect">
            <a:avLst>
              <a:gd fmla="val 10000" name="adj"/>
            </a:avLst>
          </a:prstGeom>
          <a:gradFill>
            <a:gsLst>
              <a:gs pos="0">
                <a:srgbClr val="90BBE3"/>
              </a:gs>
              <a:gs pos="100000">
                <a:srgbClr val="397BB7"/>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txBox="1"/>
          <p:nvPr/>
        </p:nvSpPr>
        <p:spPr>
          <a:xfrm>
            <a:off x="5748279" y="3080496"/>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MX" sz="2600">
                <a:solidFill>
                  <a:schemeClr val="dk1"/>
                </a:solidFill>
                <a:latin typeface="Calibri"/>
                <a:ea typeface="Calibri"/>
                <a:cs typeface="Calibri"/>
                <a:sym typeface="Calibri"/>
              </a:rPr>
              <a:t>Victor Ayala</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91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Programador Frontend</a:t>
            </a:r>
            <a:endParaRPr b="0"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Diseño y desarrollo de interfaces.</a:t>
            </a:r>
            <a:endParaRPr b="0" i="0" sz="2000" u="none" cap="none" strike="noStrike">
              <a:solidFill>
                <a:schemeClr val="dk1"/>
              </a:solidFill>
              <a:latin typeface="Calibri"/>
              <a:ea typeface="Calibri"/>
              <a:cs typeface="Calibri"/>
              <a:sym typeface="Calibri"/>
            </a:endParaRPr>
          </a:p>
        </p:txBody>
      </p:sp>
      <p:sp>
        <p:nvSpPr>
          <p:cNvPr id="96" name="Google Shape;96;p2"/>
          <p:cNvSpPr/>
          <p:nvPr/>
        </p:nvSpPr>
        <p:spPr>
          <a:xfrm>
            <a:off x="4221580" y="3216451"/>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4085626" y="4575999"/>
            <a:ext cx="7633494" cy="1359548"/>
          </a:xfrm>
          <a:prstGeom prst="roundRect">
            <a:avLst>
              <a:gd fmla="val 10000" name="adj"/>
            </a:avLst>
          </a:prstGeom>
          <a:gradFill>
            <a:gsLst>
              <a:gs pos="0">
                <a:srgbClr val="90BBE3"/>
              </a:gs>
              <a:gs pos="100000">
                <a:srgbClr val="397BB7"/>
              </a:gs>
            </a:gsLst>
            <a:lin ang="5400012"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5748279" y="4575999"/>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MX" sz="2600">
                <a:solidFill>
                  <a:schemeClr val="dk1"/>
                </a:solidFill>
                <a:latin typeface="Calibri"/>
                <a:ea typeface="Calibri"/>
                <a:cs typeface="Calibri"/>
                <a:sym typeface="Calibri"/>
              </a:rPr>
              <a:t>Greisy Garcia</a:t>
            </a:r>
            <a:endParaRPr b="0" i="0" sz="2600" u="none" cap="none" strike="noStrike">
              <a:solidFill>
                <a:schemeClr val="dk1"/>
              </a:solidFill>
              <a:latin typeface="Calibri"/>
              <a:ea typeface="Calibri"/>
              <a:cs typeface="Calibri"/>
              <a:sym typeface="Calibri"/>
            </a:endParaRPr>
          </a:p>
          <a:p>
            <a:pPr indent="-228600" lvl="1" marL="228600" marR="0" rtl="0" algn="l">
              <a:lnSpc>
                <a:spcPct val="90000"/>
              </a:lnSpc>
              <a:spcBef>
                <a:spcPts val="91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Scrum Master - QA</a:t>
            </a:r>
            <a:endParaRPr b="0" i="0" sz="2000" u="none" cap="none" strike="noStrike">
              <a:solidFill>
                <a:schemeClr val="dk1"/>
              </a:solidFill>
              <a:latin typeface="Calibri"/>
              <a:ea typeface="Calibri"/>
              <a:cs typeface="Calibri"/>
              <a:sym typeface="Calibri"/>
            </a:endParaRPr>
          </a:p>
          <a:p>
            <a:pPr indent="-228600" lvl="1" marL="228600" marR="0" rtl="0" algn="l">
              <a:lnSpc>
                <a:spcPct val="90000"/>
              </a:lnSpc>
              <a:spcBef>
                <a:spcPts val="300"/>
              </a:spcBef>
              <a:spcAft>
                <a:spcPts val="0"/>
              </a:spcAft>
              <a:buClr>
                <a:schemeClr val="dk1"/>
              </a:buClr>
              <a:buSzPts val="2000"/>
              <a:buFont typeface="Calibri"/>
              <a:buChar char="•"/>
            </a:pPr>
            <a:r>
              <a:rPr lang="es-MX" sz="2000">
                <a:solidFill>
                  <a:schemeClr val="dk1"/>
                </a:solidFill>
                <a:latin typeface="Calibri"/>
                <a:ea typeface="Calibri"/>
                <a:cs typeface="Calibri"/>
                <a:sym typeface="Calibri"/>
              </a:rPr>
              <a:t>Planificación sprints y retrospectivas.</a:t>
            </a:r>
            <a:endParaRPr b="0" i="0" sz="2000" u="none" cap="none" strike="noStrike">
              <a:solidFill>
                <a:schemeClr val="dk1"/>
              </a:solidFill>
              <a:latin typeface="Calibri"/>
              <a:ea typeface="Calibri"/>
              <a:cs typeface="Calibri"/>
              <a:sym typeface="Calibri"/>
            </a:endParaRPr>
          </a:p>
        </p:txBody>
      </p:sp>
      <p:sp>
        <p:nvSpPr>
          <p:cNvPr id="99" name="Google Shape;99;p2"/>
          <p:cNvSpPr/>
          <p:nvPr/>
        </p:nvSpPr>
        <p:spPr>
          <a:xfrm>
            <a:off x="4221580" y="4711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rgbClr val="757070"/>
                </a:solidFill>
                <a:latin typeface="Calibri"/>
                <a:ea typeface="Calibri"/>
                <a:cs typeface="Calibri"/>
                <a:sym typeface="Calibri"/>
              </a:rPr>
              <a:t>PROYECTO </a:t>
            </a:r>
            <a:r>
              <a:rPr lang="es-MX" sz="1800">
                <a:solidFill>
                  <a:srgbClr val="757070"/>
                </a:solidFill>
                <a:latin typeface="Calibri"/>
                <a:ea typeface="Calibri"/>
                <a:cs typeface="Calibri"/>
                <a:sym typeface="Calibri"/>
              </a:rPr>
              <a:t>VGD LEARN</a:t>
            </a:r>
            <a:endParaRPr/>
          </a:p>
        </p:txBody>
      </p:sp>
      <p:sp>
        <p:nvSpPr>
          <p:cNvPr id="101" name="Google Shape;101;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2" name="Google Shape;102;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EscuelaIT Duoc UC - Escuela de Informática y Telecomunicaciones Duoc UC - Duoc  UC | LinkedIn" id="107" name="Google Shape;107;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8" name="Google Shape;108;p3"/>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09" name="Google Shape;109;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0" name="Google Shape;110;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1" name="Google Shape;111;p3"/>
          <p:cNvSpPr/>
          <p:nvPr/>
        </p:nvSpPr>
        <p:spPr>
          <a:xfrm>
            <a:off x="714909" y="2169769"/>
            <a:ext cx="4348705" cy="4092601"/>
          </a:xfrm>
          <a:prstGeom prst="roundRect">
            <a:avLst>
              <a:gd fmla="val 10901" name="adj"/>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ctr">
              <a:spcBef>
                <a:spcPts val="0"/>
              </a:spcBef>
              <a:spcAft>
                <a:spcPts val="0"/>
              </a:spcAft>
              <a:buNone/>
            </a:pPr>
            <a:r>
              <a:rPr lang="es-MX" sz="1800">
                <a:solidFill>
                  <a:schemeClr val="dk1"/>
                </a:solidFill>
              </a:rPr>
              <a:t>Los estudiantes cuentan con escasos recursos de aprendizaje, </a:t>
            </a:r>
            <a:r>
              <a:rPr b="1" lang="es-MX" sz="1800">
                <a:solidFill>
                  <a:schemeClr val="dk1"/>
                </a:solidFill>
              </a:rPr>
              <a:t>no cuentan con una herramienta unificada que les permita organizar su estudio, practicar de forma personalizada y medir su progreso de manera clara</a:t>
            </a:r>
            <a:r>
              <a:rPr lang="es-MX" sz="1800">
                <a:solidFill>
                  <a:schemeClr val="dk1"/>
                </a:solidFill>
              </a:rPr>
              <a:t>. Esto hace que el aprendizaje sea desordenado y poco efectivo, y que la tecnología educativa no se aproveche al máximo.</a:t>
            </a:r>
            <a:endParaRPr sz="25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2" name="Google Shape;112;p3"/>
          <p:cNvSpPr/>
          <p:nvPr/>
        </p:nvSpPr>
        <p:spPr>
          <a:xfrm>
            <a:off x="6912079" y="2177325"/>
            <a:ext cx="4348705" cy="4092601"/>
          </a:xfrm>
          <a:prstGeom prst="roundRect">
            <a:avLst>
              <a:gd fmla="val 10901" name="adj"/>
            </a:avLst>
          </a:prstGeom>
          <a:solidFill>
            <a:schemeClr val="lt1"/>
          </a:solid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MX"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0" marR="0" rtl="0" algn="just">
              <a:spcBef>
                <a:spcPts val="0"/>
              </a:spcBef>
              <a:spcAft>
                <a:spcPts val="0"/>
              </a:spcAft>
              <a:buNone/>
            </a:pPr>
            <a:r>
              <a:rPr lang="es-MX" sz="1800">
                <a:solidFill>
                  <a:schemeClr val="dk1"/>
                </a:solidFill>
              </a:rPr>
              <a:t>Una herramienta que ayude a los estudiantes a </a:t>
            </a:r>
            <a:r>
              <a:rPr b="1" lang="es-MX" sz="1800">
                <a:solidFill>
                  <a:schemeClr val="dk1"/>
                </a:solidFill>
              </a:rPr>
              <a:t>organizar sus materiales en módulos temáticos, haciendo que el estudio sea más ordenado</a:t>
            </a:r>
            <a:r>
              <a:rPr lang="es-MX" sz="1800">
                <a:solidFill>
                  <a:schemeClr val="dk1"/>
                </a:solidFill>
              </a:rPr>
              <a:t> y personalizado usando inteligencia artificial, y el contenido que ellos subirán. También se mostrarán gráficas con los resultados para ver qué temas dominan y cuáles necesitan reforzar.</a:t>
            </a:r>
            <a:endParaRPr sz="2500">
              <a:solidFill>
                <a:schemeClr val="dk1"/>
              </a:solidFill>
              <a:latin typeface="Calibri"/>
              <a:ea typeface="Calibri"/>
              <a:cs typeface="Calibri"/>
              <a:sym typeface="Calibri"/>
            </a:endParaRPr>
          </a:p>
        </p:txBody>
      </p:sp>
      <p:sp>
        <p:nvSpPr>
          <p:cNvPr id="113" name="Google Shape;113;p3"/>
          <p:cNvSpPr/>
          <p:nvPr/>
        </p:nvSpPr>
        <p:spPr>
          <a:xfrm>
            <a:off x="5456903" y="3736258"/>
            <a:ext cx="1140542" cy="757084"/>
          </a:xfrm>
          <a:prstGeom prst="rightArrow">
            <a:avLst>
              <a:gd fmla="val 50000" name="adj1"/>
              <a:gd fmla="val 50000" name="adj2"/>
            </a:avLst>
          </a:prstGeom>
          <a:solidFill>
            <a:schemeClr val="accent5"/>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EscuelaIT Duoc UC - Escuela de Informática y Telecomunicaciones Duoc UC - Duoc  UC | LinkedIn" id="118" name="Google Shape;118;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9" name="Google Shape;119;p4"/>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20" name="Google Shape;120;p4"/>
          <p:cNvSpPr txBox="1"/>
          <p:nvPr/>
        </p:nvSpPr>
        <p:spPr>
          <a:xfrm>
            <a:off x="0" y="1185054"/>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1" name="Google Shape;121;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2" name="Google Shape;122;p4"/>
          <p:cNvSpPr txBox="1"/>
          <p:nvPr/>
        </p:nvSpPr>
        <p:spPr>
          <a:xfrm>
            <a:off x="1" y="3883196"/>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OBJETIVOS </a:t>
            </a:r>
            <a:r>
              <a:rPr lang="es-MX" sz="3600">
                <a:solidFill>
                  <a:schemeClr val="dk1"/>
                </a:solidFill>
                <a:latin typeface="Calibri"/>
                <a:ea typeface="Calibri"/>
                <a:cs typeface="Calibri"/>
                <a:sym typeface="Calibri"/>
              </a:rPr>
              <a:t>ESPECÍFICOS</a:t>
            </a:r>
            <a:endParaRPr sz="1800">
              <a:solidFill>
                <a:schemeClr val="dk1"/>
              </a:solidFill>
              <a:latin typeface="Calibri"/>
              <a:ea typeface="Calibri"/>
              <a:cs typeface="Calibri"/>
              <a:sym typeface="Calibri"/>
            </a:endParaRPr>
          </a:p>
        </p:txBody>
      </p:sp>
      <p:sp>
        <p:nvSpPr>
          <p:cNvPr id="123" name="Google Shape;123;p4"/>
          <p:cNvSpPr/>
          <p:nvPr/>
        </p:nvSpPr>
        <p:spPr>
          <a:xfrm>
            <a:off x="614515" y="1841321"/>
            <a:ext cx="10962900" cy="1575300"/>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000">
                <a:solidFill>
                  <a:schemeClr val="dk1"/>
                </a:solidFill>
                <a:latin typeface="Calibri"/>
                <a:ea typeface="Calibri"/>
                <a:cs typeface="Calibri"/>
                <a:sym typeface="Calibri"/>
              </a:rPr>
              <a:t>Desarrollar una plataforma digital educativa que integre inteligencia artificial y procesamiento de lenguaje natural, permitiendo a los estudiantes organizar sus materiales de estudio, generar quizzes personalizados e ilustraciones pedagógicas, y obtener métricas claras de su progreso académico.</a:t>
            </a:r>
            <a:endParaRPr sz="2200">
              <a:solidFill>
                <a:schemeClr val="dk1"/>
              </a:solidFill>
              <a:latin typeface="Calibri"/>
              <a:ea typeface="Calibri"/>
              <a:cs typeface="Calibri"/>
              <a:sym typeface="Calibri"/>
            </a:endParaRPr>
          </a:p>
        </p:txBody>
      </p:sp>
      <p:sp>
        <p:nvSpPr>
          <p:cNvPr id="124" name="Google Shape;124;p4"/>
          <p:cNvSpPr/>
          <p:nvPr/>
        </p:nvSpPr>
        <p:spPr>
          <a:xfrm>
            <a:off x="614514" y="4533157"/>
            <a:ext cx="10962900" cy="1575300"/>
          </a:xfrm>
          <a:prstGeom prst="roundRect">
            <a:avLst>
              <a:gd fmla="val 16667" name="adj"/>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1800">
                <a:solidFill>
                  <a:schemeClr val="dk1"/>
                </a:solidFill>
                <a:latin typeface="Calibri"/>
                <a:ea typeface="Calibri"/>
                <a:cs typeface="Calibri"/>
                <a:sym typeface="Calibri"/>
              </a:rPr>
              <a:t>Una página web educativa permitirá a los usuarios subir y organizar sus materiales de estudio en módulos temáticos, facilitando una experiencia más estructurada. A partir del contenido ingresado, se generarán recursos personalizados mediante inteligencia artificial. Estos recursos se adaptarán al perfil del usuario según los resultados del test de inteligencias múltiples. Además, se integrará un sistema de métricas que muestre el progreso académico, y se aplicará la metodología ágil SCRUM para gestionar el desarrollo en etapas iterativas.</a:t>
            </a:r>
            <a:endParaRPr sz="1800">
              <a:solidFill>
                <a:schemeClr val="dk1"/>
              </a:solidFill>
              <a:latin typeface="Calibri"/>
              <a:ea typeface="Calibri"/>
              <a:cs typeface="Calibri"/>
              <a:sym typeface="Calibri"/>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EscuelaIT Duoc UC - Escuela de Informática y Telecomunicaciones Duoc UC - Duoc  UC | LinkedIn" id="129" name="Google Shape;129;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0" name="Google Shape;130;p5"/>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31" name="Google Shape;131;p5"/>
          <p:cNvSpPr txBox="1"/>
          <p:nvPr/>
        </p:nvSpPr>
        <p:spPr>
          <a:xfrm>
            <a:off x="1695650" y="919800"/>
            <a:ext cx="8619600" cy="6465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Alcance y limitaciones del proyecto</a:t>
            </a:r>
            <a:endParaRPr/>
          </a:p>
        </p:txBody>
      </p:sp>
      <p:cxnSp>
        <p:nvCxnSpPr>
          <p:cNvPr id="132" name="Google Shape;132;p5"/>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graphicFrame>
        <p:nvGraphicFramePr>
          <p:cNvPr id="133" name="Google Shape;133;p5"/>
          <p:cNvGraphicFramePr/>
          <p:nvPr/>
        </p:nvGraphicFramePr>
        <p:xfrm>
          <a:off x="397725" y="1747875"/>
          <a:ext cx="3000000" cy="3000000"/>
        </p:xfrm>
        <a:graphic>
          <a:graphicData uri="http://schemas.openxmlformats.org/drawingml/2006/table">
            <a:tbl>
              <a:tblPr>
                <a:noFill/>
                <a:tableStyleId>{FCAEA7FF-0058-4DB4-BA48-FF69BADF3DA3}</a:tableStyleId>
              </a:tblPr>
              <a:tblGrid>
                <a:gridCol w="5698275"/>
                <a:gridCol w="5698275"/>
              </a:tblGrid>
              <a:tr h="641650">
                <a:tc>
                  <a:txBody>
                    <a:bodyPr/>
                    <a:lstStyle/>
                    <a:p>
                      <a:pPr indent="0" lvl="0" marL="0" rtl="0" algn="ctr">
                        <a:lnSpc>
                          <a:spcPct val="115000"/>
                        </a:lnSpc>
                        <a:spcBef>
                          <a:spcPts val="0"/>
                        </a:spcBef>
                        <a:spcAft>
                          <a:spcPts val="0"/>
                        </a:spcAft>
                        <a:buNone/>
                      </a:pPr>
                      <a:r>
                        <a:rPr b="1" lang="es-MX" sz="1900"/>
                        <a:t>Alcance</a:t>
                      </a:r>
                      <a:endParaRPr b="1" sz="19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s-MX" sz="1900"/>
                        <a:t>Limitaciones</a:t>
                      </a:r>
                      <a:endParaRPr b="1" sz="19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911125">
                <a:tc>
                  <a:txBody>
                    <a:bodyPr/>
                    <a:lstStyle/>
                    <a:p>
                      <a:pPr indent="0" lvl="0" marL="0" rtl="0" algn="ctr">
                        <a:lnSpc>
                          <a:spcPct val="115000"/>
                        </a:lnSpc>
                        <a:spcBef>
                          <a:spcPts val="0"/>
                        </a:spcBef>
                        <a:spcAft>
                          <a:spcPts val="0"/>
                        </a:spcAft>
                        <a:buNone/>
                      </a:pPr>
                      <a:r>
                        <a:rPr lang="es-MX" sz="1200"/>
                        <a:t>Generar una herramienta digital que apoye a las personas que no cuentan con metodologías de estudio adecuadas, facilitando su proceso de aprendizaje mediante la creación de módulos y evaluaciones generadas por IA.</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No se desarrollará un modelo de Inteligencia Artificial desde cero; se usará una API de un modelo existente, limitada al uso de prompts.</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1650">
                <a:tc>
                  <a:txBody>
                    <a:bodyPr/>
                    <a:lstStyle/>
                    <a:p>
                      <a:pPr indent="0" lvl="0" marL="0" rtl="0" algn="ctr">
                        <a:lnSpc>
                          <a:spcPct val="115000"/>
                        </a:lnSpc>
                        <a:spcBef>
                          <a:spcPts val="0"/>
                        </a:spcBef>
                        <a:spcAft>
                          <a:spcPts val="0"/>
                        </a:spcAft>
                        <a:buNone/>
                      </a:pPr>
                      <a:r>
                        <a:rPr lang="es-MX" sz="1200"/>
                        <a:t>Permitir la creación de quizzes personalizados en base al contenido ingresado por el usuario.</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Los quizzes serán únicamente textuales (no se incluirán imágenes, audio ni video en esta etapa).</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1650">
                <a:tc>
                  <a:txBody>
                    <a:bodyPr/>
                    <a:lstStyle/>
                    <a:p>
                      <a:pPr indent="0" lvl="0" marL="0" rtl="0" algn="ctr">
                        <a:lnSpc>
                          <a:spcPct val="115000"/>
                        </a:lnSpc>
                        <a:spcBef>
                          <a:spcPts val="0"/>
                        </a:spcBef>
                        <a:spcAft>
                          <a:spcPts val="0"/>
                        </a:spcAft>
                        <a:buNone/>
                      </a:pPr>
                      <a:r>
                        <a:rPr lang="es-MX" sz="1200"/>
                        <a:t>Ofrecer una experiencia sencilla e intuitiva para estudiantes de distintos niveles.</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La plataforma no tendrá integración con sistemas externos de gestión educativa (ej. Moodle, Canvas).</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1650">
                <a:tc>
                  <a:txBody>
                    <a:bodyPr/>
                    <a:lstStyle/>
                    <a:p>
                      <a:pPr indent="0" lvl="0" marL="0" rtl="0" algn="ctr">
                        <a:lnSpc>
                          <a:spcPct val="115000"/>
                        </a:lnSpc>
                        <a:spcBef>
                          <a:spcPts val="0"/>
                        </a:spcBef>
                        <a:spcAft>
                          <a:spcPts val="0"/>
                        </a:spcAft>
                        <a:buNone/>
                      </a:pPr>
                      <a:r>
                        <a:rPr lang="es-MX" sz="1200"/>
                        <a:t>Implementar un sistema básico de seguimiento del progreso de los estudiantes.</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No se desarrollará un sistema de recomendación complejo; el seguimiento será limitado a métricas simples (ej. número de intentos, puntaje).</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1650">
                <a:tc>
                  <a:txBody>
                    <a:bodyPr/>
                    <a:lstStyle/>
                    <a:p>
                      <a:pPr indent="0" lvl="0" marL="0" rtl="0" algn="ctr">
                        <a:lnSpc>
                          <a:spcPct val="115000"/>
                        </a:lnSpc>
                        <a:spcBef>
                          <a:spcPts val="0"/>
                        </a:spcBef>
                        <a:spcAft>
                          <a:spcPts val="0"/>
                        </a:spcAft>
                        <a:buNone/>
                      </a:pPr>
                      <a:r>
                        <a:rPr lang="es-MX" sz="1200"/>
                        <a:t>Entregar un apoyo innovador basado en IA accesible desde una aplicación web.</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La solución dependerá de la disponibilidad y limitaciones técnicas de la API de IA utilizada (costos, cantidad de peticiones, latencia).</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641650">
                <a:tc>
                  <a:txBody>
                    <a:bodyPr/>
                    <a:lstStyle/>
                    <a:p>
                      <a:pPr indent="0" lvl="0" marL="0" rtl="0" algn="ctr">
                        <a:lnSpc>
                          <a:spcPct val="115000"/>
                        </a:lnSpc>
                        <a:spcBef>
                          <a:spcPts val="0"/>
                        </a:spcBef>
                        <a:spcAft>
                          <a:spcPts val="0"/>
                        </a:spcAft>
                        <a:buNone/>
                      </a:pPr>
                      <a:r>
                        <a:rPr lang="es-MX" sz="1200"/>
                        <a:t>Facilitar el autoaprendizaje con generación rápida de material de práctica.</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s-MX" sz="1200"/>
                        <a:t>El contenido generado puede variar en calidad y precisión, sujeto al comportamiento del modelo de IA empleado.</a:t>
                      </a:r>
                      <a:endParaRPr sz="1200"/>
                    </a:p>
                  </a:txBody>
                  <a:tcPr marT="19050" marB="19050" marR="28575" marL="2857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EscuelaIT Duoc UC - Escuela de Informática y Telecomunicaciones Duoc UC - Duoc  UC | LinkedIn" id="138" name="Google Shape;138;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9" name="Google Shape;139;p6"/>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40" name="Google Shape;140;p6"/>
          <p:cNvSpPr txBox="1"/>
          <p:nvPr/>
        </p:nvSpPr>
        <p:spPr>
          <a:xfrm>
            <a:off x="0" y="1276080"/>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41" name="Google Shape;141;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2" name="Google Shape;142;p6"/>
          <p:cNvPicPr preferRelativeResize="0"/>
          <p:nvPr/>
        </p:nvPicPr>
        <p:blipFill>
          <a:blip r:embed="rId5">
            <a:alphaModFix/>
          </a:blip>
          <a:stretch>
            <a:fillRect/>
          </a:stretch>
        </p:blipFill>
        <p:spPr>
          <a:xfrm>
            <a:off x="2752275" y="2205763"/>
            <a:ext cx="3694700" cy="4311501"/>
          </a:xfrm>
          <a:prstGeom prst="rect">
            <a:avLst/>
          </a:prstGeom>
          <a:noFill/>
          <a:ln cap="flat" cmpd="sng" w="9525">
            <a:solidFill>
              <a:schemeClr val="dk2"/>
            </a:solidFill>
            <a:prstDash val="solid"/>
            <a:round/>
            <a:headEnd len="sm" w="sm" type="none"/>
            <a:tailEnd len="sm" w="sm" type="none"/>
          </a:ln>
        </p:spPr>
      </p:pic>
      <p:pic>
        <p:nvPicPr>
          <p:cNvPr id="143" name="Google Shape;143;p6"/>
          <p:cNvPicPr preferRelativeResize="0"/>
          <p:nvPr/>
        </p:nvPicPr>
        <p:blipFill>
          <a:blip r:embed="rId6">
            <a:alphaModFix/>
          </a:blip>
          <a:stretch>
            <a:fillRect/>
          </a:stretch>
        </p:blipFill>
        <p:spPr>
          <a:xfrm>
            <a:off x="6900648" y="2517637"/>
            <a:ext cx="4294825" cy="3687775"/>
          </a:xfrm>
          <a:prstGeom prst="rect">
            <a:avLst/>
          </a:prstGeom>
          <a:noFill/>
          <a:ln cap="flat" cmpd="sng" w="9525">
            <a:solidFill>
              <a:schemeClr val="dk2"/>
            </a:solidFill>
            <a:prstDash val="solid"/>
            <a:round/>
            <a:headEnd len="sm" w="sm" type="none"/>
            <a:tailEnd len="sm" w="sm" type="none"/>
          </a:ln>
        </p:spPr>
      </p:pic>
      <p:sp>
        <p:nvSpPr>
          <p:cNvPr id="144" name="Google Shape;144;p6"/>
          <p:cNvSpPr txBox="1"/>
          <p:nvPr/>
        </p:nvSpPr>
        <p:spPr>
          <a:xfrm>
            <a:off x="385300" y="3382050"/>
            <a:ext cx="2022900" cy="954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700">
                <a:latin typeface="Calibri"/>
                <a:ea typeface="Calibri"/>
                <a:cs typeface="Calibri"/>
                <a:sym typeface="Calibri"/>
              </a:rPr>
              <a:t> User Story Mapping</a:t>
            </a:r>
            <a:endParaRPr sz="3000">
              <a:latin typeface="Calibri"/>
              <a:ea typeface="Calibri"/>
              <a:cs typeface="Calibri"/>
              <a:sym typeface="Calibri"/>
            </a:endParaRPr>
          </a:p>
        </p:txBody>
      </p:sp>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EscuelaIT Duoc UC - Escuela de Informática y Telecomunicaciones Duoc UC - Duoc  UC | LinkedIn" id="149" name="Google Shape;149;g37c31d335ee_0_2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0" name="Google Shape;150;g37c31d335ee_0_22"/>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51" name="Google Shape;151;g37c31d335ee_0_22"/>
          <p:cNvSpPr txBox="1"/>
          <p:nvPr/>
        </p:nvSpPr>
        <p:spPr>
          <a:xfrm>
            <a:off x="0" y="10170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52" name="Google Shape;152;g37c31d335ee_0_22"/>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53" name="Google Shape;153;g37c31d335ee_0_22"/>
          <p:cNvPicPr preferRelativeResize="0"/>
          <p:nvPr/>
        </p:nvPicPr>
        <p:blipFill>
          <a:blip r:embed="rId5">
            <a:alphaModFix/>
          </a:blip>
          <a:stretch>
            <a:fillRect/>
          </a:stretch>
        </p:blipFill>
        <p:spPr>
          <a:xfrm>
            <a:off x="653187" y="2534550"/>
            <a:ext cx="10885636" cy="3974125"/>
          </a:xfrm>
          <a:prstGeom prst="rect">
            <a:avLst/>
          </a:prstGeom>
          <a:noFill/>
          <a:ln>
            <a:noFill/>
          </a:ln>
        </p:spPr>
      </p:pic>
      <p:sp>
        <p:nvSpPr>
          <p:cNvPr id="154" name="Google Shape;154;g37c31d335ee_0_22"/>
          <p:cNvSpPr txBox="1"/>
          <p:nvPr/>
        </p:nvSpPr>
        <p:spPr>
          <a:xfrm>
            <a:off x="4596000" y="1814350"/>
            <a:ext cx="3000000" cy="56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500"/>
              <a:t>Product Backlog</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EscuelaIT Duoc UC - Escuela de Informática y Telecomunicaciones Duoc UC - Duoc  UC | LinkedIn" id="159" name="Google Shape;159;g37c31d335ee_0_6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0" name="Google Shape;160;g37c31d335ee_0_63"/>
          <p:cNvSpPr txBox="1"/>
          <p:nvPr/>
        </p:nvSpPr>
        <p:spPr>
          <a:xfrm>
            <a:off x="136188" y="368928"/>
            <a:ext cx="1219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61" name="Google Shape;161;g37c31d335ee_0_63"/>
          <p:cNvSpPr txBox="1"/>
          <p:nvPr/>
        </p:nvSpPr>
        <p:spPr>
          <a:xfrm>
            <a:off x="0" y="101705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uFill>
                  <a:noFill/>
                </a:uFill>
                <a:latin typeface="Calibri"/>
                <a:ea typeface="Calibri"/>
                <a:cs typeface="Calibri"/>
                <a:sym typeface="Calibri"/>
                <a:hlinkClick r:id="rId4">
                  <a:extLst>
                    <a:ext uri="{A12FA001-AC4F-418D-AE19-62706E023703}">
                      <ahyp:hlinkClr val="tx"/>
                    </a:ext>
                  </a:extLst>
                </a:hlinkClick>
              </a:rPr>
              <a:t>Metodología de trabajo para el desarrollo del proyecto</a:t>
            </a:r>
            <a:endParaRPr sz="1800">
              <a:solidFill>
                <a:schemeClr val="dk1"/>
              </a:solidFill>
              <a:latin typeface="Calibri"/>
              <a:ea typeface="Calibri"/>
              <a:cs typeface="Calibri"/>
              <a:sym typeface="Calibri"/>
            </a:endParaRPr>
          </a:p>
        </p:txBody>
      </p:sp>
      <p:cxnSp>
        <p:nvCxnSpPr>
          <p:cNvPr id="162" name="Google Shape;162;g37c31d335ee_0_63"/>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sp>
        <p:nvSpPr>
          <p:cNvPr id="163" name="Google Shape;163;g37c31d335ee_0_63"/>
          <p:cNvSpPr txBox="1"/>
          <p:nvPr/>
        </p:nvSpPr>
        <p:spPr>
          <a:xfrm>
            <a:off x="4596000" y="1814350"/>
            <a:ext cx="3000000" cy="56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500"/>
              <a:t>Impact Mapping</a:t>
            </a:r>
            <a:endParaRPr sz="2500"/>
          </a:p>
        </p:txBody>
      </p:sp>
      <p:pic>
        <p:nvPicPr>
          <p:cNvPr id="164" name="Google Shape;164;g37c31d335ee_0_63"/>
          <p:cNvPicPr preferRelativeResize="0"/>
          <p:nvPr/>
        </p:nvPicPr>
        <p:blipFill>
          <a:blip r:embed="rId5">
            <a:alphaModFix/>
          </a:blip>
          <a:stretch>
            <a:fillRect/>
          </a:stretch>
        </p:blipFill>
        <p:spPr>
          <a:xfrm>
            <a:off x="2688925" y="2534550"/>
            <a:ext cx="7412357" cy="41694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EscuelaIT Duoc UC - Escuela de Informática y Telecomunicaciones Duoc UC - Duoc  UC | LinkedIn" id="169" name="Google Shape;169;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0" name="Google Shape;170;p7"/>
          <p:cNvSpPr txBox="1"/>
          <p:nvPr/>
        </p:nvSpPr>
        <p:spPr>
          <a:xfrm>
            <a:off x="136188" y="368928"/>
            <a:ext cx="121919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rgbClr val="757070"/>
                </a:solidFill>
                <a:latin typeface="Calibri"/>
                <a:ea typeface="Calibri"/>
                <a:cs typeface="Calibri"/>
                <a:sym typeface="Calibri"/>
              </a:rPr>
              <a:t>PROYECTO VGD LEARN</a:t>
            </a:r>
            <a:endParaRPr/>
          </a:p>
        </p:txBody>
      </p:sp>
      <p:sp>
        <p:nvSpPr>
          <p:cNvPr id="171" name="Google Shape;171;p7"/>
          <p:cNvSpPr txBox="1"/>
          <p:nvPr/>
        </p:nvSpPr>
        <p:spPr>
          <a:xfrm>
            <a:off x="1" y="1224469"/>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3600">
                <a:solidFill>
                  <a:schemeClr val="dk1"/>
                </a:solidFill>
                <a:latin typeface="Calibri"/>
                <a:ea typeface="Calibri"/>
                <a:cs typeface="Calibri"/>
                <a:sym typeface="Calibri"/>
              </a:rPr>
              <a:t>Release Plan del desarrollo del proyecto</a:t>
            </a:r>
            <a:endParaRPr sz="1000">
              <a:solidFill>
                <a:srgbClr val="757070"/>
              </a:solidFill>
              <a:latin typeface="Calibri"/>
              <a:ea typeface="Calibri"/>
              <a:cs typeface="Calibri"/>
              <a:sym typeface="Calibri"/>
            </a:endParaRPr>
          </a:p>
        </p:txBody>
      </p:sp>
      <p:cxnSp>
        <p:nvCxnSpPr>
          <p:cNvPr id="172" name="Google Shape;172;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73" name="Google Shape;173;p7"/>
          <p:cNvSpPr txBox="1"/>
          <p:nvPr/>
        </p:nvSpPr>
        <p:spPr>
          <a:xfrm>
            <a:off x="3725913" y="2102525"/>
            <a:ext cx="4886100" cy="569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MX" sz="2500"/>
              <a:t>Cronograma</a:t>
            </a:r>
            <a:endParaRPr sz="2500"/>
          </a:p>
        </p:txBody>
      </p:sp>
      <p:pic>
        <p:nvPicPr>
          <p:cNvPr id="174" name="Google Shape;174;p7"/>
          <p:cNvPicPr preferRelativeResize="0"/>
          <p:nvPr/>
        </p:nvPicPr>
        <p:blipFill>
          <a:blip r:embed="rId4">
            <a:alphaModFix/>
          </a:blip>
          <a:stretch>
            <a:fillRect/>
          </a:stretch>
        </p:blipFill>
        <p:spPr>
          <a:xfrm>
            <a:off x="633074" y="2777650"/>
            <a:ext cx="11071799" cy="2130150"/>
          </a:xfrm>
          <a:prstGeom prst="rect">
            <a:avLst/>
          </a:prstGeom>
          <a:noFill/>
          <a:ln cap="flat" cmpd="sng" w="9525">
            <a:solidFill>
              <a:schemeClr val="dk2"/>
            </a:solidFill>
            <a:prstDash val="solid"/>
            <a:round/>
            <a:headEnd len="sm" w="sm" type="none"/>
            <a:tailEnd len="sm" w="sm" type="none"/>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