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6" r:id="rId2"/>
    <p:sldId id="257" r:id="rId3"/>
    <p:sldId id="299" r:id="rId4"/>
    <p:sldId id="274" r:id="rId5"/>
    <p:sldId id="300" r:id="rId6"/>
    <p:sldId id="301" r:id="rId7"/>
    <p:sldId id="297" r:id="rId8"/>
    <p:sldId id="275" r:id="rId9"/>
    <p:sldId id="268" r:id="rId10"/>
    <p:sldId id="302" r:id="rId11"/>
    <p:sldId id="273" r:id="rId12"/>
    <p:sldId id="276" r:id="rId13"/>
    <p:sldId id="277" r:id="rId14"/>
    <p:sldId id="278" r:id="rId15"/>
    <p:sldId id="279" r:id="rId16"/>
    <p:sldId id="280" r:id="rId17"/>
    <p:sldId id="281" r:id="rId18"/>
    <p:sldId id="284" r:id="rId19"/>
    <p:sldId id="282" r:id="rId20"/>
    <p:sldId id="285" r:id="rId21"/>
    <p:sldId id="286" r:id="rId22"/>
    <p:sldId id="287" r:id="rId23"/>
    <p:sldId id="294" r:id="rId24"/>
    <p:sldId id="292" r:id="rId25"/>
    <p:sldId id="303" r:id="rId26"/>
    <p:sldId id="293" r:id="rId27"/>
    <p:sldId id="29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R² Out-Of-Sample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Gu et 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OLS</c:v>
                </c:pt>
                <c:pt idx="1">
                  <c:v>OLS-3</c:v>
                </c:pt>
                <c:pt idx="2">
                  <c:v>PLS</c:v>
                </c:pt>
                <c:pt idx="3">
                  <c:v>PCR</c:v>
                </c:pt>
                <c:pt idx="4">
                  <c:v>ENet</c:v>
                </c:pt>
                <c:pt idx="5">
                  <c:v>RF</c:v>
                </c:pt>
                <c:pt idx="6">
                  <c:v>GBRT</c:v>
                </c:pt>
                <c:pt idx="7">
                  <c:v>NN1</c:v>
                </c:pt>
                <c:pt idx="8">
                  <c:v>NN2</c:v>
                </c:pt>
                <c:pt idx="9">
                  <c:v>NN3</c:v>
                </c:pt>
                <c:pt idx="10">
                  <c:v>NN4</c:v>
                </c:pt>
                <c:pt idx="11">
                  <c:v>NN5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-1</c:v>
                </c:pt>
                <c:pt idx="1">
                  <c:v>0.16</c:v>
                </c:pt>
                <c:pt idx="2">
                  <c:v>0.27</c:v>
                </c:pt>
                <c:pt idx="3">
                  <c:v>0.26</c:v>
                </c:pt>
                <c:pt idx="4">
                  <c:v>0.11</c:v>
                </c:pt>
                <c:pt idx="5">
                  <c:v>0.33</c:v>
                </c:pt>
                <c:pt idx="6">
                  <c:v>0.34</c:v>
                </c:pt>
                <c:pt idx="7">
                  <c:v>0.33</c:v>
                </c:pt>
                <c:pt idx="8">
                  <c:v>0.39</c:v>
                </c:pt>
                <c:pt idx="9">
                  <c:v>0.4</c:v>
                </c:pt>
                <c:pt idx="10">
                  <c:v>0.39</c:v>
                </c:pt>
                <c:pt idx="11">
                  <c:v>0.36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53-4757-AFFC-3064CBAA14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4365216"/>
        <c:axId val="254364560"/>
      </c:barChart>
      <c:catAx>
        <c:axId val="254365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high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4364560"/>
        <c:crosses val="autoZero"/>
        <c:auto val="1"/>
        <c:lblAlgn val="ctr"/>
        <c:lblOffset val="100"/>
        <c:noMultiLvlLbl val="0"/>
      </c:catAx>
      <c:valAx>
        <c:axId val="25436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4365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8266026405790182"/>
          <c:y val="0.79586180325821543"/>
          <c:w val="0.27255825976298415"/>
          <c:h val="0.2041381967417844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aseline="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R² Out-Of-Sample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Gu et 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OLS</c:v>
                </c:pt>
                <c:pt idx="1">
                  <c:v>OLS-3</c:v>
                </c:pt>
                <c:pt idx="2">
                  <c:v>PLS</c:v>
                </c:pt>
                <c:pt idx="3">
                  <c:v>PCR</c:v>
                </c:pt>
                <c:pt idx="4">
                  <c:v>ENet</c:v>
                </c:pt>
                <c:pt idx="5">
                  <c:v>RF</c:v>
                </c:pt>
                <c:pt idx="6">
                  <c:v>GBRT</c:v>
                </c:pt>
                <c:pt idx="7">
                  <c:v>NN1</c:v>
                </c:pt>
                <c:pt idx="8">
                  <c:v>NN2</c:v>
                </c:pt>
                <c:pt idx="9">
                  <c:v>NN3</c:v>
                </c:pt>
                <c:pt idx="10">
                  <c:v>NN4</c:v>
                </c:pt>
                <c:pt idx="11">
                  <c:v>NN5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-1</c:v>
                </c:pt>
                <c:pt idx="1">
                  <c:v>0.16</c:v>
                </c:pt>
                <c:pt idx="2">
                  <c:v>0.27</c:v>
                </c:pt>
                <c:pt idx="3">
                  <c:v>0.26</c:v>
                </c:pt>
                <c:pt idx="4">
                  <c:v>0.11</c:v>
                </c:pt>
                <c:pt idx="5">
                  <c:v>0.33</c:v>
                </c:pt>
                <c:pt idx="6">
                  <c:v>0.34</c:v>
                </c:pt>
                <c:pt idx="7">
                  <c:v>0.33</c:v>
                </c:pt>
                <c:pt idx="8">
                  <c:v>0.39</c:v>
                </c:pt>
                <c:pt idx="9">
                  <c:v>0.4</c:v>
                </c:pt>
                <c:pt idx="10">
                  <c:v>0.39</c:v>
                </c:pt>
                <c:pt idx="11">
                  <c:v>0.36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53-4757-AFFC-3064CBAA14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4365216"/>
        <c:axId val="254364560"/>
      </c:barChart>
      <c:catAx>
        <c:axId val="254365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high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4364560"/>
        <c:crosses val="autoZero"/>
        <c:auto val="1"/>
        <c:lblAlgn val="ctr"/>
        <c:lblOffset val="100"/>
        <c:noMultiLvlLbl val="0"/>
      </c:catAx>
      <c:valAx>
        <c:axId val="25436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4365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8266026405790182"/>
          <c:y val="0.79586180325821543"/>
          <c:w val="0.27255825976298415"/>
          <c:h val="0.2041381967417844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aseline="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R² Out-Of-Sample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Gu et 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OLS</c:v>
                </c:pt>
                <c:pt idx="1">
                  <c:v>OLS-3</c:v>
                </c:pt>
                <c:pt idx="2">
                  <c:v>PLS</c:v>
                </c:pt>
                <c:pt idx="3">
                  <c:v>PCR</c:v>
                </c:pt>
                <c:pt idx="4">
                  <c:v>ENet</c:v>
                </c:pt>
                <c:pt idx="5">
                  <c:v>RF</c:v>
                </c:pt>
                <c:pt idx="6">
                  <c:v>GBRT</c:v>
                </c:pt>
                <c:pt idx="7">
                  <c:v>NN1</c:v>
                </c:pt>
                <c:pt idx="8">
                  <c:v>NN2</c:v>
                </c:pt>
                <c:pt idx="9">
                  <c:v>NN3</c:v>
                </c:pt>
                <c:pt idx="10">
                  <c:v>NN4</c:v>
                </c:pt>
                <c:pt idx="11">
                  <c:v>NN5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-1</c:v>
                </c:pt>
                <c:pt idx="1">
                  <c:v>0.16</c:v>
                </c:pt>
                <c:pt idx="2">
                  <c:v>0.27</c:v>
                </c:pt>
                <c:pt idx="3">
                  <c:v>0.26</c:v>
                </c:pt>
                <c:pt idx="4">
                  <c:v>0.11</c:v>
                </c:pt>
                <c:pt idx="5">
                  <c:v>0.33</c:v>
                </c:pt>
                <c:pt idx="6">
                  <c:v>0.34</c:v>
                </c:pt>
                <c:pt idx="7">
                  <c:v>0.33</c:v>
                </c:pt>
                <c:pt idx="8">
                  <c:v>0.39</c:v>
                </c:pt>
                <c:pt idx="9">
                  <c:v>0.4</c:v>
                </c:pt>
                <c:pt idx="10">
                  <c:v>0.39</c:v>
                </c:pt>
                <c:pt idx="11">
                  <c:v>0.36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53-4757-AFFC-3064CBAA14F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My results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OLS</c:v>
                </c:pt>
                <c:pt idx="1">
                  <c:v>OLS-3</c:v>
                </c:pt>
                <c:pt idx="2">
                  <c:v>PLS</c:v>
                </c:pt>
                <c:pt idx="3">
                  <c:v>PCR</c:v>
                </c:pt>
                <c:pt idx="4">
                  <c:v>ENet</c:v>
                </c:pt>
                <c:pt idx="5">
                  <c:v>RF</c:v>
                </c:pt>
                <c:pt idx="6">
                  <c:v>GBRT</c:v>
                </c:pt>
                <c:pt idx="7">
                  <c:v>NN1</c:v>
                </c:pt>
                <c:pt idx="8">
                  <c:v>NN2</c:v>
                </c:pt>
                <c:pt idx="9">
                  <c:v>NN3</c:v>
                </c:pt>
                <c:pt idx="10">
                  <c:v>NN4</c:v>
                </c:pt>
                <c:pt idx="11">
                  <c:v>NN5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0.08</c:v>
                </c:pt>
                <c:pt idx="1">
                  <c:v>-1</c:v>
                </c:pt>
                <c:pt idx="2">
                  <c:v>-0.06</c:v>
                </c:pt>
                <c:pt idx="3">
                  <c:v>0.19</c:v>
                </c:pt>
                <c:pt idx="4">
                  <c:v>0.21</c:v>
                </c:pt>
                <c:pt idx="5">
                  <c:v>-0.34</c:v>
                </c:pt>
                <c:pt idx="6">
                  <c:v>0.18</c:v>
                </c:pt>
                <c:pt idx="7">
                  <c:v>-1</c:v>
                </c:pt>
                <c:pt idx="8">
                  <c:v>-0.15</c:v>
                </c:pt>
                <c:pt idx="9">
                  <c:v>-0.98</c:v>
                </c:pt>
                <c:pt idx="10">
                  <c:v>-1</c:v>
                </c:pt>
                <c:pt idx="11">
                  <c:v>-1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03-4CA0-91A9-8BCDD6C24B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4365216"/>
        <c:axId val="254364560"/>
      </c:barChart>
      <c:catAx>
        <c:axId val="254365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high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4364560"/>
        <c:crosses val="autoZero"/>
        <c:auto val="1"/>
        <c:lblAlgn val="ctr"/>
        <c:lblOffset val="100"/>
        <c:noMultiLvlLbl val="0"/>
      </c:catAx>
      <c:valAx>
        <c:axId val="25436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4365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8266026405790182"/>
          <c:y val="0.79586180325821543"/>
          <c:w val="0.27255825976298415"/>
          <c:h val="0.2041381967417844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aseline="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/>
              <a:t>R² Out-Of-Sample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1339576871072938E-2"/>
          <c:y val="0.17913117425187136"/>
          <c:w val="0.91477153424003821"/>
          <c:h val="0.7920822936935293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Gu et 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OLS</c:v>
                </c:pt>
                <c:pt idx="1">
                  <c:v>RF</c:v>
                </c:pt>
                <c:pt idx="2">
                  <c:v>GBRT</c:v>
                </c:pt>
                <c:pt idx="3">
                  <c:v>NN1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-1</c:v>
                </c:pt>
                <c:pt idx="1">
                  <c:v>0.33</c:v>
                </c:pt>
                <c:pt idx="2">
                  <c:v>0.34</c:v>
                </c:pt>
                <c:pt idx="3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53-4757-AFFC-3064CBAA14F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My results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OLS</c:v>
                </c:pt>
                <c:pt idx="1">
                  <c:v>RF</c:v>
                </c:pt>
                <c:pt idx="2">
                  <c:v>GBRT</c:v>
                </c:pt>
                <c:pt idx="3">
                  <c:v>NN1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0.08</c:v>
                </c:pt>
                <c:pt idx="1">
                  <c:v>-0.34</c:v>
                </c:pt>
                <c:pt idx="2">
                  <c:v>0.18</c:v>
                </c:pt>
                <c:pt idx="3">
                  <c:v>-1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653-4757-AFFC-3064CBAA14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4365216"/>
        <c:axId val="254364560"/>
      </c:barChart>
      <c:catAx>
        <c:axId val="254365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high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4364560"/>
        <c:crosses val="autoZero"/>
        <c:auto val="1"/>
        <c:lblAlgn val="ctr"/>
        <c:lblOffset val="100"/>
        <c:noMultiLvlLbl val="0"/>
      </c:catAx>
      <c:valAx>
        <c:axId val="254364560"/>
        <c:scaling>
          <c:orientation val="minMax"/>
          <c:min val="-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4365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8013501153264928"/>
          <c:y val="0.82609421746023548"/>
          <c:w val="0.27255825976298415"/>
          <c:h val="0.1739057825397645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R² Out-Of-Sample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Gu et 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OLS</c:v>
                </c:pt>
                <c:pt idx="1">
                  <c:v>OLS-3</c:v>
                </c:pt>
                <c:pt idx="2">
                  <c:v>PLS</c:v>
                </c:pt>
                <c:pt idx="3">
                  <c:v>PCR</c:v>
                </c:pt>
                <c:pt idx="4">
                  <c:v>ENet</c:v>
                </c:pt>
                <c:pt idx="5">
                  <c:v>RF</c:v>
                </c:pt>
                <c:pt idx="6">
                  <c:v>GBRT</c:v>
                </c:pt>
                <c:pt idx="7">
                  <c:v>NN1</c:v>
                </c:pt>
                <c:pt idx="8">
                  <c:v>NN2</c:v>
                </c:pt>
                <c:pt idx="9">
                  <c:v>NN3</c:v>
                </c:pt>
                <c:pt idx="10">
                  <c:v>NN4</c:v>
                </c:pt>
                <c:pt idx="11">
                  <c:v>NN5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-1</c:v>
                </c:pt>
                <c:pt idx="1">
                  <c:v>0.16</c:v>
                </c:pt>
                <c:pt idx="2">
                  <c:v>0.27</c:v>
                </c:pt>
                <c:pt idx="3">
                  <c:v>0.26</c:v>
                </c:pt>
                <c:pt idx="4">
                  <c:v>0.11</c:v>
                </c:pt>
                <c:pt idx="5">
                  <c:v>0.33</c:v>
                </c:pt>
                <c:pt idx="6">
                  <c:v>0.34</c:v>
                </c:pt>
                <c:pt idx="7">
                  <c:v>0.33</c:v>
                </c:pt>
                <c:pt idx="8">
                  <c:v>0.39</c:v>
                </c:pt>
                <c:pt idx="9">
                  <c:v>0.4</c:v>
                </c:pt>
                <c:pt idx="10">
                  <c:v>0.39</c:v>
                </c:pt>
                <c:pt idx="11">
                  <c:v>0.36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53-4757-AFFC-3064CBAA14F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My results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OLS</c:v>
                </c:pt>
                <c:pt idx="1">
                  <c:v>OLS-3</c:v>
                </c:pt>
                <c:pt idx="2">
                  <c:v>PLS</c:v>
                </c:pt>
                <c:pt idx="3">
                  <c:v>PCR</c:v>
                </c:pt>
                <c:pt idx="4">
                  <c:v>ENet</c:v>
                </c:pt>
                <c:pt idx="5">
                  <c:v>RF</c:v>
                </c:pt>
                <c:pt idx="6">
                  <c:v>GBRT</c:v>
                </c:pt>
                <c:pt idx="7">
                  <c:v>NN1</c:v>
                </c:pt>
                <c:pt idx="8">
                  <c:v>NN2</c:v>
                </c:pt>
                <c:pt idx="9">
                  <c:v>NN3</c:v>
                </c:pt>
                <c:pt idx="10">
                  <c:v>NN4</c:v>
                </c:pt>
                <c:pt idx="11">
                  <c:v>NN5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0.08</c:v>
                </c:pt>
                <c:pt idx="1">
                  <c:v>-1</c:v>
                </c:pt>
                <c:pt idx="2">
                  <c:v>-0.06</c:v>
                </c:pt>
                <c:pt idx="3">
                  <c:v>0.19</c:v>
                </c:pt>
                <c:pt idx="4">
                  <c:v>0.21</c:v>
                </c:pt>
                <c:pt idx="5">
                  <c:v>-0.34</c:v>
                </c:pt>
                <c:pt idx="6">
                  <c:v>0.18</c:v>
                </c:pt>
                <c:pt idx="7">
                  <c:v>-1</c:v>
                </c:pt>
                <c:pt idx="8">
                  <c:v>-0.15</c:v>
                </c:pt>
                <c:pt idx="9">
                  <c:v>-0.98</c:v>
                </c:pt>
                <c:pt idx="10">
                  <c:v>-1</c:v>
                </c:pt>
                <c:pt idx="11">
                  <c:v>-1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653-4757-AFFC-3064CBAA14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4365216"/>
        <c:axId val="254364560"/>
      </c:barChart>
      <c:catAx>
        <c:axId val="254365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high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4364560"/>
        <c:crosses val="autoZero"/>
        <c:auto val="1"/>
        <c:lblAlgn val="ctr"/>
        <c:lblOffset val="100"/>
        <c:noMultiLvlLbl val="0"/>
      </c:catAx>
      <c:valAx>
        <c:axId val="25436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4365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8266026405790182"/>
          <c:y val="0.79586180325821543"/>
          <c:w val="0.27255825976298415"/>
          <c:h val="0.2041381967417844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aseline="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8E56C-1EA5-48A5-97E2-9CE47ECF1B7D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976BC-1CFC-447F-A96D-FAE0BB762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75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Bagging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sample, and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randomly restricts its trees in their choice of variables to split among in every node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976BC-1CFC-447F-A96D-FAE0BB76294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46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976BC-1CFC-447F-A96D-FAE0BB76294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24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976BC-1CFC-447F-A96D-FAE0BB76294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91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976BC-1CFC-447F-A96D-FAE0BB76294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04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976BC-1CFC-447F-A96D-FAE0BB76294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83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976BC-1CFC-447F-A96D-FAE0BB76294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80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Mention </a:t>
            </a:r>
            <a:r>
              <a:rPr lang="de-DE" dirty="0" err="1"/>
              <a:t>rolling</a:t>
            </a:r>
            <a:r>
              <a:rPr lang="de-DE" dirty="0"/>
              <a:t> </a:t>
            </a:r>
            <a:r>
              <a:rPr lang="de-DE" dirty="0" err="1"/>
              <a:t>window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976BC-1CFC-447F-A96D-FAE0BB76294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85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Mention </a:t>
            </a:r>
            <a:r>
              <a:rPr lang="de-DE" dirty="0" err="1"/>
              <a:t>rolling</a:t>
            </a:r>
            <a:r>
              <a:rPr lang="de-DE" dirty="0"/>
              <a:t> </a:t>
            </a:r>
            <a:r>
              <a:rPr lang="de-DE" dirty="0" err="1"/>
              <a:t>window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976BC-1CFC-447F-A96D-FAE0BB76294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94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est tie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8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A558-741B-4335-8DCC-4A77EDED58DA}" type="datetime1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Viktor Reif, Alfred-Weber-Institute </a:t>
            </a:r>
            <a:r>
              <a:rPr lang="de-DE" dirty="0" err="1"/>
              <a:t>for</a:t>
            </a:r>
            <a:r>
              <a:rPr lang="de-DE" dirty="0"/>
              <a:t> Economics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16E1-4515-4F8F-88BF-400126C4401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324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s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marL="0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400"/>
            </a:lvl3pPr>
            <a:lvl4pPr>
              <a:defRPr sz="24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D856-A911-4FCF-8B15-11E4B4376162}" type="datetime1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Viktor Reif, Alfred-Weber-Institute </a:t>
            </a:r>
            <a:r>
              <a:rPr lang="de-DE" dirty="0" err="1"/>
              <a:t>for</a:t>
            </a:r>
            <a:r>
              <a:rPr lang="de-DE" dirty="0"/>
              <a:t> Economics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16E1-4515-4F8F-88BF-400126C44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46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BE01CA-8DFC-4F38-8914-598EC8AE7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31D2-2171-4F80-8B4E-54A2F983B1D9}" type="datetime1">
              <a:rPr lang="en-US" smtClean="0"/>
              <a:t>8/4/2020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198C6-8237-40A3-A4FC-B658CE9A4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Viktor Reif, Alfred-Weber-Institute for Economics</a:t>
            </a:r>
            <a:endParaRPr lang="en-US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1147A-40EE-4B37-95D4-11F2D1AF0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16E1-4515-4F8F-88BF-400126C4401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32B5F0-B132-4AEA-8A71-6752E5FB59D6}"/>
              </a:ext>
            </a:extLst>
          </p:cNvPr>
          <p:cNvSpPr/>
          <p:nvPr userDrawn="1"/>
        </p:nvSpPr>
        <p:spPr>
          <a:xfrm>
            <a:off x="858129" y="1308295"/>
            <a:ext cx="10621108" cy="9003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49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986922"/>
            <a:ext cx="10058400" cy="388217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59A31D2-2171-4F80-8B4E-54A2F983B1D9}" type="datetime1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de-DE" dirty="0"/>
              <a:t>Viktor Reif, Alfred-Weber-Institute </a:t>
            </a:r>
            <a:r>
              <a:rPr lang="de-DE" dirty="0" err="1"/>
              <a:t>for</a:t>
            </a:r>
            <a:r>
              <a:rPr lang="de-DE" dirty="0"/>
              <a:t> Economics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2216E1-4515-4F8F-88BF-400126C4401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8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6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37B48-CDA7-4901-AAAD-EFE040EA93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Application of Machine Learning in Asset Pricing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85B943-A55B-46AE-8488-B4735C6AA9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2448F-2350-4179-B494-924E79FC8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BC0C-26A1-4DF2-AB2E-EE015531781E}" type="datetime1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48263-8CBA-438A-9794-CC694FA7F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Viktor Reif, Alfred-Weber-Institute for Economics</a:t>
            </a:r>
            <a:endParaRPr lang="en-US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C637E-E010-4179-BE7F-E42A6410F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16E1-4515-4F8F-88BF-400126C440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66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6E31F3-A5ED-456F-B9F4-3B48A9567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 </a:t>
            </a:r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Learning Methods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6290193-1818-4F6F-A085-BF4FE529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F1286D4-2B07-4BFC-946B-FA731FC9A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A371-86D6-4B34-88BB-21C031182CB2}" type="datetime1">
              <a:rPr lang="en-US" smtClean="0"/>
              <a:t>8/4/2020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24CD90F-BEF4-49BB-A888-56C14AE9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Viktor Reif, Alfred-Weber-Institute for Economics</a:t>
            </a:r>
            <a:endParaRPr lang="en-US"/>
          </a:p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1A4E51C-E723-44B7-87B8-41027C035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16E1-4515-4F8F-88BF-400126C440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51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6E31F3-A5ED-456F-B9F4-3B48A9567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 </a:t>
            </a:r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Learning Methods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6290193-1818-4F6F-A085-BF4FE529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OLS-3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Elastic</a:t>
            </a:r>
            <a:r>
              <a:rPr lang="de-DE" dirty="0"/>
              <a:t> Net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Regression with Shrinkage and Variable Omission</a:t>
            </a:r>
            <a:endParaRPr lang="de-DE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F1286D4-2B07-4BFC-946B-FA731FC9A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A371-86D6-4B34-88BB-21C031182CB2}" type="datetime1">
              <a:rPr lang="en-US" smtClean="0"/>
              <a:t>8/4/2020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24CD90F-BEF4-49BB-A888-56C14AE9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Viktor Reif, Alfred-Weber-Institute for Economics</a:t>
            </a:r>
            <a:endParaRPr lang="en-US"/>
          </a:p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1A4E51C-E723-44B7-87B8-41027C035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16E1-4515-4F8F-88BF-400126C440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75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6E31F3-A5ED-456F-B9F4-3B48A9567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 </a:t>
            </a:r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en-GB" dirty="0"/>
              <a:t>Learning</a:t>
            </a:r>
            <a:r>
              <a:rPr lang="de-DE" dirty="0"/>
              <a:t> Methods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6290193-1818-4F6F-A085-BF4FE529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Principal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Regression (PCR)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Partial Least Squares (PLS) 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Both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i="1" dirty="0"/>
              <a:t>k</a:t>
            </a:r>
            <a:r>
              <a:rPr lang="de-DE" dirty="0"/>
              <a:t> </a:t>
            </a:r>
            <a:r>
              <a:rPr lang="de-DE" dirty="0" err="1"/>
              <a:t>Principal</a:t>
            </a:r>
            <a:r>
              <a:rPr lang="de-DE" dirty="0"/>
              <a:t> Components (PCs)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PCR </a:t>
            </a:r>
            <a:r>
              <a:rPr lang="de-DE" dirty="0" err="1"/>
              <a:t>extracts</a:t>
            </a:r>
            <a:r>
              <a:rPr lang="de-DE" dirty="0"/>
              <a:t> PCs </a:t>
            </a:r>
            <a:r>
              <a:rPr lang="de-DE" dirty="0" err="1"/>
              <a:t>according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Variance</a:t>
            </a:r>
            <a:r>
              <a:rPr lang="de-DE" dirty="0"/>
              <a:t> in </a:t>
            </a:r>
            <a:r>
              <a:rPr lang="de-DE" u="sng" dirty="0"/>
              <a:t>Regressors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PLS </a:t>
            </a:r>
            <a:r>
              <a:rPr lang="de-DE" dirty="0" err="1"/>
              <a:t>extracts</a:t>
            </a:r>
            <a:r>
              <a:rPr lang="de-DE" dirty="0"/>
              <a:t> PCs </a:t>
            </a:r>
            <a:r>
              <a:rPr lang="de-DE" dirty="0" err="1"/>
              <a:t>according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Variance</a:t>
            </a:r>
            <a:r>
              <a:rPr lang="de-DE" dirty="0"/>
              <a:t> in </a:t>
            </a:r>
            <a:r>
              <a:rPr lang="de-DE" u="sng" dirty="0"/>
              <a:t>Regressand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F1286D4-2B07-4BFC-946B-FA731FC9A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A371-86D6-4B34-88BB-21C031182CB2}" type="datetime1">
              <a:rPr lang="en-US" smtClean="0"/>
              <a:t>8/4/2020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24CD90F-BEF4-49BB-A888-56C14AE9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Viktor Reif, Alfred-Weber-Institute for Economics</a:t>
            </a:r>
            <a:endParaRPr lang="en-US"/>
          </a:p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1A4E51C-E723-44B7-87B8-41027C035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16E1-4515-4F8F-88BF-400126C440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38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6E31F3-A5ED-456F-B9F4-3B48A9567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 </a:t>
            </a:r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en-GB" dirty="0"/>
              <a:t>Learning</a:t>
            </a:r>
            <a:r>
              <a:rPr lang="de-DE" dirty="0"/>
              <a:t> Methods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6290193-1818-4F6F-A085-BF4FE529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Random forest (RF)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Gradient Boosted Regression Trees (GBRT)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F1286D4-2B07-4BFC-946B-FA731FC9A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A371-86D6-4B34-88BB-21C031182CB2}" type="datetime1">
              <a:rPr lang="en-US" smtClean="0"/>
              <a:t>8/4/2020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24CD90F-BEF4-49BB-A888-56C14AE9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Viktor Reif, Alfred-Weber-Institute for Economics</a:t>
            </a:r>
            <a:endParaRPr lang="en-US"/>
          </a:p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1A4E51C-E723-44B7-87B8-41027C035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16E1-4515-4F8F-88BF-400126C440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51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6E31F3-A5ED-456F-B9F4-3B48A9567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 </a:t>
            </a:r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en-GB" dirty="0"/>
              <a:t>Learning</a:t>
            </a:r>
            <a:r>
              <a:rPr lang="de-DE" dirty="0"/>
              <a:t> Methods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9E95EBFD-1399-4AC9-AB74-F2939E496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0665" y="1885071"/>
            <a:ext cx="8356209" cy="4389412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F1286D4-2B07-4BFC-946B-FA731FC9A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A371-86D6-4B34-88BB-21C031182CB2}" type="datetime1">
              <a:rPr lang="en-US" smtClean="0"/>
              <a:t>8/4/2020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24CD90F-BEF4-49BB-A888-56C14AE9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Viktor Reif, Alfred-Weber-Institute for Economics</a:t>
            </a:r>
            <a:endParaRPr lang="en-US"/>
          </a:p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1A4E51C-E723-44B7-87B8-41027C035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16E1-4515-4F8F-88BF-400126C440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65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6E31F3-A5ED-456F-B9F4-3B48A9567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 </a:t>
            </a:r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en-GB" dirty="0"/>
              <a:t>Learning</a:t>
            </a:r>
            <a:r>
              <a:rPr lang="de-DE" dirty="0"/>
              <a:t> Methods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6290193-1818-4F6F-A085-BF4FE529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Random forest (RF)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Uses Bagging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Gradient Boosted Regression Trees (GBRT)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Uses Boosting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F1286D4-2B07-4BFC-946B-FA731FC9A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A371-86D6-4B34-88BB-21C031182CB2}" type="datetime1">
              <a:rPr lang="en-US" smtClean="0"/>
              <a:t>8/4/2020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24CD90F-BEF4-49BB-A888-56C14AE9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Viktor Reif, Alfred-Weber-Institute for Economics</a:t>
            </a:r>
            <a:endParaRPr lang="en-US"/>
          </a:p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1A4E51C-E723-44B7-87B8-41027C035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16E1-4515-4F8F-88BF-400126C4401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29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6E31F3-A5ED-456F-B9F4-3B48A9567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 </a:t>
            </a:r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en-GB" dirty="0"/>
              <a:t>Learning</a:t>
            </a:r>
            <a:r>
              <a:rPr lang="de-DE" dirty="0"/>
              <a:t> Methods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6290193-1818-4F6F-A085-BF4FE529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Neural Network (NN) (</a:t>
            </a:r>
            <a:r>
              <a:rPr lang="en-US" dirty="0" err="1"/>
              <a:t>vllt</a:t>
            </a:r>
            <a:r>
              <a:rPr lang="en-US" dirty="0"/>
              <a:t> die </a:t>
            </a:r>
            <a:r>
              <a:rPr lang="en-US" dirty="0" err="1"/>
              <a:t>folie</a:t>
            </a:r>
            <a:r>
              <a:rPr lang="en-US" dirty="0"/>
              <a:t> </a:t>
            </a:r>
            <a:r>
              <a:rPr lang="en-US" dirty="0" err="1"/>
              <a:t>raus</a:t>
            </a:r>
            <a:r>
              <a:rPr lang="en-US" dirty="0"/>
              <a:t>?)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F1286D4-2B07-4BFC-946B-FA731FC9A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A371-86D6-4B34-88BB-21C031182CB2}" type="datetime1">
              <a:rPr lang="en-US" smtClean="0"/>
              <a:t>8/4/2020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24CD90F-BEF4-49BB-A888-56C14AE9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Viktor Reif, Alfred-Weber-Institute for Economics</a:t>
            </a:r>
            <a:endParaRPr lang="en-US"/>
          </a:p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1A4E51C-E723-44B7-87B8-41027C035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16E1-4515-4F8F-88BF-400126C4401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57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6E31F3-A5ED-456F-B9F4-3B48A9567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 </a:t>
            </a:r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en-GB" dirty="0"/>
              <a:t>Learning</a:t>
            </a:r>
            <a:r>
              <a:rPr lang="de-DE" dirty="0"/>
              <a:t> Methods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E3F5DC95-2AE6-4EA2-AE5B-76FDD53CA0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63373" y="1818829"/>
            <a:ext cx="7537086" cy="4443483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F1286D4-2B07-4BFC-946B-FA731FC9A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A371-86D6-4B34-88BB-21C031182CB2}" type="datetime1">
              <a:rPr lang="en-US" smtClean="0"/>
              <a:t>8/4/2020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24CD90F-BEF4-49BB-A888-56C14AE9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Viktor Reif, Alfred-Weber-Institute for Economics</a:t>
            </a:r>
            <a:endParaRPr lang="en-US"/>
          </a:p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1A4E51C-E723-44B7-87B8-41027C035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16E1-4515-4F8F-88BF-400126C4401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75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6E31F3-A5ED-456F-B9F4-3B48A9567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 </a:t>
            </a:r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en-GB" dirty="0"/>
              <a:t>Learning</a:t>
            </a:r>
            <a:r>
              <a:rPr lang="de-DE" dirty="0"/>
              <a:t> Methods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6290193-1818-4F6F-A085-BF4FE529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Neural Network (NN)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5 NNs with Hidden Layer Sizes from 1 to 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Each NN is Ensemble of 10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F1286D4-2B07-4BFC-946B-FA731FC9A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A371-86D6-4B34-88BB-21C031182CB2}" type="datetime1">
              <a:rPr lang="en-US" smtClean="0"/>
              <a:t>8/4/2020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24CD90F-BEF4-49BB-A888-56C14AE9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Viktor Reif, Alfred-Weber-Institute for Economics</a:t>
            </a:r>
            <a:endParaRPr lang="en-US"/>
          </a:p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1A4E51C-E723-44B7-87B8-41027C035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16E1-4515-4F8F-88BF-400126C4401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23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6E31F3-A5ED-456F-B9F4-3B48A9567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3. </a:t>
            </a: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6290193-1818-4F6F-A085-BF4FE529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F1286D4-2B07-4BFC-946B-FA731FC9A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A371-86D6-4B34-88BB-21C031182CB2}" type="datetime1">
              <a:rPr lang="en-US" smtClean="0"/>
              <a:t>8/4/2020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24CD90F-BEF4-49BB-A888-56C14AE9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Viktor Reif, Alfred-Weber-Institute for Economics</a:t>
            </a:r>
            <a:endParaRPr lang="en-US"/>
          </a:p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1A4E51C-E723-44B7-87B8-41027C035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16E1-4515-4F8F-88BF-400126C4401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20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6E31F3-A5ED-456F-B9F4-3B48A9567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6290193-1818-4F6F-A085-BF4FE529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de-DE" dirty="0"/>
              <a:t>Short Summary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  <a:p>
            <a:pPr marL="742950" indent="-742950">
              <a:buFont typeface="+mj-lt"/>
              <a:buAutoNum type="arabicPeriod"/>
            </a:pPr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Learning Methods</a:t>
            </a:r>
          </a:p>
          <a:p>
            <a:pPr marL="742950" indent="-742950">
              <a:buFont typeface="+mj-lt"/>
              <a:buAutoNum type="arabicPeriod"/>
            </a:pP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  <a:p>
            <a:pPr marL="742950" indent="-742950">
              <a:buFont typeface="+mj-lt"/>
              <a:buAutoNum type="arabicPeriod"/>
            </a:pPr>
            <a:r>
              <a:rPr lang="de-DE" dirty="0" err="1"/>
              <a:t>Why</a:t>
            </a:r>
            <a:r>
              <a:rPr lang="de-DE" dirty="0"/>
              <a:t> do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differ</a:t>
            </a:r>
            <a:r>
              <a:rPr lang="de-DE" dirty="0"/>
              <a:t>?</a:t>
            </a:r>
          </a:p>
          <a:p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F1286D4-2B07-4BFC-946B-FA731FC9A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A371-86D6-4B34-88BB-21C031182CB2}" type="datetime1">
              <a:rPr lang="en-US" smtClean="0"/>
              <a:t>8/4/2020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24CD90F-BEF4-49BB-A888-56C14AE9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Viktor Reif, Alfred-Weber-Institute for Economics</a:t>
            </a:r>
            <a:endParaRPr lang="en-US"/>
          </a:p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1A4E51C-E723-44B7-87B8-41027C035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16E1-4515-4F8F-88BF-400126C440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81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762F0-0DAC-4B96-8C90-F68E263BF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D856-A911-4FCF-8B15-11E4B4376162}" type="datetime1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FAB4E-D42D-47F8-9357-6F6CDDA59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Viktor Reif, Alfred-Weber-Institute for Economics</a:t>
            </a:r>
            <a:endParaRPr lang="en-US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3F798-87B1-4FD0-82E4-24392C243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16E1-4515-4F8F-88BF-400126C4401F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1009E8D6-9FBF-481F-B9C6-F6612432FC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0692286"/>
              </p:ext>
            </p:extLst>
          </p:nvPr>
        </p:nvGraphicFramePr>
        <p:xfrm>
          <a:off x="1096963" y="407964"/>
          <a:ext cx="10058400" cy="54610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38343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6E31F3-A5ED-456F-B9F4-3B48A9567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3. </a:t>
            </a: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6290193-1818-4F6F-A085-BF4FE529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DM Test </a:t>
            </a:r>
            <a:r>
              <a:rPr lang="de-DE" dirty="0" err="1"/>
              <a:t>Results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Gu</a:t>
            </a:r>
            <a:r>
              <a:rPr lang="de-DE" dirty="0"/>
              <a:t> et al.: </a:t>
            </a:r>
            <a:r>
              <a:rPr lang="de-DE" dirty="0" err="1"/>
              <a:t>only</a:t>
            </a:r>
            <a:r>
              <a:rPr lang="de-DE" dirty="0"/>
              <a:t> large </a:t>
            </a:r>
            <a:r>
              <a:rPr lang="de-DE" dirty="0" err="1"/>
              <a:t>differences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significant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: </a:t>
            </a:r>
            <a:r>
              <a:rPr lang="de-DE" dirty="0" err="1"/>
              <a:t>almost</a:t>
            </a:r>
            <a:r>
              <a:rPr lang="de-DE" dirty="0"/>
              <a:t> all </a:t>
            </a:r>
            <a:r>
              <a:rPr lang="de-DE" dirty="0" err="1"/>
              <a:t>differences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significant</a:t>
            </a:r>
            <a:endParaRPr lang="de-DE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F1286D4-2B07-4BFC-946B-FA731FC9A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A371-86D6-4B34-88BB-21C031182CB2}" type="datetime1">
              <a:rPr lang="en-US" smtClean="0"/>
              <a:t>8/4/2020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24CD90F-BEF4-49BB-A888-56C14AE9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Viktor Reif, Alfred-Weber-Institute for Economics</a:t>
            </a:r>
            <a:endParaRPr lang="en-US"/>
          </a:p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1A4E51C-E723-44B7-87B8-41027C035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16E1-4515-4F8F-88BF-400126C4401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69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6E31F3-A5ED-456F-B9F4-3B48A9567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4. </a:t>
            </a:r>
            <a:r>
              <a:rPr lang="de-DE" dirty="0" err="1"/>
              <a:t>Why</a:t>
            </a:r>
            <a:r>
              <a:rPr lang="de-DE" dirty="0"/>
              <a:t> do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differ</a:t>
            </a:r>
            <a:r>
              <a:rPr lang="de-DE" dirty="0"/>
              <a:t>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6290193-1818-4F6F-A085-BF4FE529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Sample Size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Tuning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Volatility</a:t>
            </a:r>
            <a:endParaRPr lang="de-DE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F1286D4-2B07-4BFC-946B-FA731FC9A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A371-86D6-4B34-88BB-21C031182CB2}" type="datetime1">
              <a:rPr lang="en-US" smtClean="0"/>
              <a:t>8/4/2020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24CD90F-BEF4-49BB-A888-56C14AE9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Viktor Reif, Alfred-Weber-Institute for Economics</a:t>
            </a:r>
            <a:endParaRPr lang="en-US"/>
          </a:p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1A4E51C-E723-44B7-87B8-41027C035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16E1-4515-4F8F-88BF-400126C4401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88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4A2C88-85E7-45CD-BD14-BD408AE3A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716" y="643467"/>
            <a:ext cx="9172136" cy="505022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762F0-0DAC-4B96-8C90-F68E263BF0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DE6D856-A911-4FCF-8B15-11E4B4376162}" type="datetime1">
              <a:rPr lang="en-US" smtClean="0"/>
              <a:pPr>
                <a:spcAft>
                  <a:spcPts val="600"/>
                </a:spcAft>
              </a:pPr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FAB4E-D42D-47F8-9357-6F6CDDA59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Viktor Reif, Alfred-Weber-Institute for Economics</a:t>
            </a:r>
          </a:p>
          <a:p>
            <a:pPr>
              <a:spcAft>
                <a:spcPts val="600"/>
              </a:spcAft>
            </a:pPr>
            <a:endParaRPr lang="en-US" kern="1200" cap="all" baseline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3F798-87B1-4FD0-82E4-24392C243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F2216E1-4515-4F8F-88BF-400126C4401F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85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0AE9C2-CE8B-4984-9037-1B56B253C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513" y="604911"/>
            <a:ext cx="9355015" cy="508878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762F0-0DAC-4B96-8C90-F68E263BF0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DE6D856-A911-4FCF-8B15-11E4B4376162}" type="datetime1">
              <a:rPr lang="en-US" smtClean="0"/>
              <a:pPr>
                <a:spcAft>
                  <a:spcPts val="600"/>
                </a:spcAft>
              </a:pPr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FAB4E-D42D-47F8-9357-6F6CDDA59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Viktor Reif, Alfred-Weber-Institute for Economics</a:t>
            </a:r>
          </a:p>
          <a:p>
            <a:pPr>
              <a:spcAft>
                <a:spcPts val="600"/>
              </a:spcAft>
            </a:pPr>
            <a:endParaRPr lang="en-US" kern="1200" cap="all" baseline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3F798-87B1-4FD0-82E4-24392C243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F2216E1-4515-4F8F-88BF-400126C4401F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50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6E31F3-A5ED-456F-B9F4-3B48A9567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4. </a:t>
            </a:r>
            <a:r>
              <a:rPr lang="de-DE" dirty="0" err="1"/>
              <a:t>Why</a:t>
            </a:r>
            <a:r>
              <a:rPr lang="de-DE" dirty="0"/>
              <a:t> do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differ</a:t>
            </a:r>
            <a:r>
              <a:rPr lang="de-DE" dirty="0"/>
              <a:t>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6290193-1818-4F6F-A085-BF4FE529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Sample Size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Tuning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Volatility</a:t>
            </a:r>
            <a:endParaRPr lang="de-DE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F1286D4-2B07-4BFC-946B-FA731FC9A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A371-86D6-4B34-88BB-21C031182CB2}" type="datetime1">
              <a:rPr lang="en-US" smtClean="0"/>
              <a:t>8/4/2020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24CD90F-BEF4-49BB-A888-56C14AE9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Viktor Reif, Alfred-Weber-Institute for Economics</a:t>
            </a:r>
            <a:endParaRPr lang="en-US"/>
          </a:p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1A4E51C-E723-44B7-87B8-41027C035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16E1-4515-4F8F-88BF-400126C4401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618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B7ABED-3A09-4901-85C1-E644850B9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935" y="643467"/>
            <a:ext cx="8596129" cy="505022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762F0-0DAC-4B96-8C90-F68E263BF0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DE6D856-A911-4FCF-8B15-11E4B4376162}" type="datetime1">
              <a:rPr lang="en-US" smtClean="0"/>
              <a:pPr>
                <a:spcAft>
                  <a:spcPts val="600"/>
                </a:spcAft>
              </a:pPr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FAB4E-D42D-47F8-9357-6F6CDDA59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Viktor Reif, Alfred-Weber-Institute for Economics</a:t>
            </a:r>
          </a:p>
          <a:p>
            <a:pPr>
              <a:spcAft>
                <a:spcPts val="600"/>
              </a:spcAft>
            </a:pPr>
            <a:endParaRPr lang="en-US" kern="1200" cap="all" baseline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3F798-87B1-4FD0-82E4-24392C243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F2216E1-4515-4F8F-88BF-400126C4401F}" type="slidenum">
              <a:rPr lang="en-US" smtClean="0"/>
              <a:pPr>
                <a:spcAft>
                  <a:spcPts val="600"/>
                </a:spcAft>
              </a:pPr>
              <a:t>26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F66E74-14F1-4021-B55D-CE7F1166CDE9}"/>
              </a:ext>
            </a:extLst>
          </p:cNvPr>
          <p:cNvCxnSpPr/>
          <p:nvPr/>
        </p:nvCxnSpPr>
        <p:spPr>
          <a:xfrm flipV="1">
            <a:off x="7108723" y="855406"/>
            <a:ext cx="0" cy="37018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194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37B48-CDA7-4901-AAAD-EFE040EA93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Application of Machine Learning in Asset Pricing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85B943-A55B-46AE-8488-B4735C6AA9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2448F-2350-4179-B494-924E79FC8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BC0C-26A1-4DF2-AB2E-EE015531781E}" type="datetime1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48263-8CBA-438A-9794-CC694FA7F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Viktor Reif, Alfred-Weber-Institute for Economics</a:t>
            </a:r>
            <a:endParaRPr lang="en-US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C637E-E010-4179-BE7F-E42A6410F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16E1-4515-4F8F-88BF-400126C4401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72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6E31F3-A5ED-456F-B9F4-3B48A9567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1. Short Summary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6290193-1818-4F6F-A085-BF4FE529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Methods </a:t>
            </a:r>
            <a:r>
              <a:rPr lang="de-DE" dirty="0" err="1"/>
              <a:t>forecast</a:t>
            </a:r>
            <a:r>
              <a:rPr lang="de-DE" dirty="0"/>
              <a:t> Risk </a:t>
            </a:r>
            <a:r>
              <a:rPr lang="de-DE" dirty="0" err="1"/>
              <a:t>Premia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12 Methods: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Regression Models (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benchmarks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something</a:t>
            </a:r>
            <a:r>
              <a:rPr lang="de-DE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Trees</a:t>
            </a:r>
            <a:r>
              <a:rPr lang="de-DE" dirty="0"/>
              <a:t> (</a:t>
            </a:r>
            <a:r>
              <a:rPr lang="de-DE" dirty="0" err="1"/>
              <a:t>mentin</a:t>
            </a:r>
            <a:r>
              <a:rPr lang="de-DE" dirty="0"/>
              <a:t> </a:t>
            </a:r>
            <a:r>
              <a:rPr lang="de-DE" dirty="0" err="1"/>
              <a:t>asset</a:t>
            </a:r>
            <a:r>
              <a:rPr lang="de-DE" dirty="0"/>
              <a:t> </a:t>
            </a:r>
            <a:r>
              <a:rPr lang="de-DE" dirty="0" err="1"/>
              <a:t>risk</a:t>
            </a:r>
            <a:r>
              <a:rPr lang="de-DE" dirty="0"/>
              <a:t> </a:t>
            </a:r>
            <a:r>
              <a:rPr lang="de-DE" dirty="0" err="1"/>
              <a:t>premia</a:t>
            </a:r>
            <a:r>
              <a:rPr lang="de-DE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Neural</a:t>
            </a:r>
            <a:r>
              <a:rPr lang="de-DE" dirty="0"/>
              <a:t> Networks (</a:t>
            </a:r>
            <a:r>
              <a:rPr lang="de-DE" dirty="0" err="1"/>
              <a:t>mention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somewhere</a:t>
            </a:r>
            <a:r>
              <a:rPr lang="de-DE" dirty="0"/>
              <a:t>, and </a:t>
            </a:r>
            <a:r>
              <a:rPr lang="de-DE" dirty="0" err="1"/>
              <a:t>excmeples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regressors</a:t>
            </a:r>
            <a:r>
              <a:rPr lang="de-DE" dirty="0"/>
              <a:t>)</a:t>
            </a:r>
          </a:p>
          <a:p>
            <a:pPr marL="201168" lvl="1" indent="0">
              <a:buNone/>
            </a:pPr>
            <a:endParaRPr lang="de-DE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F1286D4-2B07-4BFC-946B-FA731FC9A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A371-86D6-4B34-88BB-21C031182CB2}" type="datetime1">
              <a:rPr lang="en-US" smtClean="0"/>
              <a:t>8/4/2020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24CD90F-BEF4-49BB-A888-56C14AE9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Viktor Reif, Alfred-Weber-Institute for Economics</a:t>
            </a:r>
            <a:endParaRPr lang="en-US"/>
          </a:p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1A4E51C-E723-44B7-87B8-41027C035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16E1-4515-4F8F-88BF-400126C440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98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6E31F3-A5ED-456F-B9F4-3B48A9567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1. Short Summary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6290193-1818-4F6F-A085-BF4FE529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Forecast Asset Risk </a:t>
            </a:r>
            <a:r>
              <a:rPr lang="de-DE" dirty="0" err="1"/>
              <a:t>Premia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Model </a:t>
            </a:r>
            <a:r>
              <a:rPr lang="de-DE" dirty="0" err="1"/>
              <a:t>with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Firm </a:t>
            </a:r>
            <a:r>
              <a:rPr lang="de-DE" dirty="0" err="1"/>
              <a:t>Characteristics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Macroecnomic</a:t>
            </a:r>
            <a:r>
              <a:rPr lang="de-DE" dirty="0"/>
              <a:t> </a:t>
            </a:r>
            <a:r>
              <a:rPr lang="de-DE" dirty="0" err="1"/>
              <a:t>Factors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…</a:t>
            </a:r>
          </a:p>
          <a:p>
            <a:pPr marL="201168" lvl="1" indent="0">
              <a:buNone/>
            </a:pPr>
            <a:endParaRPr lang="en-GB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F1286D4-2B07-4BFC-946B-FA731FC9A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A371-86D6-4B34-88BB-21C031182CB2}" type="datetime1">
              <a:rPr lang="en-US" smtClean="0"/>
              <a:t>8/4/2020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24CD90F-BEF4-49BB-A888-56C14AE9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Viktor Reif, Alfred-Weber-Institute for Economics</a:t>
            </a:r>
            <a:endParaRPr lang="en-US"/>
          </a:p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1A4E51C-E723-44B7-87B8-41027C035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16E1-4515-4F8F-88BF-400126C440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23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762F0-0DAC-4B96-8C90-F68E263BF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D856-A911-4FCF-8B15-11E4B4376162}" type="datetime1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FAB4E-D42D-47F8-9357-6F6CDDA59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Viktor Reif, Alfred-Weber-Institute for Economics</a:t>
            </a:r>
            <a:endParaRPr lang="en-US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3F798-87B1-4FD0-82E4-24392C243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16E1-4515-4F8F-88BF-400126C4401F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1009E8D6-9FBF-481F-B9C6-F6612432FCD2}"/>
              </a:ext>
            </a:extLst>
          </p:cNvPr>
          <p:cNvGraphicFramePr>
            <a:graphicFrameLocks/>
          </p:cNvGraphicFramePr>
          <p:nvPr/>
        </p:nvGraphicFramePr>
        <p:xfrm>
          <a:off x="1096963" y="407964"/>
          <a:ext cx="10058400" cy="54610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0979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762F0-0DAC-4B96-8C90-F68E263BF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D856-A911-4FCF-8B15-11E4B4376162}" type="datetime1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FAB4E-D42D-47F8-9357-6F6CDDA59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Viktor Reif, Alfred-Weber-Institute for Economics</a:t>
            </a:r>
            <a:endParaRPr lang="en-US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3F798-87B1-4FD0-82E4-24392C243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16E1-4515-4F8F-88BF-400126C4401F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1009E8D6-9FBF-481F-B9C6-F6612432FCD2}"/>
              </a:ext>
            </a:extLst>
          </p:cNvPr>
          <p:cNvGraphicFramePr>
            <a:graphicFrameLocks/>
          </p:cNvGraphicFramePr>
          <p:nvPr/>
        </p:nvGraphicFramePr>
        <p:xfrm>
          <a:off x="1096963" y="407964"/>
          <a:ext cx="10058400" cy="54610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5321BD72-BE80-469A-96D5-BDDDEA9AB9D2}"/>
              </a:ext>
            </a:extLst>
          </p:cNvPr>
          <p:cNvSpPr/>
          <p:nvPr/>
        </p:nvSpPr>
        <p:spPr>
          <a:xfrm>
            <a:off x="5331654" y="1167618"/>
            <a:ext cx="5613011" cy="201168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79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762F0-0DAC-4B96-8C90-F68E263BF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D856-A911-4FCF-8B15-11E4B4376162}" type="datetime1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FAB4E-D42D-47F8-9357-6F6CDDA59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Viktor Reif, Alfred-Weber-Institute for Economics</a:t>
            </a:r>
            <a:endParaRPr lang="en-US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3F798-87B1-4FD0-82E4-24392C243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16E1-4515-4F8F-88BF-400126C4401F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1009E8D6-9FBF-481F-B9C6-F6612432FC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4507551"/>
              </p:ext>
            </p:extLst>
          </p:nvPr>
        </p:nvGraphicFramePr>
        <p:xfrm>
          <a:off x="1096963" y="407964"/>
          <a:ext cx="10058400" cy="54610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5321BD72-BE80-469A-96D5-BDDDEA9AB9D2}"/>
              </a:ext>
            </a:extLst>
          </p:cNvPr>
          <p:cNvSpPr/>
          <p:nvPr/>
        </p:nvSpPr>
        <p:spPr>
          <a:xfrm>
            <a:off x="5331654" y="1167618"/>
            <a:ext cx="5613011" cy="201168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57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762F0-0DAC-4B96-8C90-F68E263BF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D856-A911-4FCF-8B15-11E4B4376162}" type="datetime1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FAB4E-D42D-47F8-9357-6F6CDDA59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Viktor Reif, Alfred-Weber-Institute for Economics</a:t>
            </a:r>
            <a:endParaRPr lang="en-US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3F798-87B1-4FD0-82E4-24392C243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16E1-4515-4F8F-88BF-400126C4401F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1009E8D6-9FBF-481F-B9C6-F6612432FC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6161975"/>
              </p:ext>
            </p:extLst>
          </p:nvPr>
        </p:nvGraphicFramePr>
        <p:xfrm>
          <a:off x="1096963" y="407964"/>
          <a:ext cx="10058400" cy="54610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99069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6E31F3-A5ED-456F-B9F4-3B48A9567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Short Summary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6290193-1818-4F6F-A085-BF4FE529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R-</a:t>
            </a:r>
            <a:r>
              <a:rPr lang="de-DE" dirty="0" err="1"/>
              <a:t>Squared</a:t>
            </a:r>
            <a:r>
              <a:rPr lang="de-DE" dirty="0"/>
              <a:t> Out-</a:t>
            </a:r>
            <a:r>
              <a:rPr lang="de-DE" dirty="0" err="1"/>
              <a:t>Of</a:t>
            </a:r>
            <a:r>
              <a:rPr lang="de-DE" dirty="0"/>
              <a:t>-Sample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Diebold-Mariano (DM) Test</a:t>
            </a:r>
          </a:p>
          <a:p>
            <a:pPr marL="201168" lvl="1" indent="0">
              <a:buNone/>
            </a:pPr>
            <a:endParaRPr lang="de-DE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F1286D4-2B07-4BFC-946B-FA731FC9A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A371-86D6-4B34-88BB-21C031182CB2}" type="datetime1">
              <a:rPr lang="en-US" smtClean="0"/>
              <a:t>8/4/2020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24CD90F-BEF4-49BB-A888-56C14AE9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Viktor Reif, Alfred-Weber-Institute for Economics</a:t>
            </a:r>
            <a:endParaRPr lang="en-US"/>
          </a:p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1A4E51C-E723-44B7-87B8-41027C035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16E1-4515-4F8F-88BF-400126C440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19974"/>
      </p:ext>
    </p:extLst>
  </p:cSld>
  <p:clrMapOvr>
    <a:masterClrMapping/>
  </p:clrMapOvr>
</p:sld>
</file>

<file path=ppt/theme/theme1.xml><?xml version="1.0" encoding="utf-8"?>
<a:theme xmlns:a="http://schemas.openxmlformats.org/drawingml/2006/main" name="test master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587</Words>
  <Application>Microsoft Office PowerPoint</Application>
  <PresentationFormat>Widescreen</PresentationFormat>
  <Paragraphs>161</Paragraphs>
  <Slides>27</Slides>
  <Notes>8</Notes>
  <HiddenSlides>5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test master</vt:lpstr>
      <vt:lpstr>Application of Machine Learning in Asset Pricing</vt:lpstr>
      <vt:lpstr>Agenda</vt:lpstr>
      <vt:lpstr>1. Short Summary of Results</vt:lpstr>
      <vt:lpstr>1. Short Summary of Results</vt:lpstr>
      <vt:lpstr>PowerPoint Presentation</vt:lpstr>
      <vt:lpstr>PowerPoint Presentation</vt:lpstr>
      <vt:lpstr>PowerPoint Presentation</vt:lpstr>
      <vt:lpstr>PowerPoint Presentation</vt:lpstr>
      <vt:lpstr>1. Short Summary of Results</vt:lpstr>
      <vt:lpstr>2. Overview Machine Learning Methods</vt:lpstr>
      <vt:lpstr>2. Overview Machine Learning Methods</vt:lpstr>
      <vt:lpstr>2. Overview Machine Learning Methods</vt:lpstr>
      <vt:lpstr>2. Overview Machine Learning Methods</vt:lpstr>
      <vt:lpstr>2. Overview Machine Learning Methods</vt:lpstr>
      <vt:lpstr>2. Overview Machine Learning Methods</vt:lpstr>
      <vt:lpstr>2. Overview Machine Learning Methods</vt:lpstr>
      <vt:lpstr>2. Overview Machine Learning Methods</vt:lpstr>
      <vt:lpstr>2. Overview Machine Learning Methods</vt:lpstr>
      <vt:lpstr>3. Comparison of Results</vt:lpstr>
      <vt:lpstr>PowerPoint Presentation</vt:lpstr>
      <vt:lpstr>3. Comparison of Results</vt:lpstr>
      <vt:lpstr>4. Why do the Results differ?</vt:lpstr>
      <vt:lpstr>PowerPoint Presentation</vt:lpstr>
      <vt:lpstr>PowerPoint Presentation</vt:lpstr>
      <vt:lpstr>4. Why do the Results differ?</vt:lpstr>
      <vt:lpstr>PowerPoint Presentation</vt:lpstr>
      <vt:lpstr>Application of Machine Learning in Asset Pricing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Machine Learning in Asset Pricing</dc:title>
  <dc:creator>user</dc:creator>
  <cp:lastModifiedBy>user</cp:lastModifiedBy>
  <cp:revision>16</cp:revision>
  <dcterms:created xsi:type="dcterms:W3CDTF">2020-08-04T14:13:20Z</dcterms:created>
  <dcterms:modified xsi:type="dcterms:W3CDTF">2020-08-05T12:23:01Z</dcterms:modified>
</cp:coreProperties>
</file>