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99" r:id="rId4"/>
    <p:sldId id="274" r:id="rId5"/>
    <p:sldId id="300" r:id="rId6"/>
    <p:sldId id="301" r:id="rId7"/>
    <p:sldId id="297" r:id="rId8"/>
    <p:sldId id="275" r:id="rId9"/>
    <p:sldId id="268" r:id="rId10"/>
    <p:sldId id="302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87" r:id="rId23"/>
    <p:sldId id="294" r:id="rId24"/>
    <p:sldId id="292" r:id="rId25"/>
    <p:sldId id="303" r:id="rId26"/>
    <p:sldId id="293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results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0.08</c:v>
                </c:pt>
                <c:pt idx="1">
                  <c:v>-1</c:v>
                </c:pt>
                <c:pt idx="2">
                  <c:v>-0.06</c:v>
                </c:pt>
                <c:pt idx="3">
                  <c:v>0.19</c:v>
                </c:pt>
                <c:pt idx="4">
                  <c:v>0.21</c:v>
                </c:pt>
                <c:pt idx="5">
                  <c:v>-0.34</c:v>
                </c:pt>
                <c:pt idx="6">
                  <c:v>0.18</c:v>
                </c:pt>
                <c:pt idx="7">
                  <c:v>-1</c:v>
                </c:pt>
                <c:pt idx="8">
                  <c:v>-0.15</c:v>
                </c:pt>
                <c:pt idx="9">
                  <c:v>-0.98</c:v>
                </c:pt>
                <c:pt idx="10">
                  <c:v>-1</c:v>
                </c:pt>
                <c:pt idx="11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3-4CA0-91A9-8BCDD6C24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39576871072938E-2"/>
          <c:y val="0.17913117425187136"/>
          <c:w val="0.91477153424003821"/>
          <c:h val="0.792082293693529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OLS</c:v>
                </c:pt>
                <c:pt idx="1">
                  <c:v>RF</c:v>
                </c:pt>
                <c:pt idx="2">
                  <c:v>GBRT</c:v>
                </c:pt>
                <c:pt idx="3">
                  <c:v>NN1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</c:v>
                </c:pt>
                <c:pt idx="1">
                  <c:v>0.33</c:v>
                </c:pt>
                <c:pt idx="2">
                  <c:v>0.34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results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OLS</c:v>
                </c:pt>
                <c:pt idx="1">
                  <c:v>RF</c:v>
                </c:pt>
                <c:pt idx="2">
                  <c:v>GBRT</c:v>
                </c:pt>
                <c:pt idx="3">
                  <c:v>NN1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0.08</c:v>
                </c:pt>
                <c:pt idx="1">
                  <c:v>-0.34</c:v>
                </c:pt>
                <c:pt idx="2">
                  <c:v>0.18</c:v>
                </c:pt>
                <c:pt idx="3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013501153264928"/>
          <c:y val="0.82609421746023548"/>
          <c:w val="0.27255825976298415"/>
          <c:h val="0.173905782539764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R² Out-Of-Sample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 et 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</c:v>
                </c:pt>
                <c:pt idx="1">
                  <c:v>0.16</c:v>
                </c:pt>
                <c:pt idx="2">
                  <c:v>0.27</c:v>
                </c:pt>
                <c:pt idx="3">
                  <c:v>0.26</c:v>
                </c:pt>
                <c:pt idx="4">
                  <c:v>0.11</c:v>
                </c:pt>
                <c:pt idx="5">
                  <c:v>0.33</c:v>
                </c:pt>
                <c:pt idx="6">
                  <c:v>0.34</c:v>
                </c:pt>
                <c:pt idx="7">
                  <c:v>0.33</c:v>
                </c:pt>
                <c:pt idx="8">
                  <c:v>0.39</c:v>
                </c:pt>
                <c:pt idx="9">
                  <c:v>0.4</c:v>
                </c:pt>
                <c:pt idx="10">
                  <c:v>0.39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757-AFFC-3064CBAA1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 results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OLS</c:v>
                </c:pt>
                <c:pt idx="1">
                  <c:v>OLS-3</c:v>
                </c:pt>
                <c:pt idx="2">
                  <c:v>PLS</c:v>
                </c:pt>
                <c:pt idx="3">
                  <c:v>PCR</c:v>
                </c:pt>
                <c:pt idx="4">
                  <c:v>ENet</c:v>
                </c:pt>
                <c:pt idx="5">
                  <c:v>RF</c:v>
                </c:pt>
                <c:pt idx="6">
                  <c:v>GBRT</c:v>
                </c:pt>
                <c:pt idx="7">
                  <c:v>NN1</c:v>
                </c:pt>
                <c:pt idx="8">
                  <c:v>NN2</c:v>
                </c:pt>
                <c:pt idx="9">
                  <c:v>NN3</c:v>
                </c:pt>
                <c:pt idx="10">
                  <c:v>NN4</c:v>
                </c:pt>
                <c:pt idx="11">
                  <c:v>NN5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0.08</c:v>
                </c:pt>
                <c:pt idx="1">
                  <c:v>-1</c:v>
                </c:pt>
                <c:pt idx="2">
                  <c:v>-0.06</c:v>
                </c:pt>
                <c:pt idx="3">
                  <c:v>0.19</c:v>
                </c:pt>
                <c:pt idx="4">
                  <c:v>0.21</c:v>
                </c:pt>
                <c:pt idx="5">
                  <c:v>-0.34</c:v>
                </c:pt>
                <c:pt idx="6">
                  <c:v>0.18</c:v>
                </c:pt>
                <c:pt idx="7">
                  <c:v>-1</c:v>
                </c:pt>
                <c:pt idx="8">
                  <c:v>-0.15</c:v>
                </c:pt>
                <c:pt idx="9">
                  <c:v>-0.98</c:v>
                </c:pt>
                <c:pt idx="10">
                  <c:v>-1</c:v>
                </c:pt>
                <c:pt idx="11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53-4757-AFFC-3064CBAA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65216"/>
        <c:axId val="254364560"/>
      </c:barChart>
      <c:catAx>
        <c:axId val="2543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4560"/>
        <c:crosses val="autoZero"/>
        <c:auto val="1"/>
        <c:lblAlgn val="ctr"/>
        <c:lblOffset val="100"/>
        <c:noMultiLvlLbl val="0"/>
      </c:catAx>
      <c:valAx>
        <c:axId val="2543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66026405790182"/>
          <c:y val="0.79586180325821543"/>
          <c:w val="0.27255825976298415"/>
          <c:h val="0.20413819674178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E56C-1EA5-48A5-97E2-9CE47ECF1B7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76BC-1CFC-447F-A96D-FAE0BB76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Bagging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sample,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randomly restricts its trees in their choice of variables to split among in every node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8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rolling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rolling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76BC-1CFC-447F-A96D-FAE0BB7629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est t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A558-741B-4335-8DCC-4A77EDED58DA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Viktor Reif, Alfred-Weber-Institute </a:t>
            </a:r>
            <a:r>
              <a:rPr lang="de-DE" dirty="0" err="1"/>
              <a:t>for</a:t>
            </a:r>
            <a:r>
              <a:rPr lang="de-DE" dirty="0"/>
              <a:t>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Viktor Reif, Alfred-Weber-Institute </a:t>
            </a:r>
            <a:r>
              <a:rPr lang="de-DE" dirty="0" err="1"/>
              <a:t>for</a:t>
            </a:r>
            <a:r>
              <a:rPr lang="de-DE" dirty="0"/>
              <a:t>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E01CA-8DFC-4F38-8914-598EC8A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31D2-2171-4F80-8B4E-54A2F983B1D9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198C6-8237-40A3-A4FC-B658CE9A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1147A-40EE-4B37-95D4-11F2D1AF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B5F0-B132-4AEA-8A71-6752E5FB59D6}"/>
              </a:ext>
            </a:extLst>
          </p:cNvPr>
          <p:cNvSpPr/>
          <p:nvPr userDrawn="1"/>
        </p:nvSpPr>
        <p:spPr>
          <a:xfrm>
            <a:off x="858129" y="1308295"/>
            <a:ext cx="10621108" cy="90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86922"/>
            <a:ext cx="10058400" cy="3882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9A31D2-2171-4F80-8B4E-54A2F983B1D9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Viktor Reif, Alfred-Weber-Institute </a:t>
            </a:r>
            <a:r>
              <a:rPr lang="de-DE" dirty="0" err="1"/>
              <a:t>for</a:t>
            </a:r>
            <a:r>
              <a:rPr lang="de-DE" dirty="0"/>
              <a:t>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2216E1-4515-4F8F-88BF-400126C440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6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B48-CDA7-4901-AAAD-EFE040EA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Machine Learning in Asset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943-A55B-46AE-8488-B4735C6AA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448F-2350-4179-B494-924E79FC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BC0C-26A1-4DF2-AB2E-EE015531781E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8263-8CBA-438A-9794-CC694F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9212"/>
            <a:ext cx="4822804" cy="365125"/>
          </a:xfrm>
        </p:spPr>
        <p:txBody>
          <a:bodyPr/>
          <a:lstStyle/>
          <a:p>
            <a:r>
              <a:rPr lang="de-DE" dirty="0"/>
              <a:t>Viktor Reif, Alfred-Weber-Institute for Economics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637E-E010-4179-BE7F-E42A6410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5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OLS-3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Elastic</a:t>
            </a:r>
            <a:r>
              <a:rPr lang="de-DE" dirty="0"/>
              <a:t> 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Regression with Shrinkage and Variable Omission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Regression (PCR)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Partial Least Squares (PLS) 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Components (PCs)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PCR </a:t>
            </a:r>
            <a:r>
              <a:rPr lang="de-DE" dirty="0" err="1"/>
              <a:t>extracts</a:t>
            </a:r>
            <a:r>
              <a:rPr lang="de-DE" dirty="0"/>
              <a:t> PCs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u="sng" dirty="0"/>
              <a:t>Regressors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PLS </a:t>
            </a:r>
            <a:r>
              <a:rPr lang="de-DE" dirty="0" err="1"/>
              <a:t>extracts</a:t>
            </a:r>
            <a:r>
              <a:rPr lang="de-DE" dirty="0"/>
              <a:t> PCs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u="sng" dirty="0"/>
              <a:t>Regressand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(RF)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Gradient Boosted Regression Trees (GBRT)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E95EBFD-1399-4AC9-AB74-F2939E49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65" y="1885071"/>
            <a:ext cx="8356209" cy="438941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(RF)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Bagging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Gradient Boosted Regression Trees (GBRT)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Boosting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 (NN) (</a:t>
            </a:r>
            <a:r>
              <a:rPr lang="en-US" dirty="0" err="1"/>
              <a:t>vllt</a:t>
            </a:r>
            <a:r>
              <a:rPr lang="en-US" dirty="0"/>
              <a:t> die </a:t>
            </a:r>
            <a:r>
              <a:rPr lang="en-US" dirty="0" err="1"/>
              <a:t>folie</a:t>
            </a:r>
            <a:r>
              <a:rPr lang="en-US" dirty="0"/>
              <a:t> </a:t>
            </a:r>
            <a:r>
              <a:rPr lang="en-US" dirty="0" err="1"/>
              <a:t>raus</a:t>
            </a:r>
            <a:r>
              <a:rPr lang="en-US" dirty="0"/>
              <a:t>?)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3F5DC95-2AE6-4EA2-AE5B-76FDD53C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3373" y="1818829"/>
            <a:ext cx="7537086" cy="444348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en-GB" dirty="0"/>
              <a:t>Learning</a:t>
            </a:r>
            <a:r>
              <a:rPr lang="de-DE" dirty="0"/>
              <a:t>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 (NN)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 NNs with Hidden Layer Sizes from 1 to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NN is Ensemble of 10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dirty="0"/>
              <a:t>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742950" indent="-742950">
              <a:buFont typeface="+mj-lt"/>
              <a:buAutoNum type="arabicPeriod"/>
            </a:pP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742950" indent="-742950">
              <a:buFont typeface="+mj-lt"/>
              <a:buAutoNum type="arabicPeriod"/>
            </a:pP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692286"/>
              </p:ext>
            </p:extLst>
          </p:nvPr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834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DM Test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Gu</a:t>
            </a:r>
            <a:r>
              <a:rPr lang="de-DE" dirty="0"/>
              <a:t> et al.: </a:t>
            </a:r>
            <a:r>
              <a:rPr lang="de-DE" dirty="0" err="1"/>
              <a:t>only</a:t>
            </a:r>
            <a:r>
              <a:rPr lang="de-DE" dirty="0"/>
              <a:t> large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almost</a:t>
            </a:r>
            <a:r>
              <a:rPr lang="de-DE" dirty="0"/>
              <a:t> all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Sample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Volatility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A2C88-85E7-45CD-BD14-BD408AE3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643467"/>
            <a:ext cx="9172136" cy="5050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6D856-A911-4FCF-8B15-11E4B4376162}" type="datetime1">
              <a:rPr lang="en-US" smtClean="0"/>
              <a:pPr>
                <a:spcAft>
                  <a:spcPts val="600"/>
                </a:spcAft>
              </a:pPr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Viktor Reif, Alfred-Weber-Institute for Economics</a:t>
            </a:r>
          </a:p>
          <a:p>
            <a:pPr>
              <a:spcAft>
                <a:spcPts val="600"/>
              </a:spcAft>
            </a:pP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2216E1-4515-4F8F-88BF-400126C4401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AE9C2-CE8B-4984-9037-1B56B253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3" y="604911"/>
            <a:ext cx="9355015" cy="50887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6D856-A911-4FCF-8B15-11E4B4376162}" type="datetime1">
              <a:rPr lang="en-US" smtClean="0"/>
              <a:pPr>
                <a:spcAft>
                  <a:spcPts val="600"/>
                </a:spcAft>
              </a:pPr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Viktor Reif, Alfred-Weber-Institute for Economics</a:t>
            </a:r>
          </a:p>
          <a:p>
            <a:pPr>
              <a:spcAft>
                <a:spcPts val="600"/>
              </a:spcAft>
            </a:pP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2216E1-4515-4F8F-88BF-400126C4401F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5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Sample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Volatility</a:t>
            </a: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7ABED-3A09-4901-85C1-E644850B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35" y="643467"/>
            <a:ext cx="8596129" cy="5050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6D856-A911-4FCF-8B15-11E4B4376162}" type="datetime1">
              <a:rPr lang="en-US" smtClean="0"/>
              <a:pPr>
                <a:spcAft>
                  <a:spcPts val="600"/>
                </a:spcAft>
              </a:pPr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Viktor Reif, Alfred-Weber-Institute for Economics</a:t>
            </a:r>
          </a:p>
          <a:p>
            <a:pPr>
              <a:spcAft>
                <a:spcPts val="600"/>
              </a:spcAft>
            </a:pP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2216E1-4515-4F8F-88BF-400126C4401F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F66E74-14F1-4021-B55D-CE7F1166CDE9}"/>
              </a:ext>
            </a:extLst>
          </p:cNvPr>
          <p:cNvCxnSpPr/>
          <p:nvPr/>
        </p:nvCxnSpPr>
        <p:spPr>
          <a:xfrm flipV="1">
            <a:off x="7108723" y="855406"/>
            <a:ext cx="0" cy="370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B48-CDA7-4901-AAAD-EFE040EA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Machine Learning in Asset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943-A55B-46AE-8488-B4735C6AA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448F-2350-4179-B494-924E79FC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BC0C-26A1-4DF2-AB2E-EE015531781E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8263-8CBA-438A-9794-CC694F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637E-E010-4179-BE7F-E42A6410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Methods </a:t>
            </a:r>
            <a:r>
              <a:rPr lang="de-DE" dirty="0" err="1"/>
              <a:t>forecast</a:t>
            </a:r>
            <a:r>
              <a:rPr lang="de-DE" dirty="0"/>
              <a:t> Risk </a:t>
            </a:r>
            <a:r>
              <a:rPr lang="de-DE" dirty="0" err="1"/>
              <a:t>Premia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12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Regression Models (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benchmarks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</a:t>
            </a:r>
            <a:r>
              <a:rPr lang="de-DE" dirty="0" err="1"/>
              <a:t>mentin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premia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Neural</a:t>
            </a:r>
            <a:r>
              <a:rPr lang="de-DE" dirty="0"/>
              <a:t> Networks (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, and </a:t>
            </a:r>
            <a:r>
              <a:rPr lang="de-DE" dirty="0" err="1"/>
              <a:t>excmeples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regressors</a:t>
            </a:r>
            <a:r>
              <a:rPr lang="de-DE" dirty="0"/>
              <a:t>)</a:t>
            </a:r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Forecast Asset Risk </a:t>
            </a:r>
            <a:r>
              <a:rPr lang="de-DE" dirty="0" err="1"/>
              <a:t>Premia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Firm </a:t>
            </a:r>
            <a:r>
              <a:rPr lang="de-DE" dirty="0" err="1"/>
              <a:t>Characteristics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Macroecnomic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01168" lvl="1" indent="0">
              <a:buNone/>
            </a:pP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/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9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/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321BD72-BE80-469A-96D5-BDDDEA9AB9D2}"/>
              </a:ext>
            </a:extLst>
          </p:cNvPr>
          <p:cNvSpPr/>
          <p:nvPr/>
        </p:nvSpPr>
        <p:spPr>
          <a:xfrm>
            <a:off x="5331654" y="1167618"/>
            <a:ext cx="5613011" cy="20116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507551"/>
              </p:ext>
            </p:extLst>
          </p:nvPr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321BD72-BE80-469A-96D5-BDDDEA9AB9D2}"/>
              </a:ext>
            </a:extLst>
          </p:cNvPr>
          <p:cNvSpPr/>
          <p:nvPr/>
        </p:nvSpPr>
        <p:spPr>
          <a:xfrm>
            <a:off x="5331654" y="1167618"/>
            <a:ext cx="5613011" cy="20116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62F0-0DAC-4B96-8C90-F68E263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856-A911-4FCF-8B15-11E4B43761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B4E-D42D-47F8-9357-6F6CDDA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F798-87B1-4FD0-82E4-24392C2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09E8D6-9FBF-481F-B9C6-F6612432F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161975"/>
              </p:ext>
            </p:extLst>
          </p:nvPr>
        </p:nvGraphicFramePr>
        <p:xfrm>
          <a:off x="1096963" y="407964"/>
          <a:ext cx="10058400" cy="54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06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E31F3-A5ED-456F-B9F4-3B48A95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90193-1818-4F6F-A085-BF4FE529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 Out-</a:t>
            </a:r>
            <a:r>
              <a:rPr lang="de-DE" dirty="0" err="1"/>
              <a:t>Of</a:t>
            </a:r>
            <a:r>
              <a:rPr lang="de-DE" dirty="0"/>
              <a:t>-Sample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Diebold-Mariano (DM) Test</a:t>
            </a:r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286D4-2B07-4BFC-946B-FA731FC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371-86D6-4B34-88BB-21C031182CB2}" type="datetime1">
              <a:rPr lang="en-US" smtClean="0"/>
              <a:t>1/21/2022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4CD90F-BEF4-49BB-A888-56C14AE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Viktor Reif, Alfred-Weber-Institute for Economics</a:t>
            </a:r>
            <a:endParaRPr lang="en-US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A4E51C-E723-44B7-87B8-41027C0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16E1-4515-4F8F-88BF-400126C440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9974"/>
      </p:ext>
    </p:extLst>
  </p:cSld>
  <p:clrMapOvr>
    <a:masterClrMapping/>
  </p:clrMapOvr>
</p:sld>
</file>

<file path=ppt/theme/theme1.xml><?xml version="1.0" encoding="utf-8"?>
<a:theme xmlns:a="http://schemas.openxmlformats.org/drawingml/2006/main" name="test mast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587</Words>
  <Application>Microsoft Office PowerPoint</Application>
  <PresentationFormat>Widescreen</PresentationFormat>
  <Paragraphs>161</Paragraphs>
  <Slides>27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test master</vt:lpstr>
      <vt:lpstr>Application of Machine Learning in Asset Pricing</vt:lpstr>
      <vt:lpstr>Agenda</vt:lpstr>
      <vt:lpstr>1. Short Summary of Results</vt:lpstr>
      <vt:lpstr>1. Short Summary of Results</vt:lpstr>
      <vt:lpstr>PowerPoint Presentation</vt:lpstr>
      <vt:lpstr>PowerPoint Presentation</vt:lpstr>
      <vt:lpstr>PowerPoint Presentation</vt:lpstr>
      <vt:lpstr>PowerPoint Presentation</vt:lpstr>
      <vt:lpstr>1. Short Summary of Results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2. Overview Machine Learning Methods</vt:lpstr>
      <vt:lpstr>3. Comparison of Results</vt:lpstr>
      <vt:lpstr>PowerPoint Presentation</vt:lpstr>
      <vt:lpstr>3. Comparison of Results</vt:lpstr>
      <vt:lpstr>4. Why do the Results differ?</vt:lpstr>
      <vt:lpstr>PowerPoint Presentation</vt:lpstr>
      <vt:lpstr>PowerPoint Presentation</vt:lpstr>
      <vt:lpstr>4. Why do the Results differ?</vt:lpstr>
      <vt:lpstr>PowerPoint Presentation</vt:lpstr>
      <vt:lpstr>Application of Machine Learning in Asset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in Asset Pricing</dc:title>
  <dc:creator>user</dc:creator>
  <cp:lastModifiedBy>Viktor Reif</cp:lastModifiedBy>
  <cp:revision>17</cp:revision>
  <dcterms:created xsi:type="dcterms:W3CDTF">2020-08-04T14:13:20Z</dcterms:created>
  <dcterms:modified xsi:type="dcterms:W3CDTF">2022-01-21T15:33:20Z</dcterms:modified>
</cp:coreProperties>
</file>