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 id="2147483715" r:id="rId2"/>
    <p:sldMasterId id="2147483733" r:id="rId3"/>
    <p:sldMasterId id="2147483740" r:id="rId4"/>
  </p:sldMasterIdLst>
  <p:notesMasterIdLst>
    <p:notesMasterId r:id="rId25"/>
  </p:notesMasterIdLst>
  <p:sldIdLst>
    <p:sldId id="256" r:id="rId5"/>
    <p:sldId id="271" r:id="rId6"/>
    <p:sldId id="276"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4B9"/>
    <a:srgbClr val="1C74BB"/>
    <a:srgbClr val="1C74BA"/>
    <a:srgbClr val="1C75BE"/>
    <a:srgbClr val="1F8ECD"/>
    <a:srgbClr val="009FD5"/>
    <a:srgbClr val="008ECD"/>
    <a:srgbClr val="93C9ED"/>
    <a:srgbClr val="177BB7"/>
    <a:srgbClr val="C4E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5186" autoAdjust="0"/>
  </p:normalViewPr>
  <p:slideViewPr>
    <p:cSldViewPr snapToObjects="1">
      <p:cViewPr varScale="1">
        <p:scale>
          <a:sx n="108" d="100"/>
          <a:sy n="108" d="100"/>
        </p:scale>
        <p:origin x="1908"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115" d="100"/>
          <a:sy n="115" d="100"/>
        </p:scale>
        <p:origin x="521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7B5B5-6EB3-7D4F-B73B-65D6D783033C}" type="datetimeFigureOut">
              <a:rPr lang="en-US" smtClean="0"/>
              <a:t>10/19/2021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057CC-8B60-2B43-AA45-8F5616890E98}" type="slidenum">
              <a:rPr lang="en-US" smtClean="0"/>
              <a:t>‹#›</a:t>
            </a:fld>
            <a:endParaRPr lang="en-US" dirty="0"/>
          </a:p>
        </p:txBody>
      </p:sp>
    </p:spTree>
    <p:extLst>
      <p:ext uri="{BB962C8B-B14F-4D97-AF65-F5344CB8AC3E}">
        <p14:creationId xmlns:p14="http://schemas.microsoft.com/office/powerpoint/2010/main" val="1759757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Title-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8200" y="2895600"/>
            <a:ext cx="3924300" cy="1075547"/>
          </a:xfrm>
          <a:prstGeom prst="rect">
            <a:avLst/>
          </a:prstGeom>
        </p:spPr>
        <p:txBody>
          <a:bodyPr lIns="0" tIns="0" rIns="0" bIns="0"/>
          <a:lstStyle>
            <a:lvl1pPr>
              <a:defRPr sz="3500"/>
            </a:lvl1pPr>
          </a:lstStyle>
          <a:p>
            <a:r>
              <a:rPr lang="en-US" dirty="0"/>
              <a:t>Click to edit </a:t>
            </a:r>
            <a:br>
              <a:rPr lang="en-US" dirty="0"/>
            </a:br>
            <a:r>
              <a:rPr lang="en-US" dirty="0"/>
              <a:t>Master title style</a:t>
            </a:r>
          </a:p>
        </p:txBody>
      </p:sp>
      <p:sp>
        <p:nvSpPr>
          <p:cNvPr id="3" name="Vertical Text Placeholder 2"/>
          <p:cNvSpPr>
            <a:spLocks noGrp="1"/>
          </p:cNvSpPr>
          <p:nvPr>
            <p:ph type="body" orient="vert" idx="1"/>
          </p:nvPr>
        </p:nvSpPr>
        <p:spPr>
          <a:xfrm>
            <a:off x="4648200" y="3984578"/>
            <a:ext cx="3924300" cy="500758"/>
          </a:xfrm>
          <a:prstGeom prst="rect">
            <a:avLst/>
          </a:prstGeom>
        </p:spPr>
        <p:txBody>
          <a:bodyPr vert="horz" lIns="0" tIns="0" rIns="0" bIns="0"/>
          <a:lstStyle>
            <a:lvl1pPr marL="0">
              <a:lnSpc>
                <a:spcPct val="100000"/>
              </a:lnSpc>
              <a:spcBef>
                <a:spcPts val="200"/>
              </a:spcBef>
              <a:defRPr sz="2000">
                <a:latin typeface="+mn-lt"/>
              </a:defRPr>
            </a:lvl1pPr>
          </a:lstStyle>
          <a:p>
            <a:pPr lvl="0"/>
            <a:r>
              <a:rPr lang="en-US" dirty="0"/>
              <a:t>Click to edit Master text styles</a:t>
            </a:r>
          </a:p>
        </p:txBody>
      </p:sp>
    </p:spTree>
    <p:extLst>
      <p:ext uri="{BB962C8B-B14F-4D97-AF65-F5344CB8AC3E}">
        <p14:creationId xmlns:p14="http://schemas.microsoft.com/office/powerpoint/2010/main" val="62099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Image Bullets">
    <p:spTree>
      <p:nvGrpSpPr>
        <p:cNvPr id="1" name=""/>
        <p:cNvGrpSpPr/>
        <p:nvPr/>
      </p:nvGrpSpPr>
      <p:grpSpPr>
        <a:xfrm>
          <a:off x="0" y="0"/>
          <a:ext cx="0" cy="0"/>
          <a:chOff x="0" y="0"/>
          <a:chExt cx="0" cy="0"/>
        </a:xfrm>
      </p:grpSpPr>
      <p:sp>
        <p:nvSpPr>
          <p:cNvPr id="8" name="Title 1"/>
          <p:cNvSpPr>
            <a:spLocks noGrp="1"/>
          </p:cNvSpPr>
          <p:nvPr>
            <p:ph type="title"/>
          </p:nvPr>
        </p:nvSpPr>
        <p:spPr>
          <a:xfrm>
            <a:off x="855259" y="457200"/>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9" name="Picture Placeholder 2"/>
          <p:cNvSpPr>
            <a:spLocks noGrp="1"/>
          </p:cNvSpPr>
          <p:nvPr>
            <p:ph type="pic" idx="1"/>
          </p:nvPr>
        </p:nvSpPr>
        <p:spPr>
          <a:xfrm>
            <a:off x="896112" y="1871327"/>
            <a:ext cx="3223401" cy="36469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Content Placeholder 2"/>
          <p:cNvSpPr>
            <a:spLocks noGrp="1"/>
          </p:cNvSpPr>
          <p:nvPr>
            <p:ph idx="14" hasCustomPrompt="1"/>
          </p:nvPr>
        </p:nvSpPr>
        <p:spPr>
          <a:xfrm>
            <a:off x="4572000" y="1871327"/>
            <a:ext cx="3733800" cy="36783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5"/>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ubtitle Image Content">
    <p:spTree>
      <p:nvGrpSpPr>
        <p:cNvPr id="1" name=""/>
        <p:cNvGrpSpPr/>
        <p:nvPr/>
      </p:nvGrpSpPr>
      <p:grpSpPr>
        <a:xfrm>
          <a:off x="0" y="0"/>
          <a:ext cx="0" cy="0"/>
          <a:chOff x="0" y="0"/>
          <a:chExt cx="0" cy="0"/>
        </a:xfrm>
      </p:grpSpPr>
      <p:sp>
        <p:nvSpPr>
          <p:cNvPr id="9" name="Content Placeholder 2"/>
          <p:cNvSpPr>
            <a:spLocks noGrp="1"/>
          </p:cNvSpPr>
          <p:nvPr>
            <p:ph idx="12"/>
          </p:nvPr>
        </p:nvSpPr>
        <p:spPr>
          <a:xfrm>
            <a:off x="4572000" y="1871326"/>
            <a:ext cx="3764692" cy="3691273"/>
          </a:xfrm>
          <a:prstGeom prst="rect">
            <a:avLst/>
          </a:prstGeom>
        </p:spPr>
        <p:txBody>
          <a:bodyPr wrap="square" lIns="0" tIns="0" rIns="0" bIns="0"/>
          <a:lstStyle>
            <a:lvl1pPr marL="0" marR="0" indent="0" algn="l" defTabSz="914400" rtl="0" eaLnBrk="1" fontAlgn="auto" latinLnBrk="0" hangingPunct="1">
              <a:lnSpc>
                <a:spcPct val="100000"/>
              </a:lnSpc>
              <a:spcBef>
                <a:spcPts val="1000"/>
              </a:spcBef>
              <a:spcAft>
                <a:spcPts val="0"/>
              </a:spcAft>
              <a:buClr>
                <a:srgbClr val="177BB7"/>
              </a:buClr>
              <a:buSzPct val="80000"/>
              <a:buFontTx/>
              <a:buNone/>
              <a:tabLst/>
              <a:defRPr sz="1700" b="0" i="0">
                <a:latin typeface="+mn-lt"/>
                <a:ea typeface="Calibri Light" charset="0"/>
                <a:cs typeface="Calibri Light" charset="0"/>
              </a:defRPr>
            </a:lvl1pPr>
            <a:lvl2pPr marL="457200" marR="0" indent="0" algn="l" defTabSz="914400" rtl="0" eaLnBrk="1" fontAlgn="auto" latinLnBrk="0" hangingPunct="1">
              <a:lnSpc>
                <a:spcPct val="90000"/>
              </a:lnSpc>
              <a:spcBef>
                <a:spcPts val="500"/>
              </a:spcBef>
              <a:spcAft>
                <a:spcPts val="0"/>
              </a:spcAft>
              <a:buClr>
                <a:srgbClr val="21A2F2"/>
              </a:buClr>
              <a:buSzPct val="75000"/>
              <a:buFontTx/>
              <a:buNone/>
              <a:tabLst/>
              <a:defRPr sz="2200" b="0" i="0">
                <a:solidFill>
                  <a:schemeClr val="tx1"/>
                </a:solidFill>
                <a:latin typeface="Calibri Light" charset="0"/>
                <a:ea typeface="Calibri Light" charset="0"/>
                <a:cs typeface="Calibri Light" charset="0"/>
              </a:defRPr>
            </a:lvl2pPr>
            <a:lvl3pPr marL="914400" marR="0" indent="0" algn="l" defTabSz="914400" rtl="0" eaLnBrk="1" fontAlgn="auto" latinLnBrk="0" hangingPunct="1">
              <a:lnSpc>
                <a:spcPct val="90000"/>
              </a:lnSpc>
              <a:spcBef>
                <a:spcPts val="500"/>
              </a:spcBef>
              <a:spcAft>
                <a:spcPts val="0"/>
              </a:spcAft>
              <a:buClr>
                <a:srgbClr val="93C9ED"/>
              </a:buClr>
              <a:buSzPct val="75000"/>
              <a:buFontTx/>
              <a:buNone/>
              <a:tabLst/>
              <a:defRPr sz="2000" b="0" i="0">
                <a:solidFill>
                  <a:schemeClr val="tx1"/>
                </a:solidFill>
                <a:latin typeface="Calibri Light" charset="0"/>
                <a:ea typeface="Calibri Light" charset="0"/>
                <a:cs typeface="Calibri Light" charset="0"/>
              </a:defRPr>
            </a:lvl3pPr>
          </a:lstStyle>
          <a:p>
            <a:pPr lvl="0"/>
            <a:r>
              <a:rPr lang="en-US" dirty="0"/>
              <a:t>Click to edit Master text</a:t>
            </a:r>
          </a:p>
        </p:txBody>
      </p:sp>
      <p:sp>
        <p:nvSpPr>
          <p:cNvPr id="6"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0"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7" name="Picture Placeholder 2"/>
          <p:cNvSpPr>
            <a:spLocks noGrp="1"/>
          </p:cNvSpPr>
          <p:nvPr>
            <p:ph type="pic" idx="1"/>
          </p:nvPr>
        </p:nvSpPr>
        <p:spPr>
          <a:xfrm>
            <a:off x="896112" y="1871327"/>
            <a:ext cx="3223401" cy="36469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Slide Number Placeholder 1"/>
          <p:cNvSpPr>
            <a:spLocks noGrp="1"/>
          </p:cNvSpPr>
          <p:nvPr>
            <p:ph type="sldNum" sz="quarter" idx="13"/>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Image Conten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96112" y="1871327"/>
            <a:ext cx="3223401" cy="36469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Content Placeholder 2"/>
          <p:cNvSpPr>
            <a:spLocks noGrp="1"/>
          </p:cNvSpPr>
          <p:nvPr>
            <p:ph idx="12"/>
          </p:nvPr>
        </p:nvSpPr>
        <p:spPr>
          <a:xfrm>
            <a:off x="4572000" y="1871326"/>
            <a:ext cx="3764692" cy="3691273"/>
          </a:xfrm>
          <a:prstGeom prst="rect">
            <a:avLst/>
          </a:prstGeom>
        </p:spPr>
        <p:txBody>
          <a:bodyPr wrap="square" lIns="0" tIns="0" rIns="0" bIns="0"/>
          <a:lstStyle>
            <a:lvl1pPr marL="0" marR="0" indent="0" algn="l" defTabSz="914400" rtl="0" eaLnBrk="1" fontAlgn="auto" latinLnBrk="0" hangingPunct="1">
              <a:lnSpc>
                <a:spcPct val="100000"/>
              </a:lnSpc>
              <a:spcBef>
                <a:spcPts val="1000"/>
              </a:spcBef>
              <a:spcAft>
                <a:spcPts val="0"/>
              </a:spcAft>
              <a:buClr>
                <a:srgbClr val="177BB7"/>
              </a:buClr>
              <a:buSzPct val="80000"/>
              <a:buFontTx/>
              <a:buNone/>
              <a:tabLst/>
              <a:defRPr sz="1700" b="0" i="0">
                <a:latin typeface="+mn-lt"/>
                <a:ea typeface="Calibri Light" charset="0"/>
                <a:cs typeface="Calibri Light" charset="0"/>
              </a:defRPr>
            </a:lvl1pPr>
            <a:lvl2pPr marL="457200" marR="0" indent="0" algn="l" defTabSz="914400" rtl="0" eaLnBrk="1" fontAlgn="auto" latinLnBrk="0" hangingPunct="1">
              <a:lnSpc>
                <a:spcPct val="90000"/>
              </a:lnSpc>
              <a:spcBef>
                <a:spcPts val="500"/>
              </a:spcBef>
              <a:spcAft>
                <a:spcPts val="0"/>
              </a:spcAft>
              <a:buClr>
                <a:srgbClr val="21A2F2"/>
              </a:buClr>
              <a:buSzPct val="75000"/>
              <a:buFontTx/>
              <a:buNone/>
              <a:tabLst/>
              <a:defRPr sz="2200" b="0" i="0">
                <a:solidFill>
                  <a:schemeClr val="tx1"/>
                </a:solidFill>
                <a:latin typeface="Calibri Light" charset="0"/>
                <a:ea typeface="Calibri Light" charset="0"/>
                <a:cs typeface="Calibri Light" charset="0"/>
              </a:defRPr>
            </a:lvl2pPr>
            <a:lvl3pPr marL="914400" marR="0" indent="0" algn="l" defTabSz="914400" rtl="0" eaLnBrk="1" fontAlgn="auto" latinLnBrk="0" hangingPunct="1">
              <a:lnSpc>
                <a:spcPct val="90000"/>
              </a:lnSpc>
              <a:spcBef>
                <a:spcPts val="500"/>
              </a:spcBef>
              <a:spcAft>
                <a:spcPts val="0"/>
              </a:spcAft>
              <a:buClr>
                <a:srgbClr val="93C9ED"/>
              </a:buClr>
              <a:buSzPct val="75000"/>
              <a:buFontTx/>
              <a:buNone/>
              <a:tabLst/>
              <a:defRPr sz="2000" b="0" i="0">
                <a:solidFill>
                  <a:schemeClr val="tx1"/>
                </a:solidFill>
                <a:latin typeface="Calibri Light" charset="0"/>
                <a:ea typeface="Calibri Light" charset="0"/>
                <a:cs typeface="Calibri Light" charset="0"/>
              </a:defRPr>
            </a:lvl3pPr>
          </a:lstStyle>
          <a:p>
            <a:pPr lvl="0"/>
            <a:r>
              <a:rPr lang="en-US" dirty="0"/>
              <a:t>Click to edit Master text</a:t>
            </a:r>
          </a:p>
        </p:txBody>
      </p:sp>
      <p:sp>
        <p:nvSpPr>
          <p:cNvPr id="7" name="Title 1"/>
          <p:cNvSpPr>
            <a:spLocks noGrp="1"/>
          </p:cNvSpPr>
          <p:nvPr>
            <p:ph type="title"/>
          </p:nvPr>
        </p:nvSpPr>
        <p:spPr>
          <a:xfrm>
            <a:off x="855259" y="457200"/>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8" name="Slide Number Placeholder 25"/>
          <p:cNvSpPr>
            <a:spLocks noGrp="1"/>
          </p:cNvSpPr>
          <p:nvPr>
            <p:ph type="sldNum" sz="quarter" idx="4"/>
          </p:nvPr>
        </p:nvSpPr>
        <p:spPr>
          <a:xfrm>
            <a:off x="76200" y="6560820"/>
            <a:ext cx="381000" cy="312328"/>
          </a:xfrm>
          <a:prstGeom prst="rect">
            <a:avLst/>
          </a:prstGeom>
        </p:spPr>
        <p:txBody>
          <a:bodyPr vert="horz" lIns="91440" tIns="45720" rIns="91440" bIns="45720" rtlCol="0" anchor="ctr"/>
          <a:lstStyle>
            <a:lvl1pPr algn="ctr">
              <a:defRPr sz="900" b="1">
                <a:solidFill>
                  <a:schemeClr val="bg1">
                    <a:alpha val="85000"/>
                  </a:schemeClr>
                </a:solidFill>
                <a:latin typeface="+mn-lt"/>
              </a:defRPr>
            </a:lvl1pPr>
          </a:lstStyle>
          <a:p>
            <a:fld id="{41056836-7AE5-734C-8448-F3DF545CBDB7}"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t-Shape Image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146" y="1905000"/>
            <a:ext cx="2438400" cy="3962400"/>
          </a:xfrm>
          <a:prstGeom prst="rect">
            <a:avLst/>
          </a:prstGeom>
        </p:spPr>
      </p:pic>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3886200" y="1828800"/>
            <a:ext cx="4419600" cy="3810000"/>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3"/>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4"/>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5"/>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5"/>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Shape Im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990600" y="1905000"/>
            <a:ext cx="2438400" cy="3962400"/>
          </a:xfrm>
          <a:prstGeom prst="rect">
            <a:avLst/>
          </a:prstGeom>
        </p:spPr>
      </p:pic>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3886200" y="1828800"/>
            <a:ext cx="4419600" cy="3810000"/>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3"/>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4"/>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5"/>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5"/>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ar-Shape 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1219200" y="1600200"/>
            <a:ext cx="2133600" cy="4343401"/>
          </a:xfrm>
          <a:prstGeom prst="rect">
            <a:avLst/>
          </a:prstGeom>
        </p:spPr>
      </p:pic>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3886200" y="1828800"/>
            <a:ext cx="4419600" cy="3810000"/>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3"/>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4"/>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5"/>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8" name="Slide Number Placeholder 25"/>
          <p:cNvSpPr>
            <a:spLocks noGrp="1"/>
          </p:cNvSpPr>
          <p:nvPr>
            <p:ph type="sldNum" sz="quarter" idx="4"/>
          </p:nvPr>
        </p:nvSpPr>
        <p:spPr>
          <a:xfrm>
            <a:off x="76200" y="6560820"/>
            <a:ext cx="381000" cy="312328"/>
          </a:xfrm>
          <a:prstGeom prst="rect">
            <a:avLst/>
          </a:prstGeom>
        </p:spPr>
        <p:txBody>
          <a:bodyPr vert="horz" lIns="91440" tIns="45720" rIns="91440" bIns="45720" rtlCol="0" anchor="ctr"/>
          <a:lstStyle>
            <a:lvl1pPr algn="ctr">
              <a:defRPr sz="900" b="1">
                <a:solidFill>
                  <a:schemeClr val="bg1">
                    <a:alpha val="85000"/>
                  </a:schemeClr>
                </a:solidFill>
                <a:latin typeface="+mn-lt"/>
              </a:defRPr>
            </a:lvl1pPr>
          </a:lstStyle>
          <a:p>
            <a:fld id="{41056836-7AE5-734C-8448-F3DF545CBDB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ar-Shape Im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5484" y="1600200"/>
            <a:ext cx="2145792" cy="4395216"/>
          </a:xfrm>
          <a:prstGeom prst="rect">
            <a:avLst/>
          </a:prstGeom>
        </p:spPr>
      </p:pic>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3886200" y="1828800"/>
            <a:ext cx="4419600" cy="3810000"/>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3"/>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4"/>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5"/>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3" name="Slide Number Placeholder 2"/>
          <p:cNvSpPr>
            <a:spLocks noGrp="1"/>
          </p:cNvSpPr>
          <p:nvPr>
            <p:ph type="sldNum" sz="quarter" idx="15"/>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mple-Break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981200"/>
            <a:ext cx="786384" cy="560832"/>
          </a:xfrm>
          <a:prstGeom prst="rect">
            <a:avLst/>
          </a:prstGeom>
        </p:spPr>
      </p:pic>
      <p:sp>
        <p:nvSpPr>
          <p:cNvPr id="40" name="Title 1"/>
          <p:cNvSpPr>
            <a:spLocks noGrp="1"/>
          </p:cNvSpPr>
          <p:nvPr>
            <p:ph type="title" hasCustomPrompt="1"/>
          </p:nvPr>
        </p:nvSpPr>
        <p:spPr>
          <a:xfrm>
            <a:off x="989753" y="1981200"/>
            <a:ext cx="3919477" cy="609600"/>
          </a:xfrm>
          <a:prstGeom prst="rect">
            <a:avLst/>
          </a:prstGeom>
        </p:spPr>
        <p:txBody>
          <a:bodyPr lIns="0" tIns="0" rIns="0" bIns="0"/>
          <a:lstStyle>
            <a:lvl1pPr>
              <a:lnSpc>
                <a:spcPct val="100000"/>
              </a:lnSpc>
              <a:defRPr sz="3500">
                <a:solidFill>
                  <a:srgbClr val="1C74BA"/>
                </a:solidFill>
                <a:latin typeface="+mn-lt"/>
              </a:defRPr>
            </a:lvl1pPr>
          </a:lstStyle>
          <a:p>
            <a:r>
              <a:rPr lang="en-US" dirty="0"/>
              <a:t>Section Title Text</a:t>
            </a:r>
          </a:p>
        </p:txBody>
      </p:sp>
      <p:sp>
        <p:nvSpPr>
          <p:cNvPr id="41" name="Vertical Text Placeholder 2"/>
          <p:cNvSpPr>
            <a:spLocks noGrp="1"/>
          </p:cNvSpPr>
          <p:nvPr>
            <p:ph type="body" orient="vert" idx="14" hasCustomPrompt="1"/>
          </p:nvPr>
        </p:nvSpPr>
        <p:spPr>
          <a:xfrm>
            <a:off x="989753" y="2590800"/>
            <a:ext cx="3919477" cy="500758"/>
          </a:xfrm>
          <a:prstGeom prst="rect">
            <a:avLst/>
          </a:prstGeom>
        </p:spPr>
        <p:txBody>
          <a:bodyPr vert="horz" lIns="0" tIns="0" rIns="0" bIns="0"/>
          <a:lstStyle>
            <a:lvl1pPr marL="0" indent="0">
              <a:lnSpc>
                <a:spcPct val="100000"/>
              </a:lnSpc>
              <a:spcBef>
                <a:spcPts val="200"/>
              </a:spcBef>
              <a:buNone/>
              <a:defRPr sz="2000" baseline="0">
                <a:latin typeface="+mn-lt"/>
              </a:defRPr>
            </a:lvl1pPr>
          </a:lstStyle>
          <a:p>
            <a:pPr lvl="0"/>
            <a:r>
              <a:rPr lang="en-US" dirty="0"/>
              <a:t>Section subtitle text</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er Section 1">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801930"/>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itle 1"/>
          <p:cNvSpPr>
            <a:spLocks noGrp="1"/>
          </p:cNvSpPr>
          <p:nvPr>
            <p:ph type="title" hasCustomPrompt="1"/>
          </p:nvPr>
        </p:nvSpPr>
        <p:spPr>
          <a:xfrm>
            <a:off x="1319751" y="891263"/>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51"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52"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53"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8"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17"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18"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19"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5" name="Vertical Text Placeholder 2"/>
          <p:cNvSpPr>
            <a:spLocks noGrp="1"/>
          </p:cNvSpPr>
          <p:nvPr>
            <p:ph type="body" orient="vert" idx="30" hasCustomPrompt="1"/>
          </p:nvPr>
        </p:nvSpPr>
        <p:spPr>
          <a:xfrm>
            <a:off x="795698" y="888912"/>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1.</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er Section 2">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1191397"/>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53"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8"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7"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18"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19"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7" name="Vertical Text Placeholder 2"/>
          <p:cNvSpPr>
            <a:spLocks noGrp="1"/>
          </p:cNvSpPr>
          <p:nvPr>
            <p:ph type="body" orient="vert" idx="31" hasCustomPrompt="1"/>
          </p:nvPr>
        </p:nvSpPr>
        <p:spPr>
          <a:xfrm>
            <a:off x="787231" y="1278003"/>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2.</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31" name="Title 1"/>
          <p:cNvSpPr>
            <a:spLocks noGrp="1"/>
          </p:cNvSpPr>
          <p:nvPr>
            <p:ph type="title" hasCustomPrompt="1"/>
          </p:nvPr>
        </p:nvSpPr>
        <p:spPr>
          <a:xfrm>
            <a:off x="1319751" y="1280728"/>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48200" y="2895600"/>
            <a:ext cx="3924300" cy="1075547"/>
          </a:xfrm>
          <a:prstGeom prst="rect">
            <a:avLst/>
          </a:prstGeom>
        </p:spPr>
        <p:txBody>
          <a:bodyPr lIns="0" tIns="0" rIns="0" bIns="0"/>
          <a:lstStyle>
            <a:lvl1pPr>
              <a:defRPr sz="3500"/>
            </a:lvl1pPr>
          </a:lstStyle>
          <a:p>
            <a:r>
              <a:rPr lang="en-US" dirty="0"/>
              <a:t>Click to edit </a:t>
            </a:r>
            <a:br>
              <a:rPr lang="en-US" dirty="0"/>
            </a:br>
            <a:r>
              <a:rPr lang="en-US" dirty="0"/>
              <a:t>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Section 3">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1597801"/>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8"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8"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19"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1675937"/>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3.</a:t>
            </a:r>
          </a:p>
        </p:txBody>
      </p:sp>
      <p:sp>
        <p:nvSpPr>
          <p:cNvPr id="33" name="Title 1"/>
          <p:cNvSpPr>
            <a:spLocks noGrp="1"/>
          </p:cNvSpPr>
          <p:nvPr>
            <p:ph type="title" hasCustomPrompt="1"/>
          </p:nvPr>
        </p:nvSpPr>
        <p:spPr>
          <a:xfrm>
            <a:off x="1319751" y="1678662"/>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Section 4">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1987268"/>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9"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2073873"/>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4.</a:t>
            </a:r>
          </a:p>
        </p:txBody>
      </p:sp>
      <p:sp>
        <p:nvSpPr>
          <p:cNvPr id="33" name="Title 1"/>
          <p:cNvSpPr>
            <a:spLocks noGrp="1"/>
          </p:cNvSpPr>
          <p:nvPr>
            <p:ph type="title" hasCustomPrompt="1"/>
          </p:nvPr>
        </p:nvSpPr>
        <p:spPr>
          <a:xfrm>
            <a:off x="1319751" y="2076598"/>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Section 5">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2376735"/>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2463340"/>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5.</a:t>
            </a:r>
          </a:p>
        </p:txBody>
      </p:sp>
      <p:sp>
        <p:nvSpPr>
          <p:cNvPr id="33" name="Title 1"/>
          <p:cNvSpPr>
            <a:spLocks noGrp="1"/>
          </p:cNvSpPr>
          <p:nvPr>
            <p:ph type="title" hasCustomPrompt="1"/>
          </p:nvPr>
        </p:nvSpPr>
        <p:spPr>
          <a:xfrm>
            <a:off x="1319751" y="2466065"/>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Section 6">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2766202"/>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2861276"/>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6.</a:t>
            </a:r>
          </a:p>
        </p:txBody>
      </p:sp>
      <p:sp>
        <p:nvSpPr>
          <p:cNvPr id="33" name="Title 1"/>
          <p:cNvSpPr>
            <a:spLocks noGrp="1"/>
          </p:cNvSpPr>
          <p:nvPr>
            <p:ph type="title" hasCustomPrompt="1"/>
          </p:nvPr>
        </p:nvSpPr>
        <p:spPr>
          <a:xfrm>
            <a:off x="1319751" y="2864001"/>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Section 7">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3155673"/>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3250745"/>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7.</a:t>
            </a:r>
          </a:p>
        </p:txBody>
      </p:sp>
      <p:sp>
        <p:nvSpPr>
          <p:cNvPr id="33" name="Title 1"/>
          <p:cNvSpPr>
            <a:spLocks noGrp="1"/>
          </p:cNvSpPr>
          <p:nvPr>
            <p:ph type="title" hasCustomPrompt="1"/>
          </p:nvPr>
        </p:nvSpPr>
        <p:spPr>
          <a:xfrm>
            <a:off x="1319751" y="3253470"/>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38"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9"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reaker Section 8">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3545140"/>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3640212"/>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8.</a:t>
            </a:r>
          </a:p>
        </p:txBody>
      </p:sp>
      <p:sp>
        <p:nvSpPr>
          <p:cNvPr id="33" name="Title 1"/>
          <p:cNvSpPr>
            <a:spLocks noGrp="1"/>
          </p:cNvSpPr>
          <p:nvPr>
            <p:ph type="title" hasCustomPrompt="1"/>
          </p:nvPr>
        </p:nvSpPr>
        <p:spPr>
          <a:xfrm>
            <a:off x="1319751" y="3642937"/>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38"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9"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4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reaker Section 9">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3960010"/>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4038146"/>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9.</a:t>
            </a:r>
          </a:p>
        </p:txBody>
      </p:sp>
      <p:sp>
        <p:nvSpPr>
          <p:cNvPr id="33" name="Title 1"/>
          <p:cNvSpPr>
            <a:spLocks noGrp="1"/>
          </p:cNvSpPr>
          <p:nvPr>
            <p:ph type="title" hasCustomPrompt="1"/>
          </p:nvPr>
        </p:nvSpPr>
        <p:spPr>
          <a:xfrm>
            <a:off x="1319751" y="4040871"/>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38"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9"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4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4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3"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eaker Section 10">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4332543"/>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0" y="4427613"/>
            <a:ext cx="557921"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a:t>10.</a:t>
            </a:r>
            <a:endParaRPr lang="en-US" dirty="0"/>
          </a:p>
        </p:txBody>
      </p:sp>
      <p:sp>
        <p:nvSpPr>
          <p:cNvPr id="33" name="Title 1"/>
          <p:cNvSpPr>
            <a:spLocks noGrp="1"/>
          </p:cNvSpPr>
          <p:nvPr>
            <p:ph type="title" hasCustomPrompt="1"/>
          </p:nvPr>
        </p:nvSpPr>
        <p:spPr>
          <a:xfrm>
            <a:off x="1319751" y="4430338"/>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38"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9"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4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4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3"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4"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2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Title">
    <p:spTree>
      <p:nvGrpSpPr>
        <p:cNvPr id="1" name=""/>
        <p:cNvGrpSpPr/>
        <p:nvPr/>
      </p:nvGrpSpPr>
      <p:grpSpPr>
        <a:xfrm>
          <a:off x="0" y="0"/>
          <a:ext cx="0" cy="0"/>
          <a:chOff x="0" y="0"/>
          <a:chExt cx="0" cy="0"/>
        </a:xfrm>
      </p:grpSpPr>
      <p:sp>
        <p:nvSpPr>
          <p:cNvPr id="2" name="TextBox 1"/>
          <p:cNvSpPr txBox="1"/>
          <p:nvPr userDrawn="1"/>
        </p:nvSpPr>
        <p:spPr>
          <a:xfrm>
            <a:off x="3429000" y="2814191"/>
            <a:ext cx="5219700" cy="477054"/>
          </a:xfrm>
          <a:prstGeom prst="rect">
            <a:avLst/>
          </a:prstGeom>
          <a:noFill/>
        </p:spPr>
        <p:txBody>
          <a:bodyPr wrap="square" rIns="0" rtlCol="0">
            <a:spAutoFit/>
          </a:bodyPr>
          <a:lstStyle/>
          <a:p>
            <a:pPr algn="r"/>
            <a:r>
              <a:rPr lang="en-US" sz="2500" dirty="0">
                <a:solidFill>
                  <a:srgbClr val="1C75BE"/>
                </a:solidFill>
              </a:rPr>
              <a:t>Thank you for joining us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0033" y="3810000"/>
            <a:ext cx="3038667" cy="16034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ver-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91223"/>
          <a:stretch/>
        </p:blipFill>
        <p:spPr>
          <a:xfrm>
            <a:off x="8382000" y="3810000"/>
            <a:ext cx="266700" cy="1603466"/>
          </a:xfrm>
          <a:prstGeom prst="rect">
            <a:avLst/>
          </a:prstGeom>
        </p:spPr>
      </p:pic>
      <p:sp>
        <p:nvSpPr>
          <p:cNvPr id="4" name="Content Placeholder 3"/>
          <p:cNvSpPr>
            <a:spLocks noGrp="1"/>
          </p:cNvSpPr>
          <p:nvPr>
            <p:ph sz="quarter" idx="10" hasCustomPrompt="1"/>
          </p:nvPr>
        </p:nvSpPr>
        <p:spPr>
          <a:xfrm>
            <a:off x="4572000" y="3794051"/>
            <a:ext cx="3733800" cy="304800"/>
          </a:xfrm>
          <a:prstGeom prst="rect">
            <a:avLst/>
          </a:prstGeom>
        </p:spPr>
        <p:txBody>
          <a:bodyPr lIns="0" tIns="0" rIns="0" bIns="0"/>
          <a:lstStyle>
            <a:lvl1pPr>
              <a:defRPr sz="2000">
                <a:latin typeface="+mj-lt"/>
              </a:defRPr>
            </a:lvl1pPr>
          </a:lstStyle>
          <a:p>
            <a:pPr lvl="0"/>
            <a:r>
              <a:rPr lang="en-US" dirty="0" err="1"/>
              <a:t>www.helpsystems.com</a:t>
            </a:r>
            <a:endParaRPr lang="en-US" dirty="0"/>
          </a:p>
        </p:txBody>
      </p:sp>
      <p:sp>
        <p:nvSpPr>
          <p:cNvPr id="7" name="Content Placeholder 3"/>
          <p:cNvSpPr>
            <a:spLocks noGrp="1"/>
          </p:cNvSpPr>
          <p:nvPr>
            <p:ph sz="quarter" idx="11" hasCustomPrompt="1"/>
          </p:nvPr>
        </p:nvSpPr>
        <p:spPr>
          <a:xfrm>
            <a:off x="4572000" y="4252629"/>
            <a:ext cx="3733800" cy="304800"/>
          </a:xfrm>
          <a:prstGeom prst="rect">
            <a:avLst/>
          </a:prstGeom>
        </p:spPr>
        <p:txBody>
          <a:bodyPr lIns="0" tIns="0" rIns="0" bIns="0"/>
          <a:lstStyle>
            <a:lvl1pPr>
              <a:defRPr sz="2000">
                <a:latin typeface="+mj-lt"/>
              </a:defRPr>
            </a:lvl1pPr>
          </a:lstStyle>
          <a:p>
            <a:pPr lvl="0"/>
            <a:r>
              <a:rPr lang="en-US" dirty="0" err="1"/>
              <a:t>info@helpsystems.com</a:t>
            </a:r>
            <a:endParaRPr lang="en-US" dirty="0"/>
          </a:p>
        </p:txBody>
      </p:sp>
      <p:sp>
        <p:nvSpPr>
          <p:cNvPr id="8" name="Content Placeholder 3"/>
          <p:cNvSpPr>
            <a:spLocks noGrp="1"/>
          </p:cNvSpPr>
          <p:nvPr>
            <p:ph sz="quarter" idx="12" hasCustomPrompt="1"/>
          </p:nvPr>
        </p:nvSpPr>
        <p:spPr>
          <a:xfrm>
            <a:off x="4572000" y="4725382"/>
            <a:ext cx="3733800" cy="304800"/>
          </a:xfrm>
          <a:prstGeom prst="rect">
            <a:avLst/>
          </a:prstGeom>
        </p:spPr>
        <p:txBody>
          <a:bodyPr lIns="0" tIns="0" rIns="0" bIns="0"/>
          <a:lstStyle>
            <a:lvl1pPr>
              <a:defRPr sz="2000">
                <a:latin typeface="+mj-lt"/>
              </a:defRPr>
            </a:lvl1pPr>
          </a:lstStyle>
          <a:p>
            <a:pPr lvl="0"/>
            <a:r>
              <a:rPr lang="en-US" dirty="0"/>
              <a:t>U.S. 800.328.1000</a:t>
            </a:r>
          </a:p>
        </p:txBody>
      </p:sp>
      <p:sp>
        <p:nvSpPr>
          <p:cNvPr id="9" name="Content Placeholder 3"/>
          <p:cNvSpPr>
            <a:spLocks noGrp="1"/>
          </p:cNvSpPr>
          <p:nvPr>
            <p:ph sz="quarter" idx="13" hasCustomPrompt="1"/>
          </p:nvPr>
        </p:nvSpPr>
        <p:spPr>
          <a:xfrm>
            <a:off x="4572000" y="5169781"/>
            <a:ext cx="3733800" cy="304800"/>
          </a:xfrm>
          <a:prstGeom prst="rect">
            <a:avLst/>
          </a:prstGeom>
        </p:spPr>
        <p:txBody>
          <a:bodyPr lIns="0" tIns="0" rIns="0" bIns="0"/>
          <a:lstStyle>
            <a:lvl1pPr>
              <a:defRPr sz="2000">
                <a:latin typeface="+mj-lt"/>
              </a:defRPr>
            </a:lvl1pPr>
          </a:lstStyle>
          <a:p>
            <a:pPr lvl="0"/>
            <a:r>
              <a:rPr lang="en-US" dirty="0"/>
              <a:t>Outside U.S. +44(0)870.120.3148</a:t>
            </a:r>
          </a:p>
        </p:txBody>
      </p:sp>
      <p:sp>
        <p:nvSpPr>
          <p:cNvPr id="10" name="Text Placeholder 9"/>
          <p:cNvSpPr>
            <a:spLocks noGrp="1"/>
          </p:cNvSpPr>
          <p:nvPr>
            <p:ph type="body" sz="quarter" idx="14" hasCustomPrompt="1"/>
          </p:nvPr>
        </p:nvSpPr>
        <p:spPr>
          <a:xfrm>
            <a:off x="4800600" y="2895600"/>
            <a:ext cx="3848100" cy="533400"/>
          </a:xfrm>
          <a:prstGeom prst="rect">
            <a:avLst/>
          </a:prstGeom>
        </p:spPr>
        <p:txBody>
          <a:bodyPr lIns="0" tIns="0" rIns="0" bIns="0"/>
          <a:lstStyle>
            <a:lvl1pPr>
              <a:defRPr sz="2500">
                <a:solidFill>
                  <a:srgbClr val="1C74B9"/>
                </a:solidFill>
              </a:defRPr>
            </a:lvl1pPr>
          </a:lstStyle>
          <a:p>
            <a:pPr lvl="0"/>
            <a:r>
              <a:rPr lang="en-US" dirty="0"/>
              <a:t>Thank you for joining us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4"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5"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1"/>
          </p:nvPr>
        </p:nvSpPr>
        <p:spPr>
          <a:xfrm>
            <a:off x="550458" y="1457205"/>
            <a:ext cx="76791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Master text styles</a:t>
            </a:r>
          </a:p>
          <a:p>
            <a:pPr lvl="1"/>
            <a:r>
              <a:rPr lang="en-US" dirty="0"/>
              <a:t>Second level</a:t>
            </a:r>
          </a:p>
          <a:p>
            <a:pPr lvl="2"/>
            <a:r>
              <a:rPr lang="en-US" dirty="0"/>
              <a:t>Third level</a:t>
            </a:r>
          </a:p>
        </p:txBody>
      </p:sp>
      <p:sp>
        <p:nvSpPr>
          <p:cNvPr id="3" name="Slide Number Placeholder 2"/>
          <p:cNvSpPr>
            <a:spLocks noGrp="1"/>
          </p:cNvSpPr>
          <p:nvPr>
            <p:ph type="sldNum" sz="quarter" idx="12"/>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p:cNvSpPr>
            <a:spLocks noGrp="1"/>
          </p:cNvSpPr>
          <p:nvPr>
            <p:ph type="title"/>
          </p:nvPr>
        </p:nvSpPr>
        <p:spPr>
          <a:xfrm>
            <a:off x="855259" y="457200"/>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5" name="Content Placeholder 2"/>
          <p:cNvSpPr>
            <a:spLocks noGrp="1"/>
          </p:cNvSpPr>
          <p:nvPr>
            <p:ph idx="11"/>
          </p:nvPr>
        </p:nvSpPr>
        <p:spPr>
          <a:xfrm>
            <a:off x="550458" y="1457205"/>
            <a:ext cx="76791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Master text styles</a:t>
            </a:r>
          </a:p>
          <a:p>
            <a:pPr lvl="1"/>
            <a:r>
              <a:rPr lang="en-US" dirty="0"/>
              <a:t>Second level</a:t>
            </a:r>
          </a:p>
          <a:p>
            <a:pPr lvl="2"/>
            <a:r>
              <a:rPr lang="en-US" dirty="0"/>
              <a:t>Third level</a:t>
            </a:r>
          </a:p>
        </p:txBody>
      </p:sp>
      <p:sp>
        <p:nvSpPr>
          <p:cNvPr id="3" name="Slide Number Placeholder 2"/>
          <p:cNvSpPr>
            <a:spLocks noGrp="1"/>
          </p:cNvSpPr>
          <p:nvPr>
            <p:ph type="sldNum" sz="quarter" idx="12"/>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 2 Columns Bullets">
    <p:spTree>
      <p:nvGrpSpPr>
        <p:cNvPr id="1" name=""/>
        <p:cNvGrpSpPr/>
        <p:nvPr/>
      </p:nvGrpSpPr>
      <p:grpSpPr>
        <a:xfrm>
          <a:off x="0" y="0"/>
          <a:ext cx="0" cy="0"/>
          <a:chOff x="0" y="0"/>
          <a:chExt cx="0" cy="0"/>
        </a:xfrm>
      </p:grpSpPr>
      <p:sp>
        <p:nvSpPr>
          <p:cNvPr id="16"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7"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550458" y="1447800"/>
            <a:ext cx="37167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8" name="Content Placeholder 2"/>
          <p:cNvSpPr>
            <a:spLocks noGrp="1"/>
          </p:cNvSpPr>
          <p:nvPr>
            <p:ph idx="15" hasCustomPrompt="1"/>
          </p:nvPr>
        </p:nvSpPr>
        <p:spPr>
          <a:xfrm>
            <a:off x="4572000" y="1447800"/>
            <a:ext cx="37167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6"/>
          </p:nvPr>
        </p:nvSpPr>
        <p:spPr/>
        <p:txBody>
          <a:bodyPr/>
          <a:lstStyle/>
          <a:p>
            <a:fld id="{41056836-7AE5-734C-8448-F3DF545CBDB7}" type="slidenum">
              <a:rPr lang="en-US" smtClean="0"/>
              <a:pPr/>
              <a:t>‹#›</a:t>
            </a:fld>
            <a:endParaRPr lang="en-US" dirty="0"/>
          </a:p>
        </p:txBody>
      </p:sp>
    </p:spTree>
    <p:extLst>
      <p:ext uri="{BB962C8B-B14F-4D97-AF65-F5344CB8AC3E}">
        <p14:creationId xmlns:p14="http://schemas.microsoft.com/office/powerpoint/2010/main" val="1195993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23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s Bullets">
    <p:spTree>
      <p:nvGrpSpPr>
        <p:cNvPr id="1" name=""/>
        <p:cNvGrpSpPr/>
        <p:nvPr/>
      </p:nvGrpSpPr>
      <p:grpSpPr>
        <a:xfrm>
          <a:off x="0" y="0"/>
          <a:ext cx="0" cy="0"/>
          <a:chOff x="0" y="0"/>
          <a:chExt cx="0" cy="0"/>
        </a:xfrm>
      </p:grpSpPr>
      <p:sp>
        <p:nvSpPr>
          <p:cNvPr id="12" name="Title 1"/>
          <p:cNvSpPr>
            <a:spLocks noGrp="1"/>
          </p:cNvSpPr>
          <p:nvPr>
            <p:ph type="title"/>
          </p:nvPr>
        </p:nvSpPr>
        <p:spPr>
          <a:xfrm>
            <a:off x="855259" y="457200"/>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5" name="Content Placeholder 2"/>
          <p:cNvSpPr>
            <a:spLocks noGrp="1"/>
          </p:cNvSpPr>
          <p:nvPr>
            <p:ph idx="14" hasCustomPrompt="1"/>
          </p:nvPr>
        </p:nvSpPr>
        <p:spPr>
          <a:xfrm>
            <a:off x="550458" y="1447800"/>
            <a:ext cx="37167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6" name="Content Placeholder 2"/>
          <p:cNvSpPr>
            <a:spLocks noGrp="1"/>
          </p:cNvSpPr>
          <p:nvPr>
            <p:ph idx="15" hasCustomPrompt="1"/>
          </p:nvPr>
        </p:nvSpPr>
        <p:spPr>
          <a:xfrm>
            <a:off x="4572000" y="1447800"/>
            <a:ext cx="37167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6"/>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Subtitle Image Bullets">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96112" y="1871327"/>
            <a:ext cx="3223401" cy="3646971"/>
          </a:xfrm>
          <a:prstGeom prst="rect">
            <a:avLst/>
          </a:prstGeom>
        </p:spPr>
        <p:txBody>
          <a:bodyPr/>
          <a:lstStyle>
            <a:lvl1pPr marL="0" indent="0">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4572000" y="1871327"/>
            <a:ext cx="3733800" cy="36783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5"/>
          </p:nvPr>
        </p:nvSpPr>
        <p:spPr/>
        <p:txBody>
          <a:bodyPr/>
          <a:lstStyle/>
          <a:p>
            <a:fld id="{41056836-7AE5-734C-8448-F3DF545CBDB7}" type="slidenum">
              <a:rPr lang="en-US" smtClean="0"/>
              <a:pPr/>
              <a:t>‹#›</a:t>
            </a:fld>
            <a:endParaRPr lang="en-US" dirty="0"/>
          </a:p>
        </p:txBody>
      </p:sp>
    </p:spTree>
    <p:extLst>
      <p:ext uri="{BB962C8B-B14F-4D97-AF65-F5344CB8AC3E}">
        <p14:creationId xmlns:p14="http://schemas.microsoft.com/office/powerpoint/2010/main" val="1830335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3.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userDrawn="1"/>
        </p:nvSpPr>
        <p:spPr>
          <a:xfrm>
            <a:off x="184832" y="6442055"/>
            <a:ext cx="4176860" cy="461665"/>
          </a:xfrm>
          <a:prstGeom prst="rect">
            <a:avLst/>
          </a:prstGeom>
          <a:noFill/>
        </p:spPr>
        <p:txBody>
          <a:bodyPr wrap="square" rtlCol="0">
            <a:spAutoFit/>
          </a:bodyPr>
          <a:lstStyle/>
          <a:p>
            <a:pPr fontAlgn="auto">
              <a:spcBef>
                <a:spcPts val="0"/>
              </a:spcBef>
              <a:spcAft>
                <a:spcPts val="0"/>
              </a:spcAft>
              <a:defRPr/>
            </a:pPr>
            <a:r>
              <a:rPr lang="en-US" sz="800" dirty="0">
                <a:solidFill>
                  <a:schemeClr val="bg1">
                    <a:alpha val="85000"/>
                  </a:schemeClr>
                </a:solidFill>
              </a:rPr>
              <a:t>© HelpSystems LLC. All rights reserved.</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bg1">
                    <a:alpha val="85000"/>
                  </a:schemeClr>
                </a:solidFill>
              </a:rPr>
              <a:t>All trademarks and registered trademarks are the property of their respective owners.</a:t>
            </a:r>
          </a:p>
          <a:p>
            <a:pPr fontAlgn="auto">
              <a:spcBef>
                <a:spcPts val="0"/>
              </a:spcBef>
              <a:spcAft>
                <a:spcPts val="0"/>
              </a:spcAft>
              <a:defRPr/>
            </a:pPr>
            <a:endParaRPr lang="en-US" sz="800" dirty="0">
              <a:solidFill>
                <a:schemeClr val="bg1">
                  <a:alpha val="85000"/>
                </a:schemeClr>
              </a:solidFill>
            </a:endParaRPr>
          </a:p>
        </p:txBody>
      </p:sp>
    </p:spTree>
    <p:extLst>
      <p:ext uri="{BB962C8B-B14F-4D97-AF65-F5344CB8AC3E}">
        <p14:creationId xmlns:p14="http://schemas.microsoft.com/office/powerpoint/2010/main" val="1114038599"/>
      </p:ext>
    </p:extLst>
  </p:cSld>
  <p:clrMap bg1="lt1" tx1="dk1" bg2="lt2" tx2="dk2" accent1="accent1" accent2="accent2" accent3="accent3" accent4="accent4" accent5="accent5" accent6="accent6" hlink="hlink" folHlink="folHlink"/>
  <p:sldLayoutIdLst>
    <p:sldLayoutId id="2147483712" r:id="rId1"/>
    <p:sldLayoutId id="2147483729" r:id="rId2"/>
    <p:sldLayoutId id="2147483780" r:id="rId3"/>
    <p:sldLayoutId id="2147483781" r:id="rId4"/>
  </p:sldLayoutIdLst>
  <p:hf hdr="0" ftr="0" dt="0"/>
  <p:txStyles>
    <p:titleStyle>
      <a:lvl1pPr algn="r" defTabSz="914400" rtl="0" eaLnBrk="1" latinLnBrk="0" hangingPunct="1">
        <a:lnSpc>
          <a:spcPct val="90000"/>
        </a:lnSpc>
        <a:spcBef>
          <a:spcPct val="0"/>
        </a:spcBef>
        <a:buNone/>
        <a:defRPr sz="3900" kern="1200">
          <a:solidFill>
            <a:srgbClr val="1C74BA"/>
          </a:solidFill>
          <a:latin typeface="+mn-lt"/>
          <a:ea typeface="+mj-ea"/>
          <a:cs typeface="+mj-cs"/>
        </a:defRPr>
      </a:lvl1pPr>
    </p:titleStyle>
    <p:bodyStyle>
      <a:lvl1pPr marL="0" indent="0" algn="r" defTabSz="914400" rtl="0" eaLnBrk="1" latinLnBrk="0" hangingPunct="1">
        <a:lnSpc>
          <a:spcPct val="90000"/>
        </a:lnSpc>
        <a:spcBef>
          <a:spcPts val="1000"/>
        </a:spcBef>
        <a:buFont typeface="Arial"/>
        <a:buNone/>
        <a:defRPr sz="2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54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263640"/>
            <a:ext cx="9144000" cy="594360"/>
          </a:xfrm>
          <a:prstGeom prst="rect">
            <a:avLst/>
          </a:prstGeom>
        </p:spPr>
      </p:pic>
      <p:grpSp>
        <p:nvGrpSpPr>
          <p:cNvPr id="2" name="Group 1"/>
          <p:cNvGrpSpPr/>
          <p:nvPr userDrawn="1"/>
        </p:nvGrpSpPr>
        <p:grpSpPr>
          <a:xfrm>
            <a:off x="0" y="330621"/>
            <a:ext cx="636252" cy="627052"/>
            <a:chOff x="0" y="330621"/>
            <a:chExt cx="636252" cy="627052"/>
          </a:xfrm>
        </p:grpSpPr>
        <p:sp>
          <p:nvSpPr>
            <p:cNvPr id="8" name="Rectangle 7"/>
            <p:cNvSpPr/>
            <p:nvPr/>
          </p:nvSpPr>
          <p:spPr>
            <a:xfrm>
              <a:off x="69475" y="330621"/>
              <a:ext cx="442439" cy="627052"/>
            </a:xfrm>
            <a:prstGeom prst="rect">
              <a:avLst/>
            </a:prstGeom>
            <a:solidFill>
              <a:srgbClr val="C4E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70166" y="330621"/>
              <a:ext cx="347730" cy="627052"/>
            </a:xfrm>
            <a:prstGeom prst="rect">
              <a:avLst/>
            </a:prstGeom>
            <a:solidFill>
              <a:srgbClr val="93C9E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0" y="330621"/>
              <a:ext cx="312126" cy="627052"/>
            </a:xfrm>
            <a:prstGeom prst="rect">
              <a:avLst/>
            </a:prstGeom>
            <a:solidFill>
              <a:srgbClr val="1F8E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0" y="330621"/>
              <a:ext cx="204423" cy="627052"/>
            </a:xfrm>
            <a:prstGeom prst="rect">
              <a:avLst/>
            </a:prstGeom>
            <a:solidFill>
              <a:srgbClr val="177BB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Triangle 11"/>
            <p:cNvSpPr/>
            <p:nvPr/>
          </p:nvSpPr>
          <p:spPr>
            <a:xfrm rot="5400000">
              <a:off x="396833" y="570016"/>
              <a:ext cx="328483" cy="150355"/>
            </a:xfrm>
            <a:prstGeom prst="triangle">
              <a:avLst/>
            </a:prstGeom>
            <a:solidFill>
              <a:srgbClr val="C4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userDrawn="1"/>
        </p:nvSpPr>
        <p:spPr>
          <a:xfrm>
            <a:off x="457200" y="6606766"/>
            <a:ext cx="3868066" cy="215444"/>
          </a:xfrm>
          <a:prstGeom prst="rect">
            <a:avLst/>
          </a:prstGeom>
          <a:noFill/>
        </p:spPr>
        <p:txBody>
          <a:bodyPr wrap="square" rtlCol="0">
            <a:spAutoFit/>
          </a:bodyPr>
          <a:lstStyle/>
          <a:p>
            <a:pPr>
              <a:defRPr/>
            </a:pPr>
            <a:r>
              <a:rPr lang="en-US" altLang="en-US" sz="800" dirty="0">
                <a:solidFill>
                  <a:schemeClr val="bg1">
                    <a:alpha val="85000"/>
                  </a:schemeClr>
                </a:solidFill>
                <a:latin typeface="Calibri" charset="0"/>
                <a:ea typeface="Calibri" charset="0"/>
                <a:cs typeface="Calibri" charset="0"/>
              </a:rPr>
              <a:t>HelpSystems Corporate Overview. All rights reserved.</a:t>
            </a:r>
          </a:p>
        </p:txBody>
      </p:sp>
      <p:cxnSp>
        <p:nvCxnSpPr>
          <p:cNvPr id="15" name="Straight Connector 14"/>
          <p:cNvCxnSpPr/>
          <p:nvPr userDrawn="1"/>
        </p:nvCxnSpPr>
        <p:spPr>
          <a:xfrm>
            <a:off x="806097" y="1108259"/>
            <a:ext cx="75318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4"/>
          </p:nvPr>
        </p:nvSpPr>
        <p:spPr>
          <a:xfrm>
            <a:off x="76200" y="6560820"/>
            <a:ext cx="381000" cy="312328"/>
          </a:xfrm>
          <a:prstGeom prst="rect">
            <a:avLst/>
          </a:prstGeom>
        </p:spPr>
        <p:txBody>
          <a:bodyPr vert="horz" lIns="91440" tIns="45720" rIns="91440" bIns="45720" rtlCol="0" anchor="ctr"/>
          <a:lstStyle>
            <a:lvl1pPr algn="ctr">
              <a:defRPr sz="900" b="1">
                <a:solidFill>
                  <a:schemeClr val="bg1">
                    <a:alpha val="85000"/>
                  </a:schemeClr>
                </a:solidFill>
                <a:latin typeface="+mn-lt"/>
              </a:defRPr>
            </a:lvl1pPr>
          </a:lstStyle>
          <a:p>
            <a:fld id="{41056836-7AE5-734C-8448-F3DF545CBDB7}" type="slidenum">
              <a:rPr lang="en-US" smtClean="0"/>
              <a:pPr/>
              <a:t>‹#›</a:t>
            </a:fld>
            <a:endParaRPr lang="en-US" dirty="0"/>
          </a:p>
        </p:txBody>
      </p:sp>
    </p:spTree>
    <p:extLst>
      <p:ext uri="{BB962C8B-B14F-4D97-AF65-F5344CB8AC3E}">
        <p14:creationId xmlns:p14="http://schemas.microsoft.com/office/powerpoint/2010/main" val="136607085"/>
      </p:ext>
    </p:extLst>
  </p:cSld>
  <p:clrMap bg1="lt1" tx1="dk1" bg2="lt2" tx2="dk2" accent1="accent1" accent2="accent2" accent3="accent3" accent4="accent4" accent5="accent5" accent6="accent6" hlink="hlink" folHlink="folHlink"/>
  <p:sldLayoutIdLst>
    <p:sldLayoutId id="2147483727" r:id="rId1"/>
    <p:sldLayoutId id="2147483730" r:id="rId2"/>
    <p:sldLayoutId id="2147483719" r:id="rId3"/>
    <p:sldLayoutId id="2147483731" r:id="rId4"/>
    <p:sldLayoutId id="2147483724" r:id="rId5"/>
    <p:sldLayoutId id="2147483732" r:id="rId6"/>
    <p:sldLayoutId id="2147483765" r:id="rId7"/>
    <p:sldLayoutId id="2147483766" r:id="rId8"/>
    <p:sldLayoutId id="2147483752" r:id="rId9"/>
    <p:sldLayoutId id="2147483775" r:id="rId10"/>
    <p:sldLayoutId id="2147483778" r:id="rId11"/>
    <p:sldLayoutId id="214748377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userDrawn="1"/>
        </p:nvSpPr>
        <p:spPr>
          <a:xfrm>
            <a:off x="5204884" y="6390335"/>
            <a:ext cx="2499931" cy="200055"/>
          </a:xfrm>
          <a:prstGeom prst="rect">
            <a:avLst/>
          </a:prstGeom>
          <a:noFill/>
        </p:spPr>
        <p:txBody>
          <a:bodyPr wrap="square" rtlCol="0">
            <a:spAutoFit/>
          </a:bodyPr>
          <a:lstStyle/>
          <a:p>
            <a:pPr algn="r"/>
            <a:r>
              <a:rPr lang="en-US" sz="700" dirty="0">
                <a:solidFill>
                  <a:schemeClr val="tx1">
                    <a:lumMod val="50000"/>
                    <a:lumOff val="50000"/>
                  </a:schemeClr>
                </a:solidFill>
                <a:latin typeface="Calibri Light" charset="0"/>
                <a:ea typeface="Calibri Light" charset="0"/>
                <a:cs typeface="Calibri Light" charset="0"/>
              </a:rPr>
              <a:t>HelpSystems Corporate Overview. All rights reserved.</a:t>
            </a:r>
          </a:p>
        </p:txBody>
      </p:sp>
    </p:spTree>
    <p:extLst>
      <p:ext uri="{BB962C8B-B14F-4D97-AF65-F5344CB8AC3E}">
        <p14:creationId xmlns:p14="http://schemas.microsoft.com/office/powerpoint/2010/main" val="316084334"/>
      </p:ext>
    </p:extLst>
  </p:cSld>
  <p:clrMap bg1="lt1" tx1="dk1" bg2="lt2" tx2="dk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399247"/>
      </p:ext>
    </p:extLst>
  </p:cSld>
  <p:clrMap bg1="lt1" tx1="dk1" bg2="lt2" tx2="dk2" accent1="accent1" accent2="accent2" accent3="accent3" accent4="accent4" accent5="accent5" accent6="accent6" hlink="hlink" folHlink="folHlink"/>
  <p:sldLayoutIdLst>
    <p:sldLayoutId id="214748374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29DC-76CD-40A5-8FEB-A3AF4BBC43F3}"/>
              </a:ext>
            </a:extLst>
          </p:cNvPr>
          <p:cNvSpPr>
            <a:spLocks noGrp="1"/>
          </p:cNvSpPr>
          <p:nvPr>
            <p:ph type="title"/>
          </p:nvPr>
        </p:nvSpPr>
        <p:spPr>
          <a:xfrm>
            <a:off x="4419212" y="2667000"/>
            <a:ext cx="4534676" cy="1524000"/>
          </a:xfrm>
        </p:spPr>
        <p:txBody>
          <a:bodyPr/>
          <a:lstStyle/>
          <a:p>
            <a:pPr algn="ctr"/>
            <a:r>
              <a:rPr lang="en-US" sz="3600" b="1" dirty="0"/>
              <a:t>S.O.L.I.D. Principles of Object-Oriented Programming in C#</a:t>
            </a:r>
            <a:endParaRPr lang="en-US" dirty="0"/>
          </a:p>
        </p:txBody>
      </p:sp>
      <p:sp>
        <p:nvSpPr>
          <p:cNvPr id="3" name="Title 1">
            <a:extLst>
              <a:ext uri="{FF2B5EF4-FFF2-40B4-BE49-F238E27FC236}">
                <a16:creationId xmlns:a16="http://schemas.microsoft.com/office/drawing/2014/main" id="{9D6D57F4-3399-4A3E-91D1-F3270471155E}"/>
              </a:ext>
            </a:extLst>
          </p:cNvPr>
          <p:cNvSpPr txBox="1">
            <a:spLocks/>
          </p:cNvSpPr>
          <p:nvPr/>
        </p:nvSpPr>
        <p:spPr>
          <a:xfrm>
            <a:off x="4724400" y="4495800"/>
            <a:ext cx="3924300" cy="107554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500" dirty="0">
                <a:solidFill>
                  <a:schemeClr val="tx1"/>
                </a:solidFill>
              </a:rPr>
              <a:t>Anna </a:t>
            </a:r>
            <a:r>
              <a:rPr lang="en-US" sz="2500" dirty="0" err="1">
                <a:solidFill>
                  <a:schemeClr val="tx1"/>
                </a:solidFill>
              </a:rPr>
              <a:t>Hakobyan</a:t>
            </a:r>
            <a:endParaRPr lang="en-US" sz="2500" dirty="0">
              <a:solidFill>
                <a:schemeClr val="tx1"/>
              </a:solidFill>
            </a:endParaRPr>
          </a:p>
        </p:txBody>
      </p:sp>
    </p:spTree>
    <p:extLst>
      <p:ext uri="{BB962C8B-B14F-4D97-AF65-F5344CB8AC3E}">
        <p14:creationId xmlns:p14="http://schemas.microsoft.com/office/powerpoint/2010/main" val="244537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85800"/>
            <a:ext cx="7450541" cy="457200"/>
          </a:xfrm>
        </p:spPr>
        <p:txBody>
          <a:bodyPr/>
          <a:lstStyle/>
          <a:p>
            <a:r>
              <a:rPr lang="en-US" sz="3500" dirty="0">
                <a:solidFill>
                  <a:srgbClr val="1C74BA"/>
                </a:solidFill>
              </a:rPr>
              <a:t>L: </a:t>
            </a:r>
            <a:r>
              <a:rPr lang="en-US" sz="3500" dirty="0" err="1">
                <a:solidFill>
                  <a:srgbClr val="1C74BA"/>
                </a:solidFill>
              </a:rPr>
              <a:t>Liskov</a:t>
            </a:r>
            <a:r>
              <a:rPr lang="en-US" sz="3500" dirty="0">
                <a:solidFill>
                  <a:srgbClr val="1C74BA"/>
                </a:solidFill>
              </a:rPr>
              <a:t> Substitution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10</a:t>
            </a:fld>
            <a:endParaRPr lang="en-US" dirty="0"/>
          </a:p>
        </p:txBody>
      </p:sp>
      <p:sp>
        <p:nvSpPr>
          <p:cNvPr id="6" name="TextBox 5">
            <a:extLst>
              <a:ext uri="{FF2B5EF4-FFF2-40B4-BE49-F238E27FC236}">
                <a16:creationId xmlns:a16="http://schemas.microsoft.com/office/drawing/2014/main" id="{83E08107-1411-4ECC-AFE5-FAFD297E6EF1}"/>
              </a:ext>
            </a:extLst>
          </p:cNvPr>
          <p:cNvSpPr txBox="1"/>
          <p:nvPr/>
        </p:nvSpPr>
        <p:spPr>
          <a:xfrm>
            <a:off x="728709" y="1066800"/>
            <a:ext cx="4572000" cy="369332"/>
          </a:xfrm>
          <a:prstGeom prst="rect">
            <a:avLst/>
          </a:prstGeom>
          <a:noFill/>
        </p:spPr>
        <p:txBody>
          <a:bodyPr wrap="square">
            <a:spAutoFit/>
          </a:bodyPr>
          <a:lstStyle/>
          <a:p>
            <a:r>
              <a:rPr lang="en-US" dirty="0"/>
              <a:t>This example does not follow LSP:</a:t>
            </a:r>
          </a:p>
        </p:txBody>
      </p:sp>
      <p:pic>
        <p:nvPicPr>
          <p:cNvPr id="8" name="Picture 7">
            <a:extLst>
              <a:ext uri="{FF2B5EF4-FFF2-40B4-BE49-F238E27FC236}">
                <a16:creationId xmlns:a16="http://schemas.microsoft.com/office/drawing/2014/main" id="{8AFCD136-14C7-4245-B852-0130704D39BF}"/>
              </a:ext>
            </a:extLst>
          </p:cNvPr>
          <p:cNvPicPr>
            <a:picLocks noChangeAspect="1"/>
          </p:cNvPicPr>
          <p:nvPr/>
        </p:nvPicPr>
        <p:blipFill>
          <a:blip r:embed="rId2"/>
          <a:stretch>
            <a:fillRect/>
          </a:stretch>
        </p:blipFill>
        <p:spPr>
          <a:xfrm>
            <a:off x="855617" y="1494408"/>
            <a:ext cx="3681495" cy="4801171"/>
          </a:xfrm>
          <a:prstGeom prst="rect">
            <a:avLst/>
          </a:prstGeom>
        </p:spPr>
      </p:pic>
      <p:sp>
        <p:nvSpPr>
          <p:cNvPr id="11" name="TextBox 10">
            <a:extLst>
              <a:ext uri="{FF2B5EF4-FFF2-40B4-BE49-F238E27FC236}">
                <a16:creationId xmlns:a16="http://schemas.microsoft.com/office/drawing/2014/main" id="{721D6180-E16B-4BC5-9479-179058661C55}"/>
              </a:ext>
            </a:extLst>
          </p:cNvPr>
          <p:cNvSpPr txBox="1"/>
          <p:nvPr/>
        </p:nvSpPr>
        <p:spPr>
          <a:xfrm>
            <a:off x="5105738" y="1909834"/>
            <a:ext cx="3200400" cy="3970318"/>
          </a:xfrm>
          <a:prstGeom prst="rect">
            <a:avLst/>
          </a:prstGeom>
          <a:noFill/>
        </p:spPr>
        <p:txBody>
          <a:bodyPr wrap="square">
            <a:spAutoFit/>
          </a:bodyPr>
          <a:lstStyle/>
          <a:p>
            <a:pPr algn="r"/>
            <a:r>
              <a:rPr lang="en-US" dirty="0"/>
              <a:t>This does not follow LSP because the </a:t>
            </a:r>
            <a:r>
              <a:rPr lang="en-US" b="1" dirty="0"/>
              <a:t>Orange</a:t>
            </a:r>
            <a:r>
              <a:rPr lang="en-US" dirty="0"/>
              <a:t> class could not replace the </a:t>
            </a:r>
            <a:r>
              <a:rPr lang="en-US" b="1" dirty="0"/>
              <a:t>Apple</a:t>
            </a:r>
            <a:r>
              <a:rPr lang="en-US" dirty="0"/>
              <a:t> class without altering the program output. The </a:t>
            </a:r>
            <a:r>
              <a:rPr lang="en-US" b="1" dirty="0" err="1"/>
              <a:t>GetColor</a:t>
            </a:r>
            <a:r>
              <a:rPr lang="en-US" b="1" dirty="0"/>
              <a:t>() </a:t>
            </a:r>
            <a:r>
              <a:rPr lang="en-US" dirty="0"/>
              <a:t>method is overridden by the </a:t>
            </a:r>
            <a:r>
              <a:rPr lang="en-US" b="1" dirty="0"/>
              <a:t>Orange</a:t>
            </a:r>
            <a:r>
              <a:rPr lang="en-US" dirty="0"/>
              <a:t> class and therefore would return that an apple is orange.</a:t>
            </a:r>
          </a:p>
          <a:p>
            <a:pPr algn="r"/>
            <a:endParaRPr lang="en-US" dirty="0"/>
          </a:p>
          <a:p>
            <a:pPr algn="r"/>
            <a:r>
              <a:rPr lang="en-US" dirty="0"/>
              <a:t>To change this, we’ll add an abstract class for </a:t>
            </a:r>
            <a:r>
              <a:rPr lang="en-US" b="1" dirty="0"/>
              <a:t>Fruit</a:t>
            </a:r>
            <a:r>
              <a:rPr lang="en-US" dirty="0"/>
              <a:t> that both </a:t>
            </a:r>
            <a:r>
              <a:rPr lang="en-US" b="1" dirty="0"/>
              <a:t>Apple</a:t>
            </a:r>
            <a:r>
              <a:rPr lang="en-US" dirty="0"/>
              <a:t> and </a:t>
            </a:r>
            <a:r>
              <a:rPr lang="en-US" b="1" dirty="0"/>
              <a:t>Orange</a:t>
            </a:r>
            <a:r>
              <a:rPr lang="en-US" dirty="0"/>
              <a:t> will implement.</a:t>
            </a:r>
          </a:p>
          <a:p>
            <a:pPr algn="r"/>
            <a:endParaRPr lang="en-US" dirty="0"/>
          </a:p>
        </p:txBody>
      </p:sp>
    </p:spTree>
    <p:extLst>
      <p:ext uri="{BB962C8B-B14F-4D97-AF65-F5344CB8AC3E}">
        <p14:creationId xmlns:p14="http://schemas.microsoft.com/office/powerpoint/2010/main" val="4206048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85800"/>
            <a:ext cx="7450541" cy="457200"/>
          </a:xfrm>
        </p:spPr>
        <p:txBody>
          <a:bodyPr/>
          <a:lstStyle/>
          <a:p>
            <a:r>
              <a:rPr lang="en-US" sz="3500" dirty="0">
                <a:solidFill>
                  <a:srgbClr val="1C74BA"/>
                </a:solidFill>
              </a:rPr>
              <a:t>L: </a:t>
            </a:r>
            <a:r>
              <a:rPr lang="en-US" sz="3500" dirty="0" err="1">
                <a:solidFill>
                  <a:srgbClr val="1C74BA"/>
                </a:solidFill>
              </a:rPr>
              <a:t>Liskov</a:t>
            </a:r>
            <a:r>
              <a:rPr lang="en-US" sz="3500" dirty="0">
                <a:solidFill>
                  <a:srgbClr val="1C74BA"/>
                </a:solidFill>
              </a:rPr>
              <a:t> Substitution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11</a:t>
            </a:fld>
            <a:endParaRPr lang="en-US" dirty="0"/>
          </a:p>
        </p:txBody>
      </p:sp>
      <p:pic>
        <p:nvPicPr>
          <p:cNvPr id="5" name="Picture 4">
            <a:extLst>
              <a:ext uri="{FF2B5EF4-FFF2-40B4-BE49-F238E27FC236}">
                <a16:creationId xmlns:a16="http://schemas.microsoft.com/office/drawing/2014/main" id="{559EDD6E-C364-4E34-8047-76363F867418}"/>
              </a:ext>
            </a:extLst>
          </p:cNvPr>
          <p:cNvPicPr>
            <a:picLocks noChangeAspect="1"/>
          </p:cNvPicPr>
          <p:nvPr/>
        </p:nvPicPr>
        <p:blipFill>
          <a:blip r:embed="rId2"/>
          <a:stretch>
            <a:fillRect/>
          </a:stretch>
        </p:blipFill>
        <p:spPr>
          <a:xfrm>
            <a:off x="828244" y="1143000"/>
            <a:ext cx="3162997" cy="5334000"/>
          </a:xfrm>
          <a:prstGeom prst="rect">
            <a:avLst/>
          </a:prstGeom>
        </p:spPr>
      </p:pic>
      <p:sp>
        <p:nvSpPr>
          <p:cNvPr id="12" name="TextBox 11">
            <a:extLst>
              <a:ext uri="{FF2B5EF4-FFF2-40B4-BE49-F238E27FC236}">
                <a16:creationId xmlns:a16="http://schemas.microsoft.com/office/drawing/2014/main" id="{00432C74-E2DD-4EE2-A401-7ADD87B3BC5F}"/>
              </a:ext>
            </a:extLst>
          </p:cNvPr>
          <p:cNvSpPr txBox="1"/>
          <p:nvPr/>
        </p:nvSpPr>
        <p:spPr>
          <a:xfrm>
            <a:off x="4953000" y="2263676"/>
            <a:ext cx="3401985" cy="2031325"/>
          </a:xfrm>
          <a:prstGeom prst="rect">
            <a:avLst/>
          </a:prstGeom>
          <a:noFill/>
        </p:spPr>
        <p:txBody>
          <a:bodyPr wrap="square">
            <a:spAutoFit/>
          </a:bodyPr>
          <a:lstStyle/>
          <a:p>
            <a:pPr algn="r"/>
            <a:r>
              <a:rPr lang="en-US" dirty="0"/>
              <a:t>Now, any subtype (</a:t>
            </a:r>
            <a:r>
              <a:rPr lang="en-US" b="1" dirty="0"/>
              <a:t>Apple</a:t>
            </a:r>
            <a:r>
              <a:rPr lang="en-US" dirty="0"/>
              <a:t> or </a:t>
            </a:r>
            <a:r>
              <a:rPr lang="en-US" b="1" dirty="0"/>
              <a:t>Orange</a:t>
            </a:r>
            <a:r>
              <a:rPr lang="en-US" dirty="0"/>
              <a:t>) of the </a:t>
            </a:r>
            <a:r>
              <a:rPr lang="en-US" b="1" dirty="0"/>
              <a:t>Fruit</a:t>
            </a:r>
            <a:r>
              <a:rPr lang="en-US" dirty="0"/>
              <a:t> class can be replaced with the other subtype without error thanks to the class-specific behavior of </a:t>
            </a:r>
            <a:r>
              <a:rPr lang="en-US" b="1" dirty="0" err="1"/>
              <a:t>GetColor</a:t>
            </a:r>
            <a:r>
              <a:rPr lang="en-US" b="1" dirty="0"/>
              <a:t>()</a:t>
            </a:r>
            <a:r>
              <a:rPr lang="en-US" dirty="0"/>
              <a:t>. As a result, this program now achieves the LSP principle.</a:t>
            </a:r>
          </a:p>
        </p:txBody>
      </p:sp>
    </p:spTree>
    <p:extLst>
      <p:ext uri="{BB962C8B-B14F-4D97-AF65-F5344CB8AC3E}">
        <p14:creationId xmlns:p14="http://schemas.microsoft.com/office/powerpoint/2010/main" val="348671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85800"/>
            <a:ext cx="7450541" cy="457200"/>
          </a:xfrm>
        </p:spPr>
        <p:txBody>
          <a:bodyPr/>
          <a:lstStyle/>
          <a:p>
            <a:r>
              <a:rPr lang="en-US" sz="3500" dirty="0">
                <a:solidFill>
                  <a:srgbClr val="1C74BA"/>
                </a:solidFill>
              </a:rPr>
              <a:t>I: Interface Segregation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12</a:t>
            </a:fld>
            <a:endParaRPr lang="en-US" dirty="0"/>
          </a:p>
        </p:txBody>
      </p:sp>
      <p:sp>
        <p:nvSpPr>
          <p:cNvPr id="7" name="TextBox 6">
            <a:extLst>
              <a:ext uri="{FF2B5EF4-FFF2-40B4-BE49-F238E27FC236}">
                <a16:creationId xmlns:a16="http://schemas.microsoft.com/office/drawing/2014/main" id="{322D2491-63E1-4A37-92B6-130B8F839210}"/>
              </a:ext>
            </a:extLst>
          </p:cNvPr>
          <p:cNvSpPr txBox="1"/>
          <p:nvPr/>
        </p:nvSpPr>
        <p:spPr>
          <a:xfrm>
            <a:off x="762000" y="1109215"/>
            <a:ext cx="7620000" cy="1200329"/>
          </a:xfrm>
          <a:prstGeom prst="rect">
            <a:avLst/>
          </a:prstGeom>
          <a:noFill/>
        </p:spPr>
        <p:txBody>
          <a:bodyPr wrap="square">
            <a:spAutoFit/>
          </a:bodyPr>
          <a:lstStyle/>
          <a:p>
            <a:pPr algn="just"/>
            <a:r>
              <a:rPr lang="en-US" dirty="0"/>
              <a:t>The Interface Segregation Principle states "that clients should not be forced to implement interfaces they don't use. Instead of one fat interface, many small interfaces are preferred based on groups of methods, each one serving one submodule.".</a:t>
            </a:r>
          </a:p>
        </p:txBody>
      </p:sp>
      <p:pic>
        <p:nvPicPr>
          <p:cNvPr id="8" name="Picture 7">
            <a:extLst>
              <a:ext uri="{FF2B5EF4-FFF2-40B4-BE49-F238E27FC236}">
                <a16:creationId xmlns:a16="http://schemas.microsoft.com/office/drawing/2014/main" id="{4708E654-4342-44AC-9E99-4839722B2879}"/>
              </a:ext>
            </a:extLst>
          </p:cNvPr>
          <p:cNvPicPr>
            <a:picLocks noChangeAspect="1"/>
          </p:cNvPicPr>
          <p:nvPr/>
        </p:nvPicPr>
        <p:blipFill>
          <a:blip r:embed="rId2"/>
          <a:stretch>
            <a:fillRect/>
          </a:stretch>
        </p:blipFill>
        <p:spPr>
          <a:xfrm>
            <a:off x="1398974" y="2209800"/>
            <a:ext cx="5840026" cy="4260263"/>
          </a:xfrm>
          <a:prstGeom prst="rect">
            <a:avLst/>
          </a:prstGeom>
        </p:spPr>
      </p:pic>
    </p:spTree>
    <p:extLst>
      <p:ext uri="{BB962C8B-B14F-4D97-AF65-F5344CB8AC3E}">
        <p14:creationId xmlns:p14="http://schemas.microsoft.com/office/powerpoint/2010/main" val="270239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85800"/>
            <a:ext cx="7450541" cy="457200"/>
          </a:xfrm>
        </p:spPr>
        <p:txBody>
          <a:bodyPr/>
          <a:lstStyle/>
          <a:p>
            <a:r>
              <a:rPr lang="en-US" sz="3500" dirty="0">
                <a:solidFill>
                  <a:srgbClr val="1C74BA"/>
                </a:solidFill>
              </a:rPr>
              <a:t>I: Interface Segregation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13</a:t>
            </a:fld>
            <a:endParaRPr lang="en-US" dirty="0"/>
          </a:p>
        </p:txBody>
      </p:sp>
      <p:sp>
        <p:nvSpPr>
          <p:cNvPr id="9" name="TextBox 8">
            <a:extLst>
              <a:ext uri="{FF2B5EF4-FFF2-40B4-BE49-F238E27FC236}">
                <a16:creationId xmlns:a16="http://schemas.microsoft.com/office/drawing/2014/main" id="{D585485D-B5D7-4F48-BDCB-481773BBC344}"/>
              </a:ext>
            </a:extLst>
          </p:cNvPr>
          <p:cNvSpPr txBox="1"/>
          <p:nvPr/>
        </p:nvSpPr>
        <p:spPr>
          <a:xfrm>
            <a:off x="743514" y="1135939"/>
            <a:ext cx="7620000" cy="3139321"/>
          </a:xfrm>
          <a:prstGeom prst="rect">
            <a:avLst/>
          </a:prstGeom>
          <a:noFill/>
        </p:spPr>
        <p:txBody>
          <a:bodyPr wrap="square">
            <a:spAutoFit/>
          </a:bodyPr>
          <a:lstStyle/>
          <a:p>
            <a:pPr algn="just"/>
            <a:r>
              <a:rPr lang="en-US" dirty="0"/>
              <a:t>We can define it in another way. An interface should be more closely related to the code that uses it than code that implements it. So, the methods on the interface are defined by which methods the client code needs rather than which methods the class implements. So, clients should not be forced to depend upon interfaces that they don't use.</a:t>
            </a:r>
          </a:p>
          <a:p>
            <a:pPr algn="just"/>
            <a:r>
              <a:rPr lang="en-US" dirty="0"/>
              <a:t> </a:t>
            </a:r>
          </a:p>
          <a:p>
            <a:pPr algn="just"/>
            <a:r>
              <a:rPr lang="en-US" dirty="0"/>
              <a:t>Like classes, each interface should have a specific purpose/responsibility (refer to SRP). You shouldn't be forced to implement an interface when your object doesn't share that purpose. The larger the interface, the more likely it includes methods that not all implementers can do. That's the essence of the Interface Segregation Principle. </a:t>
            </a:r>
          </a:p>
        </p:txBody>
      </p:sp>
    </p:spTree>
    <p:extLst>
      <p:ext uri="{BB962C8B-B14F-4D97-AF65-F5344CB8AC3E}">
        <p14:creationId xmlns:p14="http://schemas.microsoft.com/office/powerpoint/2010/main" val="116316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85800"/>
            <a:ext cx="7450541" cy="457200"/>
          </a:xfrm>
        </p:spPr>
        <p:txBody>
          <a:bodyPr/>
          <a:lstStyle/>
          <a:p>
            <a:r>
              <a:rPr lang="en-US" sz="3500" dirty="0">
                <a:solidFill>
                  <a:srgbClr val="1C74BA"/>
                </a:solidFill>
              </a:rPr>
              <a:t>I: Interface Segregation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14</a:t>
            </a:fld>
            <a:endParaRPr lang="en-US" dirty="0"/>
          </a:p>
        </p:txBody>
      </p:sp>
      <p:pic>
        <p:nvPicPr>
          <p:cNvPr id="5" name="Picture 4">
            <a:extLst>
              <a:ext uri="{FF2B5EF4-FFF2-40B4-BE49-F238E27FC236}">
                <a16:creationId xmlns:a16="http://schemas.microsoft.com/office/drawing/2014/main" id="{CFA246FD-4586-4C29-9E91-D8F0B79C2825}"/>
              </a:ext>
            </a:extLst>
          </p:cNvPr>
          <p:cNvPicPr>
            <a:picLocks noChangeAspect="1"/>
          </p:cNvPicPr>
          <p:nvPr/>
        </p:nvPicPr>
        <p:blipFill>
          <a:blip r:embed="rId2"/>
          <a:stretch>
            <a:fillRect/>
          </a:stretch>
        </p:blipFill>
        <p:spPr>
          <a:xfrm>
            <a:off x="848199" y="1143000"/>
            <a:ext cx="3153813" cy="5410200"/>
          </a:xfrm>
          <a:prstGeom prst="rect">
            <a:avLst/>
          </a:prstGeom>
        </p:spPr>
      </p:pic>
      <p:sp>
        <p:nvSpPr>
          <p:cNvPr id="8" name="TextBox 7">
            <a:extLst>
              <a:ext uri="{FF2B5EF4-FFF2-40B4-BE49-F238E27FC236}">
                <a16:creationId xmlns:a16="http://schemas.microsoft.com/office/drawing/2014/main" id="{98E5E642-FCF0-44D7-B556-5A600F19898A}"/>
              </a:ext>
            </a:extLst>
          </p:cNvPr>
          <p:cNvSpPr txBox="1"/>
          <p:nvPr/>
        </p:nvSpPr>
        <p:spPr>
          <a:xfrm>
            <a:off x="4492098" y="1752600"/>
            <a:ext cx="3842562" cy="3970318"/>
          </a:xfrm>
          <a:prstGeom prst="rect">
            <a:avLst/>
          </a:prstGeom>
          <a:noFill/>
        </p:spPr>
        <p:txBody>
          <a:bodyPr wrap="square">
            <a:spAutoFit/>
          </a:bodyPr>
          <a:lstStyle/>
          <a:p>
            <a:pPr algn="r"/>
            <a:r>
              <a:rPr lang="en-US" dirty="0"/>
              <a:t>This program does not follow ISP because the </a:t>
            </a:r>
            <a:r>
              <a:rPr lang="en-US" b="1" dirty="0" err="1"/>
              <a:t>FullTimeEmployee</a:t>
            </a:r>
            <a:r>
              <a:rPr lang="en-US" dirty="0"/>
              <a:t> class does not need the </a:t>
            </a:r>
            <a:r>
              <a:rPr lang="en-US" b="1" dirty="0" err="1"/>
              <a:t>CalculateWorkedSalary</a:t>
            </a:r>
            <a:r>
              <a:rPr lang="en-US" b="1" dirty="0"/>
              <a:t>()</a:t>
            </a:r>
            <a:r>
              <a:rPr lang="en-US" dirty="0"/>
              <a:t> function, and the </a:t>
            </a:r>
            <a:r>
              <a:rPr lang="en-US" b="1" dirty="0" err="1"/>
              <a:t>ContractEmployee</a:t>
            </a:r>
            <a:r>
              <a:rPr lang="en-US" b="1" dirty="0"/>
              <a:t> class</a:t>
            </a:r>
            <a:r>
              <a:rPr lang="en-US" dirty="0"/>
              <a:t> does not need the </a:t>
            </a:r>
            <a:r>
              <a:rPr lang="en-US" b="1" dirty="0" err="1"/>
              <a:t>CalculateNetSalary</a:t>
            </a:r>
            <a:r>
              <a:rPr lang="en-US" b="1" dirty="0"/>
              <a:t>()</a:t>
            </a:r>
            <a:r>
              <a:rPr lang="en-US" dirty="0"/>
              <a:t>.</a:t>
            </a:r>
          </a:p>
          <a:p>
            <a:pPr algn="r"/>
            <a:endParaRPr lang="en-US" dirty="0"/>
          </a:p>
          <a:p>
            <a:pPr algn="r"/>
            <a:r>
              <a:rPr lang="en-US" dirty="0"/>
              <a:t>Neither of these methods advance the goal of these classes. Instead, they are implemented because they are derived classes of the </a:t>
            </a:r>
            <a:r>
              <a:rPr lang="en-US" b="1" dirty="0" err="1"/>
              <a:t>IWorker</a:t>
            </a:r>
            <a:r>
              <a:rPr lang="en-US" dirty="0"/>
              <a:t> interface.</a:t>
            </a:r>
          </a:p>
          <a:p>
            <a:pPr algn="r"/>
            <a:endParaRPr lang="en-US" dirty="0"/>
          </a:p>
          <a:p>
            <a:pPr algn="r"/>
            <a:r>
              <a:rPr lang="en-US" dirty="0"/>
              <a:t>Here’s how we could refactor the program to follow the ISP principle:</a:t>
            </a:r>
          </a:p>
        </p:txBody>
      </p:sp>
    </p:spTree>
    <p:extLst>
      <p:ext uri="{BB962C8B-B14F-4D97-AF65-F5344CB8AC3E}">
        <p14:creationId xmlns:p14="http://schemas.microsoft.com/office/powerpoint/2010/main" val="244284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85800"/>
            <a:ext cx="7450541" cy="457200"/>
          </a:xfrm>
        </p:spPr>
        <p:txBody>
          <a:bodyPr/>
          <a:lstStyle/>
          <a:p>
            <a:r>
              <a:rPr lang="en-US" sz="3500" dirty="0">
                <a:solidFill>
                  <a:srgbClr val="1C74BA"/>
                </a:solidFill>
              </a:rPr>
              <a:t>I: Interface Segregation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15</a:t>
            </a:fld>
            <a:endParaRPr lang="en-US" dirty="0"/>
          </a:p>
        </p:txBody>
      </p:sp>
      <p:pic>
        <p:nvPicPr>
          <p:cNvPr id="6" name="Picture 5">
            <a:extLst>
              <a:ext uri="{FF2B5EF4-FFF2-40B4-BE49-F238E27FC236}">
                <a16:creationId xmlns:a16="http://schemas.microsoft.com/office/drawing/2014/main" id="{13674B14-F442-4671-838C-752DA9D2A1BB}"/>
              </a:ext>
            </a:extLst>
          </p:cNvPr>
          <p:cNvPicPr>
            <a:picLocks noChangeAspect="1"/>
          </p:cNvPicPr>
          <p:nvPr/>
        </p:nvPicPr>
        <p:blipFill>
          <a:blip r:embed="rId2"/>
          <a:stretch>
            <a:fillRect/>
          </a:stretch>
        </p:blipFill>
        <p:spPr>
          <a:xfrm>
            <a:off x="828244" y="1142999"/>
            <a:ext cx="3286556" cy="5441675"/>
          </a:xfrm>
          <a:prstGeom prst="rect">
            <a:avLst/>
          </a:prstGeom>
        </p:spPr>
      </p:pic>
      <p:sp>
        <p:nvSpPr>
          <p:cNvPr id="9" name="TextBox 8">
            <a:extLst>
              <a:ext uri="{FF2B5EF4-FFF2-40B4-BE49-F238E27FC236}">
                <a16:creationId xmlns:a16="http://schemas.microsoft.com/office/drawing/2014/main" id="{DB5A3C3C-E991-417D-8465-44E007734368}"/>
              </a:ext>
            </a:extLst>
          </p:cNvPr>
          <p:cNvSpPr txBox="1"/>
          <p:nvPr/>
        </p:nvSpPr>
        <p:spPr>
          <a:xfrm>
            <a:off x="4450332" y="1524000"/>
            <a:ext cx="3972356" cy="4247317"/>
          </a:xfrm>
          <a:prstGeom prst="rect">
            <a:avLst/>
          </a:prstGeom>
          <a:noFill/>
        </p:spPr>
        <p:txBody>
          <a:bodyPr wrap="square">
            <a:spAutoFit/>
          </a:bodyPr>
          <a:lstStyle/>
          <a:p>
            <a:pPr algn="r"/>
            <a:r>
              <a:rPr lang="en-US" sz="1500" dirty="0"/>
              <a:t>In this version, we’ve split the general interface </a:t>
            </a:r>
            <a:r>
              <a:rPr lang="en-US" sz="1500" b="1" dirty="0" err="1"/>
              <a:t>IWorker</a:t>
            </a:r>
            <a:r>
              <a:rPr lang="en-US" sz="1500" dirty="0"/>
              <a:t> into one base interface, </a:t>
            </a:r>
            <a:r>
              <a:rPr lang="en-US" sz="1500" b="1" dirty="0" err="1"/>
              <a:t>IBaseWorker</a:t>
            </a:r>
            <a:r>
              <a:rPr lang="en-US" sz="1500" dirty="0"/>
              <a:t>, and two child interfaces </a:t>
            </a:r>
            <a:r>
              <a:rPr lang="en-US" sz="1500" b="1" dirty="0" err="1"/>
              <a:t>IFullTimeWorkerSalary</a:t>
            </a:r>
            <a:r>
              <a:rPr lang="en-US" sz="1500" dirty="0"/>
              <a:t> and </a:t>
            </a:r>
            <a:r>
              <a:rPr lang="en-US" sz="1500" b="1" dirty="0" err="1"/>
              <a:t>IContractWorkerSalary</a:t>
            </a:r>
            <a:r>
              <a:rPr lang="en-US" sz="1500" dirty="0"/>
              <a:t>.</a:t>
            </a:r>
          </a:p>
          <a:p>
            <a:pPr algn="r"/>
            <a:endParaRPr lang="en-US" sz="1500" dirty="0"/>
          </a:p>
          <a:p>
            <a:pPr algn="r"/>
            <a:r>
              <a:rPr lang="en-US" sz="1500" dirty="0"/>
              <a:t>The general interface contains methods that all workers share. The child interfaces split up methods by worker type, </a:t>
            </a:r>
            <a:r>
              <a:rPr lang="en-US" sz="1500" b="1" dirty="0" err="1"/>
              <a:t>FullTime</a:t>
            </a:r>
            <a:r>
              <a:rPr lang="en-US" sz="1500" dirty="0"/>
              <a:t> with a salary or </a:t>
            </a:r>
            <a:r>
              <a:rPr lang="en-US" sz="1500" b="1" dirty="0"/>
              <a:t>Contract</a:t>
            </a:r>
            <a:r>
              <a:rPr lang="en-US" sz="1500" dirty="0"/>
              <a:t> that gets paid hourly.</a:t>
            </a:r>
          </a:p>
          <a:p>
            <a:pPr algn="r"/>
            <a:endParaRPr lang="en-US" sz="1500" dirty="0"/>
          </a:p>
          <a:p>
            <a:pPr algn="r"/>
            <a:r>
              <a:rPr lang="en-US" sz="1500" dirty="0"/>
              <a:t>Now, our classes can implement the interface for that type of worker to access all methods and properties in the base class and the worker-specific interface.</a:t>
            </a:r>
          </a:p>
          <a:p>
            <a:pPr algn="r"/>
            <a:endParaRPr lang="en-US" sz="1500" dirty="0"/>
          </a:p>
          <a:p>
            <a:pPr algn="r"/>
            <a:r>
              <a:rPr lang="en-US" sz="1500" dirty="0"/>
              <a:t>The end classes now only contain methods and properties that further their goal and thus achieve the ISP principle.</a:t>
            </a:r>
          </a:p>
        </p:txBody>
      </p:sp>
    </p:spTree>
    <p:extLst>
      <p:ext uri="{BB962C8B-B14F-4D97-AF65-F5344CB8AC3E}">
        <p14:creationId xmlns:p14="http://schemas.microsoft.com/office/powerpoint/2010/main" val="169689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85800"/>
            <a:ext cx="7450541" cy="457200"/>
          </a:xfrm>
        </p:spPr>
        <p:txBody>
          <a:bodyPr/>
          <a:lstStyle/>
          <a:p>
            <a:r>
              <a:rPr lang="en-US" sz="3500" dirty="0">
                <a:solidFill>
                  <a:srgbClr val="1C74BA"/>
                </a:solidFill>
              </a:rPr>
              <a:t>D: Dependency Inversion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16</a:t>
            </a:fld>
            <a:endParaRPr lang="en-US" dirty="0"/>
          </a:p>
        </p:txBody>
      </p:sp>
      <p:pic>
        <p:nvPicPr>
          <p:cNvPr id="5" name="Picture 4">
            <a:extLst>
              <a:ext uri="{FF2B5EF4-FFF2-40B4-BE49-F238E27FC236}">
                <a16:creationId xmlns:a16="http://schemas.microsoft.com/office/drawing/2014/main" id="{1E0ACABA-31FA-473D-BC20-F3703957F479}"/>
              </a:ext>
            </a:extLst>
          </p:cNvPr>
          <p:cNvPicPr>
            <a:picLocks noChangeAspect="1"/>
          </p:cNvPicPr>
          <p:nvPr/>
        </p:nvPicPr>
        <p:blipFill>
          <a:blip r:embed="rId2"/>
          <a:stretch>
            <a:fillRect/>
          </a:stretch>
        </p:blipFill>
        <p:spPr>
          <a:xfrm>
            <a:off x="2605651" y="1143000"/>
            <a:ext cx="3895725" cy="3171825"/>
          </a:xfrm>
          <a:prstGeom prst="rect">
            <a:avLst/>
          </a:prstGeom>
        </p:spPr>
      </p:pic>
      <p:sp>
        <p:nvSpPr>
          <p:cNvPr id="10" name="TextBox 9">
            <a:extLst>
              <a:ext uri="{FF2B5EF4-FFF2-40B4-BE49-F238E27FC236}">
                <a16:creationId xmlns:a16="http://schemas.microsoft.com/office/drawing/2014/main" id="{32B5A8F5-0905-49C5-B28F-A9A5B4B57171}"/>
              </a:ext>
            </a:extLst>
          </p:cNvPr>
          <p:cNvSpPr txBox="1"/>
          <p:nvPr/>
        </p:nvSpPr>
        <p:spPr>
          <a:xfrm>
            <a:off x="1200713" y="5040868"/>
            <a:ext cx="6705600" cy="369332"/>
          </a:xfrm>
          <a:prstGeom prst="rect">
            <a:avLst/>
          </a:prstGeom>
          <a:noFill/>
        </p:spPr>
        <p:txBody>
          <a:bodyPr wrap="square">
            <a:spAutoFit/>
          </a:bodyPr>
          <a:lstStyle/>
          <a:p>
            <a:pPr algn="l"/>
            <a:r>
              <a:rPr lang="en-US" b="1" i="1" dirty="0">
                <a:effectLst/>
                <a:latin typeface="Nunito Sans" pitchFamily="2" charset="0"/>
              </a:rPr>
              <a:t>“One should depend upon abstractions, [not] concretions.”</a:t>
            </a:r>
            <a:endParaRPr lang="en-US" b="1" i="0" dirty="0">
              <a:effectLst/>
              <a:latin typeface="Nunito Sans" pitchFamily="2" charset="0"/>
            </a:endParaRPr>
          </a:p>
        </p:txBody>
      </p:sp>
    </p:spTree>
    <p:extLst>
      <p:ext uri="{BB962C8B-B14F-4D97-AF65-F5344CB8AC3E}">
        <p14:creationId xmlns:p14="http://schemas.microsoft.com/office/powerpoint/2010/main" val="2706120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85800"/>
            <a:ext cx="7450541" cy="457200"/>
          </a:xfrm>
        </p:spPr>
        <p:txBody>
          <a:bodyPr/>
          <a:lstStyle/>
          <a:p>
            <a:r>
              <a:rPr lang="en-US" sz="3500" dirty="0">
                <a:solidFill>
                  <a:srgbClr val="1C74BA"/>
                </a:solidFill>
              </a:rPr>
              <a:t>D: Dependency Inversion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17</a:t>
            </a:fld>
            <a:endParaRPr lang="en-US" dirty="0"/>
          </a:p>
        </p:txBody>
      </p:sp>
      <p:sp>
        <p:nvSpPr>
          <p:cNvPr id="7" name="TextBox 6">
            <a:extLst>
              <a:ext uri="{FF2B5EF4-FFF2-40B4-BE49-F238E27FC236}">
                <a16:creationId xmlns:a16="http://schemas.microsoft.com/office/drawing/2014/main" id="{89441CF9-23E5-4846-AF8C-AC77453B48BA}"/>
              </a:ext>
            </a:extLst>
          </p:cNvPr>
          <p:cNvSpPr txBox="1"/>
          <p:nvPr/>
        </p:nvSpPr>
        <p:spPr>
          <a:xfrm>
            <a:off x="719110" y="1143000"/>
            <a:ext cx="7662889" cy="4555093"/>
          </a:xfrm>
          <a:prstGeom prst="rect">
            <a:avLst/>
          </a:prstGeom>
          <a:noFill/>
        </p:spPr>
        <p:txBody>
          <a:bodyPr wrap="square">
            <a:spAutoFit/>
          </a:bodyPr>
          <a:lstStyle/>
          <a:p>
            <a:pPr algn="just"/>
            <a:r>
              <a:rPr lang="en-US" dirty="0"/>
              <a:t>The Dependency Inversion Principle (DIP) states that high-level modules/classes should not depend on low-level modules/classes. Both should depend upon abstractions. Secondly, abstractions should not depend upon details. Details should depend upon abstractions.</a:t>
            </a:r>
            <a:endParaRPr lang="en-US" sz="1000" dirty="0"/>
          </a:p>
          <a:p>
            <a:pPr algn="just"/>
            <a:r>
              <a:rPr lang="en-US" sz="1000" dirty="0"/>
              <a:t> </a:t>
            </a:r>
          </a:p>
          <a:p>
            <a:pPr algn="just"/>
            <a:r>
              <a:rPr lang="en-US" dirty="0"/>
              <a:t>High-level modules/classes implement business rules or logic in a system (application). Low-level modules/classes deal with more detailed operations; in other words, they may deal with writing information to databases or passing messages to the operating system or services.</a:t>
            </a:r>
            <a:endParaRPr lang="en-US" sz="1000" dirty="0"/>
          </a:p>
          <a:p>
            <a:pPr algn="just"/>
            <a:r>
              <a:rPr lang="en-US" sz="1000" dirty="0"/>
              <a:t> </a:t>
            </a:r>
          </a:p>
          <a:p>
            <a:pPr algn="just"/>
            <a:r>
              <a:rPr lang="en-US" dirty="0"/>
              <a:t>A high-level module/class that has a dependency on low-level modules/classes or some other class and knows a lot about the other classes it interacts with is said to be tightly coupled. When a class knows explicitly about the design and implementation of another class, it raises the risk that changes to one class will break the other class. So, we must keep these high-level and low-level modules/classes loosely coupled as much as we can. To do that, we need to make both of them dependent on abstractions instead of knowing each other. </a:t>
            </a:r>
          </a:p>
        </p:txBody>
      </p:sp>
    </p:spTree>
    <p:extLst>
      <p:ext uri="{BB962C8B-B14F-4D97-AF65-F5344CB8AC3E}">
        <p14:creationId xmlns:p14="http://schemas.microsoft.com/office/powerpoint/2010/main" val="164752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85800"/>
            <a:ext cx="7450541" cy="457200"/>
          </a:xfrm>
        </p:spPr>
        <p:txBody>
          <a:bodyPr/>
          <a:lstStyle/>
          <a:p>
            <a:r>
              <a:rPr lang="en-US" sz="3500" dirty="0">
                <a:solidFill>
                  <a:srgbClr val="1C74BA"/>
                </a:solidFill>
              </a:rPr>
              <a:t>D: Dependency Inversion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18</a:t>
            </a:fld>
            <a:endParaRPr lang="en-US" dirty="0"/>
          </a:p>
        </p:txBody>
      </p:sp>
      <p:sp>
        <p:nvSpPr>
          <p:cNvPr id="15" name="TextBox 14">
            <a:extLst>
              <a:ext uri="{FF2B5EF4-FFF2-40B4-BE49-F238E27FC236}">
                <a16:creationId xmlns:a16="http://schemas.microsoft.com/office/drawing/2014/main" id="{2227B21D-B90A-4113-A387-505A33E9E1CA}"/>
              </a:ext>
            </a:extLst>
          </p:cNvPr>
          <p:cNvSpPr txBox="1"/>
          <p:nvPr/>
        </p:nvSpPr>
        <p:spPr>
          <a:xfrm>
            <a:off x="4234449" y="1242760"/>
            <a:ext cx="4166092" cy="830997"/>
          </a:xfrm>
          <a:prstGeom prst="rect">
            <a:avLst/>
          </a:prstGeom>
          <a:noFill/>
        </p:spPr>
        <p:txBody>
          <a:bodyPr wrap="square">
            <a:spAutoFit/>
          </a:bodyPr>
          <a:lstStyle/>
          <a:p>
            <a:pPr algn="just"/>
            <a:r>
              <a:rPr lang="en-US" sz="1600" dirty="0"/>
              <a:t>First, let’s create an interface with the </a:t>
            </a:r>
            <a:r>
              <a:rPr lang="en-US" sz="1600" b="1" dirty="0" err="1"/>
              <a:t>getCustomerName</a:t>
            </a:r>
            <a:r>
              <a:rPr lang="en-US" sz="1600" b="1" dirty="0"/>
              <a:t>() </a:t>
            </a:r>
            <a:r>
              <a:rPr lang="en-US" sz="1600" dirty="0"/>
              <a:t>method. This will face our users.</a:t>
            </a:r>
          </a:p>
        </p:txBody>
      </p:sp>
      <p:sp>
        <p:nvSpPr>
          <p:cNvPr id="17" name="TextBox 16">
            <a:extLst>
              <a:ext uri="{FF2B5EF4-FFF2-40B4-BE49-F238E27FC236}">
                <a16:creationId xmlns:a16="http://schemas.microsoft.com/office/drawing/2014/main" id="{E155D220-740C-47A1-B869-7D85F295A4AA}"/>
              </a:ext>
            </a:extLst>
          </p:cNvPr>
          <p:cNvSpPr txBox="1"/>
          <p:nvPr/>
        </p:nvSpPr>
        <p:spPr>
          <a:xfrm>
            <a:off x="4239087" y="2072194"/>
            <a:ext cx="4081848" cy="1077218"/>
          </a:xfrm>
          <a:prstGeom prst="rect">
            <a:avLst/>
          </a:prstGeom>
          <a:noFill/>
        </p:spPr>
        <p:txBody>
          <a:bodyPr wrap="square">
            <a:spAutoFit/>
          </a:bodyPr>
          <a:lstStyle/>
          <a:p>
            <a:pPr algn="just"/>
            <a:r>
              <a:rPr lang="en-US" sz="1600" dirty="0"/>
              <a:t>Now, we’ll implement details that will depend on the </a:t>
            </a:r>
            <a:r>
              <a:rPr lang="en-US" sz="1600" b="1" dirty="0" err="1"/>
              <a:t>ICustomerDataAccess</a:t>
            </a:r>
            <a:r>
              <a:rPr lang="en-US" sz="1600" dirty="0"/>
              <a:t> interface. Doing so achieves the second part of the DIP principle.</a:t>
            </a:r>
          </a:p>
        </p:txBody>
      </p:sp>
      <p:sp>
        <p:nvSpPr>
          <p:cNvPr id="20" name="TextBox 19">
            <a:extLst>
              <a:ext uri="{FF2B5EF4-FFF2-40B4-BE49-F238E27FC236}">
                <a16:creationId xmlns:a16="http://schemas.microsoft.com/office/drawing/2014/main" id="{5FF64C8A-1E46-493F-9EDD-3FE1A8BD0E29}"/>
              </a:ext>
            </a:extLst>
          </p:cNvPr>
          <p:cNvSpPr txBox="1"/>
          <p:nvPr/>
        </p:nvSpPr>
        <p:spPr>
          <a:xfrm>
            <a:off x="4275191" y="3171205"/>
            <a:ext cx="4081848" cy="1569660"/>
          </a:xfrm>
          <a:prstGeom prst="rect">
            <a:avLst/>
          </a:prstGeom>
          <a:noFill/>
        </p:spPr>
        <p:txBody>
          <a:bodyPr wrap="square">
            <a:spAutoFit/>
          </a:bodyPr>
          <a:lstStyle/>
          <a:p>
            <a:pPr algn="just"/>
            <a:r>
              <a:rPr lang="en-US" sz="1600" dirty="0"/>
              <a:t>We’ll now create a factory class that implements the abstract interface </a:t>
            </a:r>
            <a:r>
              <a:rPr lang="en-US" sz="1600" b="1" dirty="0" err="1"/>
              <a:t>ICustomerDataAccess</a:t>
            </a:r>
            <a:r>
              <a:rPr lang="en-US" sz="1600" dirty="0"/>
              <a:t> and returns it in a usable form. The returned </a:t>
            </a:r>
            <a:r>
              <a:rPr lang="en-US" sz="1600" b="1" dirty="0" err="1"/>
              <a:t>CustomerDataAccess</a:t>
            </a:r>
            <a:r>
              <a:rPr lang="en-US" sz="1600" dirty="0"/>
              <a:t> class is our low-level component.</a:t>
            </a:r>
          </a:p>
        </p:txBody>
      </p:sp>
      <p:pic>
        <p:nvPicPr>
          <p:cNvPr id="22" name="Picture 21">
            <a:extLst>
              <a:ext uri="{FF2B5EF4-FFF2-40B4-BE49-F238E27FC236}">
                <a16:creationId xmlns:a16="http://schemas.microsoft.com/office/drawing/2014/main" id="{212FD09A-C416-471F-B966-4EF2C443209C}"/>
              </a:ext>
            </a:extLst>
          </p:cNvPr>
          <p:cNvPicPr>
            <a:picLocks noChangeAspect="1"/>
          </p:cNvPicPr>
          <p:nvPr/>
        </p:nvPicPr>
        <p:blipFill>
          <a:blip r:embed="rId2"/>
          <a:stretch>
            <a:fillRect/>
          </a:stretch>
        </p:blipFill>
        <p:spPr>
          <a:xfrm>
            <a:off x="828244" y="1253117"/>
            <a:ext cx="3416022" cy="5068488"/>
          </a:xfrm>
          <a:prstGeom prst="rect">
            <a:avLst/>
          </a:prstGeom>
        </p:spPr>
      </p:pic>
      <p:sp>
        <p:nvSpPr>
          <p:cNvPr id="24" name="TextBox 23">
            <a:extLst>
              <a:ext uri="{FF2B5EF4-FFF2-40B4-BE49-F238E27FC236}">
                <a16:creationId xmlns:a16="http://schemas.microsoft.com/office/drawing/2014/main" id="{3847BE0D-6956-4510-BCBC-1F819547F162}"/>
              </a:ext>
            </a:extLst>
          </p:cNvPr>
          <p:cNvSpPr txBox="1"/>
          <p:nvPr/>
        </p:nvSpPr>
        <p:spPr>
          <a:xfrm>
            <a:off x="4275191" y="4727334"/>
            <a:ext cx="4003594" cy="1569660"/>
          </a:xfrm>
          <a:prstGeom prst="rect">
            <a:avLst/>
          </a:prstGeom>
          <a:noFill/>
        </p:spPr>
        <p:txBody>
          <a:bodyPr wrap="square">
            <a:spAutoFit/>
          </a:bodyPr>
          <a:lstStyle/>
          <a:p>
            <a:pPr algn="just"/>
            <a:r>
              <a:rPr lang="en-US" sz="1600" dirty="0"/>
              <a:t>Finally, we’ll implement a high-level component </a:t>
            </a:r>
            <a:r>
              <a:rPr lang="en-US" sz="1600" b="1" dirty="0" err="1"/>
              <a:t>CustomerBuisnessLogic</a:t>
            </a:r>
            <a:r>
              <a:rPr lang="en-US" sz="1600" dirty="0"/>
              <a:t> that also implements the interface </a:t>
            </a:r>
            <a:r>
              <a:rPr lang="en-US" sz="1600" b="1" dirty="0" err="1"/>
              <a:t>ICustomerDataAccess</a:t>
            </a:r>
            <a:r>
              <a:rPr lang="en-US" sz="1600" dirty="0"/>
              <a:t>. Notice that our high-level component does not implement our low-level component but merely uses it.</a:t>
            </a:r>
          </a:p>
        </p:txBody>
      </p:sp>
    </p:spTree>
    <p:extLst>
      <p:ext uri="{BB962C8B-B14F-4D97-AF65-F5344CB8AC3E}">
        <p14:creationId xmlns:p14="http://schemas.microsoft.com/office/powerpoint/2010/main" val="210643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85800"/>
            <a:ext cx="7450541" cy="457200"/>
          </a:xfrm>
        </p:spPr>
        <p:txBody>
          <a:bodyPr/>
          <a:lstStyle/>
          <a:p>
            <a:r>
              <a:rPr lang="en-US" sz="3500" dirty="0">
                <a:solidFill>
                  <a:srgbClr val="1C74BA"/>
                </a:solidFill>
              </a:rPr>
              <a:t>D: Dependency Inversion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19</a:t>
            </a:fld>
            <a:endParaRPr lang="en-US" dirty="0"/>
          </a:p>
        </p:txBody>
      </p:sp>
      <p:pic>
        <p:nvPicPr>
          <p:cNvPr id="5" name="Picture 4">
            <a:extLst>
              <a:ext uri="{FF2B5EF4-FFF2-40B4-BE49-F238E27FC236}">
                <a16:creationId xmlns:a16="http://schemas.microsoft.com/office/drawing/2014/main" id="{41AA2133-E700-44E9-830E-2F06CC96EEE9}"/>
              </a:ext>
            </a:extLst>
          </p:cNvPr>
          <p:cNvPicPr>
            <a:picLocks noChangeAspect="1"/>
          </p:cNvPicPr>
          <p:nvPr/>
        </p:nvPicPr>
        <p:blipFill>
          <a:blip r:embed="rId2"/>
          <a:stretch>
            <a:fillRect/>
          </a:stretch>
        </p:blipFill>
        <p:spPr>
          <a:xfrm>
            <a:off x="2442977" y="1219200"/>
            <a:ext cx="4219575" cy="4610100"/>
          </a:xfrm>
          <a:prstGeom prst="rect">
            <a:avLst/>
          </a:prstGeom>
        </p:spPr>
      </p:pic>
    </p:spTree>
    <p:extLst>
      <p:ext uri="{BB962C8B-B14F-4D97-AF65-F5344CB8AC3E}">
        <p14:creationId xmlns:p14="http://schemas.microsoft.com/office/powerpoint/2010/main" val="150209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GB" sz="3500" dirty="0">
                <a:solidFill>
                  <a:srgbClr val="1C74BA"/>
                </a:solidFill>
              </a:rPr>
              <a:t>What are SOLID principles?</a:t>
            </a:r>
            <a:endParaRPr lang="en-US" sz="3500" dirty="0">
              <a:solidFill>
                <a:srgbClr val="1C74BA"/>
              </a:solidFill>
            </a:endParaRPr>
          </a:p>
        </p:txBody>
      </p:sp>
      <p:sp>
        <p:nvSpPr>
          <p:cNvPr id="4" name="Slide Number Placeholder 3"/>
          <p:cNvSpPr>
            <a:spLocks noGrp="1"/>
          </p:cNvSpPr>
          <p:nvPr>
            <p:ph type="sldNum" sz="quarter" idx="12"/>
          </p:nvPr>
        </p:nvSpPr>
        <p:spPr/>
        <p:txBody>
          <a:bodyPr/>
          <a:lstStyle/>
          <a:p>
            <a:fld id="{41056836-7AE5-734C-8448-F3DF545CBDB7}" type="slidenum">
              <a:rPr lang="en-US" smtClean="0"/>
              <a:pPr/>
              <a:t>2</a:t>
            </a:fld>
            <a:endParaRPr lang="en-US" dirty="0"/>
          </a:p>
        </p:txBody>
      </p:sp>
      <p:sp>
        <p:nvSpPr>
          <p:cNvPr id="7" name="TextBox 6">
            <a:extLst>
              <a:ext uri="{FF2B5EF4-FFF2-40B4-BE49-F238E27FC236}">
                <a16:creationId xmlns:a16="http://schemas.microsoft.com/office/drawing/2014/main" id="{15AE0223-7290-49AD-8F52-153A972DE47B}"/>
              </a:ext>
            </a:extLst>
          </p:cNvPr>
          <p:cNvSpPr txBox="1"/>
          <p:nvPr/>
        </p:nvSpPr>
        <p:spPr>
          <a:xfrm>
            <a:off x="762000" y="1143000"/>
            <a:ext cx="7620000" cy="1754326"/>
          </a:xfrm>
          <a:prstGeom prst="rect">
            <a:avLst/>
          </a:prstGeom>
          <a:noFill/>
        </p:spPr>
        <p:txBody>
          <a:bodyPr wrap="square">
            <a:spAutoFit/>
          </a:bodyPr>
          <a:lstStyle/>
          <a:p>
            <a:pPr algn="just"/>
            <a:r>
              <a:rPr lang="en-US" dirty="0"/>
              <a:t>SOLID principles are the design principles that enable us to manage most of the software design problems. Robert C. Martin compiled these principles in the 1990s. These principles provide us with ways to move from tightly coupled code and little encapsulation to the desired results of loosely coupled and encapsulated real needs of a business properly. SOLID is an acronym of the following.</a:t>
            </a:r>
          </a:p>
        </p:txBody>
      </p:sp>
      <p:pic>
        <p:nvPicPr>
          <p:cNvPr id="8" name="Picture 7">
            <a:extLst>
              <a:ext uri="{FF2B5EF4-FFF2-40B4-BE49-F238E27FC236}">
                <a16:creationId xmlns:a16="http://schemas.microsoft.com/office/drawing/2014/main" id="{AD5F5F10-EF0A-4D37-8DC1-B8EFDE7AB421}"/>
              </a:ext>
            </a:extLst>
          </p:cNvPr>
          <p:cNvPicPr>
            <a:picLocks noChangeAspect="1"/>
          </p:cNvPicPr>
          <p:nvPr/>
        </p:nvPicPr>
        <p:blipFill>
          <a:blip r:embed="rId2"/>
          <a:stretch>
            <a:fillRect/>
          </a:stretch>
        </p:blipFill>
        <p:spPr>
          <a:xfrm>
            <a:off x="2195512" y="3162300"/>
            <a:ext cx="4752975" cy="1638300"/>
          </a:xfrm>
          <a:prstGeom prst="rect">
            <a:avLst/>
          </a:prstGeom>
        </p:spPr>
      </p:pic>
    </p:spTree>
    <p:extLst>
      <p:ext uri="{BB962C8B-B14F-4D97-AF65-F5344CB8AC3E}">
        <p14:creationId xmlns:p14="http://schemas.microsoft.com/office/powerpoint/2010/main" val="2733344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056836-7AE5-734C-8448-F3DF545CBDB7}" type="slidenum">
              <a:rPr lang="en-US" smtClean="0"/>
              <a:pPr/>
              <a:t>20</a:t>
            </a:fld>
            <a:endParaRPr lang="en-US" dirty="0"/>
          </a:p>
        </p:txBody>
      </p:sp>
      <p:sp>
        <p:nvSpPr>
          <p:cNvPr id="6" name="Title 1">
            <a:extLst>
              <a:ext uri="{FF2B5EF4-FFF2-40B4-BE49-F238E27FC236}">
                <a16:creationId xmlns:a16="http://schemas.microsoft.com/office/drawing/2014/main" id="{DDE40CE6-C981-4559-A48F-CD0AEC077415}"/>
              </a:ext>
            </a:extLst>
          </p:cNvPr>
          <p:cNvSpPr>
            <a:spLocks noGrp="1"/>
          </p:cNvSpPr>
          <p:nvPr>
            <p:ph type="title"/>
          </p:nvPr>
        </p:nvSpPr>
        <p:spPr>
          <a:xfrm>
            <a:off x="838200" y="457200"/>
            <a:ext cx="7450541" cy="594995"/>
          </a:xfrm>
        </p:spPr>
        <p:txBody>
          <a:bodyPr/>
          <a:lstStyle/>
          <a:p>
            <a:pPr algn="ctr"/>
            <a:r>
              <a:rPr lang="en-GB" sz="4500" dirty="0">
                <a:solidFill>
                  <a:srgbClr val="1C74BA"/>
                </a:solidFill>
              </a:rPr>
              <a:t>Useful Links</a:t>
            </a:r>
            <a:endParaRPr lang="en-GB" sz="4500" dirty="0">
              <a:solidFill>
                <a:srgbClr val="1C74BA"/>
              </a:solidFill>
              <a:ea typeface="+mj-ea"/>
              <a:cs typeface="+mj-cs"/>
            </a:endParaRPr>
          </a:p>
        </p:txBody>
      </p:sp>
      <p:sp>
        <p:nvSpPr>
          <p:cNvPr id="7" name="Rectangle 6"/>
          <p:cNvSpPr/>
          <p:nvPr/>
        </p:nvSpPr>
        <p:spPr>
          <a:xfrm>
            <a:off x="703556" y="2039753"/>
            <a:ext cx="7529559" cy="707886"/>
          </a:xfrm>
          <a:prstGeom prst="rect">
            <a:avLst/>
          </a:prstGeom>
        </p:spPr>
        <p:txBody>
          <a:bodyPr wrap="square">
            <a:spAutoFit/>
          </a:bodyPr>
          <a:lstStyle/>
          <a:p>
            <a:r>
              <a:rPr lang="en-US" sz="2200" b="1" dirty="0"/>
              <a:t>2. </a:t>
            </a:r>
            <a:r>
              <a:rPr lang="en-GB" sz="2400" b="1" dirty="0"/>
              <a:t>SOLID Principles In C#</a:t>
            </a:r>
            <a:endParaRPr lang="en-US" sz="2400" b="1" dirty="0"/>
          </a:p>
          <a:p>
            <a:r>
              <a:rPr lang="en-US" sz="1600" dirty="0"/>
              <a:t>https://www.c-sharpcorner.com/UploadFile/damubetha/solid-principles-in-C-Sharp/</a:t>
            </a:r>
          </a:p>
        </p:txBody>
      </p:sp>
      <p:sp>
        <p:nvSpPr>
          <p:cNvPr id="8" name="Rectangle 7"/>
          <p:cNvSpPr/>
          <p:nvPr/>
        </p:nvSpPr>
        <p:spPr>
          <a:xfrm>
            <a:off x="703556" y="1129792"/>
            <a:ext cx="7972425" cy="707886"/>
          </a:xfrm>
          <a:prstGeom prst="rect">
            <a:avLst/>
          </a:prstGeom>
        </p:spPr>
        <p:txBody>
          <a:bodyPr wrap="square">
            <a:spAutoFit/>
          </a:bodyPr>
          <a:lstStyle/>
          <a:p>
            <a:pPr lvl="0"/>
            <a:r>
              <a:rPr lang="en-US" sz="2200" b="1" dirty="0"/>
              <a:t>1. </a:t>
            </a:r>
            <a:r>
              <a:rPr lang="en-US" sz="2400" b="1" dirty="0"/>
              <a:t>S.O.L.I.D. Principles of Object-Oriented Programming in C#</a:t>
            </a:r>
          </a:p>
          <a:p>
            <a:pPr lvl="0"/>
            <a:r>
              <a:rPr lang="en-GB" sz="1600" dirty="0"/>
              <a:t>https://www.educative.io/blog/solid-principles-oop-c-sharp</a:t>
            </a:r>
            <a:endParaRPr lang="en-US" sz="1600" dirty="0"/>
          </a:p>
        </p:txBody>
      </p:sp>
    </p:spTree>
    <p:extLst>
      <p:ext uri="{BB962C8B-B14F-4D97-AF65-F5344CB8AC3E}">
        <p14:creationId xmlns:p14="http://schemas.microsoft.com/office/powerpoint/2010/main" val="252160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S: Single-Responsibility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3</a:t>
            </a:fld>
            <a:endParaRPr lang="en-US" dirty="0"/>
          </a:p>
        </p:txBody>
      </p:sp>
      <p:sp>
        <p:nvSpPr>
          <p:cNvPr id="7" name="TextBox 6">
            <a:extLst>
              <a:ext uri="{FF2B5EF4-FFF2-40B4-BE49-F238E27FC236}">
                <a16:creationId xmlns:a16="http://schemas.microsoft.com/office/drawing/2014/main" id="{47480668-AF22-4962-99A3-D528FD4B0F4F}"/>
              </a:ext>
            </a:extLst>
          </p:cNvPr>
          <p:cNvSpPr txBox="1"/>
          <p:nvPr/>
        </p:nvSpPr>
        <p:spPr>
          <a:xfrm>
            <a:off x="761999" y="1143000"/>
            <a:ext cx="7516785" cy="369332"/>
          </a:xfrm>
          <a:prstGeom prst="rect">
            <a:avLst/>
          </a:prstGeom>
          <a:noFill/>
        </p:spPr>
        <p:txBody>
          <a:bodyPr wrap="square">
            <a:spAutoFit/>
          </a:bodyPr>
          <a:lstStyle/>
          <a:p>
            <a:pPr algn="just"/>
            <a:r>
              <a:rPr lang="en-US" dirty="0"/>
              <a:t>SRP says "Every software module should have only one reason to change".</a:t>
            </a:r>
          </a:p>
        </p:txBody>
      </p:sp>
      <p:pic>
        <p:nvPicPr>
          <p:cNvPr id="8" name="Picture 7">
            <a:extLst>
              <a:ext uri="{FF2B5EF4-FFF2-40B4-BE49-F238E27FC236}">
                <a16:creationId xmlns:a16="http://schemas.microsoft.com/office/drawing/2014/main" id="{96ED3486-25A6-4D51-BE62-A134DB320082}"/>
              </a:ext>
            </a:extLst>
          </p:cNvPr>
          <p:cNvPicPr>
            <a:picLocks noChangeAspect="1"/>
          </p:cNvPicPr>
          <p:nvPr/>
        </p:nvPicPr>
        <p:blipFill>
          <a:blip r:embed="rId2"/>
          <a:stretch>
            <a:fillRect/>
          </a:stretch>
        </p:blipFill>
        <p:spPr>
          <a:xfrm>
            <a:off x="3143250" y="1676400"/>
            <a:ext cx="2857500" cy="2247900"/>
          </a:xfrm>
          <a:prstGeom prst="rect">
            <a:avLst/>
          </a:prstGeom>
        </p:spPr>
      </p:pic>
      <p:sp>
        <p:nvSpPr>
          <p:cNvPr id="11" name="TextBox 10">
            <a:extLst>
              <a:ext uri="{FF2B5EF4-FFF2-40B4-BE49-F238E27FC236}">
                <a16:creationId xmlns:a16="http://schemas.microsoft.com/office/drawing/2014/main" id="{C3602C4E-54DB-4857-A7CC-801236EC56EF}"/>
              </a:ext>
            </a:extLst>
          </p:cNvPr>
          <p:cNvSpPr txBox="1"/>
          <p:nvPr/>
        </p:nvSpPr>
        <p:spPr>
          <a:xfrm>
            <a:off x="761999" y="4113074"/>
            <a:ext cx="7620002" cy="1754326"/>
          </a:xfrm>
          <a:prstGeom prst="rect">
            <a:avLst/>
          </a:prstGeom>
          <a:noFill/>
        </p:spPr>
        <p:txBody>
          <a:bodyPr wrap="square">
            <a:spAutoFit/>
          </a:bodyPr>
          <a:lstStyle/>
          <a:p>
            <a:pPr algn="just"/>
            <a:r>
              <a:rPr lang="en-US" dirty="0"/>
              <a:t>This means that every class, or similar structure, in your code should have only one job to do. Everything in that class should be related to a single purpose. Our class should not be like a Swiss knife wherein if one of them needs to be changed then the entire tool needs to be altered. It does not mean that your classes should only contain one method or property. There may be many members as long as they relate to single responsibility. </a:t>
            </a:r>
          </a:p>
        </p:txBody>
      </p:sp>
    </p:spTree>
    <p:extLst>
      <p:ext uri="{BB962C8B-B14F-4D97-AF65-F5344CB8AC3E}">
        <p14:creationId xmlns:p14="http://schemas.microsoft.com/office/powerpoint/2010/main" val="300709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S: Single-Responsibility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4</a:t>
            </a:fld>
            <a:endParaRPr lang="en-US" dirty="0"/>
          </a:p>
        </p:txBody>
      </p:sp>
      <p:sp>
        <p:nvSpPr>
          <p:cNvPr id="11" name="TextBox 10">
            <a:extLst>
              <a:ext uri="{FF2B5EF4-FFF2-40B4-BE49-F238E27FC236}">
                <a16:creationId xmlns:a16="http://schemas.microsoft.com/office/drawing/2014/main" id="{C3602C4E-54DB-4857-A7CC-801236EC56EF}"/>
              </a:ext>
            </a:extLst>
          </p:cNvPr>
          <p:cNvSpPr txBox="1"/>
          <p:nvPr/>
        </p:nvSpPr>
        <p:spPr>
          <a:xfrm>
            <a:off x="724268" y="1084556"/>
            <a:ext cx="7716176" cy="1477328"/>
          </a:xfrm>
          <a:prstGeom prst="rect">
            <a:avLst/>
          </a:prstGeom>
          <a:noFill/>
        </p:spPr>
        <p:txBody>
          <a:bodyPr wrap="square">
            <a:spAutoFit/>
          </a:bodyPr>
          <a:lstStyle/>
          <a:p>
            <a:pPr algn="just"/>
            <a:r>
              <a:rPr lang="en-US" dirty="0"/>
              <a:t>The Single Responsibility Principle gives us a good way of identifying classes at the design phase of an application and it makes you think of all the ways a class can change. A good separation of responsibilities is done only when we have the full picture of how the application should work. Let us check this with an example.</a:t>
            </a:r>
          </a:p>
        </p:txBody>
      </p:sp>
      <p:pic>
        <p:nvPicPr>
          <p:cNvPr id="5" name="Picture 4">
            <a:extLst>
              <a:ext uri="{FF2B5EF4-FFF2-40B4-BE49-F238E27FC236}">
                <a16:creationId xmlns:a16="http://schemas.microsoft.com/office/drawing/2014/main" id="{DC5903E7-5559-4EBD-86D2-8B94036377FB}"/>
              </a:ext>
            </a:extLst>
          </p:cNvPr>
          <p:cNvPicPr>
            <a:picLocks noChangeAspect="1"/>
          </p:cNvPicPr>
          <p:nvPr/>
        </p:nvPicPr>
        <p:blipFill>
          <a:blip r:embed="rId2"/>
          <a:stretch>
            <a:fillRect/>
          </a:stretch>
        </p:blipFill>
        <p:spPr>
          <a:xfrm>
            <a:off x="2230195" y="2438400"/>
            <a:ext cx="4704321" cy="3239912"/>
          </a:xfrm>
          <a:prstGeom prst="rect">
            <a:avLst/>
          </a:prstGeom>
        </p:spPr>
      </p:pic>
      <p:sp>
        <p:nvSpPr>
          <p:cNvPr id="10" name="TextBox 9">
            <a:extLst>
              <a:ext uri="{FF2B5EF4-FFF2-40B4-BE49-F238E27FC236}">
                <a16:creationId xmlns:a16="http://schemas.microsoft.com/office/drawing/2014/main" id="{D277B8C0-79D2-45B7-AD92-81AFEC242777}"/>
              </a:ext>
            </a:extLst>
          </p:cNvPr>
          <p:cNvSpPr txBox="1"/>
          <p:nvPr/>
        </p:nvSpPr>
        <p:spPr>
          <a:xfrm>
            <a:off x="724268" y="5698028"/>
            <a:ext cx="7450541" cy="646331"/>
          </a:xfrm>
          <a:prstGeom prst="rect">
            <a:avLst/>
          </a:prstGeom>
          <a:noFill/>
        </p:spPr>
        <p:txBody>
          <a:bodyPr wrap="square">
            <a:spAutoFit/>
          </a:bodyPr>
          <a:lstStyle/>
          <a:p>
            <a:pPr algn="just"/>
            <a:r>
              <a:rPr lang="en-US" dirty="0"/>
              <a:t>The program above does not follow SRP because </a:t>
            </a:r>
            <a:r>
              <a:rPr lang="en-US" dirty="0" err="1"/>
              <a:t>RegisterUser</a:t>
            </a:r>
            <a:r>
              <a:rPr lang="en-US" dirty="0"/>
              <a:t> does three different jobs: register a user, connect to the database, and send an email.</a:t>
            </a:r>
          </a:p>
        </p:txBody>
      </p:sp>
    </p:spTree>
    <p:extLst>
      <p:ext uri="{BB962C8B-B14F-4D97-AF65-F5344CB8AC3E}">
        <p14:creationId xmlns:p14="http://schemas.microsoft.com/office/powerpoint/2010/main" val="85862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S: Single-Responsibility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5</a:t>
            </a:fld>
            <a:endParaRPr lang="en-US" dirty="0"/>
          </a:p>
        </p:txBody>
      </p:sp>
      <p:sp>
        <p:nvSpPr>
          <p:cNvPr id="8" name="TextBox 7">
            <a:extLst>
              <a:ext uri="{FF2B5EF4-FFF2-40B4-BE49-F238E27FC236}">
                <a16:creationId xmlns:a16="http://schemas.microsoft.com/office/drawing/2014/main" id="{5AA0F110-3A28-4CA9-A445-EE87ADC39007}"/>
              </a:ext>
            </a:extLst>
          </p:cNvPr>
          <p:cNvSpPr txBox="1"/>
          <p:nvPr/>
        </p:nvSpPr>
        <p:spPr>
          <a:xfrm>
            <a:off x="725028" y="1119962"/>
            <a:ext cx="7656971" cy="2185214"/>
          </a:xfrm>
          <a:prstGeom prst="rect">
            <a:avLst/>
          </a:prstGeom>
          <a:noFill/>
        </p:spPr>
        <p:txBody>
          <a:bodyPr wrap="square">
            <a:spAutoFit/>
          </a:bodyPr>
          <a:lstStyle/>
          <a:p>
            <a:pPr algn="just"/>
            <a:r>
              <a:rPr lang="en-US" b="0" i="0" dirty="0">
                <a:solidFill>
                  <a:srgbClr val="3D3D4E"/>
                </a:solidFill>
                <a:effectLst/>
                <a:latin typeface="Droid Serif"/>
              </a:rPr>
              <a:t>This type of class would cause confusion in larger projects, as it is unexpected to have email generation in the same class as the registration.</a:t>
            </a:r>
          </a:p>
          <a:p>
            <a:pPr algn="just"/>
            <a:endParaRPr lang="en-US" sz="500" b="0" i="0" dirty="0">
              <a:solidFill>
                <a:srgbClr val="3D3D4E"/>
              </a:solidFill>
              <a:effectLst/>
              <a:latin typeface="Droid Serif"/>
            </a:endParaRPr>
          </a:p>
          <a:p>
            <a:pPr algn="just"/>
            <a:r>
              <a:rPr lang="en-US" b="0" i="0" dirty="0">
                <a:solidFill>
                  <a:srgbClr val="3D3D4E"/>
                </a:solidFill>
                <a:effectLst/>
                <a:latin typeface="Droid Serif"/>
              </a:rPr>
              <a:t>There are also many things that could cause this code to change like if we make a switch in a database schema or if we adopt a new email API to send emails.</a:t>
            </a:r>
          </a:p>
          <a:p>
            <a:pPr algn="just"/>
            <a:endParaRPr lang="en-US" sz="500" b="0" i="0" dirty="0">
              <a:solidFill>
                <a:srgbClr val="3D3D4E"/>
              </a:solidFill>
              <a:effectLst/>
              <a:latin typeface="Droid Serif"/>
            </a:endParaRPr>
          </a:p>
          <a:p>
            <a:pPr algn="just"/>
            <a:r>
              <a:rPr lang="en-US" b="0" i="0" dirty="0">
                <a:solidFill>
                  <a:srgbClr val="3D3D4E"/>
                </a:solidFill>
                <a:effectLst/>
                <a:latin typeface="Droid Serif"/>
              </a:rPr>
              <a:t>Instead, we need to </a:t>
            </a:r>
            <a:r>
              <a:rPr lang="en-US" b="1" i="0" dirty="0">
                <a:solidFill>
                  <a:srgbClr val="3D3D4E"/>
                </a:solidFill>
                <a:effectLst/>
                <a:latin typeface="Droid Serif"/>
              </a:rPr>
              <a:t>split the class</a:t>
            </a:r>
            <a:r>
              <a:rPr lang="en-US" b="0" i="0" dirty="0">
                <a:solidFill>
                  <a:srgbClr val="3D3D4E"/>
                </a:solidFill>
                <a:effectLst/>
                <a:latin typeface="Droid Serif"/>
              </a:rPr>
              <a:t> into three specific classes that each accomplish a single job. Here’s what our same class would look like with all other jobs refactored to separate classes:</a:t>
            </a:r>
          </a:p>
        </p:txBody>
      </p:sp>
      <p:pic>
        <p:nvPicPr>
          <p:cNvPr id="7" name="Picture 6">
            <a:extLst>
              <a:ext uri="{FF2B5EF4-FFF2-40B4-BE49-F238E27FC236}">
                <a16:creationId xmlns:a16="http://schemas.microsoft.com/office/drawing/2014/main" id="{68786DDD-8541-462E-9587-9D01F1118DFC}"/>
              </a:ext>
            </a:extLst>
          </p:cNvPr>
          <p:cNvPicPr>
            <a:picLocks noChangeAspect="1"/>
          </p:cNvPicPr>
          <p:nvPr/>
        </p:nvPicPr>
        <p:blipFill>
          <a:blip r:embed="rId2"/>
          <a:stretch>
            <a:fillRect/>
          </a:stretch>
        </p:blipFill>
        <p:spPr>
          <a:xfrm>
            <a:off x="2875013" y="3414274"/>
            <a:ext cx="3357000" cy="1713713"/>
          </a:xfrm>
          <a:prstGeom prst="rect">
            <a:avLst/>
          </a:prstGeom>
        </p:spPr>
      </p:pic>
      <p:sp>
        <p:nvSpPr>
          <p:cNvPr id="13" name="TextBox 12">
            <a:extLst>
              <a:ext uri="{FF2B5EF4-FFF2-40B4-BE49-F238E27FC236}">
                <a16:creationId xmlns:a16="http://schemas.microsoft.com/office/drawing/2014/main" id="{634DD03C-922E-4D67-994C-B5F47A2C7D59}"/>
              </a:ext>
            </a:extLst>
          </p:cNvPr>
          <p:cNvSpPr txBox="1"/>
          <p:nvPr/>
        </p:nvSpPr>
        <p:spPr>
          <a:xfrm>
            <a:off x="725028" y="5257800"/>
            <a:ext cx="7656971" cy="1200329"/>
          </a:xfrm>
          <a:prstGeom prst="rect">
            <a:avLst/>
          </a:prstGeom>
          <a:noFill/>
        </p:spPr>
        <p:txBody>
          <a:bodyPr wrap="square">
            <a:spAutoFit/>
          </a:bodyPr>
          <a:lstStyle/>
          <a:p>
            <a:pPr algn="just"/>
            <a:r>
              <a:rPr lang="en-US" dirty="0"/>
              <a:t>This achieves the SRP because </a:t>
            </a:r>
            <a:r>
              <a:rPr lang="en-US" b="1" dirty="0" err="1"/>
              <a:t>RegisterUser</a:t>
            </a:r>
            <a:r>
              <a:rPr lang="en-US" dirty="0"/>
              <a:t> only registers a user and the only reason it would change is if more username restrictions are added. All other behavior is maintained in the program but is now achieved with calls to </a:t>
            </a:r>
            <a:r>
              <a:rPr lang="en-US" b="1" dirty="0" err="1"/>
              <a:t>userRepository</a:t>
            </a:r>
            <a:r>
              <a:rPr lang="en-US" dirty="0"/>
              <a:t> and </a:t>
            </a:r>
            <a:r>
              <a:rPr lang="en-US" b="1" dirty="0" err="1"/>
              <a:t>emailService</a:t>
            </a:r>
            <a:r>
              <a:rPr lang="en-US" dirty="0"/>
              <a:t>.</a:t>
            </a:r>
          </a:p>
        </p:txBody>
      </p:sp>
    </p:spTree>
    <p:extLst>
      <p:ext uri="{BB962C8B-B14F-4D97-AF65-F5344CB8AC3E}">
        <p14:creationId xmlns:p14="http://schemas.microsoft.com/office/powerpoint/2010/main" val="58640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O: Open-Closed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6</a:t>
            </a:fld>
            <a:endParaRPr lang="en-US" dirty="0"/>
          </a:p>
        </p:txBody>
      </p:sp>
      <p:sp>
        <p:nvSpPr>
          <p:cNvPr id="9" name="TextBox 8">
            <a:extLst>
              <a:ext uri="{FF2B5EF4-FFF2-40B4-BE49-F238E27FC236}">
                <a16:creationId xmlns:a16="http://schemas.microsoft.com/office/drawing/2014/main" id="{623EF856-6788-47BA-8266-261C783D6CF3}"/>
              </a:ext>
            </a:extLst>
          </p:cNvPr>
          <p:cNvSpPr txBox="1"/>
          <p:nvPr/>
        </p:nvSpPr>
        <p:spPr>
          <a:xfrm>
            <a:off x="723900" y="1075651"/>
            <a:ext cx="7696200" cy="646331"/>
          </a:xfrm>
          <a:prstGeom prst="rect">
            <a:avLst/>
          </a:prstGeom>
          <a:noFill/>
        </p:spPr>
        <p:txBody>
          <a:bodyPr wrap="square">
            <a:spAutoFit/>
          </a:bodyPr>
          <a:lstStyle/>
          <a:p>
            <a:pPr algn="just"/>
            <a:r>
              <a:rPr lang="en-US" dirty="0"/>
              <a:t>The Open/closed Principle says, </a:t>
            </a:r>
            <a:r>
              <a:rPr lang="en-US" b="1" dirty="0"/>
              <a:t>"A software module/class is open for extension and closed for modification"</a:t>
            </a:r>
            <a:r>
              <a:rPr lang="en-US" dirty="0"/>
              <a:t>.</a:t>
            </a:r>
          </a:p>
        </p:txBody>
      </p:sp>
      <p:sp>
        <p:nvSpPr>
          <p:cNvPr id="10" name="TextBox 9">
            <a:extLst>
              <a:ext uri="{FF2B5EF4-FFF2-40B4-BE49-F238E27FC236}">
                <a16:creationId xmlns:a16="http://schemas.microsoft.com/office/drawing/2014/main" id="{F99E59E1-C56A-43C2-B7D5-444A87107939}"/>
              </a:ext>
            </a:extLst>
          </p:cNvPr>
          <p:cNvSpPr txBox="1"/>
          <p:nvPr/>
        </p:nvSpPr>
        <p:spPr>
          <a:xfrm>
            <a:off x="723899" y="1750874"/>
            <a:ext cx="7696200" cy="1754326"/>
          </a:xfrm>
          <a:prstGeom prst="rect">
            <a:avLst/>
          </a:prstGeom>
          <a:noFill/>
        </p:spPr>
        <p:txBody>
          <a:bodyPr wrap="square">
            <a:spAutoFit/>
          </a:bodyPr>
          <a:lstStyle/>
          <a:p>
            <a:pPr algn="just"/>
            <a:r>
              <a:rPr lang="en-US" dirty="0"/>
              <a:t>Here "Open for extension" means, we need to design our module/class in such a way that the new functionality can be added only when new requirements are generated. "Closed for modification" means we have already developed a class and it has gone through unit testing. We should then not alter it until we find bugs. As it says, a class should be open for extensions, we can use inheritance to do this.</a:t>
            </a:r>
          </a:p>
        </p:txBody>
      </p:sp>
      <p:sp>
        <p:nvSpPr>
          <p:cNvPr id="14" name="TextBox 13">
            <a:extLst>
              <a:ext uri="{FF2B5EF4-FFF2-40B4-BE49-F238E27FC236}">
                <a16:creationId xmlns:a16="http://schemas.microsoft.com/office/drawing/2014/main" id="{DCFCC6C2-982C-4490-A363-6EE6CC095A0A}"/>
              </a:ext>
            </a:extLst>
          </p:cNvPr>
          <p:cNvSpPr txBox="1"/>
          <p:nvPr/>
        </p:nvSpPr>
        <p:spPr>
          <a:xfrm>
            <a:off x="723901" y="4343400"/>
            <a:ext cx="7696199" cy="1231106"/>
          </a:xfrm>
          <a:prstGeom prst="rect">
            <a:avLst/>
          </a:prstGeom>
          <a:noFill/>
        </p:spPr>
        <p:txBody>
          <a:bodyPr wrap="square">
            <a:spAutoFit/>
          </a:bodyPr>
          <a:lstStyle/>
          <a:p>
            <a:pPr algn="just"/>
            <a:r>
              <a:rPr lang="en-US" sz="2000" b="1" dirty="0"/>
              <a:t>Implementation</a:t>
            </a:r>
          </a:p>
          <a:p>
            <a:pPr algn="just"/>
            <a:r>
              <a:rPr lang="en-US" dirty="0"/>
              <a:t>OCP implementations often rely on </a:t>
            </a:r>
            <a:r>
              <a:rPr lang="en-US" b="1" dirty="0"/>
              <a:t>polymorphism</a:t>
            </a:r>
            <a:r>
              <a:rPr lang="en-US" dirty="0"/>
              <a:t> and </a:t>
            </a:r>
            <a:r>
              <a:rPr lang="en-US" b="1" dirty="0"/>
              <a:t>abstraction</a:t>
            </a:r>
            <a:r>
              <a:rPr lang="en-US" dirty="0"/>
              <a:t> to code behavior at a class level rather than hard-coding for certain situations. Let’s see how we can correct an area calculator program to follow OSP:</a:t>
            </a:r>
          </a:p>
        </p:txBody>
      </p:sp>
    </p:spTree>
    <p:extLst>
      <p:ext uri="{BB962C8B-B14F-4D97-AF65-F5344CB8AC3E}">
        <p14:creationId xmlns:p14="http://schemas.microsoft.com/office/powerpoint/2010/main" val="298810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O: Open-Closed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7</a:t>
            </a:fld>
            <a:endParaRPr lang="en-US" dirty="0"/>
          </a:p>
        </p:txBody>
      </p:sp>
      <p:pic>
        <p:nvPicPr>
          <p:cNvPr id="5" name="Picture 4">
            <a:extLst>
              <a:ext uri="{FF2B5EF4-FFF2-40B4-BE49-F238E27FC236}">
                <a16:creationId xmlns:a16="http://schemas.microsoft.com/office/drawing/2014/main" id="{8645C857-6E61-4F33-8AB9-371C39BCED95}"/>
              </a:ext>
            </a:extLst>
          </p:cNvPr>
          <p:cNvPicPr>
            <a:picLocks noChangeAspect="1"/>
          </p:cNvPicPr>
          <p:nvPr/>
        </p:nvPicPr>
        <p:blipFill>
          <a:blip r:embed="rId2"/>
          <a:stretch>
            <a:fillRect/>
          </a:stretch>
        </p:blipFill>
        <p:spPr>
          <a:xfrm>
            <a:off x="1142417" y="1143000"/>
            <a:ext cx="3581983" cy="5415384"/>
          </a:xfrm>
          <a:prstGeom prst="rect">
            <a:avLst/>
          </a:prstGeom>
        </p:spPr>
      </p:pic>
      <p:sp>
        <p:nvSpPr>
          <p:cNvPr id="11" name="TextBox 10">
            <a:extLst>
              <a:ext uri="{FF2B5EF4-FFF2-40B4-BE49-F238E27FC236}">
                <a16:creationId xmlns:a16="http://schemas.microsoft.com/office/drawing/2014/main" id="{56ABF962-E189-4B18-BB31-AD0899DFAC82}"/>
              </a:ext>
            </a:extLst>
          </p:cNvPr>
          <p:cNvSpPr txBox="1"/>
          <p:nvPr/>
        </p:nvSpPr>
        <p:spPr>
          <a:xfrm>
            <a:off x="5197876" y="2142532"/>
            <a:ext cx="3200983" cy="3416320"/>
          </a:xfrm>
          <a:prstGeom prst="rect">
            <a:avLst/>
          </a:prstGeom>
          <a:noFill/>
        </p:spPr>
        <p:txBody>
          <a:bodyPr wrap="square">
            <a:spAutoFit/>
          </a:bodyPr>
          <a:lstStyle/>
          <a:p>
            <a:pPr algn="r"/>
            <a:r>
              <a:rPr lang="en-US" dirty="0"/>
              <a:t>This program does not follow OSP because </a:t>
            </a:r>
            <a:r>
              <a:rPr lang="en-US" b="1" dirty="0"/>
              <a:t>Area() </a:t>
            </a:r>
            <a:r>
              <a:rPr lang="en-US" dirty="0"/>
              <a:t>is not open to extension and can only ever handle </a:t>
            </a:r>
            <a:r>
              <a:rPr lang="en-US" b="1" dirty="0"/>
              <a:t>Rectangle</a:t>
            </a:r>
            <a:r>
              <a:rPr lang="en-US" dirty="0"/>
              <a:t> and </a:t>
            </a:r>
            <a:r>
              <a:rPr lang="en-US" b="1" dirty="0"/>
              <a:t>Circle</a:t>
            </a:r>
            <a:r>
              <a:rPr lang="en-US" dirty="0"/>
              <a:t> shapes. If we want to add support for </a:t>
            </a:r>
            <a:r>
              <a:rPr lang="en-US" b="1" dirty="0"/>
              <a:t>Triangle</a:t>
            </a:r>
            <a:r>
              <a:rPr lang="en-US" dirty="0"/>
              <a:t>, we’d have to modify the method, so it is not closed to modification.</a:t>
            </a:r>
          </a:p>
          <a:p>
            <a:pPr algn="r"/>
            <a:endParaRPr lang="en-US" dirty="0"/>
          </a:p>
          <a:p>
            <a:pPr algn="r"/>
            <a:r>
              <a:rPr lang="en-US" dirty="0"/>
              <a:t>We can achieve OSP by adding an abstract class </a:t>
            </a:r>
            <a:r>
              <a:rPr lang="en-US" b="1" dirty="0"/>
              <a:t>Shape</a:t>
            </a:r>
            <a:r>
              <a:rPr lang="en-US" dirty="0"/>
              <a:t> that all types of shapes inherit.</a:t>
            </a:r>
          </a:p>
        </p:txBody>
      </p:sp>
    </p:spTree>
    <p:extLst>
      <p:ext uri="{BB962C8B-B14F-4D97-AF65-F5344CB8AC3E}">
        <p14:creationId xmlns:p14="http://schemas.microsoft.com/office/powerpoint/2010/main" val="126859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O: Open-Closed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8</a:t>
            </a:fld>
            <a:endParaRPr lang="en-US" dirty="0"/>
          </a:p>
        </p:txBody>
      </p:sp>
      <p:pic>
        <p:nvPicPr>
          <p:cNvPr id="6" name="Picture 5">
            <a:extLst>
              <a:ext uri="{FF2B5EF4-FFF2-40B4-BE49-F238E27FC236}">
                <a16:creationId xmlns:a16="http://schemas.microsoft.com/office/drawing/2014/main" id="{86B8B392-A801-496A-B328-78E30DC538D0}"/>
              </a:ext>
            </a:extLst>
          </p:cNvPr>
          <p:cNvPicPr>
            <a:picLocks noChangeAspect="1"/>
          </p:cNvPicPr>
          <p:nvPr/>
        </p:nvPicPr>
        <p:blipFill>
          <a:blip r:embed="rId2"/>
          <a:stretch>
            <a:fillRect/>
          </a:stretch>
        </p:blipFill>
        <p:spPr>
          <a:xfrm>
            <a:off x="846739" y="1219200"/>
            <a:ext cx="2318261" cy="5243512"/>
          </a:xfrm>
          <a:prstGeom prst="rect">
            <a:avLst/>
          </a:prstGeom>
        </p:spPr>
      </p:pic>
      <p:sp>
        <p:nvSpPr>
          <p:cNvPr id="9" name="TextBox 8">
            <a:extLst>
              <a:ext uri="{FF2B5EF4-FFF2-40B4-BE49-F238E27FC236}">
                <a16:creationId xmlns:a16="http://schemas.microsoft.com/office/drawing/2014/main" id="{7A0A73B7-2692-41E5-84FC-37AFAFF592B2}"/>
              </a:ext>
            </a:extLst>
          </p:cNvPr>
          <p:cNvSpPr txBox="1"/>
          <p:nvPr/>
        </p:nvSpPr>
        <p:spPr>
          <a:xfrm>
            <a:off x="3731938" y="1997839"/>
            <a:ext cx="4572000" cy="2862322"/>
          </a:xfrm>
          <a:prstGeom prst="rect">
            <a:avLst/>
          </a:prstGeom>
          <a:noFill/>
        </p:spPr>
        <p:txBody>
          <a:bodyPr wrap="square">
            <a:spAutoFit/>
          </a:bodyPr>
          <a:lstStyle/>
          <a:p>
            <a:pPr algn="r"/>
            <a:r>
              <a:rPr lang="en-US" dirty="0"/>
              <a:t>Now each subtype of shape handles its own area calculation through polymorphism. This opens the </a:t>
            </a:r>
            <a:r>
              <a:rPr lang="en-US" b="1" dirty="0"/>
              <a:t>Shape</a:t>
            </a:r>
            <a:r>
              <a:rPr lang="en-US" dirty="0"/>
              <a:t> class to extension because a new shape can easily be added with its own area calculation without error.</a:t>
            </a:r>
          </a:p>
          <a:p>
            <a:pPr algn="r"/>
            <a:endParaRPr lang="en-US" dirty="0"/>
          </a:p>
          <a:p>
            <a:pPr algn="r"/>
            <a:r>
              <a:rPr lang="en-US" dirty="0"/>
              <a:t>Further, nothing in the program modifies the original shape, and it will not need to be modified in the future. As a result, </a:t>
            </a:r>
            <a:r>
              <a:rPr lang="en-US" b="1" dirty="0"/>
              <a:t>the program now achieves the OCP principle</a:t>
            </a:r>
            <a:r>
              <a:rPr lang="en-US" dirty="0"/>
              <a:t>.</a:t>
            </a:r>
          </a:p>
        </p:txBody>
      </p:sp>
    </p:spTree>
    <p:extLst>
      <p:ext uri="{BB962C8B-B14F-4D97-AF65-F5344CB8AC3E}">
        <p14:creationId xmlns:p14="http://schemas.microsoft.com/office/powerpoint/2010/main" val="409424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85800"/>
            <a:ext cx="7450541" cy="457200"/>
          </a:xfrm>
        </p:spPr>
        <p:txBody>
          <a:bodyPr/>
          <a:lstStyle/>
          <a:p>
            <a:r>
              <a:rPr lang="en-US" sz="3500" dirty="0">
                <a:solidFill>
                  <a:srgbClr val="1C74BA"/>
                </a:solidFill>
              </a:rPr>
              <a:t>L: </a:t>
            </a:r>
            <a:r>
              <a:rPr lang="en-US" sz="3500" dirty="0" err="1">
                <a:solidFill>
                  <a:srgbClr val="1C74BA"/>
                </a:solidFill>
              </a:rPr>
              <a:t>Liskov</a:t>
            </a:r>
            <a:r>
              <a:rPr lang="en-US" sz="3500" dirty="0">
                <a:solidFill>
                  <a:srgbClr val="1C74BA"/>
                </a:solidFill>
              </a:rPr>
              <a:t> Substitution Principle</a:t>
            </a:r>
          </a:p>
        </p:txBody>
      </p:sp>
      <p:sp>
        <p:nvSpPr>
          <p:cNvPr id="4" name="Slide Number Placeholder 3"/>
          <p:cNvSpPr>
            <a:spLocks noGrp="1"/>
          </p:cNvSpPr>
          <p:nvPr>
            <p:ph type="sldNum" sz="quarter" idx="12"/>
          </p:nvPr>
        </p:nvSpPr>
        <p:spPr/>
        <p:txBody>
          <a:bodyPr/>
          <a:lstStyle/>
          <a:p>
            <a:fld id="{41056836-7AE5-734C-8448-F3DF545CBDB7}" type="slidenum">
              <a:rPr lang="en-US" smtClean="0"/>
              <a:pPr/>
              <a:t>9</a:t>
            </a:fld>
            <a:endParaRPr lang="en-US" dirty="0"/>
          </a:p>
        </p:txBody>
      </p:sp>
      <p:sp>
        <p:nvSpPr>
          <p:cNvPr id="7" name="TextBox 6">
            <a:extLst>
              <a:ext uri="{FF2B5EF4-FFF2-40B4-BE49-F238E27FC236}">
                <a16:creationId xmlns:a16="http://schemas.microsoft.com/office/drawing/2014/main" id="{A3443608-12EF-4CA5-B104-40877489BCF1}"/>
              </a:ext>
            </a:extLst>
          </p:cNvPr>
          <p:cNvSpPr txBox="1"/>
          <p:nvPr/>
        </p:nvSpPr>
        <p:spPr>
          <a:xfrm>
            <a:off x="753880" y="1086331"/>
            <a:ext cx="7628119" cy="3416320"/>
          </a:xfrm>
          <a:prstGeom prst="rect">
            <a:avLst/>
          </a:prstGeom>
          <a:noFill/>
        </p:spPr>
        <p:txBody>
          <a:bodyPr wrap="square">
            <a:spAutoFit/>
          </a:bodyPr>
          <a:lstStyle/>
          <a:p>
            <a:pPr algn="just"/>
            <a:r>
              <a:rPr lang="en-US" dirty="0"/>
              <a:t>The </a:t>
            </a:r>
            <a:r>
              <a:rPr lang="en-US" dirty="0" err="1"/>
              <a:t>Liskov</a:t>
            </a:r>
            <a:r>
              <a:rPr lang="en-US" dirty="0"/>
              <a:t> Substitution Principle (LSP) states that "you should be able to use any derived class instead of a parent class and have it behaved in the same manner without modification". It ensures that a derived class does not affect the behavior of the parent class, in other words,, that a derived class must be substitutable for its base class.</a:t>
            </a:r>
          </a:p>
          <a:p>
            <a:pPr algn="just"/>
            <a:r>
              <a:rPr lang="en-US" dirty="0"/>
              <a:t> </a:t>
            </a:r>
          </a:p>
          <a:p>
            <a:pPr algn="just"/>
            <a:r>
              <a:rPr lang="en-US" dirty="0"/>
              <a:t>This principle is just an extension of the Open Closed Principle, and it means that we must ensure that new derived classes extend the base classes without changing their behavior. </a:t>
            </a:r>
          </a:p>
          <a:p>
            <a:pPr algn="just"/>
            <a:endParaRPr lang="en-US" dirty="0"/>
          </a:p>
          <a:p>
            <a:pPr algn="just"/>
            <a:r>
              <a:rPr lang="en-US" dirty="0"/>
              <a:t>Most implementations of LSP involve polymorphism to create class-specific behavior for the same calls.</a:t>
            </a:r>
          </a:p>
        </p:txBody>
      </p:sp>
    </p:spTree>
    <p:extLst>
      <p:ext uri="{BB962C8B-B14F-4D97-AF65-F5344CB8AC3E}">
        <p14:creationId xmlns:p14="http://schemas.microsoft.com/office/powerpoint/2010/main" val="2853869260"/>
      </p:ext>
    </p:extLst>
  </p:cSld>
  <p:clrMapOvr>
    <a:masterClrMapping/>
  </p:clrMapOvr>
</p:sld>
</file>

<file path=ppt/theme/theme1.xml><?xml version="1.0" encoding="utf-8"?>
<a:theme xmlns:a="http://schemas.openxmlformats.org/drawingml/2006/main" name="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CE66A6-2C57-7F49-BB40-C4BB5B312D41}" vid="{2CE861C7-9885-654B-99B7-52BC8BDEC0BD}"/>
    </a:ext>
  </a:extLst>
</a:theme>
</file>

<file path=ppt/theme/theme2.xml><?xml version="1.0" encoding="utf-8"?>
<a:theme xmlns:a="http://schemas.openxmlformats.org/drawingml/2006/main" name="Intern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CE66A6-2C57-7F49-BB40-C4BB5B312D41}" vid="{96F2D920-02A3-F946-9DF2-1AB826354486}"/>
    </a:ext>
  </a:extLst>
</a:theme>
</file>

<file path=ppt/theme/theme3.xml><?xml version="1.0" encoding="utf-8"?>
<a:theme xmlns:a="http://schemas.openxmlformats.org/drawingml/2006/main" name="Break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CE66A6-2C57-7F49-BB40-C4BB5B312D41}" vid="{6B67CE86-0708-5041-A72D-F3C4D1C3491A}"/>
    </a:ext>
  </a:extLst>
</a:theme>
</file>

<file path=ppt/theme/theme4.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CE66A6-2C57-7F49-BB40-C4BB5B312D41}" vid="{B9AC8125-28B5-4C46-A590-9CC89417E83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v3</Template>
  <TotalTime>3781</TotalTime>
  <Words>1733</Words>
  <Application>Microsoft Office PowerPoint</Application>
  <PresentationFormat>On-screen Show (4:3)</PresentationFormat>
  <Paragraphs>101</Paragraphs>
  <Slides>20</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20</vt:i4>
      </vt:variant>
    </vt:vector>
  </HeadingPairs>
  <TitlesOfParts>
    <vt:vector size="29" baseType="lpstr">
      <vt:lpstr>Arial</vt:lpstr>
      <vt:lpstr>Calibri</vt:lpstr>
      <vt:lpstr>Calibri Light</vt:lpstr>
      <vt:lpstr>Droid Serif</vt:lpstr>
      <vt:lpstr>Nunito Sans</vt:lpstr>
      <vt:lpstr>Cover</vt:lpstr>
      <vt:lpstr>Internal</vt:lpstr>
      <vt:lpstr>Breaker</vt:lpstr>
      <vt:lpstr>Blank</vt:lpstr>
      <vt:lpstr>S.O.L.I.D. Principles of Object-Oriented Programming in C#</vt:lpstr>
      <vt:lpstr>What are SOLID principles?</vt:lpstr>
      <vt:lpstr>S: Single-Responsibility Principle</vt:lpstr>
      <vt:lpstr>S: Single-Responsibility Principle</vt:lpstr>
      <vt:lpstr>S: Single-Responsibility Principle</vt:lpstr>
      <vt:lpstr>O: Open-Closed Principle</vt:lpstr>
      <vt:lpstr>O: Open-Closed Principle</vt:lpstr>
      <vt:lpstr>O: Open-Closed Principle</vt:lpstr>
      <vt:lpstr>L: Liskov Substitution Principle</vt:lpstr>
      <vt:lpstr>L: Liskov Substitution Principle</vt:lpstr>
      <vt:lpstr>L: Liskov Substitution Principle</vt:lpstr>
      <vt:lpstr>I: Interface Segregation Principle</vt:lpstr>
      <vt:lpstr>I: Interface Segregation Principle</vt:lpstr>
      <vt:lpstr>I: Interface Segregation Principle</vt:lpstr>
      <vt:lpstr>I: Interface Segregation Principle</vt:lpstr>
      <vt:lpstr>D: Dependency Inversion Principle</vt:lpstr>
      <vt:lpstr>D: Dependency Inversion Principle</vt:lpstr>
      <vt:lpstr>D: Dependency Inversion Principle</vt:lpstr>
      <vt:lpstr>D: Dependency Inversion Principle</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HelpSystems Roadmap</dc:title>
  <dc:creator>Mane Lazaryan</dc:creator>
  <cp:lastModifiedBy>Anna Hakobyan</cp:lastModifiedBy>
  <cp:revision>598</cp:revision>
  <dcterms:created xsi:type="dcterms:W3CDTF">2017-05-05T12:43:50Z</dcterms:created>
  <dcterms:modified xsi:type="dcterms:W3CDTF">2021-10-19T22:48:15Z</dcterms:modified>
</cp:coreProperties>
</file>