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76" r:id="rId2"/>
    <p:sldId id="277" r:id="rId3"/>
    <p:sldId id="278" r:id="rId4"/>
    <p:sldId id="279" r:id="rId5"/>
    <p:sldId id="280" r:id="rId6"/>
    <p:sldId id="281" r:id="rId7"/>
    <p:sldId id="28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ctor Abayomi Akinwande" initials="VAA" lastIdx="7" clrIdx="0">
    <p:extLst>
      <p:ext uri="{19B8F6BF-5375-455C-9EA6-DF929625EA0E}">
        <p15:presenceInfo xmlns:p15="http://schemas.microsoft.com/office/powerpoint/2012/main" userId="S::victor.akinwande1@ibm.com::76cd0e02-4009-4585-a916-f122c48a234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BEBF8"/>
    <a:srgbClr val="DEF1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409"/>
    <p:restoredTop sz="86435"/>
  </p:normalViewPr>
  <p:slideViewPr>
    <p:cSldViewPr snapToGrid="0" snapToObjects="1">
      <p:cViewPr>
        <p:scale>
          <a:sx n="111" d="100"/>
          <a:sy n="111" d="100"/>
        </p:scale>
        <p:origin x="304" y="-20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" d="100"/>
        <a:sy n="2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545B3-6187-ED48-A405-D0A6EB8F5620}" type="datetimeFigureOut">
              <a:rPr lang="en-US" smtClean="0"/>
              <a:t>6/13/21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D3F7F4-20D2-2E4D-BF9B-E63C3B7F2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5263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C6710-6763-D443-9F56-F5B176E368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10458C-9426-B54D-B12C-311642AA75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31D314-580B-5644-8859-5DC2249DB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83FC5-B7C4-3844-A0FD-02D7B8DBF645}" type="datetimeFigureOut">
              <a:rPr lang="en-US" smtClean="0"/>
              <a:t>6/13/21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9E115A-2240-F249-A97F-6613222BB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44D3D9-1521-464F-A076-FF02950C9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63DBC-AF8E-854C-9C54-D6B74A36A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614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C4B57-2C11-BA47-9695-9548AE15B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A9E54E-F3A9-164F-8CC3-9F5B5C1B78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9664CB-E05B-2248-BFEA-0D6696068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83FC5-B7C4-3844-A0FD-02D7B8DBF645}" type="datetimeFigureOut">
              <a:rPr lang="en-US" smtClean="0"/>
              <a:t>6/13/21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7336ED-5862-424B-9048-B7F382BE2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D8314-008E-3345-AF6D-97BB9A1B3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63DBC-AF8E-854C-9C54-D6B74A36A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261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8F406F-4EDB-A541-917B-D067ADB3EA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2618A7-AF76-B546-951D-0C39CE2494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BBC5EA-8ED5-5D48-8AD7-AC034CEB5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83FC5-B7C4-3844-A0FD-02D7B8DBF645}" type="datetimeFigureOut">
              <a:rPr lang="en-US" smtClean="0"/>
              <a:t>6/13/21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B9C8E0-673B-1349-A906-3B16C9ACB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CBEB6D-EE5D-FC41-8C55-F9712A111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63DBC-AF8E-854C-9C54-D6B74A36A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811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E485F-0A66-A343-B7B4-77C635350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F0817-2DFE-8C4B-82F9-D41A18C190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AA9C93-3070-7347-9F37-37D0FD129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83FC5-B7C4-3844-A0FD-02D7B8DBF645}" type="datetimeFigureOut">
              <a:rPr lang="en-US" smtClean="0"/>
              <a:t>6/13/21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A03A40-DE4A-F54F-A65A-B5D68E0AA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C202C2-6BE8-D544-9AF3-63985DB21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63DBC-AF8E-854C-9C54-D6B74A36A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822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D8633-5EFB-724E-B017-FB3CB6FFB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DD4915-0AEB-E34A-8315-C494FCF1BF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8C4609-B236-6F4F-95CD-36DEF861F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83FC5-B7C4-3844-A0FD-02D7B8DBF645}" type="datetimeFigureOut">
              <a:rPr lang="en-US" smtClean="0"/>
              <a:t>6/13/21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CAC637-E9D7-734E-AC0F-B851A0D40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8A6FA1-C3F7-0B40-8630-4DDC634BB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63DBC-AF8E-854C-9C54-D6B74A36A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908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D758B-19E6-8545-A92A-8A3888F2F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04E331-6346-814A-BD81-DE08DD8E2B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4AD7F9-EF84-CC4D-B547-A5043F18AB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26C2AF-3B2F-2D41-8D11-A24CDAFDD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83FC5-B7C4-3844-A0FD-02D7B8DBF645}" type="datetimeFigureOut">
              <a:rPr lang="en-US" smtClean="0"/>
              <a:t>6/13/21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E04260-EF22-7A42-BCC7-0E413EB87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4A43BD-D20C-144A-B917-248680232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63DBC-AF8E-854C-9C54-D6B74A36A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125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E2690-96A9-644A-A2FA-4B11DE18A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075EC4-06C3-CF4B-9681-9F9EA0DF30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73F322-D241-C645-8E4D-9FDACEE782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4F5D41-AFFF-9F47-B45B-0EC3058845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75B344-3486-0C4A-BB65-CB73DC641F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0EACCD-7135-E44C-BC84-9AD9BB500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83FC5-B7C4-3844-A0FD-02D7B8DBF645}" type="datetimeFigureOut">
              <a:rPr lang="en-US" smtClean="0"/>
              <a:t>6/13/21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C62050-1112-6243-8ABE-90C067554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DB474D-B89A-C342-9B6C-06FAE3834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63DBC-AF8E-854C-9C54-D6B74A36A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376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9A1A9-8AE5-8D40-A7AD-39E2E385B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1401D9-FC3B-2E4E-9C94-7EE242558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83FC5-B7C4-3844-A0FD-02D7B8DBF645}" type="datetimeFigureOut">
              <a:rPr lang="en-US" smtClean="0"/>
              <a:t>6/13/21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ABCE45-3F18-A342-8740-D03AB80CD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E17B3-7795-594C-92B4-622FDDBBF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63DBC-AF8E-854C-9C54-D6B74A36A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921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170C8B-9A67-F047-9F49-04A05CC54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83FC5-B7C4-3844-A0FD-02D7B8DBF645}" type="datetimeFigureOut">
              <a:rPr lang="en-US" smtClean="0"/>
              <a:t>6/13/21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AAA73F-48AC-1C42-A3DE-92D4305EC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C73D14-FC0C-5344-8EB0-1D7E13524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63DBC-AF8E-854C-9C54-D6B74A36A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26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615D0-D325-7D40-98B4-2EDB91EA9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5138AA-A931-634D-888C-B98CC2C503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7E3992-03F8-2045-85E2-ED658C2499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58D81C-ABCB-1A4F-9BB0-D1CE33923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83FC5-B7C4-3844-A0FD-02D7B8DBF645}" type="datetimeFigureOut">
              <a:rPr lang="en-US" smtClean="0"/>
              <a:t>6/13/21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8DA415-847D-914D-81AD-373C77C2E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9F011D-F2EB-274C-BFB5-2EF90D02C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63DBC-AF8E-854C-9C54-D6B74A36A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751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BFF0B-71D6-F540-B4FE-37D729498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4EF61C-8FFF-F748-B030-14DF92A289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68DA5A-0060-7947-8855-9E07DD9275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9975B2-C97F-7343-B453-02B990807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83FC5-B7C4-3844-A0FD-02D7B8DBF645}" type="datetimeFigureOut">
              <a:rPr lang="en-US" smtClean="0"/>
              <a:t>6/13/21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E6B9C5-1A9B-9047-9074-12FB7128A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662CD1-F677-7047-8088-8837602E1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63DBC-AF8E-854C-9C54-D6B74A36A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879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9365AC-D952-614E-93F2-4B6AA8F80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668016-AADD-C540-A925-BCEFAF07F7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D77580-5E4C-DA4E-B0F8-1CEAA8ACF9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883FC5-B7C4-3844-A0FD-02D7B8DBF645}" type="datetimeFigureOut">
              <a:rPr lang="en-US" smtClean="0"/>
              <a:t>6/13/21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FC28EF-41EF-7A43-AE4D-F6BF769B4E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53BE59-D81A-C34B-A8C9-27D4E87FC5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63DBC-AF8E-854C-9C54-D6B74A36A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327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C537A72-B5B9-4043-AFC7-C5E4D438755A}"/>
              </a:ext>
            </a:extLst>
          </p:cNvPr>
          <p:cNvSpPr txBox="1"/>
          <p:nvPr/>
        </p:nvSpPr>
        <p:spPr>
          <a:xfrm>
            <a:off x="437177" y="207138"/>
            <a:ext cx="953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E" dirty="0"/>
              <a:t>Ethiopia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7C5A88D-8F8D-BE41-9F19-1B61661B308A}"/>
                  </a:ext>
                </a:extLst>
              </p:cNvPr>
              <p:cNvSpPr txBox="1"/>
              <p:nvPr/>
            </p:nvSpPr>
            <p:spPr>
              <a:xfrm>
                <a:off x="1014762" y="828696"/>
                <a:ext cx="118295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Support Rules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𝒮</m:t>
                    </m:r>
                  </m:oMath>
                </a14:m>
                <a:endParaRPr lang="en-US" sz="1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7C5A88D-8F8D-BE41-9F19-1B61661B30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4762" y="828696"/>
                <a:ext cx="1182953" cy="276999"/>
              </a:xfrm>
              <a:prstGeom prst="rect">
                <a:avLst/>
              </a:prstGeom>
              <a:blipFill>
                <a:blip r:embed="rId2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en-K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>
            <a:extLst>
              <a:ext uri="{FF2B5EF4-FFF2-40B4-BE49-F238E27FC236}">
                <a16:creationId xmlns:a16="http://schemas.microsoft.com/office/drawing/2014/main" id="{634EA1FE-7058-7241-9028-1E13CACB34DA}"/>
              </a:ext>
            </a:extLst>
          </p:cNvPr>
          <p:cNvGrpSpPr/>
          <p:nvPr/>
        </p:nvGrpSpPr>
        <p:grpSpPr>
          <a:xfrm>
            <a:off x="1014762" y="1109475"/>
            <a:ext cx="3463109" cy="1395650"/>
            <a:chOff x="1532467" y="1177650"/>
            <a:chExt cx="3217138" cy="1428917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E3CB38E-6BE1-664B-A6EC-BCD67A850E2F}"/>
                </a:ext>
              </a:extLst>
            </p:cNvPr>
            <p:cNvSpPr/>
            <p:nvPr/>
          </p:nvSpPr>
          <p:spPr>
            <a:xfrm>
              <a:off x="1532467" y="1471232"/>
              <a:ext cx="3217138" cy="1135335"/>
            </a:xfrm>
            <a:prstGeom prst="rect">
              <a:avLst/>
            </a:prstGeom>
            <a:solidFill>
              <a:srgbClr val="DEF1D7"/>
            </a:solidFill>
            <a:ln w="95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545BC5C-ECAF-A245-AD70-F1B280976F30}"/>
                </a:ext>
              </a:extLst>
            </p:cNvPr>
            <p:cNvSpPr txBox="1"/>
            <p:nvPr/>
          </p:nvSpPr>
          <p:spPr>
            <a:xfrm>
              <a:off x="1532467" y="1177650"/>
              <a:ext cx="567663" cy="2615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>
                  <a:latin typeface="IBM Plex Sans" panose="020B0503050203000203" pitchFamily="34" charset="0"/>
                </a:rPr>
                <a:t>Rule S.1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DF97F3FC-A6C9-0E4E-883D-D95C6649B25B}"/>
              </a:ext>
            </a:extLst>
          </p:cNvPr>
          <p:cNvSpPr txBox="1"/>
          <p:nvPr/>
        </p:nvSpPr>
        <p:spPr>
          <a:xfrm>
            <a:off x="1063670" y="1476968"/>
            <a:ext cx="3414202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        Region is not "Addis Adaba" </a:t>
            </a:r>
          </a:p>
          <a:p>
            <a:r>
              <a:rPr lang="en-GB" sz="1100" dirty="0"/>
              <a:t>and Region is not "Dire Dawa" </a:t>
            </a:r>
          </a:p>
          <a:p>
            <a:r>
              <a:rPr lang="en-GB" sz="1100" dirty="0"/>
              <a:t>and not Heard family planning on newspaper last few months</a:t>
            </a:r>
          </a:p>
          <a:p>
            <a:r>
              <a:rPr lang="en-GB" sz="1100" dirty="0"/>
              <a:t>and Unmet need is not "Using for limiting"</a:t>
            </a:r>
            <a:endParaRPr lang="en-US" sz="1100" dirty="0">
              <a:latin typeface="IBM Plex Sans" panose="020B0503050203000203" pitchFamily="34" charset="0"/>
              <a:cs typeface="IBM Plex Arabic" panose="020B0503050203000203" pitchFamily="34" charset="-78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0084686-83EE-CC4B-BD3F-6683D9A321BC}"/>
              </a:ext>
            </a:extLst>
          </p:cNvPr>
          <p:cNvGrpSpPr/>
          <p:nvPr/>
        </p:nvGrpSpPr>
        <p:grpSpPr>
          <a:xfrm>
            <a:off x="1030872" y="2695709"/>
            <a:ext cx="3463109" cy="1987291"/>
            <a:chOff x="1532467" y="847257"/>
            <a:chExt cx="3788279" cy="1418821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838C900-0C1C-C840-BDAB-7D318A25F437}"/>
                </a:ext>
              </a:extLst>
            </p:cNvPr>
            <p:cNvSpPr/>
            <p:nvPr/>
          </p:nvSpPr>
          <p:spPr>
            <a:xfrm>
              <a:off x="1532467" y="1074513"/>
              <a:ext cx="3788279" cy="1191565"/>
            </a:xfrm>
            <a:prstGeom prst="rect">
              <a:avLst/>
            </a:prstGeom>
            <a:solidFill>
              <a:srgbClr val="DEF1D7"/>
            </a:solidFill>
            <a:ln w="95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8088E97-83B9-4D44-A85F-E3F0BEB761D8}"/>
                </a:ext>
              </a:extLst>
            </p:cNvPr>
            <p:cNvSpPr txBox="1"/>
            <p:nvPr/>
          </p:nvSpPr>
          <p:spPr>
            <a:xfrm>
              <a:off x="1532467" y="847257"/>
              <a:ext cx="598856" cy="1594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>
                  <a:latin typeface="IBM Plex Sans" panose="020B0503050203000203" pitchFamily="34" charset="0"/>
                </a:rPr>
                <a:t>Rule S.2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A80C7B63-58DB-9D45-B286-711779CE6837}"/>
              </a:ext>
            </a:extLst>
          </p:cNvPr>
          <p:cNvSpPr txBox="1"/>
          <p:nvPr/>
        </p:nvSpPr>
        <p:spPr>
          <a:xfrm>
            <a:off x="1063670" y="3054688"/>
            <a:ext cx="344700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        Region is not "Addis Adaba" </a:t>
            </a:r>
          </a:p>
          <a:p>
            <a:r>
              <a:rPr lang="en-GB" sz="1100" dirty="0"/>
              <a:t>and Region is "Dire Dawa" </a:t>
            </a:r>
          </a:p>
          <a:p>
            <a:r>
              <a:rPr lang="en-GB" sz="1100" dirty="0"/>
              <a:t>and Region is not "Gambela" </a:t>
            </a:r>
          </a:p>
          <a:p>
            <a:r>
              <a:rPr lang="en-GB" sz="1100" dirty="0"/>
              <a:t>and Education in single years &lt;= 13</a:t>
            </a:r>
          </a:p>
          <a:p>
            <a:r>
              <a:rPr lang="en-GB" sz="1100" dirty="0"/>
              <a:t>and Frequency of reading newspaper or magazine &lt;= 1</a:t>
            </a:r>
          </a:p>
          <a:p>
            <a:r>
              <a:rPr lang="en-GB" sz="1100" dirty="0"/>
              <a:t>and not Heard family planning on newspaper last few months</a:t>
            </a:r>
          </a:p>
          <a:p>
            <a:r>
              <a:rPr lang="en-GB" sz="1100" dirty="0"/>
              <a:t>and not "Formerly in union or living with a man”</a:t>
            </a:r>
            <a:endParaRPr lang="en-US" sz="1100" dirty="0">
              <a:latin typeface="IBM Plex Sans" panose="020B0503050203000203" pitchFamily="34" charset="0"/>
              <a:cs typeface="IBM Plex Arabic" panose="020B0503050203000203" pitchFamily="34" charset="-78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5D2CE49-3156-C64B-93EE-2FDBA31EA4EB}"/>
              </a:ext>
            </a:extLst>
          </p:cNvPr>
          <p:cNvGrpSpPr/>
          <p:nvPr/>
        </p:nvGrpSpPr>
        <p:grpSpPr>
          <a:xfrm>
            <a:off x="4627212" y="3552761"/>
            <a:ext cx="3815828" cy="1734683"/>
            <a:chOff x="1532467" y="1097170"/>
            <a:chExt cx="4380589" cy="2252011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F5754CA-5941-5046-B8CA-FF59415A2DA1}"/>
                </a:ext>
              </a:extLst>
            </p:cNvPr>
            <p:cNvSpPr/>
            <p:nvPr/>
          </p:nvSpPr>
          <p:spPr>
            <a:xfrm>
              <a:off x="1532467" y="1471232"/>
              <a:ext cx="4380589" cy="1877949"/>
            </a:xfrm>
            <a:prstGeom prst="rect">
              <a:avLst/>
            </a:prstGeom>
            <a:solidFill>
              <a:srgbClr val="DEF1D7"/>
            </a:solidFill>
            <a:ln w="95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D53A362-400C-F34A-BDBA-30F365A1BFB6}"/>
                </a:ext>
              </a:extLst>
            </p:cNvPr>
            <p:cNvSpPr txBox="1"/>
            <p:nvPr/>
          </p:nvSpPr>
          <p:spPr>
            <a:xfrm>
              <a:off x="1532467" y="1097170"/>
              <a:ext cx="629360" cy="3196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>
                  <a:latin typeface="IBM Plex Sans" panose="020B0503050203000203" pitchFamily="34" charset="0"/>
                </a:rPr>
                <a:t>Rule S.4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F12D1476-32E4-1346-9BFE-A8B32528BAD6}"/>
              </a:ext>
            </a:extLst>
          </p:cNvPr>
          <p:cNvSpPr txBox="1"/>
          <p:nvPr/>
        </p:nvSpPr>
        <p:spPr>
          <a:xfrm>
            <a:off x="4627211" y="3998165"/>
            <a:ext cx="380845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        Region is not "Dire Dawa”</a:t>
            </a:r>
          </a:p>
          <a:p>
            <a:r>
              <a:rPr lang="en-GB" sz="1100" dirty="0"/>
              <a:t>and Region is not "Gambela" </a:t>
            </a:r>
          </a:p>
          <a:p>
            <a:r>
              <a:rPr lang="en-GB" sz="1100" dirty="0"/>
              <a:t>and Education in single years &lt;= 13.5 </a:t>
            </a:r>
          </a:p>
          <a:p>
            <a:r>
              <a:rPr lang="en-GB" sz="1100" dirty="0"/>
              <a:t>and Knowledge of ovulatory cycle is not "Before period begins" and Heard family planning on newspaper last few months </a:t>
            </a:r>
          </a:p>
          <a:p>
            <a:r>
              <a:rPr lang="en-GB" sz="1100" dirty="0"/>
              <a:t>and not "Formerly in union or living with a man"'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B39EA76-026B-5147-877B-CDBFECA07A64}"/>
              </a:ext>
            </a:extLst>
          </p:cNvPr>
          <p:cNvGrpSpPr/>
          <p:nvPr/>
        </p:nvGrpSpPr>
        <p:grpSpPr>
          <a:xfrm>
            <a:off x="4627211" y="1426884"/>
            <a:ext cx="3815829" cy="1866660"/>
            <a:chOff x="1532467" y="1222067"/>
            <a:chExt cx="2837920" cy="771282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C3E6D18-948E-E74B-ADF3-77230856A8A5}"/>
                </a:ext>
              </a:extLst>
            </p:cNvPr>
            <p:cNvSpPr/>
            <p:nvPr/>
          </p:nvSpPr>
          <p:spPr>
            <a:xfrm>
              <a:off x="1532467" y="1367328"/>
              <a:ext cx="2837920" cy="626021"/>
            </a:xfrm>
            <a:prstGeom prst="rect">
              <a:avLst/>
            </a:prstGeom>
            <a:solidFill>
              <a:srgbClr val="DEF1D7"/>
            </a:solidFill>
            <a:ln w="95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233D8C6-5252-C34E-9E24-43055599FAA2}"/>
                </a:ext>
              </a:extLst>
            </p:cNvPr>
            <p:cNvSpPr txBox="1"/>
            <p:nvPr/>
          </p:nvSpPr>
          <p:spPr>
            <a:xfrm>
              <a:off x="1532467" y="1222067"/>
              <a:ext cx="454463" cy="1017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>
                  <a:latin typeface="IBM Plex Sans" panose="020B0503050203000203" pitchFamily="34" charset="0"/>
                </a:rPr>
                <a:t>Rule S.3</a:t>
              </a: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586B161A-8A59-4B46-BC97-2C204FFEEE5C}"/>
              </a:ext>
            </a:extLst>
          </p:cNvPr>
          <p:cNvSpPr txBox="1"/>
          <p:nvPr/>
        </p:nvSpPr>
        <p:spPr>
          <a:xfrm>
            <a:off x="4660010" y="1888853"/>
            <a:ext cx="3815829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        Region is "Addis Adaba" </a:t>
            </a:r>
          </a:p>
          <a:p>
            <a:r>
              <a:rPr lang="en-GB" sz="1100" dirty="0"/>
              <a:t>and Region is not "Dire Dawa" </a:t>
            </a:r>
          </a:p>
          <a:p>
            <a:r>
              <a:rPr lang="en-GB" sz="1100" dirty="0"/>
              <a:t>and Region is not "Gambela" </a:t>
            </a:r>
          </a:p>
          <a:p>
            <a:r>
              <a:rPr lang="en-GB" sz="1100" dirty="0"/>
              <a:t>and Education in single years &lt;= 13</a:t>
            </a:r>
          </a:p>
          <a:p>
            <a:r>
              <a:rPr lang="en-GB" sz="1100" dirty="0"/>
              <a:t>and Frequency of reading newspaper or magazine &lt;= 1</a:t>
            </a:r>
          </a:p>
          <a:p>
            <a:r>
              <a:rPr lang="en-GB" sz="1100" dirty="0"/>
              <a:t>and Knowledge of ovulatory cycle is not "Before period begins" </a:t>
            </a:r>
          </a:p>
          <a:p>
            <a:r>
              <a:rPr lang="en-GB" sz="1100" dirty="0"/>
              <a:t>and not Heard family planning on newspaper last few months</a:t>
            </a:r>
            <a:endParaRPr lang="en-US" sz="1100" dirty="0">
              <a:latin typeface="IBM Plex Sans" panose="020B0503050203000203" pitchFamily="34" charset="0"/>
              <a:cs typeface="IBM Plex Arabic" panose="020B0503050203000203" pitchFamily="34" charset="-78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D21E9F3-A19E-5D40-9DEF-408D1E147214}"/>
              </a:ext>
            </a:extLst>
          </p:cNvPr>
          <p:cNvSpPr txBox="1"/>
          <p:nvPr/>
        </p:nvSpPr>
        <p:spPr>
          <a:xfrm>
            <a:off x="8143409" y="258216"/>
            <a:ext cx="308129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E" sz="1100" dirty="0">
                <a:latin typeface="IBM Plex Sans" panose="020B0503050203000203" pitchFamily="34" charset="0"/>
              </a:rPr>
              <a:t>Overrule ruleset estimator hyperparameter search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359528D-656C-284C-ACF8-C196BA91C494}"/>
                  </a:ext>
                </a:extLst>
              </p:cNvPr>
              <p:cNvSpPr txBox="1"/>
              <p:nvPr/>
            </p:nvSpPr>
            <p:spPr>
              <a:xfrm>
                <a:off x="1014762" y="5746150"/>
                <a:ext cx="2753989" cy="2831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2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𝒪</m:t>
                        </m:r>
                      </m:e>
                    </m:acc>
                    <m:r>
                      <a:rPr lang="en-US" sz="1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200" dirty="0"/>
                  <a:t> </a:t>
                </a:r>
                <a:r>
                  <a:rPr lang="en-US" sz="1200" dirty="0">
                    <a:latin typeface="IBM Plex Sans" panose="020B0503050203000203" pitchFamily="34" charset="0"/>
                  </a:rPr>
                  <a:t>(S.1 </a:t>
                </a:r>
                <a14:m>
                  <m:oMath xmlns:m="http://schemas.openxmlformats.org/officeDocument/2006/math">
                    <m:r>
                      <a:rPr lang="en-US" sz="1200" i="1" dirty="0">
                        <a:latin typeface="Cambria Math" panose="02040503050406030204" pitchFamily="18" charset="0"/>
                      </a:rPr>
                      <m:t>∨</m:t>
                    </m:r>
                  </m:oMath>
                </a14:m>
                <a:r>
                  <a:rPr lang="en-US" sz="1200" dirty="0">
                    <a:latin typeface="IBM Plex Sans" panose="020B0503050203000203" pitchFamily="34" charset="0"/>
                  </a:rPr>
                  <a:t> S.2 </a:t>
                </a:r>
                <a14:m>
                  <m:oMath xmlns:m="http://schemas.openxmlformats.org/officeDocument/2006/math">
                    <m:r>
                      <a:rPr lang="en-US" sz="1200" i="1" dirty="0">
                        <a:latin typeface="Cambria Math" panose="02040503050406030204" pitchFamily="18" charset="0"/>
                      </a:rPr>
                      <m:t>∨</m:t>
                    </m:r>
                  </m:oMath>
                </a14:m>
                <a:r>
                  <a:rPr lang="en-US" sz="1200" dirty="0">
                    <a:latin typeface="IBM Plex Sans" panose="020B0503050203000203" pitchFamily="34" charset="0"/>
                  </a:rPr>
                  <a:t> S.3 </a:t>
                </a:r>
                <a14:m>
                  <m:oMath xmlns:m="http://schemas.openxmlformats.org/officeDocument/2006/math">
                    <m:r>
                      <a:rPr lang="en-US" sz="1200" i="1" dirty="0">
                        <a:latin typeface="Cambria Math" panose="02040503050406030204" pitchFamily="18" charset="0"/>
                      </a:rPr>
                      <m:t>∨</m:t>
                    </m:r>
                  </m:oMath>
                </a14:m>
                <a:r>
                  <a:rPr lang="en-US" sz="1200" dirty="0">
                    <a:latin typeface="IBM Plex Sans" panose="020B0503050203000203" pitchFamily="34" charset="0"/>
                  </a:rPr>
                  <a:t> S.4 </a:t>
                </a:r>
                <a14:m>
                  <m:oMath xmlns:m="http://schemas.openxmlformats.org/officeDocument/2006/math">
                    <m:r>
                      <a:rPr lang="en-US" sz="1200" i="1" dirty="0">
                        <a:latin typeface="Cambria Math" panose="02040503050406030204" pitchFamily="18" charset="0"/>
                      </a:rPr>
                      <m:t>∨</m:t>
                    </m:r>
                  </m:oMath>
                </a14:m>
                <a:r>
                  <a:rPr lang="en-US" sz="1200" dirty="0">
                    <a:latin typeface="IBM Plex Sans" panose="020B0503050203000203" pitchFamily="34" charset="0"/>
                  </a:rPr>
                  <a:t> S.5) </a:t>
                </a:r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359528D-656C-284C-ACF8-C196BA91C4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4762" y="5746150"/>
                <a:ext cx="2753989" cy="283154"/>
              </a:xfrm>
              <a:prstGeom prst="rect">
                <a:avLst/>
              </a:prstGeom>
              <a:blipFill>
                <a:blip r:embed="rId3"/>
                <a:stretch>
                  <a:fillRect b="-17391"/>
                </a:stretch>
              </a:blipFill>
            </p:spPr>
            <p:txBody>
              <a:bodyPr/>
              <a:lstStyle/>
              <a:p>
                <a:r>
                  <a:rPr lang="en-K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35D3B386-86D4-B34A-9084-0DA4B66E82BB}"/>
              </a:ext>
            </a:extLst>
          </p:cNvPr>
          <p:cNvSpPr txBox="1"/>
          <p:nvPr/>
        </p:nvSpPr>
        <p:spPr>
          <a:xfrm>
            <a:off x="1353957" y="6016425"/>
            <a:ext cx="30514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E" sz="1200" dirty="0"/>
              <a:t>Percentage covered - 0.9104795737122557 </a:t>
            </a:r>
            <a:r>
              <a:rPr lang="en-KE" sz="1200" dirty="0">
                <a:latin typeface="IBM Plex Sans" panose="020B0503050203000203" pitchFamily="34" charset="0"/>
              </a:rPr>
              <a:t>%</a:t>
            </a:r>
          </a:p>
          <a:p>
            <a:r>
              <a:rPr lang="en-KE" sz="1200" dirty="0"/>
              <a:t>Balanced accuracy 0.8859003636978771</a:t>
            </a:r>
            <a:endParaRPr lang="en-KE" sz="1200" dirty="0">
              <a:latin typeface="IBM Plex Sans" panose="020B0503050203000203" pitchFamily="34" charset="0"/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7E1A25F8-3682-6B46-A6A0-DAA0B63A79C8}"/>
              </a:ext>
            </a:extLst>
          </p:cNvPr>
          <p:cNvGrpSpPr/>
          <p:nvPr/>
        </p:nvGrpSpPr>
        <p:grpSpPr>
          <a:xfrm>
            <a:off x="8747430" y="1414317"/>
            <a:ext cx="3970878" cy="1896664"/>
            <a:chOff x="1532467" y="1176238"/>
            <a:chExt cx="4558587" cy="2261935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22033EF6-7B91-7D4C-A252-C8442F5CCAD4}"/>
                </a:ext>
              </a:extLst>
            </p:cNvPr>
            <p:cNvSpPr/>
            <p:nvPr/>
          </p:nvSpPr>
          <p:spPr>
            <a:xfrm>
              <a:off x="1532467" y="1610491"/>
              <a:ext cx="4558587" cy="1827682"/>
            </a:xfrm>
            <a:prstGeom prst="rect">
              <a:avLst/>
            </a:prstGeom>
            <a:solidFill>
              <a:srgbClr val="DEF1D7"/>
            </a:solidFill>
            <a:ln w="95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60635B6-618D-904C-AB1C-7B3CEC3E70E2}"/>
                </a:ext>
              </a:extLst>
            </p:cNvPr>
            <p:cNvSpPr txBox="1"/>
            <p:nvPr/>
          </p:nvSpPr>
          <p:spPr>
            <a:xfrm>
              <a:off x="1532467" y="1176238"/>
              <a:ext cx="701506" cy="2936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>
                  <a:latin typeface="IBM Plex Sans" panose="020B0503050203000203" pitchFamily="34" charset="0"/>
                </a:rPr>
                <a:t>Rule S.5</a:t>
              </a: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7032EF10-0FE7-5B4A-A517-0A553D675CDA}"/>
              </a:ext>
            </a:extLst>
          </p:cNvPr>
          <p:cNvSpPr txBox="1"/>
          <p:nvPr/>
        </p:nvSpPr>
        <p:spPr>
          <a:xfrm>
            <a:off x="8811824" y="1928575"/>
            <a:ext cx="3808450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       Region is not "Addis Adaba" </a:t>
            </a:r>
          </a:p>
          <a:p>
            <a:r>
              <a:rPr lang="en-GB" sz="1100" dirty="0"/>
              <a:t>and Region is not "Dire Dawa" </a:t>
            </a:r>
          </a:p>
          <a:p>
            <a:r>
              <a:rPr lang="en-GB" sz="1100" dirty="0"/>
              <a:t>and Education in single years &lt;= 13</a:t>
            </a:r>
          </a:p>
          <a:p>
            <a:r>
              <a:rPr lang="en-GB" sz="1100" dirty="0"/>
              <a:t>and Frequency of reading newspaper or magazine &lt;= 1</a:t>
            </a:r>
          </a:p>
          <a:p>
            <a:r>
              <a:rPr lang="en-GB" sz="1100" dirty="0"/>
              <a:t>and not Heard family planning on newspaper last few months</a:t>
            </a:r>
          </a:p>
          <a:p>
            <a:r>
              <a:rPr lang="en-GB" sz="1100" dirty="0"/>
              <a:t>and not "Formerly in union or living with a man”</a:t>
            </a:r>
          </a:p>
          <a:p>
            <a:r>
              <a:rPr lang="en-GB" sz="1100" dirty="0"/>
              <a:t>and Unmet need is "Using for limiting"</a:t>
            </a:r>
          </a:p>
        </p:txBody>
      </p:sp>
    </p:spTree>
    <p:extLst>
      <p:ext uri="{BB962C8B-B14F-4D97-AF65-F5344CB8AC3E}">
        <p14:creationId xmlns:p14="http://schemas.microsoft.com/office/powerpoint/2010/main" val="2383222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84EAC970-C1AA-0948-BFD0-C3F19BCD01E5}"/>
              </a:ext>
            </a:extLst>
          </p:cNvPr>
          <p:cNvSpPr txBox="1"/>
          <p:nvPr/>
        </p:nvSpPr>
        <p:spPr>
          <a:xfrm>
            <a:off x="437177" y="207138"/>
            <a:ext cx="852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E" dirty="0"/>
              <a:t>Nigeria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302D3D5-E2BF-D84E-BF18-0B94B632C338}"/>
                  </a:ext>
                </a:extLst>
              </p:cNvPr>
              <p:cNvSpPr txBox="1"/>
              <p:nvPr/>
            </p:nvSpPr>
            <p:spPr>
              <a:xfrm>
                <a:off x="4529858" y="835841"/>
                <a:ext cx="118295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Support Rules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𝒮</m:t>
                    </m:r>
                  </m:oMath>
                </a14:m>
                <a:endParaRPr lang="en-US" sz="12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302D3D5-E2BF-D84E-BF18-0B94B632C3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9858" y="835841"/>
                <a:ext cx="1182953" cy="276999"/>
              </a:xfrm>
              <a:prstGeom prst="rect">
                <a:avLst/>
              </a:prstGeom>
              <a:blipFill>
                <a:blip r:embed="rId2"/>
                <a:stretch>
                  <a:fillRect b="-13043"/>
                </a:stretch>
              </a:blipFill>
            </p:spPr>
            <p:txBody>
              <a:bodyPr/>
              <a:lstStyle/>
              <a:p>
                <a:r>
                  <a:rPr lang="en-K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Group 30">
            <a:extLst>
              <a:ext uri="{FF2B5EF4-FFF2-40B4-BE49-F238E27FC236}">
                <a16:creationId xmlns:a16="http://schemas.microsoft.com/office/drawing/2014/main" id="{F628E6EC-6DE5-9D4B-AE63-972C3976A7D2}"/>
              </a:ext>
            </a:extLst>
          </p:cNvPr>
          <p:cNvGrpSpPr/>
          <p:nvPr/>
        </p:nvGrpSpPr>
        <p:grpSpPr>
          <a:xfrm>
            <a:off x="4627211" y="1109479"/>
            <a:ext cx="3037613" cy="802541"/>
            <a:chOff x="1532467" y="1196451"/>
            <a:chExt cx="3217138" cy="462001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76D5564-3B57-094D-A8C8-58DD144CB200}"/>
                </a:ext>
              </a:extLst>
            </p:cNvPr>
            <p:cNvSpPr/>
            <p:nvPr/>
          </p:nvSpPr>
          <p:spPr>
            <a:xfrm>
              <a:off x="1532467" y="1367328"/>
              <a:ext cx="3217138" cy="291124"/>
            </a:xfrm>
            <a:prstGeom prst="rect">
              <a:avLst/>
            </a:prstGeom>
            <a:solidFill>
              <a:srgbClr val="DEF1D7"/>
            </a:solidFill>
            <a:ln w="95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1F175EB-B22C-2347-8FD3-EC4BD3AC4718}"/>
                </a:ext>
              </a:extLst>
            </p:cNvPr>
            <p:cNvSpPr txBox="1"/>
            <p:nvPr/>
          </p:nvSpPr>
          <p:spPr>
            <a:xfrm>
              <a:off x="1532467" y="1196451"/>
              <a:ext cx="598856" cy="1417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>
                  <a:latin typeface="IBM Plex Sans" panose="020B0503050203000203" pitchFamily="34" charset="0"/>
                </a:rPr>
                <a:t>Rule S.1</a:t>
              </a: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764A3F23-B005-6C4D-B6F5-E28403DFE15C}"/>
              </a:ext>
            </a:extLst>
          </p:cNvPr>
          <p:cNvSpPr txBox="1"/>
          <p:nvPr/>
        </p:nvSpPr>
        <p:spPr>
          <a:xfrm>
            <a:off x="4702627" y="1439300"/>
            <a:ext cx="296219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        Ideal number of children &lt;= 12</a:t>
            </a:r>
          </a:p>
          <a:p>
            <a:r>
              <a:rPr lang="en-GB" sz="1100" dirty="0"/>
              <a:t>and Unmet need is not "Spacing failure"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744FD166-A0CE-2446-87AE-12CEF8E8E890}"/>
                  </a:ext>
                </a:extLst>
              </p:cNvPr>
              <p:cNvSpPr txBox="1"/>
              <p:nvPr/>
            </p:nvSpPr>
            <p:spPr>
              <a:xfrm>
                <a:off x="4627211" y="3064719"/>
                <a:ext cx="2753989" cy="2831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2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𝒪</m:t>
                        </m:r>
                      </m:e>
                    </m:acc>
                    <m:r>
                      <a:rPr lang="en-US" sz="1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200" dirty="0"/>
                  <a:t> </a:t>
                </a:r>
                <a:r>
                  <a:rPr lang="en-US" sz="1200" dirty="0">
                    <a:latin typeface="IBM Plex Sans" panose="020B0503050203000203" pitchFamily="34" charset="0"/>
                  </a:rPr>
                  <a:t>(S.1) </a:t>
                </a:r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744FD166-A0CE-2446-87AE-12CEF8E8E8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7211" y="3064719"/>
                <a:ext cx="2753989" cy="283154"/>
              </a:xfrm>
              <a:prstGeom prst="rect">
                <a:avLst/>
              </a:prstGeom>
              <a:blipFill>
                <a:blip r:embed="rId3"/>
                <a:stretch>
                  <a:fillRect b="-17391"/>
                </a:stretch>
              </a:blipFill>
            </p:spPr>
            <p:txBody>
              <a:bodyPr/>
              <a:lstStyle/>
              <a:p>
                <a:r>
                  <a:rPr lang="en-K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TextBox 37">
            <a:extLst>
              <a:ext uri="{FF2B5EF4-FFF2-40B4-BE49-F238E27FC236}">
                <a16:creationId xmlns:a16="http://schemas.microsoft.com/office/drawing/2014/main" id="{D79794F5-8F06-A84E-A364-2ECCD986F5E1}"/>
              </a:ext>
            </a:extLst>
          </p:cNvPr>
          <p:cNvSpPr txBox="1"/>
          <p:nvPr/>
        </p:nvSpPr>
        <p:spPr>
          <a:xfrm>
            <a:off x="4966406" y="3334994"/>
            <a:ext cx="17043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E" sz="1200" dirty="0"/>
              <a:t>0.9571639586410635 </a:t>
            </a:r>
            <a:r>
              <a:rPr lang="en-KE" sz="1200" dirty="0">
                <a:latin typeface="IBM Plex Sans" panose="020B0503050203000203" pitchFamily="34" charset="0"/>
              </a:rPr>
              <a:t>%</a:t>
            </a:r>
          </a:p>
          <a:p>
            <a:r>
              <a:rPr lang="en-KE" sz="1200" dirty="0"/>
              <a:t>0.9458549907896316</a:t>
            </a:r>
            <a:endParaRPr lang="en-KE" sz="1200" dirty="0">
              <a:latin typeface="IBM Plex Sans" panose="020B050305020300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0396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761ED36F-5760-BC4A-8600-39ABDE33C944}"/>
              </a:ext>
            </a:extLst>
          </p:cNvPr>
          <p:cNvSpPr/>
          <p:nvPr/>
        </p:nvSpPr>
        <p:spPr>
          <a:xfrm>
            <a:off x="8124082" y="3003131"/>
            <a:ext cx="3037613" cy="1487891"/>
          </a:xfrm>
          <a:prstGeom prst="rect">
            <a:avLst/>
          </a:prstGeom>
          <a:solidFill>
            <a:srgbClr val="DEF1D7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7C8B366-7D50-D34F-A29A-E36AA1366AFE}"/>
              </a:ext>
            </a:extLst>
          </p:cNvPr>
          <p:cNvSpPr/>
          <p:nvPr/>
        </p:nvSpPr>
        <p:spPr>
          <a:xfrm>
            <a:off x="8138384" y="1209213"/>
            <a:ext cx="3037613" cy="1153533"/>
          </a:xfrm>
          <a:prstGeom prst="rect">
            <a:avLst/>
          </a:prstGeom>
          <a:solidFill>
            <a:srgbClr val="DEF1D7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4EAC970-C1AA-0948-BFD0-C3F19BCD01E5}"/>
              </a:ext>
            </a:extLst>
          </p:cNvPr>
          <p:cNvSpPr txBox="1"/>
          <p:nvPr/>
        </p:nvSpPr>
        <p:spPr>
          <a:xfrm>
            <a:off x="437177" y="207138"/>
            <a:ext cx="1350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E" dirty="0"/>
              <a:t>Seirra Leone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302D3D5-E2BF-D84E-BF18-0B94B632C338}"/>
                  </a:ext>
                </a:extLst>
              </p:cNvPr>
              <p:cNvSpPr txBox="1"/>
              <p:nvPr/>
            </p:nvSpPr>
            <p:spPr>
              <a:xfrm>
                <a:off x="4529858" y="835841"/>
                <a:ext cx="118295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Support Rules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𝒮</m:t>
                    </m:r>
                  </m:oMath>
                </a14:m>
                <a:endParaRPr lang="en-US" sz="1200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302D3D5-E2BF-D84E-BF18-0B94B632C3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9858" y="835841"/>
                <a:ext cx="1182953" cy="276999"/>
              </a:xfrm>
              <a:prstGeom prst="rect">
                <a:avLst/>
              </a:prstGeom>
              <a:blipFill>
                <a:blip r:embed="rId2"/>
                <a:stretch>
                  <a:fillRect b="-13043"/>
                </a:stretch>
              </a:blipFill>
            </p:spPr>
            <p:txBody>
              <a:bodyPr/>
              <a:lstStyle/>
              <a:p>
                <a:r>
                  <a:rPr lang="en-K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" name="Group 26">
            <a:extLst>
              <a:ext uri="{FF2B5EF4-FFF2-40B4-BE49-F238E27FC236}">
                <a16:creationId xmlns:a16="http://schemas.microsoft.com/office/drawing/2014/main" id="{995126A0-4787-2941-9A46-42AD49E5CF72}"/>
              </a:ext>
            </a:extLst>
          </p:cNvPr>
          <p:cNvGrpSpPr/>
          <p:nvPr/>
        </p:nvGrpSpPr>
        <p:grpSpPr>
          <a:xfrm>
            <a:off x="4614901" y="1291968"/>
            <a:ext cx="3037613" cy="1743848"/>
            <a:chOff x="1532467" y="1138941"/>
            <a:chExt cx="3543798" cy="2263908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9A8B1D8A-A825-9642-97D0-F4ADEFD649F8}"/>
                </a:ext>
              </a:extLst>
            </p:cNvPr>
            <p:cNvSpPr/>
            <p:nvPr/>
          </p:nvSpPr>
          <p:spPr>
            <a:xfrm>
              <a:off x="1532467" y="1471231"/>
              <a:ext cx="3543798" cy="1931618"/>
            </a:xfrm>
            <a:prstGeom prst="rect">
              <a:avLst/>
            </a:prstGeom>
            <a:solidFill>
              <a:srgbClr val="DEF1D7"/>
            </a:solidFill>
            <a:ln w="95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14BAB89-D5A5-FC44-899B-15CB029424AE}"/>
                </a:ext>
              </a:extLst>
            </p:cNvPr>
            <p:cNvSpPr txBox="1"/>
            <p:nvPr/>
          </p:nvSpPr>
          <p:spPr>
            <a:xfrm>
              <a:off x="1532467" y="1138941"/>
              <a:ext cx="712892" cy="3196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>
                  <a:latin typeface="IBM Plex Sans" panose="020B0503050203000203" pitchFamily="34" charset="0"/>
                </a:rPr>
                <a:t>Rule S.4</a:t>
              </a: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F4B110DC-5FEC-1749-B999-0E370EFE1EEF}"/>
              </a:ext>
            </a:extLst>
          </p:cNvPr>
          <p:cNvSpPr txBox="1"/>
          <p:nvPr/>
        </p:nvSpPr>
        <p:spPr>
          <a:xfrm>
            <a:off x="4642326" y="1600997"/>
            <a:ext cx="297247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        Respondent's current age &gt; 18</a:t>
            </a:r>
          </a:p>
          <a:p>
            <a:r>
              <a:rPr lang="en-GB" sz="1100" dirty="0"/>
              <a:t>and Region is not "Eastern" </a:t>
            </a:r>
          </a:p>
          <a:p>
            <a:r>
              <a:rPr lang="en-GB" sz="1100" dirty="0"/>
              <a:t>and Region is not "Western" </a:t>
            </a:r>
          </a:p>
          <a:p>
            <a:r>
              <a:rPr lang="en-GB" sz="1100" dirty="0"/>
              <a:t>and Education in single years &lt;= 11</a:t>
            </a:r>
          </a:p>
          <a:p>
            <a:r>
              <a:rPr lang="en-GB" sz="1100" dirty="0"/>
              <a:t>and Frequency of listening to radio &lt;= 1</a:t>
            </a:r>
          </a:p>
          <a:p>
            <a:r>
              <a:rPr lang="en-GB" sz="1100" dirty="0"/>
              <a:t>and Frequency of watching television &lt;= 1 </a:t>
            </a:r>
          </a:p>
          <a:p>
            <a:r>
              <a:rPr lang="en-GB" sz="1100" dirty="0"/>
              <a:t>and Unmet need is "Unmet need for spacing" </a:t>
            </a:r>
          </a:p>
          <a:p>
            <a:r>
              <a:rPr lang="en-GB" sz="1100" dirty="0"/>
              <a:t>and Unmet need is not "Using for spacing"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F628E6EC-6DE5-9D4B-AE63-972C3976A7D2}"/>
              </a:ext>
            </a:extLst>
          </p:cNvPr>
          <p:cNvGrpSpPr/>
          <p:nvPr/>
        </p:nvGrpSpPr>
        <p:grpSpPr>
          <a:xfrm>
            <a:off x="608814" y="4295642"/>
            <a:ext cx="3037613" cy="900170"/>
            <a:chOff x="1532467" y="1207896"/>
            <a:chExt cx="3217138" cy="518204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76D5564-3B57-094D-A8C8-58DD144CB200}"/>
                </a:ext>
              </a:extLst>
            </p:cNvPr>
            <p:cNvSpPr/>
            <p:nvPr/>
          </p:nvSpPr>
          <p:spPr>
            <a:xfrm>
              <a:off x="1532467" y="1367329"/>
              <a:ext cx="3217138" cy="358771"/>
            </a:xfrm>
            <a:prstGeom prst="rect">
              <a:avLst/>
            </a:prstGeom>
            <a:solidFill>
              <a:srgbClr val="DEF1D7"/>
            </a:solidFill>
            <a:ln w="95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1F175EB-B22C-2347-8FD3-EC4BD3AC4718}"/>
                </a:ext>
              </a:extLst>
            </p:cNvPr>
            <p:cNvSpPr txBox="1"/>
            <p:nvPr/>
          </p:nvSpPr>
          <p:spPr>
            <a:xfrm>
              <a:off x="1532467" y="1207896"/>
              <a:ext cx="647179" cy="1417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>
                  <a:latin typeface="IBM Plex Sans" panose="020B0503050203000203" pitchFamily="34" charset="0"/>
                </a:rPr>
                <a:t>Rule S.3</a:t>
              </a: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764A3F23-B005-6C4D-B6F5-E28403DFE15C}"/>
              </a:ext>
            </a:extLst>
          </p:cNvPr>
          <p:cNvSpPr txBox="1"/>
          <p:nvPr/>
        </p:nvSpPr>
        <p:spPr>
          <a:xfrm>
            <a:off x="684230" y="4595646"/>
            <a:ext cx="296219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        Region is not "Eastern" </a:t>
            </a:r>
          </a:p>
          <a:p>
            <a:r>
              <a:rPr lang="en-GB" sz="1100" dirty="0"/>
              <a:t>and Region is not "North Western" </a:t>
            </a:r>
          </a:p>
          <a:p>
            <a:r>
              <a:rPr lang="en-GB" sz="1100" dirty="0"/>
              <a:t>and Wealth index combined &gt; 2.5'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744FD166-A0CE-2446-87AE-12CEF8E8E890}"/>
                  </a:ext>
                </a:extLst>
              </p:cNvPr>
              <p:cNvSpPr txBox="1"/>
              <p:nvPr/>
            </p:nvSpPr>
            <p:spPr>
              <a:xfrm>
                <a:off x="8545574" y="4717673"/>
                <a:ext cx="3079379" cy="2831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2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𝒪</m:t>
                        </m:r>
                      </m:e>
                    </m:acc>
                    <m:r>
                      <a:rPr lang="en-US" sz="1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200" dirty="0"/>
                  <a:t> </a:t>
                </a:r>
                <a:r>
                  <a:rPr lang="en-US" sz="1200" dirty="0">
                    <a:latin typeface="IBM Plex Sans" panose="020B0503050203000203" pitchFamily="34" charset="0"/>
                  </a:rPr>
                  <a:t>(S.1 </a:t>
                </a:r>
                <a14:m>
                  <m:oMath xmlns:m="http://schemas.openxmlformats.org/officeDocument/2006/math">
                    <m:r>
                      <a:rPr lang="en-US" sz="1200" i="1" dirty="0">
                        <a:latin typeface="Cambria Math" panose="02040503050406030204" pitchFamily="18" charset="0"/>
                      </a:rPr>
                      <m:t>∨</m:t>
                    </m:r>
                  </m:oMath>
                </a14:m>
                <a:r>
                  <a:rPr lang="en-US" sz="1200" dirty="0">
                    <a:latin typeface="IBM Plex Sans" panose="020B0503050203000203" pitchFamily="34" charset="0"/>
                  </a:rPr>
                  <a:t> S.2 </a:t>
                </a:r>
                <a14:m>
                  <m:oMath xmlns:m="http://schemas.openxmlformats.org/officeDocument/2006/math">
                    <m:r>
                      <a:rPr lang="en-US" sz="1200" i="1" dirty="0">
                        <a:latin typeface="Cambria Math" panose="02040503050406030204" pitchFamily="18" charset="0"/>
                      </a:rPr>
                      <m:t>∨</m:t>
                    </m:r>
                  </m:oMath>
                </a14:m>
                <a:r>
                  <a:rPr lang="en-US" sz="1200" dirty="0">
                    <a:latin typeface="IBM Plex Sans" panose="020B0503050203000203" pitchFamily="34" charset="0"/>
                  </a:rPr>
                  <a:t> S.3 </a:t>
                </a:r>
                <a14:m>
                  <m:oMath xmlns:m="http://schemas.openxmlformats.org/officeDocument/2006/math">
                    <m:r>
                      <a:rPr lang="en-US" sz="1200" i="1" dirty="0">
                        <a:latin typeface="Cambria Math" panose="02040503050406030204" pitchFamily="18" charset="0"/>
                      </a:rPr>
                      <m:t>∨</m:t>
                    </m:r>
                  </m:oMath>
                </a14:m>
                <a:r>
                  <a:rPr lang="en-US" sz="1200" dirty="0">
                    <a:latin typeface="IBM Plex Sans" panose="020B0503050203000203" pitchFamily="34" charset="0"/>
                  </a:rPr>
                  <a:t> S.4 </a:t>
                </a:r>
                <a14:m>
                  <m:oMath xmlns:m="http://schemas.openxmlformats.org/officeDocument/2006/math">
                    <m:r>
                      <a:rPr lang="en-US" sz="1200" i="1" dirty="0">
                        <a:latin typeface="Cambria Math" panose="02040503050406030204" pitchFamily="18" charset="0"/>
                      </a:rPr>
                      <m:t>∨</m:t>
                    </m:r>
                  </m:oMath>
                </a14:m>
                <a:r>
                  <a:rPr lang="en-US" sz="1200" dirty="0">
                    <a:latin typeface="IBM Plex Sans" panose="020B0503050203000203" pitchFamily="34" charset="0"/>
                  </a:rPr>
                  <a:t> S.5 </a:t>
                </a:r>
                <a14:m>
                  <m:oMath xmlns:m="http://schemas.openxmlformats.org/officeDocument/2006/math">
                    <m:r>
                      <a:rPr lang="en-US" sz="1200" i="1" dirty="0">
                        <a:latin typeface="Cambria Math" panose="02040503050406030204" pitchFamily="18" charset="0"/>
                      </a:rPr>
                      <m:t>∨</m:t>
                    </m:r>
                  </m:oMath>
                </a14:m>
                <a:r>
                  <a:rPr lang="en-US" sz="1200" dirty="0">
                    <a:latin typeface="IBM Plex Sans" panose="020B0503050203000203" pitchFamily="34" charset="0"/>
                  </a:rPr>
                  <a:t> S.6 </a:t>
                </a:r>
                <a14:m>
                  <m:oMath xmlns:m="http://schemas.openxmlformats.org/officeDocument/2006/math">
                    <m:r>
                      <a:rPr lang="en-US" sz="1200" i="1" dirty="0">
                        <a:latin typeface="Cambria Math" panose="02040503050406030204" pitchFamily="18" charset="0"/>
                      </a:rPr>
                      <m:t>∨</m:t>
                    </m:r>
                  </m:oMath>
                </a14:m>
                <a:r>
                  <a:rPr lang="en-US" sz="1200" dirty="0">
                    <a:latin typeface="IBM Plex Sans" panose="020B0503050203000203" pitchFamily="34" charset="0"/>
                  </a:rPr>
                  <a:t> S.7) </a:t>
                </a:r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744FD166-A0CE-2446-87AE-12CEF8E8E8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5574" y="4717673"/>
                <a:ext cx="3079379" cy="283154"/>
              </a:xfrm>
              <a:prstGeom prst="rect">
                <a:avLst/>
              </a:prstGeom>
              <a:blipFill>
                <a:blip r:embed="rId3"/>
                <a:stretch>
                  <a:fillRect b="-17391"/>
                </a:stretch>
              </a:blipFill>
            </p:spPr>
            <p:txBody>
              <a:bodyPr/>
              <a:lstStyle/>
              <a:p>
                <a:r>
                  <a:rPr lang="en-K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TextBox 37">
            <a:extLst>
              <a:ext uri="{FF2B5EF4-FFF2-40B4-BE49-F238E27FC236}">
                <a16:creationId xmlns:a16="http://schemas.microsoft.com/office/drawing/2014/main" id="{D79794F5-8F06-A84E-A364-2ECCD986F5E1}"/>
              </a:ext>
            </a:extLst>
          </p:cNvPr>
          <p:cNvSpPr txBox="1"/>
          <p:nvPr/>
        </p:nvSpPr>
        <p:spPr>
          <a:xfrm>
            <a:off x="9210159" y="4987948"/>
            <a:ext cx="16257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br>
              <a:rPr lang="en-KE" sz="1200" dirty="0">
                <a:latin typeface="IBM Plex Sans" panose="020B0503050203000203" pitchFamily="34" charset="0"/>
              </a:rPr>
            </a:br>
            <a:r>
              <a:rPr lang="en-KE" sz="1200" dirty="0">
                <a:latin typeface="IBM Plex Sans" panose="020B0503050203000203" pitchFamily="34" charset="0"/>
              </a:rPr>
              <a:t>0.945054945054945 %</a:t>
            </a:r>
          </a:p>
          <a:p>
            <a:r>
              <a:rPr lang="en-KE" sz="1200" dirty="0"/>
              <a:t>0.8284127112802888</a:t>
            </a:r>
            <a:endParaRPr lang="en-KE" sz="1200" dirty="0">
              <a:latin typeface="IBM Plex Sans" panose="020B0503050203000203" pitchFamily="34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156482D-F6CC-864C-A7A5-DE7413F233E8}"/>
              </a:ext>
            </a:extLst>
          </p:cNvPr>
          <p:cNvGrpSpPr/>
          <p:nvPr/>
        </p:nvGrpSpPr>
        <p:grpSpPr>
          <a:xfrm>
            <a:off x="610256" y="1209213"/>
            <a:ext cx="3037613" cy="1312494"/>
            <a:chOff x="1532467" y="1196451"/>
            <a:chExt cx="3217138" cy="755567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9ACDEBF-32F3-D247-9F9B-08B3B0881B45}"/>
                </a:ext>
              </a:extLst>
            </p:cNvPr>
            <p:cNvSpPr/>
            <p:nvPr/>
          </p:nvSpPr>
          <p:spPr>
            <a:xfrm>
              <a:off x="1532467" y="1367328"/>
              <a:ext cx="3217138" cy="584690"/>
            </a:xfrm>
            <a:prstGeom prst="rect">
              <a:avLst/>
            </a:prstGeom>
            <a:solidFill>
              <a:srgbClr val="DEF1D7"/>
            </a:solidFill>
            <a:ln w="95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07F8A18-0786-9148-BECB-54718DCD44B2}"/>
                </a:ext>
              </a:extLst>
            </p:cNvPr>
            <p:cNvSpPr txBox="1"/>
            <p:nvPr/>
          </p:nvSpPr>
          <p:spPr>
            <a:xfrm>
              <a:off x="1532467" y="1196451"/>
              <a:ext cx="598856" cy="1417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>
                  <a:latin typeface="IBM Plex Sans" panose="020B0503050203000203" pitchFamily="34" charset="0"/>
                </a:rPr>
                <a:t>Rule S.1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A7BEDDC8-63FA-424F-9396-F2A3B1550854}"/>
              </a:ext>
            </a:extLst>
          </p:cNvPr>
          <p:cNvSpPr txBox="1"/>
          <p:nvPr/>
        </p:nvSpPr>
        <p:spPr>
          <a:xfrm>
            <a:off x="610256" y="1539034"/>
            <a:ext cx="3037613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        Region is not "Eastern" </a:t>
            </a:r>
          </a:p>
          <a:p>
            <a:r>
              <a:rPr lang="en-GB" sz="1100" dirty="0"/>
              <a:t>and Region is "North Western" </a:t>
            </a:r>
          </a:p>
          <a:p>
            <a:r>
              <a:rPr lang="en-GB" sz="1100" dirty="0"/>
              <a:t>and Region is not "Western" </a:t>
            </a:r>
          </a:p>
          <a:p>
            <a:r>
              <a:rPr lang="en-GB" sz="1100" dirty="0"/>
              <a:t>and Education in single years &lt;= 11</a:t>
            </a:r>
          </a:p>
          <a:p>
            <a:r>
              <a:rPr lang="en-GB" sz="1100" dirty="0"/>
              <a:t>and Unmet need is not "Unmet need for spacing"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A07DEF8-8B75-5B47-BCA0-1269961355B5}"/>
              </a:ext>
            </a:extLst>
          </p:cNvPr>
          <p:cNvGrpSpPr/>
          <p:nvPr/>
        </p:nvGrpSpPr>
        <p:grpSpPr>
          <a:xfrm>
            <a:off x="610256" y="2738987"/>
            <a:ext cx="3037613" cy="1147694"/>
            <a:chOff x="1532467" y="1196451"/>
            <a:chExt cx="3217138" cy="660696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722EB94-680F-2C4D-9CFB-C941D6A7945F}"/>
                </a:ext>
              </a:extLst>
            </p:cNvPr>
            <p:cNvSpPr/>
            <p:nvPr/>
          </p:nvSpPr>
          <p:spPr>
            <a:xfrm>
              <a:off x="1532467" y="1367328"/>
              <a:ext cx="3217138" cy="489819"/>
            </a:xfrm>
            <a:prstGeom prst="rect">
              <a:avLst/>
            </a:prstGeom>
            <a:solidFill>
              <a:srgbClr val="DEF1D7"/>
            </a:solidFill>
            <a:ln w="95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656BCE0-5367-D44C-8785-D58341FA3DE3}"/>
                </a:ext>
              </a:extLst>
            </p:cNvPr>
            <p:cNvSpPr txBox="1"/>
            <p:nvPr/>
          </p:nvSpPr>
          <p:spPr>
            <a:xfrm>
              <a:off x="1532467" y="1196451"/>
              <a:ext cx="647179" cy="1417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>
                  <a:latin typeface="IBM Plex Sans" panose="020B0503050203000203" pitchFamily="34" charset="0"/>
                </a:rPr>
                <a:t>Rule S.2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F2DA6A55-251E-C642-A857-3F35E3AD254D}"/>
              </a:ext>
            </a:extLst>
          </p:cNvPr>
          <p:cNvSpPr txBox="1"/>
          <p:nvPr/>
        </p:nvSpPr>
        <p:spPr>
          <a:xfrm>
            <a:off x="624580" y="3084574"/>
            <a:ext cx="30720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        Region is not "Eastern" </a:t>
            </a:r>
          </a:p>
          <a:p>
            <a:r>
              <a:rPr lang="en-GB" sz="1100" dirty="0"/>
              <a:t>and Region is "North Western" </a:t>
            </a:r>
          </a:p>
          <a:p>
            <a:r>
              <a:rPr lang="en-GB" sz="1100" dirty="0"/>
              <a:t>and Region is not "Western" </a:t>
            </a:r>
          </a:p>
          <a:p>
            <a:r>
              <a:rPr lang="en-GB" sz="1100" dirty="0"/>
              <a:t>and Unmet need is not "Unmet need for spacing"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A4DF628-03CD-2A40-989D-CCB95B83FC19}"/>
              </a:ext>
            </a:extLst>
          </p:cNvPr>
          <p:cNvGrpSpPr/>
          <p:nvPr/>
        </p:nvGrpSpPr>
        <p:grpSpPr>
          <a:xfrm>
            <a:off x="4614901" y="3267411"/>
            <a:ext cx="3037613" cy="1450261"/>
            <a:chOff x="1572404" y="839954"/>
            <a:chExt cx="3217138" cy="834876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1D613D2-8D41-F948-BE78-44C22D6AFB27}"/>
                </a:ext>
              </a:extLst>
            </p:cNvPr>
            <p:cNvSpPr/>
            <p:nvPr/>
          </p:nvSpPr>
          <p:spPr>
            <a:xfrm>
              <a:off x="1572404" y="1027493"/>
              <a:ext cx="3217138" cy="647337"/>
            </a:xfrm>
            <a:prstGeom prst="rect">
              <a:avLst/>
            </a:prstGeom>
            <a:solidFill>
              <a:srgbClr val="DEF1D7"/>
            </a:solidFill>
            <a:ln w="95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92D69EE-8555-2B44-A57B-EBD2475C6101}"/>
                </a:ext>
              </a:extLst>
            </p:cNvPr>
            <p:cNvSpPr txBox="1"/>
            <p:nvPr/>
          </p:nvSpPr>
          <p:spPr>
            <a:xfrm>
              <a:off x="1572404" y="839954"/>
              <a:ext cx="647179" cy="1417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>
                  <a:latin typeface="IBM Plex Sans" panose="020B0503050203000203" pitchFamily="34" charset="0"/>
                </a:rPr>
                <a:t>Rule S.5</a:t>
              </a: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F9128EDA-9BC8-124E-9A6F-47E2E16A3E1E}"/>
              </a:ext>
            </a:extLst>
          </p:cNvPr>
          <p:cNvSpPr txBox="1"/>
          <p:nvPr/>
        </p:nvSpPr>
        <p:spPr>
          <a:xfrm>
            <a:off x="4642326" y="3686068"/>
            <a:ext cx="2962198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        Region is "Eastern" </a:t>
            </a:r>
          </a:p>
          <a:p>
            <a:r>
              <a:rPr lang="en-GB" sz="1100" dirty="0"/>
              <a:t>and Region is not "North Western" </a:t>
            </a:r>
          </a:p>
          <a:p>
            <a:r>
              <a:rPr lang="en-GB" sz="1100" dirty="0"/>
              <a:t>and Region is not "Western" </a:t>
            </a:r>
          </a:p>
          <a:p>
            <a:r>
              <a:rPr lang="en-GB" sz="1100" dirty="0"/>
              <a:t>and Education in single years &lt;= 11.5 </a:t>
            </a:r>
          </a:p>
          <a:p>
            <a:r>
              <a:rPr lang="en-GB" sz="1100" dirty="0"/>
              <a:t>and Frequency of watching television &lt;= 1.5'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D14699C-0323-4641-85A0-C74D7732D912}"/>
              </a:ext>
            </a:extLst>
          </p:cNvPr>
          <p:cNvSpPr/>
          <p:nvPr/>
        </p:nvSpPr>
        <p:spPr>
          <a:xfrm>
            <a:off x="8143409" y="1254750"/>
            <a:ext cx="3706992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100" dirty="0"/>
              <a:t>        Respondent's current age &gt; 18</a:t>
            </a:r>
          </a:p>
          <a:p>
            <a:r>
              <a:rPr lang="en-GB" sz="1100" dirty="0"/>
              <a:t>and Region is not "Eastern" </a:t>
            </a:r>
          </a:p>
          <a:p>
            <a:r>
              <a:rPr lang="en-GB" sz="1100" dirty="0"/>
              <a:t>and Region is not "North Western”</a:t>
            </a:r>
          </a:p>
          <a:p>
            <a:r>
              <a:rPr lang="en-GB" sz="1100" dirty="0"/>
              <a:t>and Education in single years &lt;= 11</a:t>
            </a:r>
          </a:p>
          <a:p>
            <a:r>
              <a:rPr lang="en-GB" sz="1100" dirty="0"/>
              <a:t>and Wealth index combined &lt;= 2</a:t>
            </a:r>
          </a:p>
          <a:p>
            <a:r>
              <a:rPr lang="en-GB" sz="1100" dirty="0"/>
              <a:t>and Unmet need is not "Unmet need for spacing"</a:t>
            </a:r>
            <a:endParaRPr lang="en-KE" sz="11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A38620E-FD9B-724D-9E87-A8EFC660C854}"/>
              </a:ext>
            </a:extLst>
          </p:cNvPr>
          <p:cNvSpPr/>
          <p:nvPr/>
        </p:nvSpPr>
        <p:spPr>
          <a:xfrm>
            <a:off x="8143409" y="3044472"/>
            <a:ext cx="3032588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100" dirty="0"/>
              <a:t>        Respondent's current age &lt;= 18</a:t>
            </a:r>
          </a:p>
          <a:p>
            <a:r>
              <a:rPr lang="en-GB" sz="1100" dirty="0"/>
              <a:t>and Region is not "Eastern" </a:t>
            </a:r>
          </a:p>
          <a:p>
            <a:r>
              <a:rPr lang="en-GB" sz="1100" dirty="0"/>
              <a:t>and Region is not "North Western”</a:t>
            </a:r>
          </a:p>
          <a:p>
            <a:r>
              <a:rPr lang="en-GB" sz="1100" dirty="0"/>
              <a:t>and Region is not "Western”</a:t>
            </a:r>
          </a:p>
          <a:p>
            <a:r>
              <a:rPr lang="en-GB" sz="1100" dirty="0"/>
              <a:t>and Type of place of residence is "Rural" </a:t>
            </a:r>
          </a:p>
          <a:p>
            <a:r>
              <a:rPr lang="en-GB" sz="1100" dirty="0"/>
              <a:t>and Education in single years &lt;= 11</a:t>
            </a:r>
          </a:p>
          <a:p>
            <a:r>
              <a:rPr lang="en-GB" sz="1100" dirty="0"/>
              <a:t>and Frequency of watching television &lt;= 1 </a:t>
            </a:r>
          </a:p>
          <a:p>
            <a:r>
              <a:rPr lang="en-GB" sz="1100" dirty="0"/>
              <a:t>and Wealth index combined &lt;= 2.5</a:t>
            </a:r>
            <a:endParaRPr lang="en-KE" sz="11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FF4AD79-9495-2C46-A05C-866AE3555808}"/>
              </a:ext>
            </a:extLst>
          </p:cNvPr>
          <p:cNvSpPr txBox="1"/>
          <p:nvPr/>
        </p:nvSpPr>
        <p:spPr>
          <a:xfrm>
            <a:off x="8110783" y="923116"/>
            <a:ext cx="6110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latin typeface="IBM Plex Sans" panose="020B0503050203000203" pitchFamily="34" charset="0"/>
              </a:rPr>
              <a:t>Rule S.6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4B7BC13-86B1-8840-A23E-541B75FFAE11}"/>
              </a:ext>
            </a:extLst>
          </p:cNvPr>
          <p:cNvSpPr txBox="1"/>
          <p:nvPr/>
        </p:nvSpPr>
        <p:spPr>
          <a:xfrm>
            <a:off x="8110782" y="2694710"/>
            <a:ext cx="6110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latin typeface="IBM Plex Sans" panose="020B0503050203000203" pitchFamily="34" charset="0"/>
              </a:rPr>
              <a:t>Rule S.7</a:t>
            </a:r>
          </a:p>
        </p:txBody>
      </p:sp>
    </p:spTree>
    <p:extLst>
      <p:ext uri="{BB962C8B-B14F-4D97-AF65-F5344CB8AC3E}">
        <p14:creationId xmlns:p14="http://schemas.microsoft.com/office/powerpoint/2010/main" val="926601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C277B33-7D8A-F340-A47B-0C04B2B34773}"/>
              </a:ext>
            </a:extLst>
          </p:cNvPr>
          <p:cNvSpPr/>
          <p:nvPr/>
        </p:nvSpPr>
        <p:spPr>
          <a:xfrm>
            <a:off x="4840885" y="4277104"/>
            <a:ext cx="3364288" cy="1153533"/>
          </a:xfrm>
          <a:prstGeom prst="rect">
            <a:avLst/>
          </a:prstGeom>
          <a:solidFill>
            <a:srgbClr val="DEF1D7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C0ED5C5-07CA-A643-9C0F-9B8F46F5F20B}"/>
              </a:ext>
            </a:extLst>
          </p:cNvPr>
          <p:cNvSpPr/>
          <p:nvPr/>
        </p:nvSpPr>
        <p:spPr>
          <a:xfrm>
            <a:off x="4840885" y="2670176"/>
            <a:ext cx="3364288" cy="1238095"/>
          </a:xfrm>
          <a:prstGeom prst="rect">
            <a:avLst/>
          </a:prstGeom>
          <a:solidFill>
            <a:srgbClr val="DEF1D7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169B3C8-03CA-7546-84C2-EC86A1C48AE2}"/>
              </a:ext>
            </a:extLst>
          </p:cNvPr>
          <p:cNvSpPr/>
          <p:nvPr/>
        </p:nvSpPr>
        <p:spPr>
          <a:xfrm>
            <a:off x="545975" y="4687489"/>
            <a:ext cx="3456037" cy="1404216"/>
          </a:xfrm>
          <a:prstGeom prst="rect">
            <a:avLst/>
          </a:prstGeom>
          <a:solidFill>
            <a:srgbClr val="DEF1D7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F9EB17B-A0DF-B549-B33D-71C3A2476E3C}"/>
              </a:ext>
            </a:extLst>
          </p:cNvPr>
          <p:cNvSpPr/>
          <p:nvPr/>
        </p:nvSpPr>
        <p:spPr>
          <a:xfrm>
            <a:off x="530737" y="2662987"/>
            <a:ext cx="3471275" cy="1522367"/>
          </a:xfrm>
          <a:prstGeom prst="rect">
            <a:avLst/>
          </a:prstGeom>
          <a:solidFill>
            <a:srgbClr val="DEF1D7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A05E44B-347F-EA47-BD88-D8E4E27B22A0}"/>
              </a:ext>
            </a:extLst>
          </p:cNvPr>
          <p:cNvSpPr/>
          <p:nvPr/>
        </p:nvSpPr>
        <p:spPr>
          <a:xfrm>
            <a:off x="518706" y="835841"/>
            <a:ext cx="3483306" cy="1402054"/>
          </a:xfrm>
          <a:prstGeom prst="rect">
            <a:avLst/>
          </a:prstGeom>
          <a:solidFill>
            <a:srgbClr val="DEF1D7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4EAC970-C1AA-0948-BFD0-C3F19BCD01E5}"/>
              </a:ext>
            </a:extLst>
          </p:cNvPr>
          <p:cNvSpPr txBox="1"/>
          <p:nvPr/>
        </p:nvSpPr>
        <p:spPr>
          <a:xfrm>
            <a:off x="437177" y="207138"/>
            <a:ext cx="930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E" dirty="0"/>
              <a:t>Burundi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302D3D5-E2BF-D84E-BF18-0B94B632C338}"/>
                  </a:ext>
                </a:extLst>
              </p:cNvPr>
              <p:cNvSpPr txBox="1"/>
              <p:nvPr/>
            </p:nvSpPr>
            <p:spPr>
              <a:xfrm>
                <a:off x="8032475" y="835841"/>
                <a:ext cx="118295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Support Rules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𝒮</m:t>
                    </m:r>
                  </m:oMath>
                </a14:m>
                <a:endParaRPr lang="en-US" sz="1200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302D3D5-E2BF-D84E-BF18-0B94B632C3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2475" y="835841"/>
                <a:ext cx="1182953" cy="276999"/>
              </a:xfrm>
              <a:prstGeom prst="rect">
                <a:avLst/>
              </a:prstGeom>
              <a:blipFill>
                <a:blip r:embed="rId2"/>
                <a:stretch>
                  <a:fillRect b="-13043"/>
                </a:stretch>
              </a:blipFill>
            </p:spPr>
            <p:txBody>
              <a:bodyPr/>
              <a:lstStyle/>
              <a:p>
                <a:r>
                  <a:rPr lang="en-K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744FD166-A0CE-2446-87AE-12CEF8E8E890}"/>
                  </a:ext>
                </a:extLst>
              </p:cNvPr>
              <p:cNvSpPr txBox="1"/>
              <p:nvPr/>
            </p:nvSpPr>
            <p:spPr>
              <a:xfrm>
                <a:off x="8032475" y="1340096"/>
                <a:ext cx="2753989" cy="2831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2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𝒪</m:t>
                        </m:r>
                      </m:e>
                    </m:acc>
                    <m:r>
                      <a:rPr lang="en-US" sz="1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200" dirty="0"/>
                  <a:t> </a:t>
                </a:r>
                <a:r>
                  <a:rPr lang="en-US" sz="1200" dirty="0">
                    <a:latin typeface="IBM Plex Sans" panose="020B0503050203000203" pitchFamily="34" charset="0"/>
                  </a:rPr>
                  <a:t>(S.1 </a:t>
                </a:r>
                <a14:m>
                  <m:oMath xmlns:m="http://schemas.openxmlformats.org/officeDocument/2006/math">
                    <m:r>
                      <a:rPr lang="en-US" sz="1200" i="1" dirty="0">
                        <a:latin typeface="Cambria Math" panose="02040503050406030204" pitchFamily="18" charset="0"/>
                      </a:rPr>
                      <m:t>∨</m:t>
                    </m:r>
                  </m:oMath>
                </a14:m>
                <a:r>
                  <a:rPr lang="en-US" sz="1200" dirty="0">
                    <a:latin typeface="IBM Plex Sans" panose="020B0503050203000203" pitchFamily="34" charset="0"/>
                  </a:rPr>
                  <a:t> S.2 </a:t>
                </a:r>
                <a14:m>
                  <m:oMath xmlns:m="http://schemas.openxmlformats.org/officeDocument/2006/math">
                    <m:r>
                      <a:rPr lang="en-US" sz="1200" i="1" dirty="0">
                        <a:latin typeface="Cambria Math" panose="02040503050406030204" pitchFamily="18" charset="0"/>
                      </a:rPr>
                      <m:t>∨</m:t>
                    </m:r>
                  </m:oMath>
                </a14:m>
                <a:r>
                  <a:rPr lang="en-US" sz="1200" dirty="0">
                    <a:latin typeface="IBM Plex Sans" panose="020B0503050203000203" pitchFamily="34" charset="0"/>
                  </a:rPr>
                  <a:t> S.3 </a:t>
                </a:r>
                <a14:m>
                  <m:oMath xmlns:m="http://schemas.openxmlformats.org/officeDocument/2006/math">
                    <m:r>
                      <a:rPr lang="en-US" sz="1200" i="1" dirty="0">
                        <a:latin typeface="Cambria Math" panose="02040503050406030204" pitchFamily="18" charset="0"/>
                      </a:rPr>
                      <m:t>∨</m:t>
                    </m:r>
                  </m:oMath>
                </a14:m>
                <a:r>
                  <a:rPr lang="en-US" sz="1200" dirty="0">
                    <a:latin typeface="IBM Plex Sans" panose="020B0503050203000203" pitchFamily="34" charset="0"/>
                  </a:rPr>
                  <a:t> S.4 </a:t>
                </a:r>
                <a14:m>
                  <m:oMath xmlns:m="http://schemas.openxmlformats.org/officeDocument/2006/math">
                    <m:r>
                      <a:rPr lang="en-US" sz="1200" i="1" dirty="0">
                        <a:latin typeface="Cambria Math" panose="02040503050406030204" pitchFamily="18" charset="0"/>
                      </a:rPr>
                      <m:t>∨</m:t>
                    </m:r>
                  </m:oMath>
                </a14:m>
                <a:r>
                  <a:rPr lang="en-US" sz="1200" dirty="0">
                    <a:latin typeface="IBM Plex Sans" panose="020B0503050203000203" pitchFamily="34" charset="0"/>
                  </a:rPr>
                  <a:t> S.5 ) </a:t>
                </a:r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744FD166-A0CE-2446-87AE-12CEF8E8E8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2475" y="1340096"/>
                <a:ext cx="2753989" cy="283154"/>
              </a:xfrm>
              <a:prstGeom prst="rect">
                <a:avLst/>
              </a:prstGeom>
              <a:blipFill>
                <a:blip r:embed="rId3"/>
                <a:stretch>
                  <a:fillRect b="-17391"/>
                </a:stretch>
              </a:blipFill>
            </p:spPr>
            <p:txBody>
              <a:bodyPr/>
              <a:lstStyle/>
              <a:p>
                <a:r>
                  <a:rPr lang="en-K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TextBox 37">
            <a:extLst>
              <a:ext uri="{FF2B5EF4-FFF2-40B4-BE49-F238E27FC236}">
                <a16:creationId xmlns:a16="http://schemas.microsoft.com/office/drawing/2014/main" id="{D79794F5-8F06-A84E-A364-2ECCD986F5E1}"/>
              </a:ext>
            </a:extLst>
          </p:cNvPr>
          <p:cNvSpPr txBox="1"/>
          <p:nvPr/>
        </p:nvSpPr>
        <p:spPr>
          <a:xfrm>
            <a:off x="8371670" y="1610371"/>
            <a:ext cx="17043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E" sz="1200" dirty="0"/>
              <a:t>0.9244979919678715 </a:t>
            </a:r>
            <a:r>
              <a:rPr lang="en-KE" sz="1200" dirty="0">
                <a:latin typeface="IBM Plex Sans" panose="020B0503050203000203" pitchFamily="34" charset="0"/>
              </a:rPr>
              <a:t>%</a:t>
            </a:r>
          </a:p>
          <a:p>
            <a:r>
              <a:rPr lang="en-KE" sz="1200" dirty="0"/>
              <a:t>0.9059080767514502</a:t>
            </a:r>
            <a:endParaRPr lang="en-KE" sz="1200" dirty="0">
              <a:latin typeface="IBM Plex Sans" panose="020B050305020300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A112563-9CB0-9243-998D-AD6D370579F2}"/>
              </a:ext>
            </a:extLst>
          </p:cNvPr>
          <p:cNvSpPr txBox="1"/>
          <p:nvPr/>
        </p:nvSpPr>
        <p:spPr>
          <a:xfrm>
            <a:off x="545975" y="874888"/>
            <a:ext cx="3364288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        Region is not "Makamba" </a:t>
            </a:r>
          </a:p>
          <a:p>
            <a:r>
              <a:rPr lang="en-GB" sz="1100" dirty="0"/>
              <a:t>and Region is not "Ngozi" </a:t>
            </a:r>
          </a:p>
          <a:p>
            <a:r>
              <a:rPr lang="en-GB" sz="1100" dirty="0"/>
              <a:t>and Region is "Karusi" </a:t>
            </a:r>
          </a:p>
          <a:p>
            <a:r>
              <a:rPr lang="en-GB" sz="1100" dirty="0"/>
              <a:t>and Education in single years &lt;= 6</a:t>
            </a:r>
          </a:p>
          <a:p>
            <a:r>
              <a:rPr lang="en-GB" sz="1100" dirty="0"/>
              <a:t>and Frequency of reading newspaper or magazine &lt;= 1 </a:t>
            </a:r>
          </a:p>
          <a:p>
            <a:r>
              <a:rPr lang="en-GB" sz="1100" dirty="0"/>
              <a:t>and Age at first sex &lt;= 25</a:t>
            </a:r>
          </a:p>
          <a:p>
            <a:r>
              <a:rPr lang="en-GB" sz="1100" dirty="0"/>
              <a:t>and Unmet need is not "Using for limiting</a:t>
            </a:r>
          </a:p>
          <a:p>
            <a:endParaRPr lang="en-GB" sz="1100" dirty="0"/>
          </a:p>
          <a:p>
            <a:endParaRPr lang="en-GB" sz="1100" dirty="0"/>
          </a:p>
          <a:p>
            <a:endParaRPr lang="en-GB" sz="1100" dirty="0"/>
          </a:p>
          <a:p>
            <a:endParaRPr lang="en-GB" sz="1100" dirty="0"/>
          </a:p>
          <a:p>
            <a:r>
              <a:rPr lang="en-GB" sz="1100" dirty="0"/>
              <a:t>       Respondent's current age &gt; 23 </a:t>
            </a:r>
          </a:p>
          <a:p>
            <a:r>
              <a:rPr lang="en-GB" sz="1100" dirty="0"/>
              <a:t>and Region is "Makamba" </a:t>
            </a:r>
          </a:p>
          <a:p>
            <a:r>
              <a:rPr lang="en-GB" sz="1100" dirty="0"/>
              <a:t>and Region is not "Ngozi" </a:t>
            </a:r>
          </a:p>
          <a:p>
            <a:r>
              <a:rPr lang="en-GB" sz="1100" dirty="0"/>
              <a:t>and Region is not "Karusi" </a:t>
            </a:r>
          </a:p>
          <a:p>
            <a:r>
              <a:rPr lang="en-GB" sz="1100" dirty="0"/>
              <a:t>and Education in single years &lt;= 6</a:t>
            </a:r>
          </a:p>
          <a:p>
            <a:r>
              <a:rPr lang="en-GB" sz="1100" dirty="0"/>
              <a:t>and Frequency of reading newspaper or magazine &lt;= 1 and Current marital status is not "Living with partner”</a:t>
            </a:r>
          </a:p>
          <a:p>
            <a:r>
              <a:rPr lang="en-GB" sz="1100" dirty="0"/>
              <a:t>and Age at first sex &lt;= 25</a:t>
            </a:r>
          </a:p>
          <a:p>
            <a:endParaRPr lang="en-GB" sz="1100" dirty="0"/>
          </a:p>
          <a:p>
            <a:endParaRPr lang="en-GB" sz="1100" dirty="0"/>
          </a:p>
          <a:p>
            <a:endParaRPr lang="en-GB" sz="1100" dirty="0"/>
          </a:p>
          <a:p>
            <a:endParaRPr lang="en-GB" sz="1100" dirty="0"/>
          </a:p>
          <a:p>
            <a:r>
              <a:rPr lang="en-GB" sz="1100" dirty="0"/>
              <a:t>        Respondent's current age &gt; 23</a:t>
            </a:r>
          </a:p>
          <a:p>
            <a:r>
              <a:rPr lang="en-GB" sz="1100" dirty="0"/>
              <a:t>and Region is not "Makamba" </a:t>
            </a:r>
          </a:p>
          <a:p>
            <a:r>
              <a:rPr lang="en-GB" sz="1100" dirty="0"/>
              <a:t>and Region is not "Ngozi" </a:t>
            </a:r>
          </a:p>
          <a:p>
            <a:r>
              <a:rPr lang="en-GB" sz="1100" dirty="0"/>
              <a:t>and Region is not "Karusi" </a:t>
            </a:r>
          </a:p>
          <a:p>
            <a:r>
              <a:rPr lang="en-GB" sz="1100" dirty="0"/>
              <a:t>and Frequency of reading newspaper or magazine &lt;= 1 and Current marital status is not "Living with partner" </a:t>
            </a:r>
          </a:p>
          <a:p>
            <a:r>
              <a:rPr lang="en-GB" sz="1100" dirty="0"/>
              <a:t>and Age at first sex &gt; 25</a:t>
            </a:r>
          </a:p>
          <a:p>
            <a:endParaRPr lang="en-GB" sz="1100" dirty="0"/>
          </a:p>
          <a:p>
            <a:endParaRPr lang="en-KE" sz="11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8F82D93-0023-3643-B207-3F7F9E5B37A9}"/>
              </a:ext>
            </a:extLst>
          </p:cNvPr>
          <p:cNvSpPr/>
          <p:nvPr/>
        </p:nvSpPr>
        <p:spPr>
          <a:xfrm>
            <a:off x="4842342" y="2733156"/>
            <a:ext cx="3362831" cy="26314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100" dirty="0"/>
              <a:t>        Region is not "Makamba" </a:t>
            </a:r>
          </a:p>
          <a:p>
            <a:r>
              <a:rPr lang="en-GB" sz="1100" dirty="0"/>
              <a:t>and Region is not "Karusi" </a:t>
            </a:r>
          </a:p>
          <a:p>
            <a:r>
              <a:rPr lang="en-GB" sz="1100" dirty="0"/>
              <a:t>and Education in single years &lt;= 6</a:t>
            </a:r>
          </a:p>
          <a:p>
            <a:r>
              <a:rPr lang="en-GB" sz="1100" dirty="0"/>
              <a:t>and Frequency of reading newspaper or magazine &lt;= 1 </a:t>
            </a:r>
          </a:p>
          <a:p>
            <a:r>
              <a:rPr lang="en-GB" sz="1100" dirty="0"/>
              <a:t>and Wealth index combined &lt;= 2 </a:t>
            </a:r>
          </a:p>
          <a:p>
            <a:r>
              <a:rPr lang="en-GB" sz="1100" dirty="0"/>
              <a:t>and Age at first sex &lt;= 25</a:t>
            </a:r>
          </a:p>
          <a:p>
            <a:endParaRPr lang="en-GB" sz="1100" dirty="0"/>
          </a:p>
          <a:p>
            <a:endParaRPr lang="en-GB" sz="1100" dirty="0"/>
          </a:p>
          <a:p>
            <a:endParaRPr lang="en-GB" sz="1100" dirty="0"/>
          </a:p>
          <a:p>
            <a:endParaRPr lang="en-GB" sz="1100" dirty="0"/>
          </a:p>
          <a:p>
            <a:r>
              <a:rPr lang="en-GB" sz="1100" dirty="0"/>
              <a:t>        Region is not "Makamba" </a:t>
            </a:r>
          </a:p>
          <a:p>
            <a:r>
              <a:rPr lang="en-GB" sz="1100" dirty="0"/>
              <a:t>and Region is not "Karusi" </a:t>
            </a:r>
          </a:p>
          <a:p>
            <a:r>
              <a:rPr lang="en-GB" sz="1100" dirty="0"/>
              <a:t>and Frequency of reading newspaper or magazine &lt;= 1 </a:t>
            </a:r>
          </a:p>
          <a:p>
            <a:r>
              <a:rPr lang="en-GB" sz="1100" dirty="0"/>
              <a:t>and Wealth index combined &gt; 2 </a:t>
            </a:r>
          </a:p>
          <a:p>
            <a:r>
              <a:rPr lang="en-GB" sz="1100" dirty="0"/>
              <a:t>and Age at first sex &lt;= 25</a:t>
            </a:r>
            <a:endParaRPr lang="en-KE" sz="11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0CCF8A0-4C93-9541-B543-47C42C3A0715}"/>
              </a:ext>
            </a:extLst>
          </p:cNvPr>
          <p:cNvSpPr txBox="1"/>
          <p:nvPr/>
        </p:nvSpPr>
        <p:spPr>
          <a:xfrm>
            <a:off x="505106" y="539232"/>
            <a:ext cx="6110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latin typeface="IBM Plex Sans" panose="020B0503050203000203" pitchFamily="34" charset="0"/>
              </a:rPr>
              <a:t>Rule S.1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59147CB-EF4D-D54E-97A6-D678365D421B}"/>
              </a:ext>
            </a:extLst>
          </p:cNvPr>
          <p:cNvSpPr txBox="1"/>
          <p:nvPr/>
        </p:nvSpPr>
        <p:spPr>
          <a:xfrm>
            <a:off x="505106" y="2365852"/>
            <a:ext cx="6110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latin typeface="IBM Plex Sans" panose="020B0503050203000203" pitchFamily="34" charset="0"/>
              </a:rPr>
              <a:t>Rule S.2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7ED81FA-97B9-5440-A3E5-66CF48E5AC7A}"/>
              </a:ext>
            </a:extLst>
          </p:cNvPr>
          <p:cNvSpPr txBox="1"/>
          <p:nvPr/>
        </p:nvSpPr>
        <p:spPr>
          <a:xfrm>
            <a:off x="477874" y="4405821"/>
            <a:ext cx="6110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latin typeface="IBM Plex Sans" panose="020B0503050203000203" pitchFamily="34" charset="0"/>
              </a:rPr>
              <a:t>Rule S.3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90D2F85-AE6B-C14B-B2B2-AE9FAF4FE66A}"/>
              </a:ext>
            </a:extLst>
          </p:cNvPr>
          <p:cNvSpPr txBox="1"/>
          <p:nvPr/>
        </p:nvSpPr>
        <p:spPr>
          <a:xfrm>
            <a:off x="4840885" y="2365852"/>
            <a:ext cx="6110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latin typeface="IBM Plex Sans" panose="020B0503050203000203" pitchFamily="34" charset="0"/>
              </a:rPr>
              <a:t>Rule S.4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6E75EF2-7B29-5C40-A547-FC98AA220096}"/>
              </a:ext>
            </a:extLst>
          </p:cNvPr>
          <p:cNvSpPr txBox="1"/>
          <p:nvPr/>
        </p:nvSpPr>
        <p:spPr>
          <a:xfrm>
            <a:off x="4823668" y="3964892"/>
            <a:ext cx="6110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latin typeface="IBM Plex Sans" panose="020B0503050203000203" pitchFamily="34" charset="0"/>
              </a:rPr>
              <a:t>Rule S.5</a:t>
            </a:r>
          </a:p>
        </p:txBody>
      </p:sp>
    </p:spTree>
    <p:extLst>
      <p:ext uri="{BB962C8B-B14F-4D97-AF65-F5344CB8AC3E}">
        <p14:creationId xmlns:p14="http://schemas.microsoft.com/office/powerpoint/2010/main" val="12471990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DEB48F7D-81EF-4843-AC37-AEE7718EDC92}"/>
              </a:ext>
            </a:extLst>
          </p:cNvPr>
          <p:cNvSpPr/>
          <p:nvPr/>
        </p:nvSpPr>
        <p:spPr>
          <a:xfrm>
            <a:off x="4977237" y="2862295"/>
            <a:ext cx="3632373" cy="1153533"/>
          </a:xfrm>
          <a:prstGeom prst="rect">
            <a:avLst/>
          </a:prstGeom>
          <a:solidFill>
            <a:srgbClr val="DEF1D7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E6204A6-99EC-3440-A771-700566CBB4C6}"/>
              </a:ext>
            </a:extLst>
          </p:cNvPr>
          <p:cNvSpPr/>
          <p:nvPr/>
        </p:nvSpPr>
        <p:spPr>
          <a:xfrm>
            <a:off x="4977237" y="1527772"/>
            <a:ext cx="3632373" cy="966046"/>
          </a:xfrm>
          <a:prstGeom prst="rect">
            <a:avLst/>
          </a:prstGeom>
          <a:solidFill>
            <a:srgbClr val="DEF1D7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802B327-AB63-F643-A9AA-230F5298C65C}"/>
              </a:ext>
            </a:extLst>
          </p:cNvPr>
          <p:cNvSpPr/>
          <p:nvPr/>
        </p:nvSpPr>
        <p:spPr>
          <a:xfrm>
            <a:off x="466769" y="5286838"/>
            <a:ext cx="3582716" cy="1040552"/>
          </a:xfrm>
          <a:prstGeom prst="rect">
            <a:avLst/>
          </a:prstGeom>
          <a:solidFill>
            <a:srgbClr val="DEF1D7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10D76A2-6300-D34C-91B8-CA9DCD8DAA35}"/>
              </a:ext>
            </a:extLst>
          </p:cNvPr>
          <p:cNvSpPr/>
          <p:nvPr/>
        </p:nvSpPr>
        <p:spPr>
          <a:xfrm>
            <a:off x="466771" y="3783378"/>
            <a:ext cx="3582716" cy="1082662"/>
          </a:xfrm>
          <a:prstGeom prst="rect">
            <a:avLst/>
          </a:prstGeom>
          <a:solidFill>
            <a:srgbClr val="DEF1D7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7DEBAC5-6180-9344-BCD0-3963B28E0C94}"/>
              </a:ext>
            </a:extLst>
          </p:cNvPr>
          <p:cNvSpPr/>
          <p:nvPr/>
        </p:nvSpPr>
        <p:spPr>
          <a:xfrm>
            <a:off x="466770" y="2260227"/>
            <a:ext cx="3582716" cy="940173"/>
          </a:xfrm>
          <a:prstGeom prst="rect">
            <a:avLst/>
          </a:prstGeom>
          <a:solidFill>
            <a:srgbClr val="DEF1D7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664A7AF-0C9B-9244-8C0F-274CF5C711D3}"/>
              </a:ext>
            </a:extLst>
          </p:cNvPr>
          <p:cNvSpPr/>
          <p:nvPr/>
        </p:nvSpPr>
        <p:spPr>
          <a:xfrm>
            <a:off x="466770" y="588438"/>
            <a:ext cx="3582716" cy="1082662"/>
          </a:xfrm>
          <a:prstGeom prst="rect">
            <a:avLst/>
          </a:prstGeom>
          <a:solidFill>
            <a:srgbClr val="DEF1D7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4EAC970-C1AA-0948-BFD0-C3F19BCD01E5}"/>
              </a:ext>
            </a:extLst>
          </p:cNvPr>
          <p:cNvSpPr txBox="1"/>
          <p:nvPr/>
        </p:nvSpPr>
        <p:spPr>
          <a:xfrm>
            <a:off x="466770" y="68416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E" dirty="0"/>
              <a:t>Liberia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302D3D5-E2BF-D84E-BF18-0B94B632C338}"/>
                  </a:ext>
                </a:extLst>
              </p:cNvPr>
              <p:cNvSpPr txBox="1"/>
              <p:nvPr/>
            </p:nvSpPr>
            <p:spPr>
              <a:xfrm>
                <a:off x="9528810" y="852770"/>
                <a:ext cx="118295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Support Rules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𝒮</m:t>
                    </m:r>
                  </m:oMath>
                </a14:m>
                <a:endParaRPr lang="en-US" sz="1200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302D3D5-E2BF-D84E-BF18-0B94B632C3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8810" y="852770"/>
                <a:ext cx="1182953" cy="276999"/>
              </a:xfrm>
              <a:prstGeom prst="rect">
                <a:avLst/>
              </a:prstGeom>
              <a:blipFill>
                <a:blip r:embed="rId2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en-K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744FD166-A0CE-2446-87AE-12CEF8E8E890}"/>
                  </a:ext>
                </a:extLst>
              </p:cNvPr>
              <p:cNvSpPr txBox="1"/>
              <p:nvPr/>
            </p:nvSpPr>
            <p:spPr>
              <a:xfrm>
                <a:off x="9509102" y="1220922"/>
                <a:ext cx="2753989" cy="2831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2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𝒪</m:t>
                        </m:r>
                      </m:e>
                    </m:acc>
                    <m:r>
                      <a:rPr lang="en-US" sz="1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200" dirty="0"/>
                  <a:t> </a:t>
                </a:r>
                <a:r>
                  <a:rPr lang="en-US" sz="1200" dirty="0">
                    <a:latin typeface="IBM Plex Sans" panose="020B0503050203000203" pitchFamily="34" charset="0"/>
                  </a:rPr>
                  <a:t>(S.1 </a:t>
                </a:r>
                <a14:m>
                  <m:oMath xmlns:m="http://schemas.openxmlformats.org/officeDocument/2006/math">
                    <m:r>
                      <a:rPr lang="en-US" sz="1200" i="1" dirty="0">
                        <a:latin typeface="Cambria Math" panose="02040503050406030204" pitchFamily="18" charset="0"/>
                      </a:rPr>
                      <m:t>∨</m:t>
                    </m:r>
                  </m:oMath>
                </a14:m>
                <a:r>
                  <a:rPr lang="en-US" sz="1200" dirty="0">
                    <a:latin typeface="IBM Plex Sans" panose="020B0503050203000203" pitchFamily="34" charset="0"/>
                  </a:rPr>
                  <a:t> S.2 </a:t>
                </a:r>
                <a14:m>
                  <m:oMath xmlns:m="http://schemas.openxmlformats.org/officeDocument/2006/math">
                    <m:r>
                      <a:rPr lang="en-US" sz="1200" i="1" dirty="0">
                        <a:latin typeface="Cambria Math" panose="02040503050406030204" pitchFamily="18" charset="0"/>
                      </a:rPr>
                      <m:t>∨</m:t>
                    </m:r>
                  </m:oMath>
                </a14:m>
                <a:r>
                  <a:rPr lang="en-US" sz="1200" dirty="0">
                    <a:latin typeface="IBM Plex Sans" panose="020B0503050203000203" pitchFamily="34" charset="0"/>
                  </a:rPr>
                  <a:t> S.3 </a:t>
                </a:r>
                <a14:m>
                  <m:oMath xmlns:m="http://schemas.openxmlformats.org/officeDocument/2006/math">
                    <m:r>
                      <a:rPr lang="en-US" sz="1200" i="1" dirty="0">
                        <a:latin typeface="Cambria Math" panose="02040503050406030204" pitchFamily="18" charset="0"/>
                      </a:rPr>
                      <m:t>∨</m:t>
                    </m:r>
                  </m:oMath>
                </a14:m>
                <a:r>
                  <a:rPr lang="en-US" sz="1200" dirty="0">
                    <a:latin typeface="IBM Plex Sans" panose="020B0503050203000203" pitchFamily="34" charset="0"/>
                  </a:rPr>
                  <a:t> S.4</a:t>
                </a:r>
                <a:r>
                  <a:rPr lang="en-US" sz="1200" dirty="0"/>
                  <a:t> </a:t>
                </a:r>
                <a14:m>
                  <m:oMath xmlns:m="http://schemas.openxmlformats.org/officeDocument/2006/math">
                    <m:r>
                      <a:rPr lang="en-US" sz="1200" i="1" dirty="0">
                        <a:latin typeface="Cambria Math" panose="02040503050406030204" pitchFamily="18" charset="0"/>
                      </a:rPr>
                      <m:t>∨</m:t>
                    </m:r>
                  </m:oMath>
                </a14:m>
                <a:r>
                  <a:rPr lang="en-US" sz="1200" dirty="0">
                    <a:latin typeface="IBM Plex Sans" panose="020B0503050203000203" pitchFamily="34" charset="0"/>
                  </a:rPr>
                  <a:t> S.5</a:t>
                </a:r>
                <a:r>
                  <a:rPr lang="en-US" sz="1200" dirty="0"/>
                  <a:t> </a:t>
                </a:r>
                <a14:m>
                  <m:oMath xmlns:m="http://schemas.openxmlformats.org/officeDocument/2006/math">
                    <m:r>
                      <a:rPr lang="en-US" sz="1200" i="1" dirty="0">
                        <a:latin typeface="Cambria Math" panose="02040503050406030204" pitchFamily="18" charset="0"/>
                      </a:rPr>
                      <m:t>∨</m:t>
                    </m:r>
                  </m:oMath>
                </a14:m>
                <a:r>
                  <a:rPr lang="en-US" sz="1200" dirty="0">
                    <a:latin typeface="IBM Plex Sans" panose="020B0503050203000203" pitchFamily="34" charset="0"/>
                  </a:rPr>
                  <a:t> S.6) </a:t>
                </a:r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744FD166-A0CE-2446-87AE-12CEF8E8E8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9102" y="1220922"/>
                <a:ext cx="2753989" cy="283154"/>
              </a:xfrm>
              <a:prstGeom prst="rect">
                <a:avLst/>
              </a:prstGeom>
              <a:blipFill>
                <a:blip r:embed="rId3"/>
                <a:stretch>
                  <a:fillRect b="-13043"/>
                </a:stretch>
              </a:blipFill>
            </p:spPr>
            <p:txBody>
              <a:bodyPr/>
              <a:lstStyle/>
              <a:p>
                <a:r>
                  <a:rPr lang="en-K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TextBox 37">
            <a:extLst>
              <a:ext uri="{FF2B5EF4-FFF2-40B4-BE49-F238E27FC236}">
                <a16:creationId xmlns:a16="http://schemas.microsoft.com/office/drawing/2014/main" id="{D79794F5-8F06-A84E-A364-2ECCD986F5E1}"/>
              </a:ext>
            </a:extLst>
          </p:cNvPr>
          <p:cNvSpPr txBox="1"/>
          <p:nvPr/>
        </p:nvSpPr>
        <p:spPr>
          <a:xfrm>
            <a:off x="9557655" y="1730858"/>
            <a:ext cx="1669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E" sz="1200" dirty="0"/>
              <a:t>0.9418604651162791</a:t>
            </a:r>
            <a:r>
              <a:rPr lang="en-KE" sz="1200" dirty="0">
                <a:latin typeface="IBM Plex Sans" panose="020B0503050203000203" pitchFamily="34" charset="0"/>
              </a:rPr>
              <a:t>%</a:t>
            </a:r>
          </a:p>
          <a:p>
            <a:r>
              <a:rPr lang="en-KE" sz="1200" dirty="0"/>
              <a:t>0.8873407561319868</a:t>
            </a:r>
            <a:endParaRPr lang="en-KE" sz="1200" dirty="0">
              <a:latin typeface="IBM Plex Sans" panose="020B0503050203000203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30F876E-1FC9-A840-A9D7-559D52C46E2D}"/>
              </a:ext>
            </a:extLst>
          </p:cNvPr>
          <p:cNvSpPr/>
          <p:nvPr/>
        </p:nvSpPr>
        <p:spPr>
          <a:xfrm>
            <a:off x="466770" y="656389"/>
            <a:ext cx="3765913" cy="60170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100" dirty="0"/>
              <a:t>        Respondent's current age &lt;= 29</a:t>
            </a:r>
          </a:p>
          <a:p>
            <a:r>
              <a:rPr lang="en-GB" sz="1100" dirty="0"/>
              <a:t>and Respondent's current age &gt; 15</a:t>
            </a:r>
          </a:p>
          <a:p>
            <a:r>
              <a:rPr lang="en-GB" sz="1100" dirty="0"/>
              <a:t>and Knowledge of ovulatory cycle is not "During her period" </a:t>
            </a:r>
          </a:p>
          <a:p>
            <a:r>
              <a:rPr lang="en-GB" sz="1100" dirty="0"/>
              <a:t>and Current marital status is "Never in union" </a:t>
            </a:r>
          </a:p>
          <a:p>
            <a:r>
              <a:rPr lang="en-GB" sz="1100" dirty="0"/>
              <a:t>and Unmet need is not "Using for limiting”</a:t>
            </a:r>
          </a:p>
          <a:p>
            <a:endParaRPr lang="en-GB" sz="1100" dirty="0"/>
          </a:p>
          <a:p>
            <a:r>
              <a:rPr lang="en-GB" sz="1100" dirty="0"/>
              <a:t>       </a:t>
            </a:r>
          </a:p>
          <a:p>
            <a:endParaRPr lang="en-GB" sz="1100" dirty="0"/>
          </a:p>
          <a:p>
            <a:endParaRPr lang="en-GB" sz="1100" dirty="0"/>
          </a:p>
          <a:p>
            <a:endParaRPr lang="en-GB" sz="1100" dirty="0"/>
          </a:p>
          <a:p>
            <a:r>
              <a:rPr lang="en-GB" sz="1100" dirty="0"/>
              <a:t>        Respondent's current age &gt; 15.5 </a:t>
            </a:r>
          </a:p>
          <a:p>
            <a:r>
              <a:rPr lang="en-GB" sz="1100" dirty="0"/>
              <a:t>and Region is not "South Eastern B" </a:t>
            </a:r>
          </a:p>
          <a:p>
            <a:r>
              <a:rPr lang="en-GB" sz="1100" dirty="0"/>
              <a:t>and Current marital status is not "Never in union" </a:t>
            </a:r>
          </a:p>
          <a:p>
            <a:r>
              <a:rPr lang="en-GB" sz="1100" dirty="0"/>
              <a:t>and Unmet need is not "Using for spacing”</a:t>
            </a:r>
          </a:p>
          <a:p>
            <a:endParaRPr lang="en-GB" sz="1100" dirty="0"/>
          </a:p>
          <a:p>
            <a:endParaRPr lang="en-GB" sz="1100" dirty="0"/>
          </a:p>
          <a:p>
            <a:endParaRPr lang="en-GB" sz="1100" dirty="0"/>
          </a:p>
          <a:p>
            <a:endParaRPr lang="en-GB" sz="1100" dirty="0"/>
          </a:p>
          <a:p>
            <a:endParaRPr lang="en-GB" sz="1100" dirty="0"/>
          </a:p>
          <a:p>
            <a:r>
              <a:rPr lang="en-GB" sz="1100" dirty="0"/>
              <a:t>        Respondent's current age &gt; 15</a:t>
            </a:r>
          </a:p>
          <a:p>
            <a:r>
              <a:rPr lang="en-GB" sz="1100" dirty="0"/>
              <a:t>and Region is not "South Eastern B" </a:t>
            </a:r>
          </a:p>
          <a:p>
            <a:r>
              <a:rPr lang="en-GB" sz="1100" dirty="0"/>
              <a:t>and Current marital status is not "Never in union" </a:t>
            </a:r>
          </a:p>
          <a:p>
            <a:r>
              <a:rPr lang="en-GB" sz="1100" dirty="0"/>
              <a:t>and Unmet need is "Using for spacing”</a:t>
            </a:r>
          </a:p>
          <a:p>
            <a:r>
              <a:rPr lang="en-GB" sz="1100" dirty="0"/>
              <a:t>and Unmet need is not "Using for limiting</a:t>
            </a:r>
          </a:p>
          <a:p>
            <a:endParaRPr lang="en-GB" sz="1100" dirty="0"/>
          </a:p>
          <a:p>
            <a:endParaRPr lang="en-GB" sz="1100" dirty="0"/>
          </a:p>
          <a:p>
            <a:endParaRPr lang="en-GB" sz="1100" dirty="0"/>
          </a:p>
          <a:p>
            <a:endParaRPr lang="en-GB" sz="1100" dirty="0"/>
          </a:p>
          <a:p>
            <a:r>
              <a:rPr lang="en-GB" sz="1100" dirty="0"/>
              <a:t>        Respondent's current age &gt; 15</a:t>
            </a:r>
          </a:p>
          <a:p>
            <a:r>
              <a:rPr lang="en-GB" sz="1100" dirty="0"/>
              <a:t>and Region is "South Eastern B”</a:t>
            </a:r>
          </a:p>
          <a:p>
            <a:r>
              <a:rPr lang="en-GB" sz="1100" dirty="0"/>
              <a:t>and Knowledge of ovulatory cycle is not "During her period”</a:t>
            </a:r>
          </a:p>
          <a:p>
            <a:r>
              <a:rPr lang="en-GB" sz="1100" dirty="0"/>
              <a:t>and Current marital status is not "Never in union”</a:t>
            </a:r>
          </a:p>
          <a:p>
            <a:r>
              <a:rPr lang="en-GB" sz="1100" dirty="0"/>
              <a:t>and Unmet need is not "Using for limiting</a:t>
            </a:r>
          </a:p>
          <a:p>
            <a:endParaRPr lang="en-GB" sz="11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68C5570-604A-E24B-994C-85A5E5567099}"/>
              </a:ext>
            </a:extLst>
          </p:cNvPr>
          <p:cNvSpPr/>
          <p:nvPr/>
        </p:nvSpPr>
        <p:spPr>
          <a:xfrm>
            <a:off x="4978943" y="1671099"/>
            <a:ext cx="3765913" cy="22929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100" dirty="0"/>
              <a:t>         Respondent's current age &lt;= 15</a:t>
            </a:r>
          </a:p>
          <a:p>
            <a:r>
              <a:rPr lang="en-GB" sz="1100" dirty="0"/>
              <a:t>and  Knowledge of ovulatory cycle is not "During her period”</a:t>
            </a:r>
          </a:p>
          <a:p>
            <a:r>
              <a:rPr lang="en-GB" sz="1100" dirty="0"/>
              <a:t>and  Age at first sex &lt;= 17</a:t>
            </a:r>
          </a:p>
          <a:p>
            <a:r>
              <a:rPr lang="en-GB" sz="1100" dirty="0"/>
              <a:t>and  Unmet need is not "Using for limiting</a:t>
            </a:r>
          </a:p>
          <a:p>
            <a:endParaRPr lang="en-GB" sz="1100" dirty="0"/>
          </a:p>
          <a:p>
            <a:endParaRPr lang="en-GB" sz="1100" dirty="0"/>
          </a:p>
          <a:p>
            <a:endParaRPr lang="en-GB" sz="1100" dirty="0"/>
          </a:p>
          <a:p>
            <a:endParaRPr lang="en-GB" sz="1100" dirty="0"/>
          </a:p>
          <a:p>
            <a:r>
              <a:rPr lang="en-GB" sz="1100" dirty="0"/>
              <a:t>       Respondent's current age &gt; 15</a:t>
            </a:r>
          </a:p>
          <a:p>
            <a:r>
              <a:rPr lang="en-GB" sz="1100" dirty="0"/>
              <a:t>and Current marital status is not "Never in union”</a:t>
            </a:r>
          </a:p>
          <a:p>
            <a:r>
              <a:rPr lang="en-GB" sz="1100" dirty="0"/>
              <a:t>and Age at first sex &lt;= 17</a:t>
            </a:r>
          </a:p>
          <a:p>
            <a:r>
              <a:rPr lang="en-GB" sz="1100" dirty="0"/>
              <a:t>and Age at first sex &gt; 14</a:t>
            </a:r>
          </a:p>
          <a:p>
            <a:r>
              <a:rPr lang="en-GB" sz="1100" dirty="0"/>
              <a:t>and Unmet need is "Using for limiting"</a:t>
            </a:r>
            <a:endParaRPr lang="en-KE" sz="11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96E1F8D-EB6C-C64A-950B-EC325B36C568}"/>
              </a:ext>
            </a:extLst>
          </p:cNvPr>
          <p:cNvSpPr txBox="1"/>
          <p:nvPr/>
        </p:nvSpPr>
        <p:spPr>
          <a:xfrm>
            <a:off x="466769" y="314637"/>
            <a:ext cx="6110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latin typeface="IBM Plex Sans" panose="020B0503050203000203" pitchFamily="34" charset="0"/>
              </a:rPr>
              <a:t>Rule S.1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3950EB6-30D6-A249-8ADE-DC562CCD6E22}"/>
              </a:ext>
            </a:extLst>
          </p:cNvPr>
          <p:cNvSpPr txBox="1"/>
          <p:nvPr/>
        </p:nvSpPr>
        <p:spPr>
          <a:xfrm>
            <a:off x="466768" y="3498087"/>
            <a:ext cx="6110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latin typeface="IBM Plex Sans" panose="020B0503050203000203" pitchFamily="34" charset="0"/>
              </a:rPr>
              <a:t>Rule S.3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CCCAE9E-ADF2-974B-8009-ABE254359CB8}"/>
              </a:ext>
            </a:extLst>
          </p:cNvPr>
          <p:cNvSpPr txBox="1"/>
          <p:nvPr/>
        </p:nvSpPr>
        <p:spPr>
          <a:xfrm>
            <a:off x="466768" y="2007857"/>
            <a:ext cx="6110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latin typeface="IBM Plex Sans" panose="020B0503050203000203" pitchFamily="34" charset="0"/>
              </a:rPr>
              <a:t>Rule S.2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FEF6FB0-3879-FB4C-BBA6-6B0EA5F8A4C9}"/>
              </a:ext>
            </a:extLst>
          </p:cNvPr>
          <p:cNvSpPr txBox="1"/>
          <p:nvPr/>
        </p:nvSpPr>
        <p:spPr>
          <a:xfrm>
            <a:off x="4977237" y="1229757"/>
            <a:ext cx="6110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latin typeface="IBM Plex Sans" panose="020B0503050203000203" pitchFamily="34" charset="0"/>
              </a:rPr>
              <a:t>Rule S.5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4DE2457-65C5-E94B-977B-94C1F6BDA352}"/>
              </a:ext>
            </a:extLst>
          </p:cNvPr>
          <p:cNvSpPr txBox="1"/>
          <p:nvPr/>
        </p:nvSpPr>
        <p:spPr>
          <a:xfrm>
            <a:off x="466767" y="5006641"/>
            <a:ext cx="6110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latin typeface="IBM Plex Sans" panose="020B0503050203000203" pitchFamily="34" charset="0"/>
              </a:rPr>
              <a:t>Rule S.4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B148FA0-B8B2-5943-B407-D89CC17FC7FD}"/>
              </a:ext>
            </a:extLst>
          </p:cNvPr>
          <p:cNvSpPr txBox="1"/>
          <p:nvPr/>
        </p:nvSpPr>
        <p:spPr>
          <a:xfrm>
            <a:off x="4977237" y="2603441"/>
            <a:ext cx="6110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latin typeface="IBM Plex Sans" panose="020B0503050203000203" pitchFamily="34" charset="0"/>
              </a:rPr>
              <a:t>Rule S.6</a:t>
            </a:r>
          </a:p>
        </p:txBody>
      </p:sp>
    </p:spTree>
    <p:extLst>
      <p:ext uri="{BB962C8B-B14F-4D97-AF65-F5344CB8AC3E}">
        <p14:creationId xmlns:p14="http://schemas.microsoft.com/office/powerpoint/2010/main" val="38437724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1DE245D-1F18-7941-BE0E-B6300B30901E}"/>
              </a:ext>
            </a:extLst>
          </p:cNvPr>
          <p:cNvSpPr/>
          <p:nvPr/>
        </p:nvSpPr>
        <p:spPr>
          <a:xfrm>
            <a:off x="781664" y="2943497"/>
            <a:ext cx="3037613" cy="1048392"/>
          </a:xfrm>
          <a:prstGeom prst="rect">
            <a:avLst/>
          </a:prstGeom>
          <a:solidFill>
            <a:srgbClr val="DEF1D7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681382A-02B8-1E4D-95BF-75D1039773A4}"/>
              </a:ext>
            </a:extLst>
          </p:cNvPr>
          <p:cNvSpPr/>
          <p:nvPr/>
        </p:nvSpPr>
        <p:spPr>
          <a:xfrm>
            <a:off x="781665" y="1143576"/>
            <a:ext cx="3037613" cy="1153533"/>
          </a:xfrm>
          <a:prstGeom prst="rect">
            <a:avLst/>
          </a:prstGeom>
          <a:solidFill>
            <a:srgbClr val="DEF1D7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4EAC970-C1AA-0948-BFD0-C3F19BCD01E5}"/>
              </a:ext>
            </a:extLst>
          </p:cNvPr>
          <p:cNvSpPr txBox="1"/>
          <p:nvPr/>
        </p:nvSpPr>
        <p:spPr>
          <a:xfrm>
            <a:off x="437177" y="207138"/>
            <a:ext cx="871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E" dirty="0"/>
              <a:t>Zambia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302D3D5-E2BF-D84E-BF18-0B94B632C338}"/>
                  </a:ext>
                </a:extLst>
              </p:cNvPr>
              <p:cNvSpPr txBox="1"/>
              <p:nvPr/>
            </p:nvSpPr>
            <p:spPr>
              <a:xfrm>
                <a:off x="4529858" y="835841"/>
                <a:ext cx="118295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Support Rules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𝒮</m:t>
                    </m:r>
                  </m:oMath>
                </a14:m>
                <a:endParaRPr lang="en-US" sz="1200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302D3D5-E2BF-D84E-BF18-0B94B632C3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9858" y="835841"/>
                <a:ext cx="1182953" cy="276999"/>
              </a:xfrm>
              <a:prstGeom prst="rect">
                <a:avLst/>
              </a:prstGeom>
              <a:blipFill>
                <a:blip r:embed="rId2"/>
                <a:stretch>
                  <a:fillRect b="-13043"/>
                </a:stretch>
              </a:blipFill>
            </p:spPr>
            <p:txBody>
              <a:bodyPr/>
              <a:lstStyle/>
              <a:p>
                <a:r>
                  <a:rPr lang="en-K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744FD166-A0CE-2446-87AE-12CEF8E8E890}"/>
                  </a:ext>
                </a:extLst>
              </p:cNvPr>
              <p:cNvSpPr txBox="1"/>
              <p:nvPr/>
            </p:nvSpPr>
            <p:spPr>
              <a:xfrm>
                <a:off x="4627211" y="3064719"/>
                <a:ext cx="2753989" cy="2831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2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𝒪</m:t>
                        </m:r>
                      </m:e>
                    </m:acc>
                    <m:r>
                      <a:rPr lang="en-US" sz="1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200" dirty="0"/>
                  <a:t> </a:t>
                </a:r>
                <a:r>
                  <a:rPr lang="en-US" sz="1200" dirty="0">
                    <a:latin typeface="IBM Plex Sans" panose="020B0503050203000203" pitchFamily="34" charset="0"/>
                  </a:rPr>
                  <a:t>(S.1 </a:t>
                </a:r>
                <a14:m>
                  <m:oMath xmlns:m="http://schemas.openxmlformats.org/officeDocument/2006/math">
                    <m:r>
                      <a:rPr lang="en-US" sz="1200" i="1" dirty="0">
                        <a:latin typeface="Cambria Math" panose="02040503050406030204" pitchFamily="18" charset="0"/>
                      </a:rPr>
                      <m:t>∨</m:t>
                    </m:r>
                  </m:oMath>
                </a14:m>
                <a:r>
                  <a:rPr lang="en-US" sz="1200" dirty="0">
                    <a:latin typeface="IBM Plex Sans" panose="020B0503050203000203" pitchFamily="34" charset="0"/>
                  </a:rPr>
                  <a:t> S.2) </a:t>
                </a:r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744FD166-A0CE-2446-87AE-12CEF8E8E8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7211" y="3064719"/>
                <a:ext cx="2753989" cy="283154"/>
              </a:xfrm>
              <a:prstGeom prst="rect">
                <a:avLst/>
              </a:prstGeom>
              <a:blipFill>
                <a:blip r:embed="rId3"/>
                <a:stretch>
                  <a:fillRect b="-17391"/>
                </a:stretch>
              </a:blipFill>
            </p:spPr>
            <p:txBody>
              <a:bodyPr/>
              <a:lstStyle/>
              <a:p>
                <a:r>
                  <a:rPr lang="en-K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TextBox 37">
            <a:extLst>
              <a:ext uri="{FF2B5EF4-FFF2-40B4-BE49-F238E27FC236}">
                <a16:creationId xmlns:a16="http://schemas.microsoft.com/office/drawing/2014/main" id="{D79794F5-8F06-A84E-A364-2ECCD986F5E1}"/>
              </a:ext>
            </a:extLst>
          </p:cNvPr>
          <p:cNvSpPr txBox="1"/>
          <p:nvPr/>
        </p:nvSpPr>
        <p:spPr>
          <a:xfrm>
            <a:off x="4966406" y="3334994"/>
            <a:ext cx="17043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E" sz="1200" dirty="0">
                <a:latin typeface="IBM Plex Sans" panose="020B0503050203000203" pitchFamily="34" charset="0"/>
              </a:rPr>
              <a:t>0.9344965675057209 %</a:t>
            </a:r>
          </a:p>
          <a:p>
            <a:r>
              <a:rPr lang="en-KE" sz="1200" dirty="0"/>
              <a:t>0.9010924392380955</a:t>
            </a:r>
            <a:endParaRPr lang="en-KE" sz="1200" dirty="0">
              <a:latin typeface="IBM Plex Sans" panose="020B050305020300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F0B1BB2-D17E-D64F-9F6E-45F9C5829366}"/>
              </a:ext>
            </a:extLst>
          </p:cNvPr>
          <p:cNvSpPr txBox="1"/>
          <p:nvPr/>
        </p:nvSpPr>
        <p:spPr>
          <a:xfrm>
            <a:off x="781664" y="1179871"/>
            <a:ext cx="3119775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        Respondent's current age &gt; 35 </a:t>
            </a:r>
          </a:p>
          <a:p>
            <a:r>
              <a:rPr lang="en-GB" sz="1100" dirty="0"/>
              <a:t>and Region is not "Muchinga”</a:t>
            </a:r>
          </a:p>
          <a:p>
            <a:r>
              <a:rPr lang="en-GB" sz="1100" dirty="0"/>
              <a:t>and Education in single years &lt;= 14</a:t>
            </a:r>
          </a:p>
          <a:p>
            <a:r>
              <a:rPr lang="en-GB" sz="1100" dirty="0"/>
              <a:t>and Cohabitation duration (grouped) is not "5-9”</a:t>
            </a:r>
          </a:p>
          <a:p>
            <a:r>
              <a:rPr lang="en-GB" sz="1100" dirty="0"/>
              <a:t>and Cohabitation duration (grouped) is not "30+”</a:t>
            </a:r>
          </a:p>
          <a:p>
            <a:r>
              <a:rPr lang="en-GB" sz="1100" dirty="0"/>
              <a:t>and Age at first sex &lt;= 28</a:t>
            </a:r>
          </a:p>
          <a:p>
            <a:endParaRPr lang="en-GB" sz="1100" dirty="0"/>
          </a:p>
          <a:p>
            <a:endParaRPr lang="en-GB" sz="1100" dirty="0"/>
          </a:p>
          <a:p>
            <a:endParaRPr lang="en-GB" sz="1100" dirty="0"/>
          </a:p>
          <a:p>
            <a:endParaRPr lang="en-GB" sz="1100" dirty="0"/>
          </a:p>
          <a:p>
            <a:endParaRPr lang="en-GB" sz="1100" dirty="0"/>
          </a:p>
          <a:p>
            <a:r>
              <a:rPr lang="en-GB" sz="1100" dirty="0"/>
              <a:t>        Respondent's current age &lt;= 35</a:t>
            </a:r>
          </a:p>
          <a:p>
            <a:r>
              <a:rPr lang="en-GB" sz="1100" dirty="0"/>
              <a:t>and Education in single years &lt;= 14</a:t>
            </a:r>
          </a:p>
          <a:p>
            <a:r>
              <a:rPr lang="en-GB" sz="1100" dirty="0"/>
              <a:t>and Cohabitation duration (grouped) is not "20-24" </a:t>
            </a:r>
          </a:p>
          <a:p>
            <a:r>
              <a:rPr lang="en-GB" sz="1100" dirty="0"/>
              <a:t>and Cohabitation duration (grouped) is not "30+" </a:t>
            </a:r>
          </a:p>
          <a:p>
            <a:r>
              <a:rPr lang="en-GB" sz="1100" dirty="0"/>
              <a:t>and Age at first sex &lt;= 28</a:t>
            </a:r>
            <a:endParaRPr lang="en-KE" sz="11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27380BB-0CD0-2443-8316-C627637EC017}"/>
              </a:ext>
            </a:extLst>
          </p:cNvPr>
          <p:cNvSpPr txBox="1"/>
          <p:nvPr/>
        </p:nvSpPr>
        <p:spPr>
          <a:xfrm>
            <a:off x="781664" y="2614855"/>
            <a:ext cx="6110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latin typeface="IBM Plex Sans" panose="020B0503050203000203" pitchFamily="34" charset="0"/>
              </a:rPr>
              <a:t>Rule S.2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1162723-F9B9-ED42-8E7B-592C981E2139}"/>
              </a:ext>
            </a:extLst>
          </p:cNvPr>
          <p:cNvSpPr txBox="1"/>
          <p:nvPr/>
        </p:nvSpPr>
        <p:spPr>
          <a:xfrm>
            <a:off x="781664" y="851229"/>
            <a:ext cx="6110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latin typeface="IBM Plex Sans" panose="020B0503050203000203" pitchFamily="34" charset="0"/>
              </a:rPr>
              <a:t>Rule S.1</a:t>
            </a:r>
          </a:p>
        </p:txBody>
      </p:sp>
    </p:spTree>
    <p:extLst>
      <p:ext uri="{BB962C8B-B14F-4D97-AF65-F5344CB8AC3E}">
        <p14:creationId xmlns:p14="http://schemas.microsoft.com/office/powerpoint/2010/main" val="3386070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0A2F43DD-8431-2E4B-8B43-E3CDD8CE6869}"/>
              </a:ext>
            </a:extLst>
          </p:cNvPr>
          <p:cNvSpPr/>
          <p:nvPr/>
        </p:nvSpPr>
        <p:spPr>
          <a:xfrm>
            <a:off x="652055" y="3937001"/>
            <a:ext cx="3191138" cy="1314268"/>
          </a:xfrm>
          <a:prstGeom prst="rect">
            <a:avLst/>
          </a:prstGeom>
          <a:solidFill>
            <a:srgbClr val="DEF1D7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BC4B0A8-D201-2D49-B9B7-9FF31D4C9B75}"/>
              </a:ext>
            </a:extLst>
          </p:cNvPr>
          <p:cNvSpPr/>
          <p:nvPr/>
        </p:nvSpPr>
        <p:spPr>
          <a:xfrm>
            <a:off x="640082" y="2399308"/>
            <a:ext cx="3191138" cy="1153533"/>
          </a:xfrm>
          <a:prstGeom prst="rect">
            <a:avLst/>
          </a:prstGeom>
          <a:solidFill>
            <a:srgbClr val="DEF1D7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03E637E-6902-9E4B-910F-069E76A75051}"/>
              </a:ext>
            </a:extLst>
          </p:cNvPr>
          <p:cNvSpPr/>
          <p:nvPr/>
        </p:nvSpPr>
        <p:spPr>
          <a:xfrm>
            <a:off x="640081" y="782320"/>
            <a:ext cx="3191139" cy="1153533"/>
          </a:xfrm>
          <a:prstGeom prst="rect">
            <a:avLst/>
          </a:prstGeom>
          <a:solidFill>
            <a:srgbClr val="DEF1D7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302D3D5-E2BF-D84E-BF18-0B94B632C338}"/>
                  </a:ext>
                </a:extLst>
              </p:cNvPr>
              <p:cNvSpPr txBox="1"/>
              <p:nvPr/>
            </p:nvSpPr>
            <p:spPr>
              <a:xfrm>
                <a:off x="6806023" y="1220586"/>
                <a:ext cx="118295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Support Rules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𝒮</m:t>
                    </m:r>
                  </m:oMath>
                </a14:m>
                <a:endParaRPr lang="en-US" sz="1200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302D3D5-E2BF-D84E-BF18-0B94B632C3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6023" y="1220586"/>
                <a:ext cx="1182953" cy="276999"/>
              </a:xfrm>
              <a:prstGeom prst="rect">
                <a:avLst/>
              </a:prstGeom>
              <a:blipFill>
                <a:blip r:embed="rId2"/>
                <a:stretch>
                  <a:fillRect b="-8696"/>
                </a:stretch>
              </a:blipFill>
            </p:spPr>
            <p:txBody>
              <a:bodyPr/>
              <a:lstStyle/>
              <a:p>
                <a:r>
                  <a:rPr lang="en-K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744FD166-A0CE-2446-87AE-12CEF8E8E890}"/>
                  </a:ext>
                </a:extLst>
              </p:cNvPr>
              <p:cNvSpPr txBox="1"/>
              <p:nvPr/>
            </p:nvSpPr>
            <p:spPr>
              <a:xfrm>
                <a:off x="6806023" y="1505546"/>
                <a:ext cx="1830592" cy="2831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2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𝒪</m:t>
                        </m:r>
                      </m:e>
                    </m:acc>
                    <m:r>
                      <a:rPr lang="en-US" sz="1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200" dirty="0"/>
                  <a:t> </a:t>
                </a:r>
                <a:r>
                  <a:rPr lang="en-US" sz="1200" dirty="0">
                    <a:latin typeface="IBM Plex Sans" panose="020B0503050203000203" pitchFamily="34" charset="0"/>
                  </a:rPr>
                  <a:t>(S.1 </a:t>
                </a:r>
                <a14:m>
                  <m:oMath xmlns:m="http://schemas.openxmlformats.org/officeDocument/2006/math">
                    <m:r>
                      <a:rPr lang="en-US" sz="1200" i="1" dirty="0">
                        <a:latin typeface="Cambria Math" panose="02040503050406030204" pitchFamily="18" charset="0"/>
                      </a:rPr>
                      <m:t>∨</m:t>
                    </m:r>
                  </m:oMath>
                </a14:m>
                <a:r>
                  <a:rPr lang="en-US" sz="1200" dirty="0">
                    <a:latin typeface="IBM Plex Sans" panose="020B0503050203000203" pitchFamily="34" charset="0"/>
                  </a:rPr>
                  <a:t> S.2</a:t>
                </a:r>
                <a:r>
                  <a:rPr lang="en-US" sz="1200" dirty="0"/>
                  <a:t> </a:t>
                </a:r>
                <a14:m>
                  <m:oMath xmlns:m="http://schemas.openxmlformats.org/officeDocument/2006/math">
                    <m:r>
                      <a:rPr lang="en-US" sz="1200" i="1" dirty="0">
                        <a:latin typeface="Cambria Math" panose="02040503050406030204" pitchFamily="18" charset="0"/>
                      </a:rPr>
                      <m:t>∨</m:t>
                    </m:r>
                  </m:oMath>
                </a14:m>
                <a:r>
                  <a:rPr lang="en-US" sz="1200" dirty="0">
                    <a:latin typeface="IBM Plex Sans" panose="020B0503050203000203" pitchFamily="34" charset="0"/>
                  </a:rPr>
                  <a:t> S.3</a:t>
                </a:r>
                <a:r>
                  <a:rPr lang="en-US" sz="1200" dirty="0"/>
                  <a:t> </a:t>
                </a:r>
                <a14:m>
                  <m:oMath xmlns:m="http://schemas.openxmlformats.org/officeDocument/2006/math">
                    <m:r>
                      <a:rPr lang="en-US" sz="1200" i="1" dirty="0">
                        <a:latin typeface="Cambria Math" panose="02040503050406030204" pitchFamily="18" charset="0"/>
                      </a:rPr>
                      <m:t>∨</m:t>
                    </m:r>
                  </m:oMath>
                </a14:m>
                <a:r>
                  <a:rPr lang="en-US" sz="1200" dirty="0">
                    <a:latin typeface="IBM Plex Sans" panose="020B0503050203000203" pitchFamily="34" charset="0"/>
                  </a:rPr>
                  <a:t> S.4) </a:t>
                </a:r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744FD166-A0CE-2446-87AE-12CEF8E8E8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6023" y="1505546"/>
                <a:ext cx="1830592" cy="283154"/>
              </a:xfrm>
              <a:prstGeom prst="rect">
                <a:avLst/>
              </a:prstGeom>
              <a:blipFill>
                <a:blip r:embed="rId3"/>
                <a:stretch>
                  <a:fillRect b="-17391"/>
                </a:stretch>
              </a:blipFill>
            </p:spPr>
            <p:txBody>
              <a:bodyPr/>
              <a:lstStyle/>
              <a:p>
                <a:r>
                  <a:rPr lang="en-K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TextBox 37">
            <a:extLst>
              <a:ext uri="{FF2B5EF4-FFF2-40B4-BE49-F238E27FC236}">
                <a16:creationId xmlns:a16="http://schemas.microsoft.com/office/drawing/2014/main" id="{D79794F5-8F06-A84E-A364-2ECCD986F5E1}"/>
              </a:ext>
            </a:extLst>
          </p:cNvPr>
          <p:cNvSpPr txBox="1"/>
          <p:nvPr/>
        </p:nvSpPr>
        <p:spPr>
          <a:xfrm>
            <a:off x="6806023" y="1921730"/>
            <a:ext cx="1669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E" sz="1200" dirty="0"/>
              <a:t>0.9468942626837363</a:t>
            </a:r>
            <a:r>
              <a:rPr lang="en-KE" sz="1200" dirty="0">
                <a:latin typeface="IBM Plex Sans" panose="020B0503050203000203" pitchFamily="34" charset="0"/>
              </a:rPr>
              <a:t>%</a:t>
            </a:r>
          </a:p>
          <a:p>
            <a:r>
              <a:rPr lang="en-KE" sz="1200" dirty="0"/>
              <a:t>0.9299823356904836</a:t>
            </a:r>
            <a:endParaRPr lang="en-KE" sz="1200" dirty="0">
              <a:latin typeface="IBM Plex Sans" panose="020B0503050203000203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943C99D-15BA-FD46-BDE2-2EFB7A5CE456}"/>
              </a:ext>
            </a:extLst>
          </p:cNvPr>
          <p:cNvSpPr/>
          <p:nvPr/>
        </p:nvSpPr>
        <p:spPr>
          <a:xfrm>
            <a:off x="652056" y="5595845"/>
            <a:ext cx="3191138" cy="1203507"/>
          </a:xfrm>
          <a:prstGeom prst="rect">
            <a:avLst/>
          </a:prstGeom>
          <a:solidFill>
            <a:srgbClr val="DEF1D7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D6CD6C2-E1D6-0E4A-A424-260A0F1B3021}"/>
              </a:ext>
            </a:extLst>
          </p:cNvPr>
          <p:cNvSpPr txBox="1"/>
          <p:nvPr/>
        </p:nvSpPr>
        <p:spPr>
          <a:xfrm>
            <a:off x="640082" y="782320"/>
            <a:ext cx="3191138" cy="601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        Region is not "Karamoja" </a:t>
            </a:r>
          </a:p>
          <a:p>
            <a:r>
              <a:rPr lang="en-GB" sz="1100" dirty="0"/>
              <a:t>and Education in single years &lt;= 15</a:t>
            </a:r>
          </a:p>
          <a:p>
            <a:r>
              <a:rPr lang="en-GB" sz="1100" dirty="0"/>
              <a:t>and Current marital status is not "Never in union" </a:t>
            </a:r>
          </a:p>
          <a:p>
            <a:r>
              <a:rPr lang="en-GB" sz="1100" dirty="0"/>
              <a:t>and Cohabitation duration (grouped) is "0-4" </a:t>
            </a:r>
          </a:p>
          <a:p>
            <a:r>
              <a:rPr lang="en-GB" sz="1100" dirty="0"/>
              <a:t>and Cohabitation duration (grouped) is not "15-19" </a:t>
            </a:r>
          </a:p>
          <a:p>
            <a:r>
              <a:rPr lang="en-GB" sz="1100" dirty="0"/>
              <a:t>and Age at first sex &lt;= 23</a:t>
            </a:r>
          </a:p>
          <a:p>
            <a:endParaRPr lang="en-GB" sz="1100" dirty="0"/>
          </a:p>
          <a:p>
            <a:endParaRPr lang="en-GB" sz="1100" dirty="0"/>
          </a:p>
          <a:p>
            <a:endParaRPr lang="en-GB" sz="1100" dirty="0"/>
          </a:p>
          <a:p>
            <a:endParaRPr lang="en-GB" sz="1100" dirty="0"/>
          </a:p>
          <a:p>
            <a:r>
              <a:rPr lang="en-GB" sz="1100" dirty="0"/>
              <a:t>        Region is not "Karamoja" </a:t>
            </a:r>
          </a:p>
          <a:p>
            <a:r>
              <a:rPr lang="en-GB" sz="1100" dirty="0"/>
              <a:t>and Highest educational level &lt;= 1</a:t>
            </a:r>
          </a:p>
          <a:p>
            <a:r>
              <a:rPr lang="en-GB" sz="1100" dirty="0"/>
              <a:t>and Education in single years &lt;= 7</a:t>
            </a:r>
          </a:p>
          <a:p>
            <a:r>
              <a:rPr lang="en-GB" sz="1100" dirty="0"/>
              <a:t>and Current marital status is not "Never in union" </a:t>
            </a:r>
          </a:p>
          <a:p>
            <a:r>
              <a:rPr lang="en-GB" sz="1100" dirty="0"/>
              <a:t>and Cohabitation duration (grouped) is not "0-4" </a:t>
            </a:r>
          </a:p>
          <a:p>
            <a:r>
              <a:rPr lang="en-GB" sz="1100" dirty="0"/>
              <a:t>and Age at first sex &lt;= 23</a:t>
            </a:r>
          </a:p>
          <a:p>
            <a:endParaRPr lang="en-GB" sz="1100" dirty="0"/>
          </a:p>
          <a:p>
            <a:endParaRPr lang="en-GB" sz="1100" dirty="0"/>
          </a:p>
          <a:p>
            <a:endParaRPr lang="en-GB" sz="1100" dirty="0"/>
          </a:p>
          <a:p>
            <a:r>
              <a:rPr lang="en-GB" sz="1100" dirty="0"/>
              <a:t>        Region is not "</a:t>
            </a:r>
            <a:r>
              <a:rPr lang="en-GB" sz="1100" dirty="0" err="1"/>
              <a:t>Bugisu</a:t>
            </a:r>
            <a:r>
              <a:rPr lang="en-GB" sz="1100" dirty="0"/>
              <a:t>" </a:t>
            </a:r>
          </a:p>
          <a:p>
            <a:r>
              <a:rPr lang="en-GB" sz="1100" dirty="0"/>
              <a:t>and Region is not "Karamoja" </a:t>
            </a:r>
          </a:p>
          <a:p>
            <a:r>
              <a:rPr lang="en-GB" sz="1100" dirty="0"/>
              <a:t>and Education in single years &lt;= 13</a:t>
            </a:r>
          </a:p>
          <a:p>
            <a:r>
              <a:rPr lang="en-GB" sz="1100" dirty="0"/>
              <a:t>and Current marital status is "Never in union" </a:t>
            </a:r>
          </a:p>
          <a:p>
            <a:r>
              <a:rPr lang="en-GB" sz="1100" dirty="0"/>
              <a:t>and Cohabitation duration (grouped) is not "0-4" </a:t>
            </a:r>
          </a:p>
          <a:p>
            <a:r>
              <a:rPr lang="en-GB" sz="1100" dirty="0"/>
              <a:t>and Cohabitation duration (grouped) is not "15-19" </a:t>
            </a:r>
          </a:p>
          <a:p>
            <a:r>
              <a:rPr lang="en-GB" sz="1100" dirty="0"/>
              <a:t>and Age at first sex &lt;= 23</a:t>
            </a:r>
          </a:p>
          <a:p>
            <a:endParaRPr lang="en-GB" sz="1100" dirty="0"/>
          </a:p>
          <a:p>
            <a:endParaRPr lang="en-GB" sz="1100" dirty="0"/>
          </a:p>
          <a:p>
            <a:r>
              <a:rPr lang="en-GB" sz="1100" dirty="0"/>
              <a:t>        </a:t>
            </a:r>
          </a:p>
          <a:p>
            <a:r>
              <a:rPr lang="en-GB" sz="1100" dirty="0"/>
              <a:t>        Region is not "Karamoja" </a:t>
            </a:r>
          </a:p>
          <a:p>
            <a:r>
              <a:rPr lang="en-GB" sz="1100" dirty="0"/>
              <a:t>and Highest educational level &gt; 1</a:t>
            </a:r>
          </a:p>
          <a:p>
            <a:r>
              <a:rPr lang="en-GB" sz="1100" dirty="0"/>
              <a:t>and Education in single years &lt;= 15</a:t>
            </a:r>
          </a:p>
          <a:p>
            <a:r>
              <a:rPr lang="en-GB" sz="1100" dirty="0"/>
              <a:t>and Current marital status is not "Never in union" </a:t>
            </a:r>
          </a:p>
          <a:p>
            <a:r>
              <a:rPr lang="en-GB" sz="1100" dirty="0"/>
              <a:t>and Cohabitation duration (grouped) is not "0-4" </a:t>
            </a:r>
          </a:p>
          <a:p>
            <a:r>
              <a:rPr lang="en-GB" sz="1100" dirty="0"/>
              <a:t>and Age at first sex &lt;= 23</a:t>
            </a:r>
            <a:endParaRPr lang="en-KE" sz="11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03DA14A-5288-D24E-909B-F9A46E41CD63}"/>
              </a:ext>
            </a:extLst>
          </p:cNvPr>
          <p:cNvSpPr txBox="1"/>
          <p:nvPr/>
        </p:nvSpPr>
        <p:spPr>
          <a:xfrm>
            <a:off x="437177" y="207138"/>
            <a:ext cx="901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E" dirty="0"/>
              <a:t>Uganda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CF31E56-D18D-E64A-A742-530444D44332}"/>
              </a:ext>
            </a:extLst>
          </p:cNvPr>
          <p:cNvSpPr txBox="1"/>
          <p:nvPr/>
        </p:nvSpPr>
        <p:spPr>
          <a:xfrm>
            <a:off x="582505" y="502536"/>
            <a:ext cx="6110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latin typeface="IBM Plex Sans" panose="020B0503050203000203" pitchFamily="34" charset="0"/>
              </a:rPr>
              <a:t>Rule S.1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F83861B-D6A0-F545-A448-7B4FDE1775EE}"/>
              </a:ext>
            </a:extLst>
          </p:cNvPr>
          <p:cNvSpPr txBox="1"/>
          <p:nvPr/>
        </p:nvSpPr>
        <p:spPr>
          <a:xfrm>
            <a:off x="660462" y="2103910"/>
            <a:ext cx="6110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latin typeface="IBM Plex Sans" panose="020B0503050203000203" pitchFamily="34" charset="0"/>
              </a:rPr>
              <a:t>Rule S.2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C9E3D4A-CDA6-A242-A38E-DDA67FC89149}"/>
              </a:ext>
            </a:extLst>
          </p:cNvPr>
          <p:cNvSpPr txBox="1"/>
          <p:nvPr/>
        </p:nvSpPr>
        <p:spPr>
          <a:xfrm>
            <a:off x="625824" y="3641603"/>
            <a:ext cx="6110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latin typeface="IBM Plex Sans" panose="020B0503050203000203" pitchFamily="34" charset="0"/>
              </a:rPr>
              <a:t>Rule S.3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D82C029-CB29-814B-ADA8-4676FF5593AF}"/>
              </a:ext>
            </a:extLst>
          </p:cNvPr>
          <p:cNvSpPr txBox="1"/>
          <p:nvPr/>
        </p:nvSpPr>
        <p:spPr>
          <a:xfrm>
            <a:off x="660462" y="5307768"/>
            <a:ext cx="6110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latin typeface="IBM Plex Sans" panose="020B0503050203000203" pitchFamily="34" charset="0"/>
              </a:rPr>
              <a:t>Rule S.4</a:t>
            </a:r>
          </a:p>
        </p:txBody>
      </p:sp>
    </p:spTree>
    <p:extLst>
      <p:ext uri="{BB962C8B-B14F-4D97-AF65-F5344CB8AC3E}">
        <p14:creationId xmlns:p14="http://schemas.microsoft.com/office/powerpoint/2010/main" val="1661548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7892</TotalTime>
  <Words>1699</Words>
  <Application>Microsoft Macintosh PowerPoint</Application>
  <PresentationFormat>Widescreen</PresentationFormat>
  <Paragraphs>277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IBM Plex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Victor Abayomi Akinwande</dc:creator>
  <cp:lastModifiedBy>Victor Abayomi Akinwande</cp:lastModifiedBy>
  <cp:revision>432</cp:revision>
  <cp:lastPrinted>2020-09-30T23:23:47Z</cp:lastPrinted>
  <dcterms:created xsi:type="dcterms:W3CDTF">2020-09-30T15:27:11Z</dcterms:created>
  <dcterms:modified xsi:type="dcterms:W3CDTF">2021-06-14T09:12:30Z</dcterms:modified>
</cp:coreProperties>
</file>