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aveat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W9WzhSUqVHy+aKGmhI0MV+j8Q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9CFF14-53FD-44BF-9F56-08F2989891C0}">
  <a:tblStyle styleId="{2E9CFF14-53FD-44BF-9F56-08F298989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ve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fb673370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7fb673370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fb673370c_8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7fb673370c_8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fb673370c_5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7fb673370c_5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fb673370c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7fb673370c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7fb673370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7fb673370c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793159" y="1348536"/>
            <a:ext cx="4076458" cy="3654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793159" y="5170453"/>
            <a:ext cx="4076458" cy="99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/>
          <p:nvPr>
            <p:ph idx="2" type="pic"/>
          </p:nvPr>
        </p:nvSpPr>
        <p:spPr>
          <a:xfrm>
            <a:off x="5457025" y="0"/>
            <a:ext cx="6735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839789" y="1681163"/>
            <a:ext cx="328220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4"/>
          <p:cNvSpPr txBox="1"/>
          <p:nvPr>
            <p:ph idx="2" type="body"/>
          </p:nvPr>
        </p:nvSpPr>
        <p:spPr>
          <a:xfrm>
            <a:off x="839789" y="2505075"/>
            <a:ext cx="328220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3" type="body"/>
          </p:nvPr>
        </p:nvSpPr>
        <p:spPr>
          <a:xfrm>
            <a:off x="4446815" y="1681163"/>
            <a:ext cx="329837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4"/>
          <p:cNvSpPr txBox="1"/>
          <p:nvPr>
            <p:ph idx="4" type="body"/>
          </p:nvPr>
        </p:nvSpPr>
        <p:spPr>
          <a:xfrm>
            <a:off x="4446815" y="2505075"/>
            <a:ext cx="329837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4"/>
          <p:cNvSpPr txBox="1"/>
          <p:nvPr>
            <p:ph idx="5" type="body"/>
          </p:nvPr>
        </p:nvSpPr>
        <p:spPr>
          <a:xfrm>
            <a:off x="8053841" y="1681163"/>
            <a:ext cx="329837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4"/>
          <p:cNvSpPr txBox="1"/>
          <p:nvPr>
            <p:ph idx="6" type="body"/>
          </p:nvPr>
        </p:nvSpPr>
        <p:spPr>
          <a:xfrm>
            <a:off x="8053841" y="2505075"/>
            <a:ext cx="329837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/>
          <p:nvPr/>
        </p:nvSpPr>
        <p:spPr>
          <a:xfrm>
            <a:off x="10498017" y="422681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" name="Google Shape;101;p24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5"/>
          <p:cNvSpPr txBox="1"/>
          <p:nvPr>
            <p:ph type="title"/>
          </p:nvPr>
        </p:nvSpPr>
        <p:spPr>
          <a:xfrm>
            <a:off x="838200" y="989031"/>
            <a:ext cx="4984628" cy="1491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838200" y="2814530"/>
            <a:ext cx="4984628" cy="3359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/>
          <p:nvPr>
            <p:ph idx="2" type="pic"/>
          </p:nvPr>
        </p:nvSpPr>
        <p:spPr>
          <a:xfrm>
            <a:off x="7013966" y="1657620"/>
            <a:ext cx="4267500" cy="4267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25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604908" y="894110"/>
            <a:ext cx="5181735" cy="2534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/>
          <p:nvPr/>
        </p:nvSpPr>
        <p:spPr>
          <a:xfrm>
            <a:off x="669236" y="1606411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1028014" y="183570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6"/>
          <p:cNvSpPr/>
          <p:nvPr/>
        </p:nvSpPr>
        <p:spPr>
          <a:xfrm>
            <a:off x="653696" y="2060130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1604905" y="3728425"/>
            <a:ext cx="5181735" cy="25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6"/>
          <p:cNvSpPr/>
          <p:nvPr>
            <p:ph idx="2" type="pic"/>
          </p:nvPr>
        </p:nvSpPr>
        <p:spPr>
          <a:xfrm>
            <a:off x="7130003" y="1856226"/>
            <a:ext cx="2040674" cy="2040674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6"/>
          <p:cNvSpPr/>
          <p:nvPr>
            <p:ph idx="3" type="pic"/>
          </p:nvPr>
        </p:nvSpPr>
        <p:spPr>
          <a:xfrm>
            <a:off x="9325160" y="0"/>
            <a:ext cx="2866840" cy="2925044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6"/>
          <p:cNvSpPr/>
          <p:nvPr>
            <p:ph idx="4" type="pic"/>
          </p:nvPr>
        </p:nvSpPr>
        <p:spPr>
          <a:xfrm>
            <a:off x="8465227" y="3267983"/>
            <a:ext cx="3726773" cy="359001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p26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/>
          <p:nvPr/>
        </p:nvSpPr>
        <p:spPr>
          <a:xfrm>
            <a:off x="1123008" y="252743"/>
            <a:ext cx="4739619" cy="304261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425449" y="3548095"/>
            <a:ext cx="4739619" cy="304261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16"/>
          <p:cNvSpPr txBox="1"/>
          <p:nvPr>
            <p:ph type="title"/>
          </p:nvPr>
        </p:nvSpPr>
        <p:spPr>
          <a:xfrm>
            <a:off x="6392583" y="252743"/>
            <a:ext cx="4434721" cy="1965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/>
          <p:nvPr>
            <p:ph idx="2" type="pic"/>
          </p:nvPr>
        </p:nvSpPr>
        <p:spPr>
          <a:xfrm>
            <a:off x="1352550" y="539750"/>
            <a:ext cx="4281488" cy="2468563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6"/>
          <p:cNvSpPr/>
          <p:nvPr>
            <p:ph idx="3" type="pic"/>
          </p:nvPr>
        </p:nvSpPr>
        <p:spPr>
          <a:xfrm>
            <a:off x="654050" y="3835400"/>
            <a:ext cx="4281488" cy="2468563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6392583" y="2645922"/>
            <a:ext cx="4434721" cy="371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" name="Google Shape;26;p16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578575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 rot="-5400000">
            <a:off x="9812116" y="1591485"/>
            <a:ext cx="3548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17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2" name="Google Shape;32;p17"/>
          <p:cNvSpPr/>
          <p:nvPr/>
        </p:nvSpPr>
        <p:spPr>
          <a:xfrm>
            <a:off x="484050" y="773025"/>
            <a:ext cx="5493000" cy="5548500"/>
          </a:xfrm>
          <a:prstGeom prst="ellipse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867340" y="2446418"/>
            <a:ext cx="4434721" cy="1965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6392583" y="536567"/>
            <a:ext cx="4518504" cy="5784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/>
          <p:nvPr/>
        </p:nvSpPr>
        <p:spPr>
          <a:xfrm>
            <a:off x="5706895" y="5664446"/>
            <a:ext cx="198477" cy="198477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5425883" y="5732852"/>
            <a:ext cx="130186" cy="130186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5794698" y="5345848"/>
            <a:ext cx="182310" cy="182310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>
            <p:ph idx="2" type="pic"/>
          </p:nvPr>
        </p:nvSpPr>
        <p:spPr>
          <a:xfrm>
            <a:off x="0" y="0"/>
            <a:ext cx="121883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 txBox="1"/>
          <p:nvPr>
            <p:ph type="title"/>
          </p:nvPr>
        </p:nvSpPr>
        <p:spPr>
          <a:xfrm>
            <a:off x="1256275" y="2276439"/>
            <a:ext cx="9679448" cy="286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b="1" sz="7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256275" y="5098254"/>
            <a:ext cx="9679449" cy="75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/>
          <p:nvPr/>
        </p:nvSpPr>
        <p:spPr>
          <a:xfrm>
            <a:off x="544954" y="2865643"/>
            <a:ext cx="146329" cy="157937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903734" y="3094942"/>
            <a:ext cx="100584" cy="10058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532920" y="3619230"/>
            <a:ext cx="128016" cy="128016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, table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1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1297550" y="1514425"/>
            <a:ext cx="4482300" cy="53436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20"/>
          <p:cNvSpPr txBox="1"/>
          <p:nvPr>
            <p:ph type="title"/>
          </p:nvPr>
        </p:nvSpPr>
        <p:spPr>
          <a:xfrm>
            <a:off x="6392583" y="252743"/>
            <a:ext cx="4434721" cy="48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/>
          <p:nvPr>
            <p:ph idx="2" type="pic"/>
          </p:nvPr>
        </p:nvSpPr>
        <p:spPr>
          <a:xfrm>
            <a:off x="1561774" y="1843948"/>
            <a:ext cx="3933300" cy="4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392583" y="5377543"/>
            <a:ext cx="4434721" cy="97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6" name="Google Shape;56;p20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578724" y="346498"/>
            <a:ext cx="81176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/>
          <p:nvPr>
            <p:ph idx="2" type="pic"/>
          </p:nvPr>
        </p:nvSpPr>
        <p:spPr>
          <a:xfrm>
            <a:off x="579438" y="2006600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1"/>
          <p:cNvSpPr/>
          <p:nvPr>
            <p:ph idx="3" type="pic"/>
          </p:nvPr>
        </p:nvSpPr>
        <p:spPr>
          <a:xfrm>
            <a:off x="3494908" y="2006380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1"/>
          <p:cNvSpPr/>
          <p:nvPr>
            <p:ph idx="4" type="pic"/>
          </p:nvPr>
        </p:nvSpPr>
        <p:spPr>
          <a:xfrm>
            <a:off x="6410378" y="2015722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21"/>
          <p:cNvSpPr/>
          <p:nvPr>
            <p:ph idx="5" type="pic"/>
          </p:nvPr>
        </p:nvSpPr>
        <p:spPr>
          <a:xfrm>
            <a:off x="9327276" y="2006379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578724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6" type="body"/>
          </p:nvPr>
        </p:nvSpPr>
        <p:spPr>
          <a:xfrm>
            <a:off x="578724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7" type="body"/>
          </p:nvPr>
        </p:nvSpPr>
        <p:spPr>
          <a:xfrm>
            <a:off x="3494908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8" type="body"/>
          </p:nvPr>
        </p:nvSpPr>
        <p:spPr>
          <a:xfrm>
            <a:off x="3494908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9" type="body"/>
          </p:nvPr>
        </p:nvSpPr>
        <p:spPr>
          <a:xfrm>
            <a:off x="6410378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3" type="body"/>
          </p:nvPr>
        </p:nvSpPr>
        <p:spPr>
          <a:xfrm>
            <a:off x="6410378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4" type="body"/>
          </p:nvPr>
        </p:nvSpPr>
        <p:spPr>
          <a:xfrm>
            <a:off x="9325847" y="5017734"/>
            <a:ext cx="22859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5" type="body"/>
          </p:nvPr>
        </p:nvSpPr>
        <p:spPr>
          <a:xfrm>
            <a:off x="9325847" y="5352052"/>
            <a:ext cx="22859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8505757" y="845343"/>
            <a:ext cx="36339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160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r">
              <a:spcBef>
                <a:spcPts val="0"/>
              </a:spcBef>
              <a:buNone/>
              <a:defRPr b="1" i="0" sz="1200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1284395" y="1825625"/>
            <a:ext cx="100694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2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 (comparison slide) 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838188" y="355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3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title"/>
          </p:nvPr>
        </p:nvSpPr>
        <p:spPr>
          <a:xfrm>
            <a:off x="-378750" y="1991925"/>
            <a:ext cx="6340500" cy="252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תכנית בדיקות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למערכת ניהול מחסן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t/>
            </a:r>
            <a:endParaRPr sz="7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753309" y="3630228"/>
            <a:ext cx="40764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צוות</a:t>
            </a: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 sz="3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Bug&amp;Clip</a:t>
            </a:r>
            <a:endParaRPr b="1" sz="33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descr="Man in a safety vest looking up at a wall of stacked shipping containers. " id="126" name="Google Shape;126;p1"/>
          <p:cNvPicPr preferRelativeResize="0"/>
          <p:nvPr>
            <p:ph idx="2" type="pic"/>
          </p:nvPr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5456238" y="0"/>
            <a:ext cx="67357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00" y="4620528"/>
            <a:ext cx="15144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fb673370c_0_25"/>
          <p:cNvSpPr/>
          <p:nvPr/>
        </p:nvSpPr>
        <p:spPr>
          <a:xfrm>
            <a:off x="6677025" y="1771275"/>
            <a:ext cx="4195500" cy="44712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g17fb673370c_0_25"/>
          <p:cNvSpPr/>
          <p:nvPr/>
        </p:nvSpPr>
        <p:spPr>
          <a:xfrm>
            <a:off x="1183525" y="1771275"/>
            <a:ext cx="4195500" cy="44712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g17fb673370c_0_25"/>
          <p:cNvSpPr txBox="1"/>
          <p:nvPr>
            <p:ph type="title"/>
          </p:nvPr>
        </p:nvSpPr>
        <p:spPr>
          <a:xfrm>
            <a:off x="838275" y="331500"/>
            <a:ext cx="105156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Open Sans"/>
              <a:buNone/>
            </a:pPr>
            <a:r>
              <a:rPr lang="en-US" sz="6000"/>
              <a:t>אינטגרציה</a:t>
            </a:r>
            <a:endParaRPr sz="6000"/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3636"/>
              <a:buFont typeface="Open Sans"/>
              <a:buNone/>
            </a:pPr>
            <a:r>
              <a:rPr lang="en-US" sz="3300"/>
              <a:t>התממשקות פנימית וחיצונית</a:t>
            </a:r>
            <a:endParaRPr sz="3300"/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268" name="Google Shape;268;g17fb673370c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9" name="Google Shape;269;g17fb673370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" y="67225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7fb673370c_0_25"/>
          <p:cNvSpPr txBox="1"/>
          <p:nvPr>
            <p:ph idx="4294967295" type="ftr"/>
          </p:nvPr>
        </p:nvSpPr>
        <p:spPr>
          <a:xfrm rot="-5400000">
            <a:off x="10843350" y="2622750"/>
            <a:ext cx="14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נושאי המערכת</a:t>
            </a:r>
            <a:endParaRPr sz="1300"/>
          </a:p>
        </p:txBody>
      </p:sp>
      <p:graphicFrame>
        <p:nvGraphicFramePr>
          <p:cNvPr id="271" name="Google Shape;271;g17fb673370c_0_25"/>
          <p:cNvGraphicFramePr/>
          <p:nvPr/>
        </p:nvGraphicFramePr>
        <p:xfrm>
          <a:off x="6872688" y="1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3804150"/>
              </a:tblGrid>
              <a:tr h="72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ממשקים פנימיים</a:t>
                      </a:r>
                      <a:endParaRPr b="1" sz="2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750">
                <a:tc>
                  <a:txBody>
                    <a:bodyPr/>
                    <a:lstStyle/>
                    <a:p>
                      <a:pPr indent="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כאשר מתבצעת הזמנה חדשה, המערכת צריכה להתעדכן: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83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Calibri"/>
                        <a:buChar char="●"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במאגר הלקוחות את רשומת מבצע ההזמנה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83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Calibri"/>
                        <a:buChar char="●"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במאגר פריטים את הכמות שנרכשה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83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Calibri"/>
                        <a:buChar char="●"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בהנהלת חשבונות על ההכנסה מהמכירה 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במשלוחים על הוצאת הפריט למשלוח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g17fb673370c_0_25"/>
          <p:cNvGraphicFramePr/>
          <p:nvPr/>
        </p:nvGraphicFramePr>
        <p:xfrm>
          <a:off x="1372963" y="19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3804150"/>
              </a:tblGrid>
              <a:tr h="72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ממשקים חיצוניים</a:t>
                      </a:r>
                      <a:endParaRPr b="1" sz="2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750">
                <a:tc>
                  <a:txBody>
                    <a:bodyPr/>
                    <a:lstStyle/>
                    <a:p>
                      <a:pPr indent="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שירות חיצוני שאליו המערכת צריכה להתממשק: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683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Calibri"/>
                        <a:buChar char="●"/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מערכת ש.ב.א. המאמתת פרטי כרטיס אשראי ומחזירה תשובה חיובי/שלילי</a:t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g17fb673370c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9513" y="5035525"/>
            <a:ext cx="1390775" cy="127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17fb673370c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4781300"/>
            <a:ext cx="878725" cy="136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7fb673370c_0_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1000" y="5234025"/>
            <a:ext cx="587325" cy="8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hipyard containers" id="280" name="Google Shape;280;g17fb673370c_8_3"/>
          <p:cNvPicPr preferRelativeResize="0"/>
          <p:nvPr>
            <p:ph idx="2" type="pic"/>
          </p:nvPr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0"/>
            <a:ext cx="12188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7fb673370c_8_3"/>
          <p:cNvSpPr txBox="1"/>
          <p:nvPr>
            <p:ph type="title"/>
          </p:nvPr>
        </p:nvSpPr>
        <p:spPr>
          <a:xfrm>
            <a:off x="3574800" y="158550"/>
            <a:ext cx="83022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b="0" i="1"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דרישות מקדימות לביצוע בדיקות</a:t>
            </a:r>
            <a:endParaRPr b="0" i="1"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7fb673370c_8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7fb673370c_8_3"/>
          <p:cNvSpPr txBox="1"/>
          <p:nvPr/>
        </p:nvSpPr>
        <p:spPr>
          <a:xfrm>
            <a:off x="9581175" y="275735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84" name="Google Shape;284;g17fb673370c_8_3"/>
          <p:cNvGraphicFramePr/>
          <p:nvPr/>
        </p:nvGraphicFramePr>
        <p:xfrm>
          <a:off x="8839188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חומרה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עמדות עבודה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מדפסת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g17fb673370c_8_3"/>
          <p:cNvGraphicFramePr/>
          <p:nvPr/>
        </p:nvGraphicFramePr>
        <p:xfrm>
          <a:off x="1788213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אחר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מודם וחיבור לאינטרנט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" name="Google Shape;286;g17fb673370c_8_3"/>
          <p:cNvGraphicFramePr/>
          <p:nvPr/>
        </p:nvGraphicFramePr>
        <p:xfrm>
          <a:off x="4180800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משאבי אנוש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בודקי תוכנה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g17fb673370c_8_3"/>
          <p:cNvGraphicFramePr/>
          <p:nvPr/>
        </p:nvGraphicFramePr>
        <p:xfrm>
          <a:off x="6509988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תוכנה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כל גרסה פעילה של Windows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Chrome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Firefox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TestRail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g17fb673370c_8_3"/>
          <p:cNvSpPr txBox="1"/>
          <p:nvPr>
            <p:ph idx="4294967295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9" name="Google Shape;289;g17fb673370c_8_3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0" name="Google Shape;290;g17fb673370c_8_3"/>
          <p:cNvSpPr txBox="1"/>
          <p:nvPr>
            <p:ph idx="4294967295" type="ftr"/>
          </p:nvPr>
        </p:nvSpPr>
        <p:spPr>
          <a:xfrm rot="-5400000">
            <a:off x="10843350" y="2622750"/>
            <a:ext cx="14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נושאי המערכת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17fb673370c_5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g17fb673370c_5_85"/>
          <p:cNvCxnSpPr/>
          <p:nvPr/>
        </p:nvCxnSpPr>
        <p:spPr>
          <a:xfrm>
            <a:off x="11586162" y="3610394"/>
            <a:ext cx="0" cy="32388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97" name="Google Shape;297;g17fb673370c_5_85"/>
          <p:cNvSpPr txBox="1"/>
          <p:nvPr>
            <p:ph idx="4294967295" type="ftr"/>
          </p:nvPr>
        </p:nvSpPr>
        <p:spPr>
          <a:xfrm rot="-5400000">
            <a:off x="10851875" y="2676600"/>
            <a:ext cx="1458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ניהול סיכונים</a:t>
            </a:r>
            <a:endParaRPr sz="1300"/>
          </a:p>
        </p:txBody>
      </p:sp>
      <p:sp>
        <p:nvSpPr>
          <p:cNvPr id="298" name="Google Shape;298;g17fb673370c_5_85"/>
          <p:cNvSpPr txBox="1"/>
          <p:nvPr>
            <p:ph type="title"/>
          </p:nvPr>
        </p:nvSpPr>
        <p:spPr>
          <a:xfrm>
            <a:off x="5065050" y="190325"/>
            <a:ext cx="2061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i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ניהול סיכונים</a:t>
            </a:r>
            <a:endParaRPr i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g17fb673370c_5_85"/>
          <p:cNvGraphicFramePr/>
          <p:nvPr/>
        </p:nvGraphicFramePr>
        <p:xfrm>
          <a:off x="1369075" y="168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265275"/>
                <a:gridCol w="1265275"/>
                <a:gridCol w="1265275"/>
                <a:gridCol w="1265275"/>
                <a:gridCol w="1265275"/>
                <a:gridCol w="1265275"/>
                <a:gridCol w="1113075"/>
                <a:gridCol w="749125"/>
              </a:tblGrid>
              <a:tr h="822925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אחראי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תיאור הפעולה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פעילות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תיאור הנזק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חומרת הסיכון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סיכוי האירוע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אירוע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מספר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נציג שירות לקוחות חברת בזק 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פניה לספק האינטרנט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ניטור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ניתן לבצע בדיקות מההיבט של המשתמש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גבוה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בינוני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חיבור האינטרנט לא עובד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מנהל פרויקט קובי יונסי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מציאת מומחה שילווה את הפרויקט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גידור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בודקים ברמה התחלתית, איכות גרועה של בדיקות ועבודה איטית</a:t>
                      </a:r>
                      <a:endParaRPr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נמוך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גבוה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בודקים לא מנוסים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מומחה IT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פנייה לגורם חיצוני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ניטור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לא תהיה יכולת לבצע בדיקות, להתחבר למאגר המידע וליצור ולאחזר נתונים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בינוני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נמוך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שרת החברה לא זמין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100" y="474750"/>
            <a:ext cx="4431401" cy="59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3"/>
          <p:cNvSpPr txBox="1"/>
          <p:nvPr>
            <p:ph type="title"/>
          </p:nvPr>
        </p:nvSpPr>
        <p:spPr>
          <a:xfrm>
            <a:off x="7211875" y="801100"/>
            <a:ext cx="44313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i="1" lang="en-US"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תודה על ההקשבה!</a:t>
            </a:r>
            <a:endParaRPr i="1" sz="5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 txBox="1"/>
          <p:nvPr>
            <p:ph idx="1" type="body"/>
          </p:nvPr>
        </p:nvSpPr>
        <p:spPr>
          <a:xfrm>
            <a:off x="1604905" y="3728425"/>
            <a:ext cx="5181735" cy="25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08" name="Google Shape;3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8327" y="3848098"/>
            <a:ext cx="3081047" cy="28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3"/>
          <p:cNvSpPr txBox="1"/>
          <p:nvPr>
            <p:ph type="title"/>
          </p:nvPr>
        </p:nvSpPr>
        <p:spPr>
          <a:xfrm>
            <a:off x="7780700" y="3728425"/>
            <a:ext cx="319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Open Sans"/>
              <a:buNone/>
            </a:pPr>
            <a:r>
              <a:rPr b="0" i="1"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צוות</a:t>
            </a:r>
            <a:endParaRPr b="0" i="1"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Open Sans"/>
              <a:buNone/>
            </a:pPr>
            <a:r>
              <a:t/>
            </a:r>
            <a:endParaRPr sz="4860">
              <a:solidFill>
                <a:schemeClr val="dk1"/>
              </a:solidFill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153075" y="2981475"/>
            <a:ext cx="340500" cy="286500"/>
          </a:xfrm>
          <a:prstGeom prst="hear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201700" y="500600"/>
            <a:ext cx="579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Open Sans"/>
              <a:buNone/>
            </a:pPr>
            <a:r>
              <a:rPr b="0" i="1"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צוות</a:t>
            </a:r>
            <a:endParaRPr b="0" i="1"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Open Sans"/>
              <a:buNone/>
            </a:pPr>
            <a:r>
              <a:t/>
            </a:r>
            <a:endParaRPr sz="4860">
              <a:solidFill>
                <a:schemeClr val="dk1"/>
              </a:solidFill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5061851" y="3717575"/>
            <a:ext cx="36063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מאיה יניב - בודקת</a:t>
            </a:r>
            <a:endParaRPr b="0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/>
          <p:nvPr>
            <p:ph idx="7" type="body"/>
          </p:nvPr>
        </p:nvSpPr>
        <p:spPr>
          <a:xfrm>
            <a:off x="5795192" y="3021750"/>
            <a:ext cx="4391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ילנה טורצקי מרנר - בודקת</a:t>
            </a:r>
            <a:endParaRPr b="0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>
            <p:ph idx="9" type="body"/>
          </p:nvPr>
        </p:nvSpPr>
        <p:spPr>
          <a:xfrm>
            <a:off x="6096000" y="2248825"/>
            <a:ext cx="5060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מיה זבולון - אחראית עיצוב ומיתוג</a:t>
            </a:r>
            <a:endParaRPr b="0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 txBox="1"/>
          <p:nvPr>
            <p:ph idx="14" type="body"/>
          </p:nvPr>
        </p:nvSpPr>
        <p:spPr>
          <a:xfrm>
            <a:off x="6931349" y="1475900"/>
            <a:ext cx="4653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ויקטוריה איוונוב - ראש צוות</a:t>
            </a:r>
            <a:endParaRPr b="0" i="1" sz="2400">
              <a:solidFill>
                <a:srgbClr val="000000"/>
              </a:solidFill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2" y="752486"/>
            <a:ext cx="3081047" cy="2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125" y="4918675"/>
            <a:ext cx="10191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488" y="5009163"/>
            <a:ext cx="7810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850" y="5009175"/>
            <a:ext cx="933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6550" y="4966313"/>
            <a:ext cx="9334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9138"/>
            </a:gs>
            <a:gs pos="100000">
              <a:srgbClr val="674EA7"/>
            </a:gs>
          </a:gsLst>
          <a:lin ang="2700006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hipyard containers" id="147" name="Google Shape;147;p4"/>
          <p:cNvPicPr preferRelativeResize="0"/>
          <p:nvPr>
            <p:ph idx="2" type="pic"/>
          </p:nvPr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0" y="0"/>
            <a:ext cx="121883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>
            <p:ph type="title"/>
          </p:nvPr>
        </p:nvSpPr>
        <p:spPr>
          <a:xfrm>
            <a:off x="7093425" y="158549"/>
            <a:ext cx="47835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תוכן המצגת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9581175" y="2757350"/>
            <a:ext cx="14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1" name="Google Shape;151;p4"/>
          <p:cNvGraphicFramePr/>
          <p:nvPr/>
        </p:nvGraphicFramePr>
        <p:xfrm>
          <a:off x="8839188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תיאור המערכת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מהי המערכת ולמי היא מיועדת?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מושגים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4"/>
          <p:cNvGraphicFramePr/>
          <p:nvPr/>
        </p:nvGraphicFramePr>
        <p:xfrm>
          <a:off x="1788213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ניהול סיכונים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ניהול סיכונים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3" name="Google Shape;153;p4"/>
          <p:cNvGraphicFramePr/>
          <p:nvPr/>
        </p:nvGraphicFramePr>
        <p:xfrm>
          <a:off x="4180800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נושאי המערכת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אינטגרציה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דרישות מקדימות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4" name="Google Shape;154;p4"/>
          <p:cNvGraphicFramePr/>
          <p:nvPr/>
        </p:nvGraphicFramePr>
        <p:xfrm>
          <a:off x="6509988" y="253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{2E9CFF14-53FD-44BF-9F56-08F2989891C0}</a:tableStyleId>
              </a:tblPr>
              <a:tblGrid>
                <a:gridCol w="1927275"/>
              </a:tblGrid>
              <a:tr h="55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שיטת עבודה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850">
                <a:tc>
                  <a:txBody>
                    <a:bodyPr/>
                    <a:lstStyle/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אסטרטגיה לבדיקות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תכנון תהליכי עבודה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45720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Char char="●"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קריטריונים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836350" y="2282525"/>
            <a:ext cx="4831200" cy="25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מהי המערכת ולמי היא מיועדת?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392583" y="536567"/>
            <a:ext cx="4518504" cy="5784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מערכת זו מיועדת לניהול מחסן ומכירות של חברה המספקת ציוד לעבודות יד, שיפוצים ובנייה. המערכת נתמכת גם באתר אינטרנט ייעודי שאליו ניתן להתחבר מחוץ לחברה.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>
            <p:ph idx="4294967295" type="ftr"/>
          </p:nvPr>
        </p:nvSpPr>
        <p:spPr>
          <a:xfrm rot="-5400000">
            <a:off x="10882650" y="2662050"/>
            <a:ext cx="140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תיאור המערכת</a:t>
            </a:r>
            <a:endParaRPr sz="1300"/>
          </a:p>
        </p:txBody>
      </p:sp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575" y="5165688"/>
            <a:ext cx="933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8051" y="5219650"/>
            <a:ext cx="1234253" cy="15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fb673370c_0_103"/>
          <p:cNvSpPr/>
          <p:nvPr/>
        </p:nvSpPr>
        <p:spPr>
          <a:xfrm>
            <a:off x="6819450" y="949325"/>
            <a:ext cx="3986400" cy="57150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17fb673370c_0_103"/>
          <p:cNvSpPr/>
          <p:nvPr/>
        </p:nvSpPr>
        <p:spPr>
          <a:xfrm>
            <a:off x="1767150" y="942975"/>
            <a:ext cx="4482300" cy="5715000"/>
          </a:xfrm>
          <a:prstGeom prst="rect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g17fb673370c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36" y="1136650"/>
            <a:ext cx="4224325" cy="5340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7fb673370c_0_103"/>
          <p:cNvSpPr txBox="1"/>
          <p:nvPr>
            <p:ph type="title"/>
          </p:nvPr>
        </p:nvSpPr>
        <p:spPr>
          <a:xfrm>
            <a:off x="838188" y="355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תיאור מערכת בתרשים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74" name="Google Shape;174;g17fb673370c_0_103"/>
          <p:cNvSpPr txBox="1"/>
          <p:nvPr>
            <p:ph idx="12" type="sldNum"/>
          </p:nvPr>
        </p:nvSpPr>
        <p:spPr>
          <a:xfrm>
            <a:off x="8467725" y="6189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17fb673370c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7fb673370c_0_103"/>
          <p:cNvSpPr txBox="1"/>
          <p:nvPr>
            <p:ph idx="4294967295" type="ftr"/>
          </p:nvPr>
        </p:nvSpPr>
        <p:spPr>
          <a:xfrm rot="-5400000">
            <a:off x="10882650" y="2662050"/>
            <a:ext cx="140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תיאור המערכת</a:t>
            </a:r>
            <a:endParaRPr sz="1300"/>
          </a:p>
        </p:txBody>
      </p:sp>
      <p:pic>
        <p:nvPicPr>
          <p:cNvPr id="177" name="Google Shape;177;g17fb673370c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353" y="1136650"/>
            <a:ext cx="3724198" cy="53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7fb673370c_0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1225" y="5311875"/>
            <a:ext cx="898025" cy="10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7fb673370c_0_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0475" y="5390750"/>
            <a:ext cx="510025" cy="10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fb673370c_0_114"/>
          <p:cNvSpPr txBox="1"/>
          <p:nvPr>
            <p:ph type="title"/>
          </p:nvPr>
        </p:nvSpPr>
        <p:spPr>
          <a:xfrm>
            <a:off x="4752450" y="859850"/>
            <a:ext cx="18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4500">
                <a:latin typeface="Calibri"/>
                <a:ea typeface="Calibri"/>
                <a:cs typeface="Calibri"/>
                <a:sym typeface="Calibri"/>
              </a:rPr>
              <a:t>מושגים</a:t>
            </a:r>
            <a:endParaRPr/>
          </a:p>
        </p:txBody>
      </p:sp>
      <p:sp>
        <p:nvSpPr>
          <p:cNvPr id="185" name="Google Shape;185;g17fb673370c_0_114"/>
          <p:cNvSpPr txBox="1"/>
          <p:nvPr>
            <p:ph idx="12" type="sldNum"/>
          </p:nvPr>
        </p:nvSpPr>
        <p:spPr>
          <a:xfrm>
            <a:off x="8467725" y="6189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17fb673370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7fb673370c_0_114"/>
          <p:cNvSpPr txBox="1"/>
          <p:nvPr>
            <p:ph idx="4294967295" type="ftr"/>
          </p:nvPr>
        </p:nvSpPr>
        <p:spPr>
          <a:xfrm rot="-5400000">
            <a:off x="10882650" y="2662050"/>
            <a:ext cx="140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תיאור המערכת</a:t>
            </a:r>
            <a:endParaRPr sz="1300"/>
          </a:p>
        </p:txBody>
      </p:sp>
      <p:sp>
        <p:nvSpPr>
          <p:cNvPr id="188" name="Google Shape;188;g17fb673370c_0_114"/>
          <p:cNvSpPr/>
          <p:nvPr/>
        </p:nvSpPr>
        <p:spPr>
          <a:xfrm>
            <a:off x="452675" y="2589275"/>
            <a:ext cx="2743200" cy="2743200"/>
          </a:xfrm>
          <a:prstGeom prst="ellipse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g17fb673370c_0_114"/>
          <p:cNvSpPr/>
          <p:nvPr/>
        </p:nvSpPr>
        <p:spPr>
          <a:xfrm>
            <a:off x="4305300" y="2589275"/>
            <a:ext cx="2743200" cy="2743200"/>
          </a:xfrm>
          <a:prstGeom prst="ellipse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g17fb673370c_0_114"/>
          <p:cNvSpPr/>
          <p:nvPr/>
        </p:nvSpPr>
        <p:spPr>
          <a:xfrm>
            <a:off x="8267700" y="2589275"/>
            <a:ext cx="2743200" cy="2743200"/>
          </a:xfrm>
          <a:prstGeom prst="ellipse">
            <a:avLst/>
          </a:prstGeom>
          <a:gradFill>
            <a:gsLst>
              <a:gs pos="0">
                <a:srgbClr val="E69138"/>
              </a:gs>
              <a:gs pos="100000">
                <a:srgbClr val="674EA7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g17fb673370c_0_114"/>
          <p:cNvSpPr txBox="1"/>
          <p:nvPr/>
        </p:nvSpPr>
        <p:spPr>
          <a:xfrm>
            <a:off x="8777850" y="3376025"/>
            <a:ext cx="1722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STP -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מסמך המגדיר תכנית מסגרת לבדיקות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g17fb673370c_0_114"/>
          <p:cNvSpPr txBox="1"/>
          <p:nvPr/>
        </p:nvSpPr>
        <p:spPr>
          <a:xfrm>
            <a:off x="4815438" y="3499163"/>
            <a:ext cx="172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TEST RAIL -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Open Sans"/>
                <a:ea typeface="Open Sans"/>
                <a:cs typeface="Open Sans"/>
                <a:sym typeface="Open Sans"/>
              </a:rPr>
              <a:t>מערכת לכתיבת תרחישי בדיקה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17fb673370c_0_114"/>
          <p:cNvSpPr txBox="1"/>
          <p:nvPr/>
        </p:nvSpPr>
        <p:spPr>
          <a:xfrm>
            <a:off x="748175" y="3129725"/>
            <a:ext cx="215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Sanity Tests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(בדיקות שפיות) -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בדיקות ראשוניות שיקבעו האם ניתן לגשת לבדיקה מקיפה של המערכת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17fb673370c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3" y="5248275"/>
            <a:ext cx="1464697" cy="15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7fb673370c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2525" y="5655600"/>
            <a:ext cx="7715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7fb673370c_0_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74050" y="5248275"/>
            <a:ext cx="10382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7fb673370c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4100" y="5782841"/>
            <a:ext cx="684200" cy="99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7fb673370c_0_1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2502" y="5248263"/>
            <a:ext cx="916173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7fb673370c_0_1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66175" y="5302225"/>
            <a:ext cx="855694" cy="15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7fb673370c_0_1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5600" y="5419494"/>
            <a:ext cx="684200" cy="136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6072150" y="502663"/>
            <a:ext cx="553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191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אסטרטגיה לבדיקות 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verhead image of a large cargo ship carrying many shipping containers. " id="206" name="Google Shape;20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774" y="1843948"/>
            <a:ext cx="3933150" cy="47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6392575" y="1400179"/>
            <a:ext cx="44346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הבדיקות שנבצע הן: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תצוגה.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שימושיות.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נגישות.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פונקציונאליות.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ערכי גבולות בפרטים שיש למלא.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שניתן ליצור, לקרוא, לעדכן ולמחוק על פי מסמך האפיון.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שרידות והתאוששות.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אבטחת מידע.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בדיקת ממשקים פנימיים.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ממשקים חיצוניים.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ביצועים של המערכת, זמן תגובה.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עומסים.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תאימות של האתר בדפדפני אינטרנט שונים.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Calibri"/>
                <a:ea typeface="Calibri"/>
                <a:cs typeface="Calibri"/>
                <a:sym typeface="Calibri"/>
              </a:rPr>
              <a:t>הבדיקות שלא נבצע הן: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יחידה.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בדיקות תחזוקתיות.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>
            <p:ph idx="4294967295" type="ftr"/>
          </p:nvPr>
        </p:nvSpPr>
        <p:spPr>
          <a:xfrm rot="-5400000">
            <a:off x="10938600" y="2718000"/>
            <a:ext cx="129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שיטת עבודה </a:t>
            </a:r>
            <a:endParaRPr sz="1300"/>
          </a:p>
        </p:txBody>
      </p:sp>
      <p:pic>
        <p:nvPicPr>
          <p:cNvPr id="211" name="Google Shape;21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725" y="5267925"/>
            <a:ext cx="1256974" cy="1529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9775" y="5227800"/>
            <a:ext cx="933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תכנון תהליכי עבודה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9"/>
          <p:cNvGrpSpPr/>
          <p:nvPr/>
        </p:nvGrpSpPr>
        <p:grpSpPr>
          <a:xfrm flipH="1">
            <a:off x="1253999" y="2186140"/>
            <a:ext cx="10099801" cy="2857046"/>
            <a:chOff x="1966" y="870267"/>
            <a:chExt cx="10065578" cy="2710928"/>
          </a:xfrm>
        </p:grpSpPr>
        <p:sp>
          <p:nvSpPr>
            <p:cNvPr id="219" name="Google Shape;219;p9"/>
            <p:cNvSpPr/>
            <p:nvPr/>
          </p:nvSpPr>
          <p:spPr>
            <a:xfrm rot="5400000">
              <a:off x="-893204" y="1765438"/>
              <a:ext cx="1958102" cy="16775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966" y="2828369"/>
              <a:ext cx="2096995" cy="652700"/>
            </a:xfrm>
            <a:prstGeom prst="homePlate">
              <a:avLst>
                <a:gd fmla="val 25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966" y="2828369"/>
              <a:ext cx="2015408" cy="65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lang="en-US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24.11.2022</a:t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69746" y="870274"/>
              <a:ext cx="17028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6550" lvl="0" marL="457200" rtl="1" algn="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בניית עץ דרישות לפי מסמכי אפיון</a:t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5400000">
              <a:off x="1098941" y="1765438"/>
              <a:ext cx="1958102" cy="16775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994112" y="2828369"/>
              <a:ext cx="2096995" cy="652700"/>
            </a:xfrm>
            <a:prstGeom prst="chevron">
              <a:avLst>
                <a:gd fmla="val 25000" name="adj"/>
              </a:avLst>
            </a:prstGeom>
            <a:solidFill>
              <a:schemeClr val="accent5"/>
            </a:solidFill>
            <a:ln cap="flat" cmpd="sng" w="127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2157287" y="2828369"/>
              <a:ext cx="1770645" cy="65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lang="en-US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28.11.2022</a:t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161872" y="970923"/>
              <a:ext cx="1702800" cy="1756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2161860" y="1061362"/>
              <a:ext cx="17028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כתיבת מסמך STP</a:t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 rot="5400000">
              <a:off x="3091087" y="1765438"/>
              <a:ext cx="1958102" cy="16775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3986258" y="2828369"/>
              <a:ext cx="2096995" cy="652700"/>
            </a:xfrm>
            <a:prstGeom prst="chevron">
              <a:avLst>
                <a:gd fmla="val 25000" name="adj"/>
              </a:avLst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4149433" y="2828369"/>
              <a:ext cx="1770645" cy="65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lang="en-US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03.12.2022</a:t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154017" y="970923"/>
              <a:ext cx="1702800" cy="1756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4153999" y="1061352"/>
              <a:ext cx="1702800" cy="79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ביצוע בדיקות במערכת TestRail</a:t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 rot="5400000">
              <a:off x="5083232" y="1765438"/>
              <a:ext cx="1958102" cy="16775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5978403" y="2828369"/>
              <a:ext cx="2096995" cy="652700"/>
            </a:xfrm>
            <a:prstGeom prst="chevron">
              <a:avLst>
                <a:gd fmla="val 25000" name="adj"/>
              </a:avLst>
            </a:prstGeom>
            <a:solidFill>
              <a:schemeClr val="accent4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 txBox="1"/>
            <p:nvPr/>
          </p:nvSpPr>
          <p:spPr>
            <a:xfrm>
              <a:off x="6141578" y="2828369"/>
              <a:ext cx="1770645" cy="652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lang="en-US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04.12.2022</a:t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6146163" y="970923"/>
              <a:ext cx="1702760" cy="17567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6062286" y="1061362"/>
              <a:ext cx="17028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הכנת המצגת</a:t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655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ניהול סיכונים</a:t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None/>
              </a:pPr>
              <a:r>
                <a:t/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 rot="5400000">
              <a:off x="7075378" y="1765438"/>
              <a:ext cx="1958102" cy="167759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flat" cmpd="sng" w="12700">
              <a:solidFill>
                <a:srgbClr val="1A97F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970549" y="2828369"/>
              <a:ext cx="2096995" cy="652700"/>
            </a:xfrm>
            <a:prstGeom prst="chevron">
              <a:avLst>
                <a:gd fmla="val 25000" name="adj"/>
              </a:avLst>
            </a:prstGeom>
            <a:solidFill>
              <a:srgbClr val="1A97FC"/>
            </a:solidFill>
            <a:ln cap="flat" cmpd="sng" w="12700">
              <a:solidFill>
                <a:srgbClr val="1A97F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 txBox="1"/>
            <p:nvPr/>
          </p:nvSpPr>
          <p:spPr>
            <a:xfrm>
              <a:off x="8133724" y="2928394"/>
              <a:ext cx="1770600" cy="652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rPr lang="en-US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05.12.2022</a:t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8138309" y="970923"/>
              <a:ext cx="1702760" cy="137410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8138259" y="1061361"/>
              <a:ext cx="1702800" cy="13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36550" lvl="0" marL="45720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Char char="●"/>
              </a:pPr>
              <a:r>
                <a:rPr i="1" lang="en-U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הצגה</a:t>
              </a:r>
              <a:endParaRPr i="1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idx="11" type="ftr"/>
          </p:nvPr>
        </p:nvSpPr>
        <p:spPr>
          <a:xfrm rot="-5400000">
            <a:off x="10938600" y="2718000"/>
            <a:ext cx="129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שיטת עבודה 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>
            <p:ph type="title"/>
          </p:nvPr>
        </p:nvSpPr>
        <p:spPr>
          <a:xfrm>
            <a:off x="5770198" y="313775"/>
            <a:ext cx="348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4500">
                <a:latin typeface="Calibri"/>
                <a:ea typeface="Calibri"/>
                <a:cs typeface="Calibri"/>
                <a:sym typeface="Calibri"/>
              </a:rPr>
              <a:t>קריטריונים</a:t>
            </a:r>
            <a:endParaRPr i="1"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747588" y="1700001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תנאי יציאה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 txBox="1"/>
          <p:nvPr>
            <p:ph idx="2" type="body"/>
          </p:nvPr>
        </p:nvSpPr>
        <p:spPr>
          <a:xfrm>
            <a:off x="930225" y="2671725"/>
            <a:ext cx="52620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>
                <a:latin typeface="Calibri"/>
                <a:ea typeface="Calibri"/>
                <a:cs typeface="Calibri"/>
                <a:sym typeface="Calibri"/>
              </a:rPr>
              <a:t>תנאי סף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-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בדיקות שבוצעו - 70%, מתוכם עברו בהצלחה 80%.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 txBox="1"/>
          <p:nvPr>
            <p:ph idx="3" type="body"/>
          </p:nvPr>
        </p:nvSpPr>
        <p:spPr>
          <a:xfrm>
            <a:off x="6170700" y="1699988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3000">
                <a:latin typeface="Calibri"/>
                <a:ea typeface="Calibri"/>
                <a:cs typeface="Calibri"/>
                <a:sym typeface="Calibri"/>
              </a:rPr>
              <a:t>תנאי כניסה</a:t>
            </a:r>
            <a:endParaRPr i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 txBox="1"/>
          <p:nvPr>
            <p:ph idx="4" type="body"/>
          </p:nvPr>
        </p:nvSpPr>
        <p:spPr>
          <a:xfrm>
            <a:off x="6328550" y="2792400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latin typeface="Calibri"/>
                <a:ea typeface="Calibri"/>
                <a:cs typeface="Calibri"/>
                <a:sym typeface="Calibri"/>
              </a:rPr>
              <a:t>Sanity Test</a:t>
            </a:r>
            <a:r>
              <a:rPr lang="en-US" sz="2600" u="sng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(בדיקות שפיות) -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בדיקות ראשוניות שיקבעו האם ניתן לגשת לבדיקה מקיפה של המערכת.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0" y="50250"/>
            <a:ext cx="1639875" cy="15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>
            <p:ph idx="4294967295" type="ftr"/>
          </p:nvPr>
        </p:nvSpPr>
        <p:spPr>
          <a:xfrm rot="-5400000">
            <a:off x="10938600" y="2718000"/>
            <a:ext cx="129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שיטת עבודה </a:t>
            </a:r>
            <a:endParaRPr sz="1300"/>
          </a:p>
        </p:txBody>
      </p:sp>
      <p:pic>
        <p:nvPicPr>
          <p:cNvPr id="258" name="Google Shape;2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950" y="5026200"/>
            <a:ext cx="1146630" cy="13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00" y="4622800"/>
            <a:ext cx="23241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8630" y="5026200"/>
            <a:ext cx="1253316" cy="1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2022-12-03T14:45:04Z</dcterms:created>
  <dc:creator>LenaMer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