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20" y="-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>
              <a:lnSpc>
                <a:spcPts val="1710"/>
              </a:lnSpc>
            </a:pPr>
            <a:r>
              <a:rPr dirty="0"/>
              <a:t>Module </a:t>
            </a:r>
            <a:r>
              <a:rPr spc="-5" dirty="0"/>
              <a:t>Code </a:t>
            </a:r>
            <a:r>
              <a:rPr dirty="0"/>
              <a:t>| Module Name | </a:t>
            </a:r>
            <a:r>
              <a:rPr spc="-10" dirty="0"/>
              <a:t>Lecture </a:t>
            </a:r>
            <a:r>
              <a:rPr spc="-5" dirty="0"/>
              <a:t>Title </a:t>
            </a:r>
            <a:r>
              <a:rPr dirty="0"/>
              <a:t>|</a:t>
            </a:r>
            <a:r>
              <a:rPr spc="55" dirty="0"/>
              <a:t> </a:t>
            </a:r>
            <a:r>
              <a:rPr spc="-10" dirty="0"/>
              <a:t>Lecturer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326510" y="6538911"/>
            <a:ext cx="8865870" cy="319405"/>
          </a:xfrm>
          <a:custGeom>
            <a:avLst/>
            <a:gdLst/>
            <a:ahLst/>
            <a:cxnLst/>
            <a:rect l="l" t="t" r="r" b="b"/>
            <a:pathLst>
              <a:path w="8865870" h="319404">
                <a:moveTo>
                  <a:pt x="8865488" y="0"/>
                </a:moveTo>
                <a:lnTo>
                  <a:pt x="0" y="0"/>
                </a:lnTo>
                <a:lnTo>
                  <a:pt x="0" y="319085"/>
                </a:lnTo>
                <a:lnTo>
                  <a:pt x="8865488" y="319085"/>
                </a:lnTo>
                <a:lnTo>
                  <a:pt x="8865488" y="0"/>
                </a:lnTo>
                <a:close/>
              </a:path>
            </a:pathLst>
          </a:custGeom>
          <a:solidFill>
            <a:srgbClr val="242C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326510" y="6538911"/>
            <a:ext cx="8865870" cy="319405"/>
          </a:xfrm>
          <a:custGeom>
            <a:avLst/>
            <a:gdLst/>
            <a:ahLst/>
            <a:cxnLst/>
            <a:rect l="l" t="t" r="r" b="b"/>
            <a:pathLst>
              <a:path w="8865870" h="319404">
                <a:moveTo>
                  <a:pt x="8865488" y="0"/>
                </a:moveTo>
                <a:lnTo>
                  <a:pt x="0" y="0"/>
                </a:lnTo>
                <a:lnTo>
                  <a:pt x="0" y="319085"/>
                </a:lnTo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>
              <a:lnSpc>
                <a:spcPts val="1710"/>
              </a:lnSpc>
            </a:pPr>
            <a:r>
              <a:rPr dirty="0"/>
              <a:t>Module </a:t>
            </a:r>
            <a:r>
              <a:rPr spc="-5" dirty="0"/>
              <a:t>Code </a:t>
            </a:r>
            <a:r>
              <a:rPr dirty="0"/>
              <a:t>| Module Name | </a:t>
            </a:r>
            <a:r>
              <a:rPr spc="-10" dirty="0"/>
              <a:t>Lecture </a:t>
            </a:r>
            <a:r>
              <a:rPr spc="-5" dirty="0"/>
              <a:t>Title </a:t>
            </a:r>
            <a:r>
              <a:rPr dirty="0"/>
              <a:t>|</a:t>
            </a:r>
            <a:r>
              <a:rPr spc="55" dirty="0"/>
              <a:t> </a:t>
            </a:r>
            <a:r>
              <a:rPr spc="-10" dirty="0"/>
              <a:t>Lecturer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>
              <a:lnSpc>
                <a:spcPts val="1710"/>
              </a:lnSpc>
            </a:pPr>
            <a:r>
              <a:rPr dirty="0"/>
              <a:t>Module </a:t>
            </a:r>
            <a:r>
              <a:rPr spc="-5" dirty="0"/>
              <a:t>Code </a:t>
            </a:r>
            <a:r>
              <a:rPr dirty="0"/>
              <a:t>| Module Name | </a:t>
            </a:r>
            <a:r>
              <a:rPr spc="-10" dirty="0"/>
              <a:t>Lecture </a:t>
            </a:r>
            <a:r>
              <a:rPr spc="-5" dirty="0"/>
              <a:t>Title </a:t>
            </a:r>
            <a:r>
              <a:rPr dirty="0"/>
              <a:t>|</a:t>
            </a:r>
            <a:r>
              <a:rPr spc="55" dirty="0"/>
              <a:t> </a:t>
            </a:r>
            <a:r>
              <a:rPr spc="-10" dirty="0"/>
              <a:t>Lecturer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326510" y="6538911"/>
            <a:ext cx="8865870" cy="319405"/>
          </a:xfrm>
          <a:custGeom>
            <a:avLst/>
            <a:gdLst/>
            <a:ahLst/>
            <a:cxnLst/>
            <a:rect l="l" t="t" r="r" b="b"/>
            <a:pathLst>
              <a:path w="8865870" h="319404">
                <a:moveTo>
                  <a:pt x="8865488" y="0"/>
                </a:moveTo>
                <a:lnTo>
                  <a:pt x="0" y="0"/>
                </a:lnTo>
                <a:lnTo>
                  <a:pt x="0" y="319085"/>
                </a:lnTo>
                <a:lnTo>
                  <a:pt x="8865488" y="319085"/>
                </a:lnTo>
                <a:lnTo>
                  <a:pt x="8865488" y="0"/>
                </a:lnTo>
                <a:close/>
              </a:path>
            </a:pathLst>
          </a:custGeom>
          <a:solidFill>
            <a:srgbClr val="242C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326510" y="6538911"/>
            <a:ext cx="8865870" cy="319405"/>
          </a:xfrm>
          <a:custGeom>
            <a:avLst/>
            <a:gdLst/>
            <a:ahLst/>
            <a:cxnLst/>
            <a:rect l="l" t="t" r="r" b="b"/>
            <a:pathLst>
              <a:path w="8865870" h="319404">
                <a:moveTo>
                  <a:pt x="8865488" y="0"/>
                </a:moveTo>
                <a:lnTo>
                  <a:pt x="0" y="0"/>
                </a:lnTo>
                <a:lnTo>
                  <a:pt x="0" y="319085"/>
                </a:lnTo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438270" y="6489699"/>
            <a:ext cx="8682990" cy="365125"/>
          </a:xfrm>
          <a:custGeom>
            <a:avLst/>
            <a:gdLst/>
            <a:ahLst/>
            <a:cxnLst/>
            <a:rect l="l" t="t" r="r" b="b"/>
            <a:pathLst>
              <a:path w="8682990" h="365125">
                <a:moveTo>
                  <a:pt x="8682609" y="0"/>
                </a:moveTo>
                <a:lnTo>
                  <a:pt x="0" y="0"/>
                </a:lnTo>
                <a:lnTo>
                  <a:pt x="0" y="365125"/>
                </a:lnTo>
                <a:lnTo>
                  <a:pt x="8682609" y="365125"/>
                </a:lnTo>
                <a:lnTo>
                  <a:pt x="8682609" y="0"/>
                </a:lnTo>
                <a:close/>
              </a:path>
            </a:pathLst>
          </a:custGeom>
          <a:solidFill>
            <a:srgbClr val="242C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438270" y="6489699"/>
            <a:ext cx="8682990" cy="365125"/>
          </a:xfrm>
          <a:custGeom>
            <a:avLst/>
            <a:gdLst/>
            <a:ahLst/>
            <a:cxnLst/>
            <a:rect l="l" t="t" r="r" b="b"/>
            <a:pathLst>
              <a:path w="8682990" h="365125">
                <a:moveTo>
                  <a:pt x="0" y="365125"/>
                </a:moveTo>
                <a:lnTo>
                  <a:pt x="8682609" y="365125"/>
                </a:lnTo>
                <a:lnTo>
                  <a:pt x="8682609" y="0"/>
                </a:lnTo>
                <a:lnTo>
                  <a:pt x="0" y="0"/>
                </a:lnTo>
                <a:lnTo>
                  <a:pt x="0" y="365125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438270" y="6459034"/>
            <a:ext cx="8682990" cy="365125"/>
          </a:xfrm>
          <a:custGeom>
            <a:avLst/>
            <a:gdLst/>
            <a:ahLst/>
            <a:cxnLst/>
            <a:rect l="l" t="t" r="r" b="b"/>
            <a:pathLst>
              <a:path w="8682990" h="365125">
                <a:moveTo>
                  <a:pt x="8682609" y="0"/>
                </a:moveTo>
                <a:lnTo>
                  <a:pt x="0" y="0"/>
                </a:lnTo>
                <a:lnTo>
                  <a:pt x="0" y="365125"/>
                </a:lnTo>
                <a:lnTo>
                  <a:pt x="8682609" y="365125"/>
                </a:lnTo>
                <a:lnTo>
                  <a:pt x="8682609" y="0"/>
                </a:lnTo>
                <a:close/>
              </a:path>
            </a:pathLst>
          </a:custGeom>
          <a:solidFill>
            <a:srgbClr val="242C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438270" y="6459034"/>
            <a:ext cx="8682990" cy="365125"/>
          </a:xfrm>
          <a:custGeom>
            <a:avLst/>
            <a:gdLst/>
            <a:ahLst/>
            <a:cxnLst/>
            <a:rect l="l" t="t" r="r" b="b"/>
            <a:pathLst>
              <a:path w="8682990" h="365125">
                <a:moveTo>
                  <a:pt x="0" y="365125"/>
                </a:moveTo>
                <a:lnTo>
                  <a:pt x="8682609" y="365125"/>
                </a:lnTo>
                <a:lnTo>
                  <a:pt x="8682609" y="0"/>
                </a:lnTo>
                <a:lnTo>
                  <a:pt x="0" y="0"/>
                </a:lnTo>
                <a:lnTo>
                  <a:pt x="0" y="365125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>
              <a:lnSpc>
                <a:spcPts val="1710"/>
              </a:lnSpc>
            </a:pPr>
            <a:r>
              <a:rPr dirty="0"/>
              <a:t>Module </a:t>
            </a:r>
            <a:r>
              <a:rPr spc="-5" dirty="0"/>
              <a:t>Code </a:t>
            </a:r>
            <a:r>
              <a:rPr dirty="0"/>
              <a:t>| Module Name | </a:t>
            </a:r>
            <a:r>
              <a:rPr spc="-10" dirty="0"/>
              <a:t>Lecture </a:t>
            </a:r>
            <a:r>
              <a:rPr spc="-5" dirty="0"/>
              <a:t>Title </a:t>
            </a:r>
            <a:r>
              <a:rPr dirty="0"/>
              <a:t>|</a:t>
            </a:r>
            <a:r>
              <a:rPr spc="55" dirty="0"/>
              <a:t> </a:t>
            </a:r>
            <a:r>
              <a:rPr spc="-10" dirty="0"/>
              <a:t>Lecturer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>
              <a:lnSpc>
                <a:spcPts val="1710"/>
              </a:lnSpc>
            </a:pPr>
            <a:r>
              <a:rPr dirty="0"/>
              <a:t>Module </a:t>
            </a:r>
            <a:r>
              <a:rPr spc="-5" dirty="0"/>
              <a:t>Code </a:t>
            </a:r>
            <a:r>
              <a:rPr dirty="0"/>
              <a:t>| Module Name | </a:t>
            </a:r>
            <a:r>
              <a:rPr spc="-10" dirty="0"/>
              <a:t>Lecture </a:t>
            </a:r>
            <a:r>
              <a:rPr spc="-5" dirty="0"/>
              <a:t>Title </a:t>
            </a:r>
            <a:r>
              <a:rPr dirty="0"/>
              <a:t>|</a:t>
            </a:r>
            <a:r>
              <a:rPr spc="55" dirty="0"/>
              <a:t> </a:t>
            </a:r>
            <a:r>
              <a:rPr spc="-10" dirty="0"/>
              <a:t>Lecturer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326510" y="6538911"/>
            <a:ext cx="8865870" cy="319405"/>
          </a:xfrm>
          <a:custGeom>
            <a:avLst/>
            <a:gdLst/>
            <a:ahLst/>
            <a:cxnLst/>
            <a:rect l="l" t="t" r="r" b="b"/>
            <a:pathLst>
              <a:path w="8865870" h="319404">
                <a:moveTo>
                  <a:pt x="8865488" y="0"/>
                </a:moveTo>
                <a:lnTo>
                  <a:pt x="0" y="0"/>
                </a:lnTo>
                <a:lnTo>
                  <a:pt x="0" y="319085"/>
                </a:lnTo>
                <a:lnTo>
                  <a:pt x="8865488" y="319085"/>
                </a:lnTo>
                <a:lnTo>
                  <a:pt x="8865488" y="0"/>
                </a:lnTo>
                <a:close/>
              </a:path>
            </a:pathLst>
          </a:custGeom>
          <a:solidFill>
            <a:srgbClr val="242C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326510" y="6538911"/>
            <a:ext cx="8865870" cy="319405"/>
          </a:xfrm>
          <a:custGeom>
            <a:avLst/>
            <a:gdLst/>
            <a:ahLst/>
            <a:cxnLst/>
            <a:rect l="l" t="t" r="r" b="b"/>
            <a:pathLst>
              <a:path w="8865870" h="319404">
                <a:moveTo>
                  <a:pt x="8865488" y="0"/>
                </a:moveTo>
                <a:lnTo>
                  <a:pt x="0" y="0"/>
                </a:lnTo>
                <a:lnTo>
                  <a:pt x="0" y="319085"/>
                </a:lnTo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438270" y="6489699"/>
            <a:ext cx="8682990" cy="365125"/>
          </a:xfrm>
          <a:custGeom>
            <a:avLst/>
            <a:gdLst/>
            <a:ahLst/>
            <a:cxnLst/>
            <a:rect l="l" t="t" r="r" b="b"/>
            <a:pathLst>
              <a:path w="8682990" h="365125">
                <a:moveTo>
                  <a:pt x="8682609" y="0"/>
                </a:moveTo>
                <a:lnTo>
                  <a:pt x="0" y="0"/>
                </a:lnTo>
                <a:lnTo>
                  <a:pt x="0" y="365125"/>
                </a:lnTo>
                <a:lnTo>
                  <a:pt x="8682609" y="365125"/>
                </a:lnTo>
                <a:lnTo>
                  <a:pt x="8682609" y="0"/>
                </a:lnTo>
                <a:close/>
              </a:path>
            </a:pathLst>
          </a:custGeom>
          <a:solidFill>
            <a:srgbClr val="242C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438270" y="6489699"/>
            <a:ext cx="8682990" cy="365125"/>
          </a:xfrm>
          <a:custGeom>
            <a:avLst/>
            <a:gdLst/>
            <a:ahLst/>
            <a:cxnLst/>
            <a:rect l="l" t="t" r="r" b="b"/>
            <a:pathLst>
              <a:path w="8682990" h="365125">
                <a:moveTo>
                  <a:pt x="0" y="365125"/>
                </a:moveTo>
                <a:lnTo>
                  <a:pt x="8682609" y="365125"/>
                </a:lnTo>
                <a:lnTo>
                  <a:pt x="8682609" y="0"/>
                </a:lnTo>
                <a:lnTo>
                  <a:pt x="0" y="0"/>
                </a:lnTo>
                <a:lnTo>
                  <a:pt x="0" y="365125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96185" y="2022424"/>
            <a:ext cx="8199628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2112" y="1393316"/>
            <a:ext cx="9162415" cy="4042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8332" y="6626199"/>
            <a:ext cx="513778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>
              <a:lnSpc>
                <a:spcPts val="1710"/>
              </a:lnSpc>
            </a:pPr>
            <a:r>
              <a:rPr dirty="0"/>
              <a:t>Module </a:t>
            </a:r>
            <a:r>
              <a:rPr spc="-5" dirty="0"/>
              <a:t>Code </a:t>
            </a:r>
            <a:r>
              <a:rPr dirty="0"/>
              <a:t>| Module Name | </a:t>
            </a:r>
            <a:r>
              <a:rPr spc="-10" dirty="0"/>
              <a:t>Lecture </a:t>
            </a:r>
            <a:r>
              <a:rPr spc="-5" dirty="0"/>
              <a:t>Title </a:t>
            </a:r>
            <a:r>
              <a:rPr dirty="0"/>
              <a:t>|</a:t>
            </a:r>
            <a:r>
              <a:rPr spc="55" dirty="0"/>
              <a:t> </a:t>
            </a:r>
            <a:r>
              <a:rPr spc="-10" dirty="0"/>
              <a:t>Lecturer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18332" y="6626199"/>
            <a:ext cx="513778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Module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Code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| Module Name |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Lecture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Title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|</a:t>
            </a:r>
            <a:r>
              <a:rPr sz="18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Lecturer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31921" y="6483350"/>
            <a:ext cx="8695690" cy="377825"/>
            <a:chOff x="3431921" y="6483350"/>
            <a:chExt cx="8695690" cy="377825"/>
          </a:xfrm>
        </p:grpSpPr>
        <p:sp>
          <p:nvSpPr>
            <p:cNvPr id="4" name="object 4"/>
            <p:cNvSpPr/>
            <p:nvPr/>
          </p:nvSpPr>
          <p:spPr>
            <a:xfrm>
              <a:off x="3438271" y="6489700"/>
              <a:ext cx="8682990" cy="365125"/>
            </a:xfrm>
            <a:custGeom>
              <a:avLst/>
              <a:gdLst/>
              <a:ahLst/>
              <a:cxnLst/>
              <a:rect l="l" t="t" r="r" b="b"/>
              <a:pathLst>
                <a:path w="8682990" h="365125">
                  <a:moveTo>
                    <a:pt x="8682609" y="0"/>
                  </a:moveTo>
                  <a:lnTo>
                    <a:pt x="0" y="0"/>
                  </a:lnTo>
                  <a:lnTo>
                    <a:pt x="0" y="365125"/>
                  </a:lnTo>
                  <a:lnTo>
                    <a:pt x="8682609" y="365125"/>
                  </a:lnTo>
                  <a:lnTo>
                    <a:pt x="8682609" y="0"/>
                  </a:lnTo>
                  <a:close/>
                </a:path>
              </a:pathLst>
            </a:custGeom>
            <a:solidFill>
              <a:srgbClr val="242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38271" y="6489700"/>
              <a:ext cx="8682990" cy="365125"/>
            </a:xfrm>
            <a:custGeom>
              <a:avLst/>
              <a:gdLst/>
              <a:ahLst/>
              <a:cxnLst/>
              <a:rect l="l" t="t" r="r" b="b"/>
              <a:pathLst>
                <a:path w="8682990" h="365125">
                  <a:moveTo>
                    <a:pt x="0" y="365125"/>
                  </a:moveTo>
                  <a:lnTo>
                    <a:pt x="8682609" y="365125"/>
                  </a:lnTo>
                  <a:lnTo>
                    <a:pt x="8682609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530219" y="6578651"/>
            <a:ext cx="513778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Module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Code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| Module Name |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Lecture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Title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|</a:t>
            </a:r>
            <a:r>
              <a:rPr sz="18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Lecturer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2192000" cy="5257800"/>
          </a:xfrm>
          <a:custGeom>
            <a:avLst/>
            <a:gdLst/>
            <a:ahLst/>
            <a:cxnLst/>
            <a:rect l="l" t="t" r="r" b="b"/>
            <a:pathLst>
              <a:path w="12192000" h="5257800">
                <a:moveTo>
                  <a:pt x="12192000" y="0"/>
                </a:moveTo>
                <a:lnTo>
                  <a:pt x="0" y="0"/>
                </a:lnTo>
                <a:lnTo>
                  <a:pt x="0" y="5257800"/>
                </a:lnTo>
                <a:lnTo>
                  <a:pt x="12192000" y="52578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E2D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98952" y="781304"/>
            <a:ext cx="4060825" cy="1085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IT1040 &amp;</a:t>
            </a:r>
            <a:r>
              <a:rPr sz="4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EN1073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2900" spc="60" dirty="0">
                <a:solidFill>
                  <a:srgbClr val="FFFFFF"/>
                </a:solidFill>
                <a:latin typeface="Arial"/>
                <a:cs typeface="Arial"/>
              </a:rPr>
              <a:t>Communication</a:t>
            </a:r>
            <a:r>
              <a:rPr sz="29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spc="55" dirty="0">
                <a:solidFill>
                  <a:srgbClr val="FFFFFF"/>
                </a:solidFill>
                <a:latin typeface="Arial"/>
                <a:cs typeface="Arial"/>
              </a:rPr>
              <a:t>Skills</a:t>
            </a:r>
            <a:endParaRPr sz="2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98952" y="2306828"/>
            <a:ext cx="450151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spc="60" dirty="0">
                <a:solidFill>
                  <a:srgbClr val="FFC000"/>
                </a:solidFill>
                <a:latin typeface="Arial"/>
                <a:cs typeface="Arial"/>
              </a:rPr>
              <a:t>Introduction </a:t>
            </a:r>
            <a:r>
              <a:rPr sz="2900" spc="35" dirty="0">
                <a:solidFill>
                  <a:srgbClr val="FFC000"/>
                </a:solidFill>
                <a:latin typeface="Arial"/>
                <a:cs typeface="Arial"/>
              </a:rPr>
              <a:t>to </a:t>
            </a:r>
            <a:r>
              <a:rPr sz="2900" spc="50" dirty="0">
                <a:solidFill>
                  <a:srgbClr val="FFC000"/>
                </a:solidFill>
                <a:latin typeface="Arial"/>
                <a:cs typeface="Arial"/>
              </a:rPr>
              <a:t>the</a:t>
            </a:r>
            <a:r>
              <a:rPr sz="2900" spc="16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900" spc="60" dirty="0">
                <a:solidFill>
                  <a:srgbClr val="FFC000"/>
                </a:solidFill>
                <a:latin typeface="Arial"/>
                <a:cs typeface="Arial"/>
              </a:rPr>
              <a:t>Module</a:t>
            </a:r>
            <a:endParaRPr sz="29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-6350" y="302019"/>
            <a:ext cx="12204700" cy="136525"/>
            <a:chOff x="-6350" y="302019"/>
            <a:chExt cx="12204700" cy="136525"/>
          </a:xfrm>
        </p:grpSpPr>
        <p:sp>
          <p:nvSpPr>
            <p:cNvPr id="11" name="object 11"/>
            <p:cNvSpPr/>
            <p:nvPr/>
          </p:nvSpPr>
          <p:spPr>
            <a:xfrm>
              <a:off x="0" y="310020"/>
              <a:ext cx="6908800" cy="121920"/>
            </a:xfrm>
            <a:custGeom>
              <a:avLst/>
              <a:gdLst/>
              <a:ahLst/>
              <a:cxnLst/>
              <a:rect l="l" t="t" r="r" b="b"/>
              <a:pathLst>
                <a:path w="6908800" h="121920">
                  <a:moveTo>
                    <a:pt x="6908800" y="0"/>
                  </a:moveTo>
                  <a:lnTo>
                    <a:pt x="0" y="0"/>
                  </a:lnTo>
                  <a:lnTo>
                    <a:pt x="0" y="121779"/>
                  </a:lnTo>
                  <a:lnTo>
                    <a:pt x="6908800" y="121779"/>
                  </a:lnTo>
                  <a:lnTo>
                    <a:pt x="6908800" y="0"/>
                  </a:lnTo>
                  <a:close/>
                </a:path>
              </a:pathLst>
            </a:custGeom>
            <a:solidFill>
              <a:srgbClr val="E879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10020"/>
              <a:ext cx="6908800" cy="121920"/>
            </a:xfrm>
            <a:custGeom>
              <a:avLst/>
              <a:gdLst/>
              <a:ahLst/>
              <a:cxnLst/>
              <a:rect l="l" t="t" r="r" b="b"/>
              <a:pathLst>
                <a:path w="6908800" h="121920">
                  <a:moveTo>
                    <a:pt x="0" y="121779"/>
                  </a:moveTo>
                  <a:lnTo>
                    <a:pt x="6908800" y="121779"/>
                  </a:lnTo>
                  <a:lnTo>
                    <a:pt x="6908800" y="0"/>
                  </a:lnTo>
                  <a:lnTo>
                    <a:pt x="0" y="0"/>
                  </a:lnTo>
                  <a:lnTo>
                    <a:pt x="0" y="121779"/>
                  </a:lnTo>
                  <a:close/>
                </a:path>
              </a:pathLst>
            </a:custGeom>
            <a:ln w="12699">
              <a:solidFill>
                <a:srgbClr val="E879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62800" y="308369"/>
              <a:ext cx="5029200" cy="121920"/>
            </a:xfrm>
            <a:custGeom>
              <a:avLst/>
              <a:gdLst/>
              <a:ahLst/>
              <a:cxnLst/>
              <a:rect l="l" t="t" r="r" b="b"/>
              <a:pathLst>
                <a:path w="5029200" h="121920">
                  <a:moveTo>
                    <a:pt x="5029200" y="0"/>
                  </a:moveTo>
                  <a:lnTo>
                    <a:pt x="0" y="0"/>
                  </a:lnTo>
                  <a:lnTo>
                    <a:pt x="0" y="121779"/>
                  </a:lnTo>
                  <a:lnTo>
                    <a:pt x="5029200" y="121779"/>
                  </a:lnTo>
                  <a:lnTo>
                    <a:pt x="5029200" y="0"/>
                  </a:lnTo>
                  <a:close/>
                </a:path>
              </a:pathLst>
            </a:custGeom>
            <a:solidFill>
              <a:srgbClr val="E879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62800" y="308369"/>
              <a:ext cx="5029200" cy="121920"/>
            </a:xfrm>
            <a:custGeom>
              <a:avLst/>
              <a:gdLst/>
              <a:ahLst/>
              <a:cxnLst/>
              <a:rect l="l" t="t" r="r" b="b"/>
              <a:pathLst>
                <a:path w="5029200" h="121920">
                  <a:moveTo>
                    <a:pt x="0" y="121779"/>
                  </a:moveTo>
                  <a:lnTo>
                    <a:pt x="5029200" y="121779"/>
                  </a:lnTo>
                  <a:lnTo>
                    <a:pt x="5029200" y="0"/>
                  </a:lnTo>
                  <a:lnTo>
                    <a:pt x="0" y="0"/>
                  </a:lnTo>
                  <a:lnTo>
                    <a:pt x="0" y="121779"/>
                  </a:lnTo>
                  <a:close/>
                </a:path>
              </a:pathLst>
            </a:custGeom>
            <a:ln w="12700">
              <a:solidFill>
                <a:srgbClr val="E879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304921" y="5364281"/>
            <a:ext cx="8739505" cy="1496060"/>
            <a:chOff x="3304921" y="5364281"/>
            <a:chExt cx="8739505" cy="1496060"/>
          </a:xfrm>
        </p:grpSpPr>
        <p:sp>
          <p:nvSpPr>
            <p:cNvPr id="16" name="object 16"/>
            <p:cNvSpPr/>
            <p:nvPr/>
          </p:nvSpPr>
          <p:spPr>
            <a:xfrm>
              <a:off x="8382000" y="5364281"/>
              <a:ext cx="3661917" cy="140182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11271" y="6488264"/>
              <a:ext cx="8682990" cy="365125"/>
            </a:xfrm>
            <a:custGeom>
              <a:avLst/>
              <a:gdLst/>
              <a:ahLst/>
              <a:cxnLst/>
              <a:rect l="l" t="t" r="r" b="b"/>
              <a:pathLst>
                <a:path w="8682990" h="365125">
                  <a:moveTo>
                    <a:pt x="8682609" y="0"/>
                  </a:moveTo>
                  <a:lnTo>
                    <a:pt x="0" y="0"/>
                  </a:lnTo>
                  <a:lnTo>
                    <a:pt x="0" y="365125"/>
                  </a:lnTo>
                  <a:lnTo>
                    <a:pt x="8682609" y="365125"/>
                  </a:lnTo>
                  <a:lnTo>
                    <a:pt x="8682609" y="0"/>
                  </a:lnTo>
                  <a:close/>
                </a:path>
              </a:pathLst>
            </a:custGeom>
            <a:solidFill>
              <a:srgbClr val="242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11271" y="6488264"/>
              <a:ext cx="8682990" cy="365125"/>
            </a:xfrm>
            <a:custGeom>
              <a:avLst/>
              <a:gdLst/>
              <a:ahLst/>
              <a:cxnLst/>
              <a:rect l="l" t="t" r="r" b="b"/>
              <a:pathLst>
                <a:path w="8682990" h="365125">
                  <a:moveTo>
                    <a:pt x="0" y="365125"/>
                  </a:moveTo>
                  <a:lnTo>
                    <a:pt x="8682609" y="365125"/>
                  </a:lnTo>
                  <a:lnTo>
                    <a:pt x="8682609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665857" y="5249245"/>
            <a:ext cx="9321800" cy="155829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R="3911600" algn="ctr">
              <a:lnSpc>
                <a:spcPct val="100000"/>
              </a:lnSpc>
              <a:spcBef>
                <a:spcPts val="1540"/>
              </a:spcBef>
            </a:pPr>
            <a:r>
              <a:rPr sz="2400" spc="105" dirty="0">
                <a:solidFill>
                  <a:srgbClr val="000077"/>
                </a:solidFill>
                <a:latin typeface="Arial"/>
                <a:cs typeface="Arial"/>
              </a:rPr>
              <a:t>Faculty </a:t>
            </a:r>
            <a:r>
              <a:rPr sz="2400" spc="60" dirty="0">
                <a:solidFill>
                  <a:srgbClr val="000077"/>
                </a:solidFill>
                <a:latin typeface="Arial"/>
                <a:cs typeface="Arial"/>
              </a:rPr>
              <a:t>of </a:t>
            </a:r>
            <a:r>
              <a:rPr sz="2400" spc="110" dirty="0">
                <a:solidFill>
                  <a:srgbClr val="000077"/>
                </a:solidFill>
                <a:latin typeface="Arial"/>
                <a:cs typeface="Arial"/>
              </a:rPr>
              <a:t>Humanities </a:t>
            </a:r>
            <a:r>
              <a:rPr sz="2400" spc="80" dirty="0">
                <a:solidFill>
                  <a:srgbClr val="000077"/>
                </a:solidFill>
                <a:latin typeface="Arial"/>
                <a:cs typeface="Arial"/>
              </a:rPr>
              <a:t>and</a:t>
            </a:r>
            <a:r>
              <a:rPr sz="2400" spc="660" dirty="0">
                <a:solidFill>
                  <a:srgbClr val="000077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000077"/>
                </a:solidFill>
                <a:latin typeface="Arial"/>
                <a:cs typeface="Arial"/>
              </a:rPr>
              <a:t>Sciences</a:t>
            </a:r>
            <a:endParaRPr sz="2400">
              <a:latin typeface="Arial"/>
              <a:cs typeface="Arial"/>
            </a:endParaRPr>
          </a:p>
          <a:p>
            <a:pPr marR="3911600" algn="ctr">
              <a:lnSpc>
                <a:spcPct val="100000"/>
              </a:lnSpc>
              <a:spcBef>
                <a:spcPts val="1440"/>
              </a:spcBef>
            </a:pPr>
            <a:r>
              <a:rPr sz="2400" spc="100" dirty="0">
                <a:solidFill>
                  <a:srgbClr val="000077"/>
                </a:solidFill>
                <a:latin typeface="Arial"/>
                <a:cs typeface="Arial"/>
              </a:rPr>
              <a:t>English </a:t>
            </a:r>
            <a:r>
              <a:rPr sz="2400" spc="105" dirty="0">
                <a:solidFill>
                  <a:srgbClr val="000077"/>
                </a:solidFill>
                <a:latin typeface="Arial"/>
                <a:cs typeface="Arial"/>
              </a:rPr>
              <a:t>Language </a:t>
            </a:r>
            <a:r>
              <a:rPr sz="2400" spc="75" dirty="0">
                <a:solidFill>
                  <a:srgbClr val="000077"/>
                </a:solidFill>
                <a:latin typeface="Arial"/>
                <a:cs typeface="Arial"/>
              </a:rPr>
              <a:t>Teaching</a:t>
            </a:r>
            <a:r>
              <a:rPr sz="2400" spc="500" dirty="0">
                <a:solidFill>
                  <a:srgbClr val="000077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000077"/>
                </a:solidFill>
                <a:latin typeface="Arial"/>
                <a:cs typeface="Arial"/>
              </a:rPr>
              <a:t>Unit</a:t>
            </a:r>
            <a:endParaRPr sz="2400">
              <a:latin typeface="Arial"/>
              <a:cs typeface="Arial"/>
            </a:endParaRPr>
          </a:p>
          <a:p>
            <a:pPr marL="736600">
              <a:lnSpc>
                <a:spcPct val="100000"/>
              </a:lnSpc>
              <a:spcBef>
                <a:spcPts val="1265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IT1040/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EN1073|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Communication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Skills|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Introduction to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Module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20160" y="6483350"/>
            <a:ext cx="8878570" cy="381000"/>
            <a:chOff x="3320160" y="6483350"/>
            <a:chExt cx="8878570" cy="381000"/>
          </a:xfrm>
        </p:grpSpPr>
        <p:sp>
          <p:nvSpPr>
            <p:cNvPr id="3" name="object 3"/>
            <p:cNvSpPr/>
            <p:nvPr/>
          </p:nvSpPr>
          <p:spPr>
            <a:xfrm>
              <a:off x="3438270" y="6489700"/>
              <a:ext cx="8682990" cy="365125"/>
            </a:xfrm>
            <a:custGeom>
              <a:avLst/>
              <a:gdLst/>
              <a:ahLst/>
              <a:cxnLst/>
              <a:rect l="l" t="t" r="r" b="b"/>
              <a:pathLst>
                <a:path w="8682990" h="365125">
                  <a:moveTo>
                    <a:pt x="8682609" y="0"/>
                  </a:moveTo>
                  <a:lnTo>
                    <a:pt x="0" y="0"/>
                  </a:lnTo>
                  <a:lnTo>
                    <a:pt x="0" y="365125"/>
                  </a:lnTo>
                  <a:lnTo>
                    <a:pt x="8682609" y="365125"/>
                  </a:lnTo>
                  <a:lnTo>
                    <a:pt x="8682609" y="0"/>
                  </a:lnTo>
                  <a:close/>
                </a:path>
              </a:pathLst>
            </a:custGeom>
            <a:solidFill>
              <a:srgbClr val="242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38270" y="6489700"/>
              <a:ext cx="8682990" cy="365125"/>
            </a:xfrm>
            <a:custGeom>
              <a:avLst/>
              <a:gdLst/>
              <a:ahLst/>
              <a:cxnLst/>
              <a:rect l="l" t="t" r="r" b="b"/>
              <a:pathLst>
                <a:path w="8682990" h="365125">
                  <a:moveTo>
                    <a:pt x="0" y="365125"/>
                  </a:moveTo>
                  <a:lnTo>
                    <a:pt x="8682609" y="365125"/>
                  </a:lnTo>
                  <a:lnTo>
                    <a:pt x="8682609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39366" y="70561"/>
            <a:ext cx="7141338" cy="687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5" dirty="0" smtClean="0">
                <a:solidFill>
                  <a:srgbClr val="181818"/>
                </a:solidFill>
                <a:latin typeface="Carlito"/>
                <a:cs typeface="Carlito"/>
              </a:rPr>
              <a:t>Course</a:t>
            </a:r>
            <a:r>
              <a:rPr lang="en-US" sz="4400" b="1" spc="-15" dirty="0" smtClean="0">
                <a:solidFill>
                  <a:srgbClr val="181818"/>
                </a:solidFill>
                <a:latin typeface="Carlito"/>
                <a:cs typeface="Carlito"/>
              </a:rPr>
              <a:t> content 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112" y="1064133"/>
            <a:ext cx="143428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"/>
              <a:tabLst>
                <a:tab pos="285115" algn="l"/>
              </a:tabLst>
            </a:pPr>
            <a:r>
              <a:rPr sz="2400" spc="-15" dirty="0" smtClean="0">
                <a:latin typeface="Carlito"/>
                <a:cs typeface="Carlito"/>
              </a:rPr>
              <a:t>Writing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7764" y="1064133"/>
            <a:ext cx="8314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0050" algn="l"/>
              </a:tabLst>
            </a:pPr>
            <a:r>
              <a:rPr sz="2400" spc="-10" dirty="0">
                <a:latin typeface="Carlito"/>
                <a:cs typeface="Carlito"/>
              </a:rPr>
              <a:t>Well-Structured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Paragraphs,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Non	</a:t>
            </a:r>
            <a:r>
              <a:rPr sz="2400" spc="-15" dirty="0">
                <a:latin typeface="Carlito"/>
                <a:cs typeface="Carlito"/>
              </a:rPr>
              <a:t>Sexist </a:t>
            </a:r>
            <a:r>
              <a:rPr sz="2400" spc="-10" dirty="0">
                <a:latin typeface="Carlito"/>
                <a:cs typeface="Carlito"/>
              </a:rPr>
              <a:t>&amp;Formal Language,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Formal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242112" y="1393316"/>
            <a:ext cx="9162415" cy="43832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0"/>
              </a:spcBef>
            </a:pPr>
            <a:r>
              <a:rPr spc="-15" dirty="0" smtClean="0"/>
              <a:t>Letters,</a:t>
            </a:r>
            <a:endParaRPr spc="-15" dirty="0"/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0" dirty="0"/>
          </a:p>
          <a:p>
            <a:pPr marL="284480" indent="-272415">
              <a:lnSpc>
                <a:spcPct val="100000"/>
              </a:lnSpc>
              <a:buSzPct val="95833"/>
              <a:buFont typeface="Wingdings"/>
              <a:buChar char=""/>
              <a:tabLst>
                <a:tab pos="285115" algn="l"/>
                <a:tab pos="1682750" algn="l"/>
              </a:tabLst>
            </a:pPr>
            <a:r>
              <a:rPr spc="-10" dirty="0"/>
              <a:t>Reading	</a:t>
            </a:r>
            <a:r>
              <a:rPr dirty="0"/>
              <a:t>Skimming, </a:t>
            </a:r>
            <a:r>
              <a:rPr spc="-5" dirty="0"/>
              <a:t>Scanning </a:t>
            </a:r>
            <a:r>
              <a:rPr dirty="0"/>
              <a:t>and </a:t>
            </a:r>
            <a:r>
              <a:rPr spc="-10" dirty="0"/>
              <a:t>Inferring </a:t>
            </a:r>
            <a:r>
              <a:rPr dirty="0"/>
              <a:t>Meaning </a:t>
            </a:r>
            <a:r>
              <a:rPr spc="-15" dirty="0"/>
              <a:t>from </a:t>
            </a:r>
            <a:r>
              <a:rPr dirty="0"/>
              <a:t>the</a:t>
            </a:r>
            <a:r>
              <a:rPr spc="-65" dirty="0"/>
              <a:t> </a:t>
            </a:r>
            <a:r>
              <a:rPr spc="-15" dirty="0"/>
              <a:t>Context</a:t>
            </a: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"/>
            </a:pPr>
            <a:endParaRPr sz="3500" dirty="0"/>
          </a:p>
          <a:p>
            <a:pPr marL="285115" indent="-273050">
              <a:lnSpc>
                <a:spcPct val="100000"/>
              </a:lnSpc>
              <a:buSzPct val="95833"/>
              <a:buFont typeface="Wingdings"/>
              <a:buChar char=""/>
              <a:tabLst>
                <a:tab pos="285750" algn="l"/>
                <a:tab pos="1656080" algn="l"/>
              </a:tabLst>
            </a:pPr>
            <a:r>
              <a:rPr spc="-10" dirty="0"/>
              <a:t>Listening	</a:t>
            </a:r>
            <a:r>
              <a:rPr spc="-5" dirty="0"/>
              <a:t>Comprehension</a:t>
            </a:r>
            <a:r>
              <a:rPr spc="-15" dirty="0"/>
              <a:t> </a:t>
            </a:r>
            <a:r>
              <a:rPr spc="-45" dirty="0"/>
              <a:t>Tasks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"/>
            </a:pPr>
            <a:endParaRPr sz="3500" dirty="0"/>
          </a:p>
          <a:p>
            <a:pPr marL="284480" indent="-272415">
              <a:lnSpc>
                <a:spcPct val="100000"/>
              </a:lnSpc>
              <a:spcBef>
                <a:spcPts val="5"/>
              </a:spcBef>
              <a:buSzPct val="95833"/>
              <a:buFont typeface="Wingdings"/>
              <a:buChar char=""/>
              <a:tabLst>
                <a:tab pos="285115" algn="l"/>
                <a:tab pos="1665605" algn="l"/>
              </a:tabLst>
            </a:pPr>
            <a:r>
              <a:rPr spc="-5" dirty="0"/>
              <a:t>Speaking	</a:t>
            </a:r>
            <a:r>
              <a:rPr spc="-10" dirty="0"/>
              <a:t>Impromptu</a:t>
            </a:r>
            <a:r>
              <a:rPr spc="-20" dirty="0"/>
              <a:t> </a:t>
            </a:r>
            <a:r>
              <a:rPr spc="-5" dirty="0"/>
              <a:t>Speeches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"/>
            </a:pPr>
            <a:endParaRPr sz="3500" dirty="0"/>
          </a:p>
          <a:p>
            <a:pPr marL="284480" indent="-272415">
              <a:lnSpc>
                <a:spcPct val="100000"/>
              </a:lnSpc>
              <a:buSzPct val="95833"/>
              <a:buFont typeface="Wingdings"/>
              <a:buChar char=""/>
              <a:tabLst>
                <a:tab pos="285115" algn="l"/>
                <a:tab pos="1732914" algn="l"/>
              </a:tabLst>
            </a:pPr>
            <a:r>
              <a:rPr spc="-10" dirty="0"/>
              <a:t>Grammar	</a:t>
            </a:r>
            <a:r>
              <a:rPr spc="-15" dirty="0"/>
              <a:t>Parts </a:t>
            </a:r>
            <a:r>
              <a:rPr spc="-5" dirty="0"/>
              <a:t>of Speech,</a:t>
            </a:r>
            <a:r>
              <a:rPr spc="-15" dirty="0"/>
              <a:t> </a:t>
            </a:r>
            <a:r>
              <a:rPr spc="-40" dirty="0"/>
              <a:t>Tenses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05971" y="6425590"/>
            <a:ext cx="68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229" dirty="0">
                <a:solidFill>
                  <a:srgbClr val="464233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87667" y="3820540"/>
            <a:ext cx="1495552" cy="1468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45101" y="2750057"/>
            <a:ext cx="1529714" cy="15177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9542398" y="758431"/>
            <a:ext cx="2042160" cy="2580640"/>
            <a:chOff x="9542398" y="758431"/>
            <a:chExt cx="2042160" cy="2580640"/>
          </a:xfrm>
        </p:grpSpPr>
        <p:sp>
          <p:nvSpPr>
            <p:cNvPr id="13" name="object 13"/>
            <p:cNvSpPr/>
            <p:nvPr/>
          </p:nvSpPr>
          <p:spPr>
            <a:xfrm>
              <a:off x="10401426" y="758431"/>
              <a:ext cx="1182636" cy="12269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542398" y="1998599"/>
              <a:ext cx="1390396" cy="133997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660771" y="5422544"/>
            <a:ext cx="5991225" cy="831215"/>
          </a:xfrm>
          <a:prstGeom prst="rect">
            <a:avLst/>
          </a:prstGeom>
          <a:solidFill>
            <a:srgbClr val="DAE2F3"/>
          </a:solidFill>
          <a:ln w="9525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15"/>
              </a:spcBef>
              <a:tabLst>
                <a:tab pos="1966595" algn="l"/>
              </a:tabLst>
            </a:pP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Credit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Points</a:t>
            </a:r>
            <a:r>
              <a:rPr sz="2400" dirty="0">
                <a:latin typeface="Carlito"/>
                <a:cs typeface="Carlito"/>
              </a:rPr>
              <a:t> -	3</a:t>
            </a:r>
            <a:endParaRPr sz="240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  <a:tabLst>
                <a:tab pos="1240155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Delivery	Methods:</a:t>
            </a:r>
            <a:r>
              <a:rPr sz="2400" spc="-5" dirty="0">
                <a:latin typeface="Carlito"/>
                <a:cs typeface="Carlito"/>
              </a:rPr>
              <a:t> Online </a:t>
            </a:r>
            <a:r>
              <a:rPr sz="2400" spc="-10" dirty="0">
                <a:latin typeface="Carlito"/>
                <a:cs typeface="Carlito"/>
              </a:rPr>
              <a:t>Lectures </a:t>
            </a:r>
            <a:r>
              <a:rPr sz="2400" dirty="0">
                <a:latin typeface="Carlito"/>
                <a:cs typeface="Carlito"/>
              </a:rPr>
              <a:t>via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Zoom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dirty="0"/>
              <a:t>Module </a:t>
            </a:r>
            <a:r>
              <a:rPr spc="-5" dirty="0"/>
              <a:t>Code </a:t>
            </a:r>
            <a:r>
              <a:rPr dirty="0"/>
              <a:t>| Module Name | </a:t>
            </a:r>
            <a:r>
              <a:rPr spc="-10" dirty="0"/>
              <a:t>Lecture </a:t>
            </a:r>
            <a:r>
              <a:rPr spc="-5" dirty="0"/>
              <a:t>Title </a:t>
            </a:r>
            <a:r>
              <a:rPr dirty="0"/>
              <a:t>|</a:t>
            </a:r>
            <a:r>
              <a:rPr spc="55" dirty="0"/>
              <a:t> </a:t>
            </a:r>
            <a:r>
              <a:rPr spc="-10" dirty="0"/>
              <a:t>Lecturer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517519" y="6565951"/>
            <a:ext cx="51631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Module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Code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| Module Name |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Lecture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Title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|</a:t>
            </a:r>
            <a:r>
              <a:rPr sz="18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Lecturer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0" y="1473211"/>
            <a:ext cx="67056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Memos, essays, e-mail netiquette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080600"/>
            <a:ext cx="11412855" cy="4176143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  <a:tabLst>
                <a:tab pos="3664585" algn="l"/>
                <a:tab pos="6906259" algn="l"/>
              </a:tabLst>
            </a:pPr>
            <a:r>
              <a:rPr sz="2800" b="1" spc="-10" dirty="0">
                <a:latin typeface="Carlito"/>
                <a:cs typeface="Carlito"/>
              </a:rPr>
              <a:t>Student</a:t>
            </a:r>
            <a:r>
              <a:rPr sz="2800" b="1" spc="35" dirty="0">
                <a:latin typeface="Carlito"/>
                <a:cs typeface="Carlito"/>
              </a:rPr>
              <a:t> </a:t>
            </a:r>
            <a:r>
              <a:rPr sz="2800" b="1" spc="-10">
                <a:latin typeface="Carlito"/>
                <a:cs typeface="Carlito"/>
              </a:rPr>
              <a:t>Enrollment</a:t>
            </a:r>
            <a:r>
              <a:rPr sz="2800" b="1" spc="25">
                <a:latin typeface="Carlito"/>
                <a:cs typeface="Carlito"/>
              </a:rPr>
              <a:t> </a:t>
            </a:r>
            <a:r>
              <a:rPr sz="2800" b="1" spc="-35" smtClean="0">
                <a:latin typeface="Carlito"/>
                <a:cs typeface="Carlito"/>
              </a:rPr>
              <a:t>Key</a:t>
            </a:r>
            <a:r>
              <a:rPr lang="en-US" sz="2800" b="1" spc="-35" smtClean="0">
                <a:latin typeface="Carlito"/>
                <a:cs typeface="Carlito"/>
              </a:rPr>
              <a:t> </a:t>
            </a:r>
            <a:r>
              <a:rPr sz="2800" b="1" spc="-20" smtClean="0">
                <a:latin typeface="Carlito"/>
                <a:cs typeface="Carlito"/>
              </a:rPr>
              <a:t>for </a:t>
            </a:r>
            <a:r>
              <a:rPr sz="2800" b="1" spc="-5" dirty="0">
                <a:latin typeface="Carlito"/>
                <a:cs typeface="Carlito"/>
              </a:rPr>
              <a:t>the</a:t>
            </a:r>
            <a:r>
              <a:rPr sz="2800" b="1" spc="55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module</a:t>
            </a:r>
            <a:r>
              <a:rPr sz="2800" b="1" spc="15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page	</a:t>
            </a:r>
            <a:r>
              <a:rPr sz="2800" b="1" spc="-5" dirty="0">
                <a:latin typeface="Carlito"/>
                <a:cs typeface="Carlito"/>
              </a:rPr>
              <a:t>-</a:t>
            </a:r>
            <a:endParaRPr lang="en-US" sz="2800" b="1" spc="-5" dirty="0">
              <a:solidFill>
                <a:srgbClr val="006FC0"/>
              </a:solidFill>
              <a:latin typeface="Times New Roman"/>
              <a:cs typeface="Times New Roman"/>
            </a:endParaRPr>
          </a:p>
          <a:p>
            <a:pPr marL="173990">
              <a:lnSpc>
                <a:spcPct val="100000"/>
              </a:lnSpc>
              <a:spcBef>
                <a:spcPts val="685"/>
              </a:spcBef>
            </a:pPr>
            <a:endParaRPr lang="en-US" sz="2800" b="1" spc="-5" dirty="0">
              <a:solidFill>
                <a:srgbClr val="006FC0"/>
              </a:solidFill>
              <a:latin typeface="Times New Roman"/>
              <a:cs typeface="Times New Roman"/>
            </a:endParaRPr>
          </a:p>
          <a:p>
            <a:pPr marL="173990">
              <a:lnSpc>
                <a:spcPct val="100000"/>
              </a:lnSpc>
              <a:spcBef>
                <a:spcPts val="685"/>
              </a:spcBef>
            </a:pPr>
            <a:r>
              <a:rPr lang="en-US" sz="2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Lecture materials will be available in the </a:t>
            </a:r>
            <a:r>
              <a:rPr lang="en-US" sz="2800" b="1" spc="-5" dirty="0" err="1">
                <a:solidFill>
                  <a:srgbClr val="006FC0"/>
                </a:solidFill>
                <a:latin typeface="Times New Roman"/>
                <a:cs typeface="Times New Roman"/>
              </a:rPr>
              <a:t>CourseWeb</a:t>
            </a:r>
            <a:r>
              <a:rPr lang="en-US" sz="2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 CS page</a:t>
            </a:r>
          </a:p>
          <a:p>
            <a:pPr marL="173990">
              <a:spcBef>
                <a:spcPts val="685"/>
              </a:spcBef>
            </a:pPr>
            <a:endParaRPr lang="en-US" sz="2800" b="0" i="0" dirty="0">
              <a:solidFill>
                <a:srgbClr val="555555"/>
              </a:solidFill>
              <a:effectLst/>
              <a:latin typeface="Open Sans" panose="020B0606030504020204" pitchFamily="34" charset="0"/>
            </a:endParaRPr>
          </a:p>
          <a:p>
            <a:pPr marL="173990">
              <a:lnSpc>
                <a:spcPct val="100000"/>
              </a:lnSpc>
              <a:spcBef>
                <a:spcPts val="685"/>
              </a:spcBef>
            </a:pPr>
            <a:r>
              <a:rPr lang="en-US" sz="2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Please enroll yourselves in it. Enrollment Keys : </a:t>
            </a:r>
          </a:p>
          <a:p>
            <a:pPr marL="173990">
              <a:lnSpc>
                <a:spcPct val="100000"/>
              </a:lnSpc>
              <a:spcBef>
                <a:spcPts val="685"/>
              </a:spcBef>
            </a:pPr>
            <a:r>
              <a:rPr lang="en-US" sz="2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For Computing students : IT1040a</a:t>
            </a:r>
          </a:p>
          <a:p>
            <a:pPr marL="173990">
              <a:lnSpc>
                <a:spcPct val="100000"/>
              </a:lnSpc>
              <a:spcBef>
                <a:spcPts val="685"/>
              </a:spcBef>
            </a:pPr>
            <a:r>
              <a:rPr lang="en-US" sz="2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For H&amp;SS : EN1073a</a:t>
            </a:r>
          </a:p>
          <a:p>
            <a:pPr marL="173990">
              <a:lnSpc>
                <a:spcPct val="100000"/>
              </a:lnSpc>
              <a:spcBef>
                <a:spcPts val="685"/>
              </a:spcBef>
            </a:pP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dirty="0"/>
              <a:t>Module </a:t>
            </a:r>
            <a:r>
              <a:rPr spc="-5" dirty="0"/>
              <a:t>Code </a:t>
            </a:r>
            <a:r>
              <a:rPr dirty="0"/>
              <a:t>| Module Name | </a:t>
            </a:r>
            <a:r>
              <a:rPr spc="-10" dirty="0"/>
              <a:t>Lecture </a:t>
            </a:r>
            <a:r>
              <a:rPr spc="-5" dirty="0"/>
              <a:t>Title </a:t>
            </a:r>
            <a:r>
              <a:rPr dirty="0"/>
              <a:t>|</a:t>
            </a:r>
            <a:r>
              <a:rPr spc="55" dirty="0"/>
              <a:t> </a:t>
            </a:r>
            <a:r>
              <a:rPr spc="-10" dirty="0"/>
              <a:t>Lecturer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17519" y="6565951"/>
            <a:ext cx="51631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Module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Code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| Module Name |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Lecture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Title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|</a:t>
            </a:r>
            <a:r>
              <a:rPr sz="18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Lecturer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0617" y="2393060"/>
            <a:ext cx="688657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spc="-10" dirty="0">
                <a:solidFill>
                  <a:srgbClr val="FF0000"/>
                </a:solidFill>
                <a:latin typeface="Carlito"/>
                <a:cs typeface="Carlito"/>
              </a:rPr>
              <a:t>Assessment</a:t>
            </a:r>
            <a:r>
              <a:rPr sz="6600" b="1" spc="-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6600" b="1" spc="-15" dirty="0">
                <a:solidFill>
                  <a:srgbClr val="FF0000"/>
                </a:solidFill>
                <a:latin typeface="Carlito"/>
                <a:cs typeface="Carlito"/>
              </a:rPr>
              <a:t>Criteria</a:t>
            </a:r>
            <a:endParaRPr sz="66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dirty="0"/>
              <a:t>Module </a:t>
            </a:r>
            <a:r>
              <a:rPr spc="-5" dirty="0"/>
              <a:t>Code </a:t>
            </a:r>
            <a:r>
              <a:rPr dirty="0"/>
              <a:t>| Module Name | </a:t>
            </a:r>
            <a:r>
              <a:rPr spc="-10" dirty="0"/>
              <a:t>Lecture </a:t>
            </a:r>
            <a:r>
              <a:rPr spc="-5" dirty="0"/>
              <a:t>Title </a:t>
            </a:r>
            <a:r>
              <a:rPr dirty="0"/>
              <a:t>|</a:t>
            </a:r>
            <a:r>
              <a:rPr spc="55" dirty="0"/>
              <a:t> </a:t>
            </a:r>
            <a:r>
              <a:rPr spc="-10" dirty="0"/>
              <a:t>Lecturer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30219" y="6578651"/>
            <a:ext cx="513778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Module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Code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| Module Name |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Lecture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Title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|</a:t>
            </a:r>
            <a:r>
              <a:rPr sz="18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Lecturer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17519" y="6535166"/>
            <a:ext cx="63690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IT1040&amp;EN1073|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Communication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Skills|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Introduction to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Module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20160" y="6452684"/>
            <a:ext cx="8878570" cy="412115"/>
            <a:chOff x="3320160" y="6452684"/>
            <a:chExt cx="8878570" cy="412115"/>
          </a:xfrm>
        </p:grpSpPr>
        <p:sp>
          <p:nvSpPr>
            <p:cNvPr id="3" name="object 3"/>
            <p:cNvSpPr/>
            <p:nvPr/>
          </p:nvSpPr>
          <p:spPr>
            <a:xfrm>
              <a:off x="3438270" y="6489699"/>
              <a:ext cx="8682990" cy="365125"/>
            </a:xfrm>
            <a:custGeom>
              <a:avLst/>
              <a:gdLst/>
              <a:ahLst/>
              <a:cxnLst/>
              <a:rect l="l" t="t" r="r" b="b"/>
              <a:pathLst>
                <a:path w="8682990" h="365125">
                  <a:moveTo>
                    <a:pt x="8682609" y="0"/>
                  </a:moveTo>
                  <a:lnTo>
                    <a:pt x="0" y="0"/>
                  </a:lnTo>
                  <a:lnTo>
                    <a:pt x="0" y="365125"/>
                  </a:lnTo>
                  <a:lnTo>
                    <a:pt x="8682609" y="365125"/>
                  </a:lnTo>
                  <a:lnTo>
                    <a:pt x="8682609" y="0"/>
                  </a:lnTo>
                  <a:close/>
                </a:path>
              </a:pathLst>
            </a:custGeom>
            <a:solidFill>
              <a:srgbClr val="242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38270" y="6489699"/>
              <a:ext cx="8682990" cy="365125"/>
            </a:xfrm>
            <a:custGeom>
              <a:avLst/>
              <a:gdLst/>
              <a:ahLst/>
              <a:cxnLst/>
              <a:rect l="l" t="t" r="r" b="b"/>
              <a:pathLst>
                <a:path w="8682990" h="365125">
                  <a:moveTo>
                    <a:pt x="0" y="365125"/>
                  </a:moveTo>
                  <a:lnTo>
                    <a:pt x="8682609" y="365125"/>
                  </a:lnTo>
                  <a:lnTo>
                    <a:pt x="8682609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38270" y="6459034"/>
              <a:ext cx="8682990" cy="365125"/>
            </a:xfrm>
            <a:custGeom>
              <a:avLst/>
              <a:gdLst/>
              <a:ahLst/>
              <a:cxnLst/>
              <a:rect l="l" t="t" r="r" b="b"/>
              <a:pathLst>
                <a:path w="8682990" h="365125">
                  <a:moveTo>
                    <a:pt x="8682609" y="0"/>
                  </a:moveTo>
                  <a:lnTo>
                    <a:pt x="0" y="0"/>
                  </a:lnTo>
                  <a:lnTo>
                    <a:pt x="0" y="365125"/>
                  </a:lnTo>
                  <a:lnTo>
                    <a:pt x="8682609" y="365125"/>
                  </a:lnTo>
                  <a:lnTo>
                    <a:pt x="8682609" y="0"/>
                  </a:lnTo>
                  <a:close/>
                </a:path>
              </a:pathLst>
            </a:custGeom>
            <a:solidFill>
              <a:srgbClr val="242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38270" y="6459034"/>
              <a:ext cx="8682990" cy="365125"/>
            </a:xfrm>
            <a:custGeom>
              <a:avLst/>
              <a:gdLst/>
              <a:ahLst/>
              <a:cxnLst/>
              <a:rect l="l" t="t" r="r" b="b"/>
              <a:pathLst>
                <a:path w="8682990" h="365125">
                  <a:moveTo>
                    <a:pt x="0" y="365125"/>
                  </a:moveTo>
                  <a:lnTo>
                    <a:pt x="8682609" y="365125"/>
                  </a:lnTo>
                  <a:lnTo>
                    <a:pt x="8682609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84147" y="244857"/>
            <a:ext cx="425945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solidFill>
                  <a:srgbClr val="181818"/>
                </a:solidFill>
                <a:latin typeface="Carlito"/>
                <a:cs typeface="Carlito"/>
              </a:rPr>
              <a:t>Asse</a:t>
            </a:r>
            <a:r>
              <a:rPr sz="4400" b="1" spc="-15" dirty="0">
                <a:solidFill>
                  <a:srgbClr val="181818"/>
                </a:solidFill>
                <a:latin typeface="Carlito"/>
                <a:cs typeface="Carlito"/>
              </a:rPr>
              <a:t>s</a:t>
            </a:r>
            <a:r>
              <a:rPr sz="4400" b="1" dirty="0">
                <a:solidFill>
                  <a:srgbClr val="181818"/>
                </a:solidFill>
                <a:latin typeface="Carlito"/>
                <a:cs typeface="Carlito"/>
              </a:rPr>
              <a:t>sme</a:t>
            </a:r>
            <a:r>
              <a:rPr sz="4400" b="1" spc="-40" dirty="0">
                <a:solidFill>
                  <a:srgbClr val="181818"/>
                </a:solidFill>
                <a:latin typeface="Carlito"/>
                <a:cs typeface="Carlito"/>
              </a:rPr>
              <a:t>n</a:t>
            </a:r>
            <a:r>
              <a:rPr sz="4400" b="1" dirty="0">
                <a:solidFill>
                  <a:srgbClr val="181818"/>
                </a:solidFill>
                <a:latin typeface="Carlito"/>
                <a:cs typeface="Carlito"/>
              </a:rPr>
              <a:t>ts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915" y="1016888"/>
            <a:ext cx="6717665" cy="2497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00829" algn="l"/>
              </a:tabLst>
            </a:pPr>
            <a:r>
              <a:rPr sz="2800" spc="-5" dirty="0">
                <a:latin typeface="Carlito"/>
                <a:cs typeface="Carlito"/>
              </a:rPr>
              <a:t>1.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Continuous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Assessments	</a:t>
            </a:r>
            <a:r>
              <a:rPr sz="2800" spc="-5" dirty="0">
                <a:latin typeface="Carlito"/>
                <a:cs typeface="Carlito"/>
              </a:rPr>
              <a:t>(CA) - </a:t>
            </a:r>
            <a:r>
              <a:rPr sz="2800" b="1" spc="-5" dirty="0">
                <a:solidFill>
                  <a:srgbClr val="FF0000"/>
                </a:solidFill>
                <a:latin typeface="Carlito"/>
                <a:cs typeface="Carlito"/>
              </a:rPr>
              <a:t>50</a:t>
            </a:r>
            <a:r>
              <a:rPr sz="2800" b="1" spc="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rlito"/>
                <a:cs typeface="Carlito"/>
              </a:rPr>
              <a:t>%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250">
              <a:latin typeface="Carlito"/>
              <a:cs typeface="Carlito"/>
            </a:endParaRPr>
          </a:p>
          <a:p>
            <a:pPr marL="12700" marR="5080">
              <a:lnSpc>
                <a:spcPct val="119900"/>
              </a:lnSpc>
              <a:tabLst>
                <a:tab pos="1887220" algn="l"/>
                <a:tab pos="5767705" algn="l"/>
                <a:tab pos="5836285" algn="l"/>
              </a:tabLst>
            </a:pP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2</a:t>
            </a:r>
            <a:r>
              <a:rPr sz="2800" spc="1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Spot</a:t>
            </a:r>
            <a:r>
              <a:rPr sz="2800" spc="10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800" spc="-60" dirty="0">
                <a:solidFill>
                  <a:srgbClr val="00AF50"/>
                </a:solidFill>
                <a:latin typeface="Carlito"/>
                <a:cs typeface="Carlito"/>
              </a:rPr>
              <a:t>Tests	</a:t>
            </a:r>
            <a:r>
              <a:rPr sz="2800" spc="-10" dirty="0">
                <a:latin typeface="Carlito"/>
                <a:cs typeface="Carlito"/>
              </a:rPr>
              <a:t>(Online </a:t>
            </a:r>
            <a:r>
              <a:rPr sz="2800" spc="-5" dirty="0">
                <a:latin typeface="Carlito"/>
                <a:cs typeface="Carlito"/>
              </a:rPr>
              <a:t>– 01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hour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each)	(20%)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Midterm Examination </a:t>
            </a:r>
            <a:r>
              <a:rPr sz="2800" spc="-10" dirty="0">
                <a:latin typeface="Carlito"/>
                <a:cs typeface="Carlito"/>
              </a:rPr>
              <a:t>(Online- </a:t>
            </a:r>
            <a:r>
              <a:rPr sz="2800" spc="-5" dirty="0">
                <a:latin typeface="Carlito"/>
                <a:cs typeface="Carlito"/>
              </a:rPr>
              <a:t>01 </a:t>
            </a:r>
            <a:r>
              <a:rPr sz="2800" spc="-10" dirty="0">
                <a:latin typeface="Carlito"/>
                <a:cs typeface="Carlito"/>
              </a:rPr>
              <a:t>hour) </a:t>
            </a:r>
            <a:r>
              <a:rPr sz="2800" spc="-5" dirty="0">
                <a:latin typeface="Carlito"/>
                <a:cs typeface="Carlito"/>
              </a:rPr>
              <a:t>( 20%) </a:t>
            </a:r>
            <a:r>
              <a:rPr sz="2800" spc="-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rlito"/>
                <a:cs typeface="Carlito"/>
              </a:rPr>
              <a:t>Speech</a:t>
            </a:r>
            <a:r>
              <a:rPr sz="2800" spc="25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800" spc="-75" dirty="0">
                <a:solidFill>
                  <a:srgbClr val="00AF50"/>
                </a:solidFill>
                <a:latin typeface="Carlito"/>
                <a:cs typeface="Carlito"/>
              </a:rPr>
              <a:t>Test			</a:t>
            </a:r>
            <a:r>
              <a:rPr sz="2800" spc="-5" dirty="0">
                <a:latin typeface="Carlito"/>
                <a:cs typeface="Carlito"/>
              </a:rPr>
              <a:t>(10%)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3915" y="4083761"/>
            <a:ext cx="2924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rlito"/>
                <a:cs typeface="Carlito"/>
              </a:rPr>
              <a:t>2. </a:t>
            </a:r>
            <a:r>
              <a:rPr sz="2800" spc="-10" dirty="0">
                <a:latin typeface="Carlito"/>
                <a:cs typeface="Carlito"/>
              </a:rPr>
              <a:t>Final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Examination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24985" y="3997794"/>
            <a:ext cx="1785620" cy="10502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646430">
              <a:lnSpc>
                <a:spcPct val="100000"/>
              </a:lnSpc>
              <a:spcBef>
                <a:spcPts val="775"/>
              </a:spcBef>
            </a:pPr>
            <a:r>
              <a:rPr sz="2800" b="1" spc="-5" dirty="0">
                <a:latin typeface="Carlito"/>
                <a:cs typeface="Carlito"/>
              </a:rPr>
              <a:t>-</a:t>
            </a:r>
            <a:r>
              <a:rPr sz="2800" b="1" spc="-10" dirty="0">
                <a:latin typeface="Carlito"/>
                <a:cs typeface="Carlito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rlito"/>
                <a:cs typeface="Carlito"/>
              </a:rPr>
              <a:t>50%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60" dirty="0">
                <a:latin typeface="Carlito"/>
                <a:cs typeface="Carlito"/>
              </a:rPr>
              <a:t>Total </a:t>
            </a:r>
            <a:r>
              <a:rPr sz="2800" spc="-5" dirty="0">
                <a:latin typeface="Carlito"/>
                <a:cs typeface="Carlito"/>
              </a:rPr>
              <a:t>- </a:t>
            </a:r>
            <a:r>
              <a:rPr sz="2800" u="dbl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100%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14925" y="2604266"/>
            <a:ext cx="3141795" cy="2197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dirty="0"/>
              <a:t>Module </a:t>
            </a:r>
            <a:r>
              <a:rPr spc="-5" dirty="0"/>
              <a:t>Code </a:t>
            </a:r>
            <a:r>
              <a:rPr dirty="0"/>
              <a:t>| Module Name | </a:t>
            </a:r>
            <a:r>
              <a:rPr spc="-10" dirty="0"/>
              <a:t>Lecture </a:t>
            </a:r>
            <a:r>
              <a:rPr spc="-5" dirty="0"/>
              <a:t>Title </a:t>
            </a:r>
            <a:r>
              <a:rPr dirty="0"/>
              <a:t>|</a:t>
            </a:r>
            <a:r>
              <a:rPr spc="55" dirty="0"/>
              <a:t> </a:t>
            </a:r>
            <a:r>
              <a:rPr spc="-10" dirty="0"/>
              <a:t>Lecturer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530219" y="6464632"/>
            <a:ext cx="7731759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840"/>
              </a:lnSpc>
            </a:pPr>
            <a:r>
              <a:rPr sz="1200" spc="-229" dirty="0">
                <a:solidFill>
                  <a:srgbClr val="464233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1770"/>
              </a:lnSpc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Module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Code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| Module Name |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Lecture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Title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|</a:t>
            </a:r>
            <a:r>
              <a:rPr sz="18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Lecturer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17519" y="6535166"/>
            <a:ext cx="63690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IT1040&amp;EN1072|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Communication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Skills|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Introduction to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Module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Important </a:t>
            </a:r>
            <a:r>
              <a:rPr dirty="0"/>
              <a:t>Module</a:t>
            </a:r>
            <a:r>
              <a:rPr spc="10" dirty="0"/>
              <a:t> </a:t>
            </a:r>
            <a:r>
              <a:rPr spc="-20" dirty="0"/>
              <a:t>Requirements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dirty="0"/>
              <a:t>Module </a:t>
            </a:r>
            <a:r>
              <a:rPr spc="-5" dirty="0"/>
              <a:t>Code </a:t>
            </a:r>
            <a:r>
              <a:rPr dirty="0"/>
              <a:t>| Module Name | </a:t>
            </a:r>
            <a:r>
              <a:rPr spc="-10" dirty="0"/>
              <a:t>Lecture </a:t>
            </a:r>
            <a:r>
              <a:rPr spc="-5" dirty="0"/>
              <a:t>Title </a:t>
            </a:r>
            <a:r>
              <a:rPr dirty="0"/>
              <a:t>|</a:t>
            </a:r>
            <a:r>
              <a:rPr spc="55" dirty="0"/>
              <a:t> </a:t>
            </a:r>
            <a:r>
              <a:rPr spc="-10" dirty="0"/>
              <a:t>Lecturer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30219" y="6578651"/>
            <a:ext cx="513778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Module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Code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| Module Name |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Lecture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Title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|</a:t>
            </a:r>
            <a:r>
              <a:rPr sz="18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Lecturer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17519" y="6535166"/>
            <a:ext cx="63690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IT1040&amp;EN1073|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Communication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Skills|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Introduction to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Module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20160" y="6452684"/>
            <a:ext cx="8878570" cy="412115"/>
            <a:chOff x="3320160" y="6452684"/>
            <a:chExt cx="8878570" cy="412115"/>
          </a:xfrm>
        </p:grpSpPr>
        <p:sp>
          <p:nvSpPr>
            <p:cNvPr id="3" name="object 3"/>
            <p:cNvSpPr/>
            <p:nvPr/>
          </p:nvSpPr>
          <p:spPr>
            <a:xfrm>
              <a:off x="3438270" y="6459034"/>
              <a:ext cx="8682990" cy="365125"/>
            </a:xfrm>
            <a:custGeom>
              <a:avLst/>
              <a:gdLst/>
              <a:ahLst/>
              <a:cxnLst/>
              <a:rect l="l" t="t" r="r" b="b"/>
              <a:pathLst>
                <a:path w="8682990" h="365125">
                  <a:moveTo>
                    <a:pt x="8682609" y="0"/>
                  </a:moveTo>
                  <a:lnTo>
                    <a:pt x="0" y="0"/>
                  </a:lnTo>
                  <a:lnTo>
                    <a:pt x="0" y="365125"/>
                  </a:lnTo>
                  <a:lnTo>
                    <a:pt x="8682609" y="365125"/>
                  </a:lnTo>
                  <a:lnTo>
                    <a:pt x="8682609" y="0"/>
                  </a:lnTo>
                  <a:close/>
                </a:path>
              </a:pathLst>
            </a:custGeom>
            <a:solidFill>
              <a:srgbClr val="242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38270" y="6459034"/>
              <a:ext cx="8682990" cy="365125"/>
            </a:xfrm>
            <a:custGeom>
              <a:avLst/>
              <a:gdLst/>
              <a:ahLst/>
              <a:cxnLst/>
              <a:rect l="l" t="t" r="r" b="b"/>
              <a:pathLst>
                <a:path w="8682990" h="365125">
                  <a:moveTo>
                    <a:pt x="0" y="365125"/>
                  </a:moveTo>
                  <a:lnTo>
                    <a:pt x="8682609" y="365125"/>
                  </a:lnTo>
                  <a:lnTo>
                    <a:pt x="8682609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75868" y="941069"/>
            <a:ext cx="8355330" cy="403415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665" marR="60325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25" dirty="0">
                <a:latin typeface="Carlito"/>
                <a:cs typeface="Carlito"/>
              </a:rPr>
              <a:t>Attending </a:t>
            </a:r>
            <a:r>
              <a:rPr sz="2800" b="1" spc="-10" dirty="0">
                <a:latin typeface="Carlito"/>
                <a:cs typeface="Carlito"/>
              </a:rPr>
              <a:t>lectures </a:t>
            </a:r>
            <a:r>
              <a:rPr sz="2800" b="1" spc="-5" dirty="0">
                <a:latin typeface="Carlito"/>
                <a:cs typeface="Carlito"/>
              </a:rPr>
              <a:t>and </a:t>
            </a:r>
            <a:r>
              <a:rPr sz="2800" b="1" spc="-20" dirty="0">
                <a:latin typeface="Carlito"/>
                <a:cs typeface="Carlito"/>
              </a:rPr>
              <a:t>referring </a:t>
            </a:r>
            <a:r>
              <a:rPr sz="2800" b="1" spc="-5" dirty="0">
                <a:latin typeface="Carlito"/>
                <a:cs typeface="Carlito"/>
              </a:rPr>
              <a:t>lesson </a:t>
            </a:r>
            <a:r>
              <a:rPr sz="2800" b="1" spc="-15" dirty="0">
                <a:latin typeface="Carlito"/>
                <a:cs typeface="Carlito"/>
              </a:rPr>
              <a:t>material </a:t>
            </a:r>
            <a:r>
              <a:rPr sz="2800" b="1" spc="-5" dirty="0">
                <a:latin typeface="Carlito"/>
                <a:cs typeface="Carlito"/>
              </a:rPr>
              <a:t>on  time.</a:t>
            </a:r>
            <a:endParaRPr sz="2800">
              <a:latin typeface="Carlito"/>
              <a:cs typeface="Carlito"/>
            </a:endParaRPr>
          </a:p>
          <a:p>
            <a:pPr marL="240665" marR="667385" indent="-228600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Completing </a:t>
            </a:r>
            <a:r>
              <a:rPr sz="2800" spc="-5" dirty="0">
                <a:latin typeface="Carlito"/>
                <a:cs typeface="Carlito"/>
              </a:rPr>
              <a:t>all assigned </a:t>
            </a:r>
            <a:r>
              <a:rPr sz="2800" spc="-15" dirty="0">
                <a:latin typeface="Carlito"/>
                <a:cs typeface="Carlito"/>
              </a:rPr>
              <a:t>tasks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20" dirty="0">
                <a:latin typeface="Carlito"/>
                <a:cs typeface="Carlito"/>
              </a:rPr>
              <a:t>quizzes </a:t>
            </a:r>
            <a:r>
              <a:rPr sz="2800" spc="-5" dirty="0">
                <a:latin typeface="Carlito"/>
                <a:cs typeface="Carlito"/>
              </a:rPr>
              <a:t>which </a:t>
            </a:r>
            <a:r>
              <a:rPr sz="2800" spc="-20" dirty="0">
                <a:latin typeface="Carlito"/>
                <a:cs typeface="Carlito"/>
              </a:rPr>
              <a:t>are  </a:t>
            </a:r>
            <a:r>
              <a:rPr sz="2800" spc="-10" dirty="0">
                <a:latin typeface="Carlito"/>
                <a:cs typeface="Carlito"/>
              </a:rPr>
              <a:t>uploaded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35" dirty="0">
                <a:latin typeface="Carlito"/>
                <a:cs typeface="Carlito"/>
              </a:rPr>
              <a:t>weekly.</a:t>
            </a:r>
            <a:endParaRPr sz="2800">
              <a:latin typeface="Carlito"/>
              <a:cs typeface="Carlito"/>
            </a:endParaRPr>
          </a:p>
          <a:p>
            <a:pPr marL="240665" marR="5080" indent="-228600">
              <a:lnSpc>
                <a:spcPts val="302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  <a:tab pos="2008505" algn="l"/>
              </a:tabLst>
            </a:pPr>
            <a:r>
              <a:rPr sz="2800" spc="-20" dirty="0">
                <a:latin typeface="Carlito"/>
                <a:cs typeface="Carlito"/>
              </a:rPr>
              <a:t>Performing	</a:t>
            </a:r>
            <a:r>
              <a:rPr sz="2800" spc="-10" dirty="0">
                <a:latin typeface="Carlito"/>
                <a:cs typeface="Carlito"/>
              </a:rPr>
              <a:t>well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“Continuous </a:t>
            </a:r>
            <a:r>
              <a:rPr sz="2800" spc="-5" dirty="0">
                <a:latin typeface="Carlito"/>
                <a:cs typeface="Carlito"/>
              </a:rPr>
              <a:t>Assessments” and “End  </a:t>
            </a:r>
            <a:r>
              <a:rPr sz="2800" spc="-15" dirty="0">
                <a:latin typeface="Carlito"/>
                <a:cs typeface="Carlito"/>
              </a:rPr>
              <a:t>Semester </a:t>
            </a:r>
            <a:r>
              <a:rPr sz="2800" spc="-10" dirty="0">
                <a:latin typeface="Carlito"/>
                <a:cs typeface="Carlito"/>
              </a:rPr>
              <a:t>Examination”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pass this </a:t>
            </a:r>
            <a:r>
              <a:rPr sz="2800" spc="-5" dirty="0">
                <a:latin typeface="Carlito"/>
                <a:cs typeface="Carlito"/>
              </a:rPr>
              <a:t>module</a:t>
            </a:r>
            <a:r>
              <a:rPr sz="2800" spc="9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successfully.</a:t>
            </a:r>
            <a:endParaRPr sz="2800">
              <a:latin typeface="Carlito"/>
              <a:cs typeface="Carlito"/>
            </a:endParaRPr>
          </a:p>
          <a:p>
            <a:pPr marL="240665" marR="584200" indent="-228600">
              <a:lnSpc>
                <a:spcPts val="302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Utilizing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discussion </a:t>
            </a:r>
            <a:r>
              <a:rPr sz="2800" spc="-20" dirty="0">
                <a:latin typeface="Carlito"/>
                <a:cs typeface="Carlito"/>
              </a:rPr>
              <a:t>forum </a:t>
            </a:r>
            <a:r>
              <a:rPr sz="2800" spc="-15" dirty="0">
                <a:latin typeface="Carlito"/>
                <a:cs typeface="Carlito"/>
              </a:rPr>
              <a:t>created </a:t>
            </a:r>
            <a:r>
              <a:rPr sz="2800" spc="-5" dirty="0">
                <a:latin typeface="Carlito"/>
                <a:cs typeface="Carlito"/>
              </a:rPr>
              <a:t>in the module  </a:t>
            </a:r>
            <a:r>
              <a:rPr sz="2800" spc="-10" dirty="0">
                <a:latin typeface="Carlito"/>
                <a:cs typeface="Carlito"/>
              </a:rPr>
              <a:t>page.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Self </a:t>
            </a:r>
            <a:r>
              <a:rPr sz="2800" spc="-15" dirty="0">
                <a:latin typeface="Carlito"/>
                <a:cs typeface="Carlito"/>
              </a:rPr>
              <a:t>studying </a:t>
            </a:r>
            <a:r>
              <a:rPr sz="2800" spc="-5" dirty="0">
                <a:latin typeface="Carlito"/>
                <a:cs typeface="Carlito"/>
              </a:rPr>
              <a:t>and further </a:t>
            </a:r>
            <a:r>
              <a:rPr sz="2800" spc="-10" dirty="0">
                <a:latin typeface="Carlito"/>
                <a:cs typeface="Carlito"/>
              </a:rPr>
              <a:t>reading </a:t>
            </a:r>
            <a:r>
              <a:rPr sz="2800" spc="-5" dirty="0">
                <a:latin typeface="Carlito"/>
                <a:cs typeface="Carlito"/>
              </a:rPr>
              <a:t>on the </a:t>
            </a:r>
            <a:r>
              <a:rPr sz="2800" spc="-10" dirty="0">
                <a:latin typeface="Carlito"/>
                <a:cs typeface="Carlito"/>
              </a:rPr>
              <a:t>topics</a:t>
            </a:r>
            <a:r>
              <a:rPr sz="2800" spc="16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covered.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dirty="0"/>
              <a:t>Module </a:t>
            </a:r>
            <a:r>
              <a:rPr spc="-5" dirty="0"/>
              <a:t>Code </a:t>
            </a:r>
            <a:r>
              <a:rPr dirty="0"/>
              <a:t>| Module Name | </a:t>
            </a:r>
            <a:r>
              <a:rPr spc="-10" dirty="0"/>
              <a:t>Lecture </a:t>
            </a:r>
            <a:r>
              <a:rPr spc="-5" dirty="0"/>
              <a:t>Title </a:t>
            </a:r>
            <a:r>
              <a:rPr dirty="0"/>
              <a:t>|</a:t>
            </a:r>
            <a:r>
              <a:rPr spc="55" dirty="0"/>
              <a:t> </a:t>
            </a:r>
            <a:r>
              <a:rPr spc="-10" dirty="0"/>
              <a:t>Lecturer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30219" y="6578651"/>
            <a:ext cx="513778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Module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Code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| Module Name |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Lecture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Title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|</a:t>
            </a:r>
            <a:r>
              <a:rPr sz="18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Lecturer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17519" y="6535166"/>
            <a:ext cx="63690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IT1040&amp;EN1073|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Communication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Skills|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Introduction to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Module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20160" y="6452684"/>
            <a:ext cx="8878570" cy="412115"/>
            <a:chOff x="3320160" y="6452684"/>
            <a:chExt cx="8878570" cy="412115"/>
          </a:xfrm>
        </p:grpSpPr>
        <p:sp>
          <p:nvSpPr>
            <p:cNvPr id="3" name="object 3"/>
            <p:cNvSpPr/>
            <p:nvPr/>
          </p:nvSpPr>
          <p:spPr>
            <a:xfrm>
              <a:off x="3438270" y="6489699"/>
              <a:ext cx="8682990" cy="365125"/>
            </a:xfrm>
            <a:custGeom>
              <a:avLst/>
              <a:gdLst/>
              <a:ahLst/>
              <a:cxnLst/>
              <a:rect l="l" t="t" r="r" b="b"/>
              <a:pathLst>
                <a:path w="8682990" h="365125">
                  <a:moveTo>
                    <a:pt x="8682609" y="0"/>
                  </a:moveTo>
                  <a:lnTo>
                    <a:pt x="0" y="0"/>
                  </a:lnTo>
                  <a:lnTo>
                    <a:pt x="0" y="365125"/>
                  </a:lnTo>
                  <a:lnTo>
                    <a:pt x="8682609" y="365125"/>
                  </a:lnTo>
                  <a:lnTo>
                    <a:pt x="8682609" y="0"/>
                  </a:lnTo>
                  <a:close/>
                </a:path>
              </a:pathLst>
            </a:custGeom>
            <a:solidFill>
              <a:srgbClr val="242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38270" y="6489699"/>
              <a:ext cx="8682990" cy="365125"/>
            </a:xfrm>
            <a:custGeom>
              <a:avLst/>
              <a:gdLst/>
              <a:ahLst/>
              <a:cxnLst/>
              <a:rect l="l" t="t" r="r" b="b"/>
              <a:pathLst>
                <a:path w="8682990" h="365125">
                  <a:moveTo>
                    <a:pt x="0" y="365125"/>
                  </a:moveTo>
                  <a:lnTo>
                    <a:pt x="8682609" y="365125"/>
                  </a:lnTo>
                  <a:lnTo>
                    <a:pt x="8682609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38270" y="6459034"/>
              <a:ext cx="8682990" cy="365125"/>
            </a:xfrm>
            <a:custGeom>
              <a:avLst/>
              <a:gdLst/>
              <a:ahLst/>
              <a:cxnLst/>
              <a:rect l="l" t="t" r="r" b="b"/>
              <a:pathLst>
                <a:path w="8682990" h="365125">
                  <a:moveTo>
                    <a:pt x="8682609" y="0"/>
                  </a:moveTo>
                  <a:lnTo>
                    <a:pt x="0" y="0"/>
                  </a:lnTo>
                  <a:lnTo>
                    <a:pt x="0" y="365125"/>
                  </a:lnTo>
                  <a:lnTo>
                    <a:pt x="8682609" y="365125"/>
                  </a:lnTo>
                  <a:lnTo>
                    <a:pt x="8682609" y="0"/>
                  </a:lnTo>
                  <a:close/>
                </a:path>
              </a:pathLst>
            </a:custGeom>
            <a:solidFill>
              <a:srgbClr val="242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38270" y="6459034"/>
              <a:ext cx="8682990" cy="365125"/>
            </a:xfrm>
            <a:custGeom>
              <a:avLst/>
              <a:gdLst/>
              <a:ahLst/>
              <a:cxnLst/>
              <a:rect l="l" t="t" r="r" b="b"/>
              <a:pathLst>
                <a:path w="8682990" h="365125">
                  <a:moveTo>
                    <a:pt x="0" y="365125"/>
                  </a:moveTo>
                  <a:lnTo>
                    <a:pt x="8682609" y="365125"/>
                  </a:lnTo>
                  <a:lnTo>
                    <a:pt x="8682609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6939" y="648080"/>
            <a:ext cx="5194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Academic </a:t>
            </a:r>
            <a:r>
              <a:rPr sz="4000" spc="-15" dirty="0"/>
              <a:t>Integrity</a:t>
            </a:r>
            <a:r>
              <a:rPr sz="4000" spc="-5" dirty="0"/>
              <a:t> </a:t>
            </a:r>
            <a:r>
              <a:rPr sz="4000" spc="-25" dirty="0"/>
              <a:t>Policy</a:t>
            </a:r>
            <a:endParaRPr sz="40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dirty="0"/>
              <a:t>Module </a:t>
            </a:r>
            <a:r>
              <a:rPr spc="-5" dirty="0"/>
              <a:t>Code </a:t>
            </a:r>
            <a:r>
              <a:rPr dirty="0"/>
              <a:t>| Module Name | </a:t>
            </a:r>
            <a:r>
              <a:rPr spc="-10" dirty="0"/>
              <a:t>Lecture </a:t>
            </a:r>
            <a:r>
              <a:rPr spc="-5" dirty="0"/>
              <a:t>Title </a:t>
            </a:r>
            <a:r>
              <a:rPr dirty="0"/>
              <a:t>|</a:t>
            </a:r>
            <a:r>
              <a:rPr spc="55" dirty="0"/>
              <a:t> </a:t>
            </a:r>
            <a:r>
              <a:rPr spc="-10" dirty="0"/>
              <a:t>Lecturer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30219" y="6578651"/>
            <a:ext cx="513778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Module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Code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| Module Name |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Lecture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Title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|</a:t>
            </a:r>
            <a:r>
              <a:rPr sz="18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Lecturer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17519" y="6535166"/>
            <a:ext cx="63690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IT1040&amp;EN1073|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Communication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Skills|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Introduction to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Module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536" y="1321529"/>
            <a:ext cx="10654030" cy="46958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FF0000"/>
                </a:solidFill>
                <a:latin typeface="Carlito"/>
                <a:cs typeface="Carlito"/>
              </a:rPr>
              <a:t>Are you </a:t>
            </a:r>
            <a:r>
              <a:rPr sz="2800" spc="-25" dirty="0">
                <a:solidFill>
                  <a:srgbClr val="FF0000"/>
                </a:solidFill>
                <a:latin typeface="Carlito"/>
                <a:cs typeface="Carlito"/>
              </a:rPr>
              <a:t>aware </a:t>
            </a:r>
            <a:r>
              <a:rPr sz="2800" spc="-15" dirty="0">
                <a:solidFill>
                  <a:srgbClr val="FF0000"/>
                </a:solidFill>
                <a:latin typeface="Carlito"/>
                <a:cs typeface="Carlito"/>
              </a:rPr>
              <a:t>that following are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not accepted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in</a:t>
            </a:r>
            <a:r>
              <a:rPr sz="2800" spc="17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FF0000"/>
                </a:solidFill>
                <a:latin typeface="Carlito"/>
                <a:cs typeface="Carlito"/>
              </a:rPr>
              <a:t>SLIIT?</a:t>
            </a:r>
            <a:endParaRPr sz="2800">
              <a:latin typeface="Carlito"/>
              <a:cs typeface="Carlito"/>
            </a:endParaRPr>
          </a:p>
          <a:p>
            <a:pPr marL="698500" marR="15875" lvl="1" indent="-228600">
              <a:lnSpc>
                <a:spcPts val="3020"/>
              </a:lnSpc>
              <a:spcBef>
                <a:spcPts val="555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Plagiarism </a:t>
            </a:r>
            <a:r>
              <a:rPr sz="2800" spc="-5" dirty="0">
                <a:latin typeface="Carlito"/>
                <a:cs typeface="Carlito"/>
              </a:rPr>
              <a:t>- </a:t>
            </a:r>
            <a:r>
              <a:rPr sz="2800" spc="-10" dirty="0">
                <a:latin typeface="Carlito"/>
                <a:cs typeface="Carlito"/>
              </a:rPr>
              <a:t>using work </a:t>
            </a:r>
            <a:r>
              <a:rPr sz="2800" spc="-5" dirty="0">
                <a:latin typeface="Carlito"/>
                <a:cs typeface="Carlito"/>
              </a:rPr>
              <a:t>and ideas of other </a:t>
            </a:r>
            <a:r>
              <a:rPr sz="2800" spc="-10" dirty="0">
                <a:latin typeface="Carlito"/>
                <a:cs typeface="Carlito"/>
              </a:rPr>
              <a:t>individuals </a:t>
            </a:r>
            <a:r>
              <a:rPr sz="2800" spc="-15" dirty="0">
                <a:latin typeface="Carlito"/>
                <a:cs typeface="Carlito"/>
              </a:rPr>
              <a:t>intentionally </a:t>
            </a:r>
            <a:r>
              <a:rPr sz="2800" spc="-10" dirty="0">
                <a:latin typeface="Carlito"/>
                <a:cs typeface="Carlito"/>
              </a:rPr>
              <a:t>or  </a:t>
            </a:r>
            <a:r>
              <a:rPr sz="2800" spc="-15" dirty="0">
                <a:latin typeface="Carlito"/>
                <a:cs typeface="Carlito"/>
              </a:rPr>
              <a:t>unintentionally</a:t>
            </a:r>
            <a:endParaRPr sz="2800">
              <a:latin typeface="Carlito"/>
              <a:cs typeface="Carlito"/>
            </a:endParaRPr>
          </a:p>
          <a:p>
            <a:pPr marL="698500" marR="28575" lvl="1" indent="-228600">
              <a:lnSpc>
                <a:spcPts val="3020"/>
              </a:lnSpc>
              <a:spcBef>
                <a:spcPts val="515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Collusion </a:t>
            </a:r>
            <a:r>
              <a:rPr sz="2800" spc="-5" dirty="0">
                <a:latin typeface="Carlito"/>
                <a:cs typeface="Carlito"/>
              </a:rPr>
              <a:t>- </a:t>
            </a:r>
            <a:r>
              <a:rPr sz="2800" spc="-10" dirty="0">
                <a:latin typeface="Carlito"/>
                <a:cs typeface="Carlito"/>
              </a:rPr>
              <a:t>preparing individual assignments </a:t>
            </a:r>
            <a:r>
              <a:rPr sz="2800" spc="-15" dirty="0">
                <a:latin typeface="Carlito"/>
                <a:cs typeface="Carlito"/>
              </a:rPr>
              <a:t>together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submitting  </a:t>
            </a:r>
            <a:r>
              <a:rPr sz="2800" spc="-10" dirty="0">
                <a:latin typeface="Carlito"/>
                <a:cs typeface="Carlito"/>
              </a:rPr>
              <a:t>similar work </a:t>
            </a:r>
            <a:r>
              <a:rPr sz="2800" spc="-25" dirty="0">
                <a:latin typeface="Carlito"/>
                <a:cs typeface="Carlito"/>
              </a:rPr>
              <a:t>for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assessment.</a:t>
            </a:r>
            <a:endParaRPr sz="2800">
              <a:latin typeface="Carlito"/>
              <a:cs typeface="Carlito"/>
            </a:endParaRPr>
          </a:p>
          <a:p>
            <a:pPr marL="698500" marR="755650" lvl="1" indent="-228600">
              <a:lnSpc>
                <a:spcPts val="3020"/>
              </a:lnSpc>
              <a:spcBef>
                <a:spcPts val="500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Cheating </a:t>
            </a:r>
            <a:r>
              <a:rPr sz="2800" spc="-5" dirty="0">
                <a:latin typeface="Carlito"/>
                <a:cs typeface="Carlito"/>
              </a:rPr>
              <a:t>- </a:t>
            </a:r>
            <a:r>
              <a:rPr sz="2800" spc="-15" dirty="0">
                <a:latin typeface="Carlito"/>
                <a:cs typeface="Carlito"/>
              </a:rPr>
              <a:t>obtaining </a:t>
            </a:r>
            <a:r>
              <a:rPr sz="2800" spc="-5" dirty="0">
                <a:latin typeface="Carlito"/>
                <a:cs typeface="Carlito"/>
              </a:rPr>
              <a:t>or giving </a:t>
            </a:r>
            <a:r>
              <a:rPr sz="2800" spc="-10" dirty="0">
                <a:latin typeface="Carlito"/>
                <a:cs typeface="Carlito"/>
              </a:rPr>
              <a:t>assistance during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course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dirty="0">
                <a:latin typeface="Carlito"/>
                <a:cs typeface="Carlito"/>
              </a:rPr>
              <a:t>an  </a:t>
            </a:r>
            <a:r>
              <a:rPr sz="2800" spc="-15" dirty="0">
                <a:latin typeface="Carlito"/>
                <a:cs typeface="Carlito"/>
              </a:rPr>
              <a:t>examination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0" dirty="0">
                <a:latin typeface="Carlito"/>
                <a:cs typeface="Carlito"/>
              </a:rPr>
              <a:t>assessment </a:t>
            </a:r>
            <a:r>
              <a:rPr sz="2800" spc="-5" dirty="0">
                <a:latin typeface="Carlito"/>
                <a:cs typeface="Carlito"/>
              </a:rPr>
              <a:t>without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approval</a:t>
            </a:r>
            <a:endParaRPr sz="2800">
              <a:latin typeface="Carlito"/>
              <a:cs typeface="Carlito"/>
            </a:endParaRPr>
          </a:p>
          <a:p>
            <a:pPr marL="698500" marR="5080" lvl="1" indent="-228600">
              <a:lnSpc>
                <a:spcPts val="303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Falsification </a:t>
            </a:r>
            <a:r>
              <a:rPr sz="2800" spc="-5" dirty="0">
                <a:latin typeface="Carlito"/>
                <a:cs typeface="Carlito"/>
              </a:rPr>
              <a:t>– </a:t>
            </a:r>
            <a:r>
              <a:rPr sz="2800" spc="-15" dirty="0">
                <a:latin typeface="Carlito"/>
                <a:cs typeface="Carlito"/>
              </a:rPr>
              <a:t>providing </a:t>
            </a:r>
            <a:r>
              <a:rPr sz="2800" spc="-20" dirty="0">
                <a:latin typeface="Carlito"/>
                <a:cs typeface="Carlito"/>
              </a:rPr>
              <a:t>fabricated </a:t>
            </a:r>
            <a:r>
              <a:rPr sz="2800" spc="-15" dirty="0">
                <a:latin typeface="Carlito"/>
                <a:cs typeface="Carlito"/>
              </a:rPr>
              <a:t>information </a:t>
            </a:r>
            <a:r>
              <a:rPr sz="2800" spc="-5" dirty="0">
                <a:latin typeface="Carlito"/>
                <a:cs typeface="Carlito"/>
              </a:rPr>
              <a:t>or making </a:t>
            </a:r>
            <a:r>
              <a:rPr sz="2800" spc="-10" dirty="0">
                <a:latin typeface="Carlito"/>
                <a:cs typeface="Carlito"/>
              </a:rPr>
              <a:t>use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such  materials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5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2800" spc="-10" dirty="0">
                <a:latin typeface="Carlito"/>
                <a:cs typeface="Carlito"/>
              </a:rPr>
              <a:t>See </a:t>
            </a:r>
            <a:r>
              <a:rPr sz="2800" spc="-15" dirty="0">
                <a:latin typeface="Carlito"/>
                <a:cs typeface="Carlito"/>
              </a:rPr>
              <a:t>General </a:t>
            </a:r>
            <a:r>
              <a:rPr sz="2800" spc="-10" dirty="0">
                <a:latin typeface="Carlito"/>
                <a:cs typeface="Carlito"/>
              </a:rPr>
              <a:t>support section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20" dirty="0">
                <a:latin typeface="Carlito"/>
                <a:cs typeface="Carlito"/>
              </a:rPr>
              <a:t>Course </a:t>
            </a:r>
            <a:r>
              <a:rPr sz="2800" spc="-10" dirty="0">
                <a:latin typeface="Carlito"/>
                <a:cs typeface="Carlito"/>
              </a:rPr>
              <a:t>web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0" dirty="0">
                <a:latin typeface="Carlito"/>
                <a:cs typeface="Carlito"/>
              </a:rPr>
              <a:t>full</a:t>
            </a:r>
            <a:r>
              <a:rPr sz="2800" spc="22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information.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381</Words>
  <Application>Microsoft Office PowerPoint</Application>
  <PresentationFormat>Custom</PresentationFormat>
  <Paragraphs>73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IT1040 &amp; EN1073 Communication Skills</vt:lpstr>
      <vt:lpstr>Course content </vt:lpstr>
      <vt:lpstr>PowerPoint Presentation</vt:lpstr>
      <vt:lpstr>Assessment Criteria</vt:lpstr>
      <vt:lpstr>Assessments</vt:lpstr>
      <vt:lpstr>Important Module Requirements</vt:lpstr>
      <vt:lpstr>PowerPoint Presentation</vt:lpstr>
      <vt:lpstr>Academic Integrity Policy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Navodya Rajapakse</dc:creator>
  <cp:lastModifiedBy>GIT365</cp:lastModifiedBy>
  <cp:revision>5</cp:revision>
  <dcterms:created xsi:type="dcterms:W3CDTF">2022-10-15T03:59:27Z</dcterms:created>
  <dcterms:modified xsi:type="dcterms:W3CDTF">2022-10-21T08:37:15Z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2022-03-30T00:00:00Z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2022-10-15T00:00:00Z</vt:filetime>
  </property>
</Properties>
</file>