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3" r:id="rId4"/>
    <p:sldId id="265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introduction</a:t>
            </a:r>
            <a:endParaRPr lang="en-US" sz="240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Introduction</a:t>
            </a:r>
            <a:endParaRPr lang="en-US" sz="48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module covers essentials of computer systems and computer networks.</a:t>
            </a:r>
          </a:p>
          <a:p>
            <a:pPr lvl="1"/>
            <a:r>
              <a:rPr lang="en-US" sz="2400" dirty="0"/>
              <a:t>Fundamentals of computer organization, combinational &amp; sequential logic circuits, data communication and computer networks. </a:t>
            </a:r>
          </a:p>
          <a:p>
            <a:r>
              <a:rPr lang="en-US" sz="2800" dirty="0"/>
              <a:t>Students will be able to explain how computer systems are organized, layered communication models, and the basic operation of computer networks.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aramond" panose="02020404030301010803" pitchFamily="18" charset="0"/>
              </a:rPr>
              <a:t>Structure of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179697"/>
            <a:ext cx="11029615" cy="3678303"/>
          </a:xfrm>
        </p:spPr>
        <p:txBody>
          <a:bodyPr>
            <a:normAutofit/>
          </a:bodyPr>
          <a:lstStyle/>
          <a:p>
            <a:r>
              <a:rPr lang="en-US" sz="3600" dirty="0"/>
              <a:t>There are two parts of the module.</a:t>
            </a: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Computer Fundamentals (CF) – Lecture 1 to 6</a:t>
            </a: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Network Fundamentals (NF) – Lecture 6 to 12</a:t>
            </a:r>
          </a:p>
          <a:p>
            <a:pPr lvl="1"/>
            <a:endParaRPr lang="en-US" sz="3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3800" dirty="0">
              <a:latin typeface="Garamond" panose="02020404030301010803" pitchFamily="18" charset="0"/>
            </a:endParaRPr>
          </a:p>
          <a:p>
            <a:pPr lvl="1"/>
            <a:endParaRPr lang="en-US" sz="3600" dirty="0">
              <a:latin typeface="Garamond" panose="02020404030301010803" pitchFamily="18" charset="0"/>
            </a:endParaRPr>
          </a:p>
          <a:p>
            <a:pPr lvl="1"/>
            <a:endParaRPr lang="en-US" sz="3600" dirty="0">
              <a:latin typeface="Garamond" panose="02020404030301010803" pitchFamily="18" charset="0"/>
            </a:endParaRPr>
          </a:p>
          <a:p>
            <a:pPr lvl="1"/>
            <a:endParaRPr lang="en-US" sz="3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C2FA-A046-FF9A-BF8D-B8C2B869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aramond" panose="02020404030301010803" pitchFamily="18" charset="0"/>
              </a:rPr>
              <a:t>lecturers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C4BD-BAAF-E37E-EBE6-F42923EA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7095"/>
            <a:ext cx="11029615" cy="4433061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Lecturer In Charge : Dr. Sanvitha Kasthuriarachchi (Malabe Campus) – sanvitha.k@sliit.lk</a:t>
            </a:r>
          </a:p>
          <a:p>
            <a:r>
              <a:rPr lang="en-US" sz="4200" dirty="0"/>
              <a:t>Mr. </a:t>
            </a:r>
            <a:r>
              <a:rPr lang="en-US" sz="4200" dirty="0" err="1"/>
              <a:t>Dhammika</a:t>
            </a:r>
            <a:r>
              <a:rPr lang="en-US" sz="4200" dirty="0"/>
              <a:t> De. Silva (Metro Campus) – dhammika.d@sliit.lk</a:t>
            </a:r>
          </a:p>
          <a:p>
            <a:r>
              <a:rPr lang="en-US" sz="4200" dirty="0"/>
              <a:t>Ms. </a:t>
            </a:r>
            <a:r>
              <a:rPr lang="en-US" sz="4200" dirty="0" err="1"/>
              <a:t>Manori</a:t>
            </a:r>
            <a:r>
              <a:rPr lang="en-US" sz="4200" dirty="0"/>
              <a:t> Gamage (Metro Campus) – manori.g@sliit.lk</a:t>
            </a:r>
          </a:p>
          <a:p>
            <a:r>
              <a:rPr lang="en-US" sz="4200" dirty="0"/>
              <a:t>Mr. </a:t>
            </a:r>
            <a:r>
              <a:rPr lang="en-US" sz="4200" dirty="0" err="1"/>
              <a:t>Dimuth</a:t>
            </a:r>
            <a:r>
              <a:rPr lang="en-US" sz="4200" dirty="0"/>
              <a:t> </a:t>
            </a:r>
            <a:r>
              <a:rPr lang="en-US" sz="4200" dirty="0" err="1"/>
              <a:t>Adeepa</a:t>
            </a:r>
            <a:r>
              <a:rPr lang="en-US" sz="4200" dirty="0"/>
              <a:t> (Malabe Campus) – dimuth.a@sliit.lk</a:t>
            </a:r>
          </a:p>
          <a:p>
            <a:r>
              <a:rPr lang="en-US" sz="4200" dirty="0"/>
              <a:t>Ms. </a:t>
            </a:r>
            <a:r>
              <a:rPr lang="en-US" sz="4200" dirty="0" err="1"/>
              <a:t>Nadeesa</a:t>
            </a:r>
            <a:r>
              <a:rPr lang="en-US" sz="4200" dirty="0"/>
              <a:t> </a:t>
            </a:r>
            <a:r>
              <a:rPr lang="en-US" sz="4200" dirty="0" err="1"/>
              <a:t>Pemadasa</a:t>
            </a:r>
            <a:r>
              <a:rPr lang="en-US" sz="4200" dirty="0"/>
              <a:t> (Malabe Campus) – nadeesa.p@sliit.lk</a:t>
            </a:r>
          </a:p>
          <a:p>
            <a:r>
              <a:rPr lang="en-US" sz="4200" dirty="0"/>
              <a:t>Mr. </a:t>
            </a:r>
            <a:r>
              <a:rPr lang="en-US" sz="4200" dirty="0" err="1"/>
              <a:t>Kavinga</a:t>
            </a:r>
            <a:r>
              <a:rPr lang="en-US" sz="4200" dirty="0"/>
              <a:t> </a:t>
            </a:r>
            <a:r>
              <a:rPr lang="en-US" sz="4200" dirty="0" err="1"/>
              <a:t>Yapa</a:t>
            </a:r>
            <a:r>
              <a:rPr lang="en-US" sz="4200" dirty="0"/>
              <a:t> (Malabe Campus) – kavinga.y@sliit.lk</a:t>
            </a:r>
          </a:p>
          <a:p>
            <a:r>
              <a:rPr lang="en-US" sz="4200" dirty="0"/>
              <a:t>Ms. </a:t>
            </a:r>
            <a:r>
              <a:rPr lang="en-US" sz="4200" dirty="0" err="1"/>
              <a:t>Hansika</a:t>
            </a:r>
            <a:r>
              <a:rPr lang="en-US" sz="4200" dirty="0"/>
              <a:t> </a:t>
            </a:r>
            <a:r>
              <a:rPr lang="en-US" sz="4200" dirty="0" err="1"/>
              <a:t>Mahadikara</a:t>
            </a:r>
            <a:r>
              <a:rPr lang="en-US" sz="4200" dirty="0"/>
              <a:t> (Malabe Campus) – hansika.m@sliit.lk</a:t>
            </a:r>
          </a:p>
          <a:p>
            <a:r>
              <a:rPr lang="en-US" sz="4200" dirty="0"/>
              <a:t>Ms. </a:t>
            </a:r>
            <a:r>
              <a:rPr lang="en-US" sz="4200" dirty="0" err="1"/>
              <a:t>Pipuni</a:t>
            </a:r>
            <a:r>
              <a:rPr lang="en-US" sz="4200" dirty="0"/>
              <a:t> </a:t>
            </a:r>
            <a:r>
              <a:rPr lang="en-US" sz="4200" dirty="0" err="1"/>
              <a:t>Wijesiri</a:t>
            </a:r>
            <a:r>
              <a:rPr lang="en-US" sz="4200" dirty="0"/>
              <a:t> (Malabe Campus) – pipuni.w@sliit.lk</a:t>
            </a:r>
          </a:p>
          <a:p>
            <a:r>
              <a:rPr lang="en-US" sz="4200" dirty="0"/>
              <a:t>Mr. Ravi </a:t>
            </a:r>
            <a:r>
              <a:rPr lang="en-US" sz="4200" dirty="0" err="1"/>
              <a:t>Supunya</a:t>
            </a:r>
            <a:r>
              <a:rPr lang="en-US" sz="4200" dirty="0"/>
              <a:t> (Matara Center) – ravi.s@sliit.lk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aramond" panose="02020404030301010803" pitchFamily="18" charset="0"/>
              </a:rPr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1" y="950390"/>
            <a:ext cx="10390072" cy="512064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All lecture, tutorial and practical materials and notices/ messages are available in </a:t>
            </a:r>
            <a:r>
              <a:rPr lang="en-US" sz="2800" dirty="0" err="1">
                <a:solidFill>
                  <a:schemeClr val="tx1"/>
                </a:solidFill>
              </a:rPr>
              <a:t>courseweb</a:t>
            </a:r>
            <a:r>
              <a:rPr lang="en-US" sz="2800" dirty="0">
                <a:solidFill>
                  <a:schemeClr val="tx1"/>
                </a:solidFill>
              </a:rPr>
              <a:t>.          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Enrollment Key: IT1020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F1BD3-B5C7-930D-3550-40898C71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14" y="3800475"/>
            <a:ext cx="9563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aramond" panose="02020404030301010803" pitchFamily="18" charset="0"/>
              </a:rPr>
              <a:t>Method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53277"/>
            <a:ext cx="11252999" cy="37306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Lecture and Tutorial – 3 hours</a:t>
            </a:r>
          </a:p>
          <a:p>
            <a:pPr lvl="1"/>
            <a:r>
              <a:rPr lang="en-US" sz="3000" dirty="0">
                <a:latin typeface="Garamond" panose="02020404030301010803" pitchFamily="18" charset="0"/>
              </a:rPr>
              <a:t>Submission of tutorial quiz answers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Practical – 2 hours</a:t>
            </a:r>
          </a:p>
          <a:p>
            <a:pPr lvl="1"/>
            <a:r>
              <a:rPr lang="en-US" sz="3000" dirty="0">
                <a:latin typeface="Garamond" panose="02020404030301010803" pitchFamily="18" charset="0"/>
              </a:rPr>
              <a:t>Submission of practical  answers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latin typeface="Garamond" panose="02020404030301010803" pitchFamily="18" charset="0"/>
              </a:rPr>
              <a:t>Continuous Assessment (computer bases) -(50%)</a:t>
            </a:r>
          </a:p>
          <a:p>
            <a:pPr lvl="1"/>
            <a:r>
              <a:rPr lang="en-US" sz="3000" dirty="0">
                <a:latin typeface="Garamond" panose="02020404030301010803" pitchFamily="18" charset="0"/>
              </a:rPr>
              <a:t>Test 1(Computer Fundamental section)- 25%</a:t>
            </a:r>
          </a:p>
          <a:p>
            <a:pPr lvl="1"/>
            <a:r>
              <a:rPr lang="en-US" sz="3000" dirty="0">
                <a:latin typeface="Garamond" panose="02020404030301010803" pitchFamily="18" charset="0"/>
              </a:rPr>
              <a:t>Test 2 (Network Fundamental section)- 25%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4100" dirty="0">
                <a:latin typeface="Garamond" panose="02020404030301010803" pitchFamily="18" charset="0"/>
              </a:rPr>
              <a:t>Final Examination (written) - 50%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006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A.Yadin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 Systems Architecture (Chapman &amp; Hall/CRC Textbooks in Computing)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1st Edition (2016) 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Silberschatz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Operating System Concepts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10th Edition (2018) 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Network Fundamentals, CCNA Exploration Companion Guide by Mark A. Dye et. al. (2007) 	</a:t>
            </a:r>
          </a:p>
        </p:txBody>
      </p:sp>
    </p:spTree>
    <p:extLst>
      <p:ext uri="{BB962C8B-B14F-4D97-AF65-F5344CB8AC3E}">
        <p14:creationId xmlns:p14="http://schemas.microsoft.com/office/powerpoint/2010/main" val="6132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97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4308</TotalTime>
  <Words>384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Garamond</vt:lpstr>
      <vt:lpstr>Gill Sans MT</vt:lpstr>
      <vt:lpstr>Gothic Uralic</vt:lpstr>
      <vt:lpstr>Times New Roman</vt:lpstr>
      <vt:lpstr>Verdana</vt:lpstr>
      <vt:lpstr>Wingdings 2</vt:lpstr>
      <vt:lpstr>Dividend</vt:lpstr>
      <vt:lpstr>IT1020 – Introduction to computer systems</vt:lpstr>
      <vt:lpstr>Introduction</vt:lpstr>
      <vt:lpstr>Structure of the Module</vt:lpstr>
      <vt:lpstr>lecturers</vt:lpstr>
      <vt:lpstr>Course Materials</vt:lpstr>
      <vt:lpstr>Method of Delivery</vt:lpstr>
      <vt:lpstr>Assessment Criteria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Sanvitha Kasthuriarachchi</cp:lastModifiedBy>
  <cp:revision>288</cp:revision>
  <dcterms:created xsi:type="dcterms:W3CDTF">2017-12-01T06:14:40Z</dcterms:created>
  <dcterms:modified xsi:type="dcterms:W3CDTF">2022-10-15T12:11:09Z</dcterms:modified>
</cp:coreProperties>
</file>