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Lecture 1: </a:t>
            </a:r>
          </a:p>
          <a:p>
            <a:r>
              <a:rPr lang="en-US" sz="2400" spc="-5" dirty="0">
                <a:solidFill>
                  <a:schemeClr val="bg1"/>
                </a:solidFill>
                <a:latin typeface="Gothic Uralic"/>
                <a:cs typeface="Gothic Uralic"/>
              </a:rPr>
              <a:t>History/ Evolution and the components of the Computer </a:t>
            </a:r>
            <a:r>
              <a:rPr lang="en-US" sz="2400" spc="-10" dirty="0">
                <a:solidFill>
                  <a:schemeClr val="bg1"/>
                </a:solidFill>
                <a:latin typeface="Gothic Uralic"/>
                <a:cs typeface="Gothic Uralic"/>
              </a:rPr>
              <a:t>Systems </a:t>
            </a:r>
            <a:endParaRPr lang="en-US" sz="240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347" y="874053"/>
            <a:ext cx="723836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647700" algn="l"/>
              </a:tabLst>
            </a:pPr>
            <a:r>
              <a:rPr spc="-5" dirty="0"/>
              <a:t>1</a:t>
            </a:r>
            <a:r>
              <a:rPr sz="3600" spc="-7" baseline="25462" dirty="0"/>
              <a:t>st	</a:t>
            </a:r>
            <a:r>
              <a:rPr sz="3600" dirty="0"/>
              <a:t>to </a:t>
            </a:r>
            <a:r>
              <a:rPr sz="3600" spc="-5" dirty="0"/>
              <a:t>2</a:t>
            </a:r>
            <a:r>
              <a:rPr sz="3600" spc="-7" baseline="25462" dirty="0"/>
              <a:t>nd</a:t>
            </a:r>
            <a:r>
              <a:rPr sz="3600" spc="487" baseline="25462" dirty="0"/>
              <a:t> </a:t>
            </a:r>
            <a:r>
              <a:rPr sz="3600" spc="-5" dirty="0"/>
              <a:t>generation</a:t>
            </a:r>
            <a:endParaRPr sz="36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07827" y="2076979"/>
            <a:ext cx="9937251" cy="31588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3200" b="1" dirty="0">
                <a:latin typeface="Gothic Uralic"/>
                <a:cs typeface="Gothic Uralic"/>
              </a:rPr>
              <a:t>Invention </a:t>
            </a:r>
            <a:r>
              <a:rPr sz="3200" b="1" spc="-5" dirty="0">
                <a:latin typeface="Gothic Uralic"/>
                <a:cs typeface="Gothic Uralic"/>
              </a:rPr>
              <a:t>of Transistor</a:t>
            </a:r>
            <a:endParaRPr lang="en-US" sz="3200" dirty="0">
              <a:latin typeface="Gothic Uralic"/>
              <a:cs typeface="Gothic Uralic"/>
            </a:endParaRPr>
          </a:p>
          <a:p>
            <a:pPr marL="469265" marR="5080" indent="-457200">
              <a:lnSpc>
                <a:spcPct val="90000"/>
              </a:lnSpc>
              <a:spcBef>
                <a:spcPts val="665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spc="-10" dirty="0">
                <a:latin typeface="Gothic Uralic"/>
                <a:cs typeface="Gothic Uralic"/>
              </a:rPr>
              <a:t>1947 </a:t>
            </a:r>
            <a:r>
              <a:rPr sz="2800" spc="-5" dirty="0">
                <a:latin typeface="Gothic Uralic"/>
                <a:cs typeface="Gothic Uralic"/>
              </a:rPr>
              <a:t>: Transistor, essential </a:t>
            </a:r>
            <a:r>
              <a:rPr sz="2800" spc="-10" dirty="0">
                <a:latin typeface="Gothic Uralic"/>
                <a:cs typeface="Gothic Uralic"/>
              </a:rPr>
              <a:t>storage </a:t>
            </a:r>
            <a:r>
              <a:rPr sz="2800" spc="-5" dirty="0">
                <a:latin typeface="Gothic Uralic"/>
                <a:cs typeface="Gothic Uralic"/>
              </a:rPr>
              <a:t>device for  computers invented at Bell Labs by American  engineers </a:t>
            </a:r>
            <a:r>
              <a:rPr sz="2800" spc="-10" dirty="0">
                <a:latin typeface="Gothic Uralic"/>
                <a:cs typeface="Gothic Uralic"/>
              </a:rPr>
              <a:t>William Shockley, </a:t>
            </a:r>
            <a:r>
              <a:rPr sz="2800" spc="-5" dirty="0">
                <a:latin typeface="Gothic Uralic"/>
                <a:cs typeface="Gothic Uralic"/>
              </a:rPr>
              <a:t>John </a:t>
            </a:r>
            <a:r>
              <a:rPr sz="2800" spc="-10" dirty="0">
                <a:latin typeface="Gothic Uralic"/>
                <a:cs typeface="Gothic Uralic"/>
              </a:rPr>
              <a:t>Bardeen and  </a:t>
            </a:r>
            <a:r>
              <a:rPr sz="2800" spc="-15" dirty="0">
                <a:latin typeface="Gothic Uralic"/>
                <a:cs typeface="Gothic Uralic"/>
              </a:rPr>
              <a:t>Walter </a:t>
            </a:r>
            <a:r>
              <a:rPr sz="2800" spc="-5" dirty="0">
                <a:latin typeface="Gothic Uralic"/>
                <a:cs typeface="Gothic Uralic"/>
              </a:rPr>
              <a:t>Bartain</a:t>
            </a:r>
            <a:r>
              <a:rPr sz="2800" spc="8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.</a:t>
            </a:r>
            <a:endParaRPr sz="2800" dirty="0">
              <a:latin typeface="Gothic Uralic"/>
              <a:cs typeface="Gothic Uralic"/>
            </a:endParaRPr>
          </a:p>
          <a:p>
            <a:pPr marL="571500" indent="-571500">
              <a:spcBef>
                <a:spcPts val="5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sz="3700" dirty="0">
              <a:latin typeface="Gothic Uralic"/>
              <a:cs typeface="Gothic Uralic"/>
            </a:endParaRPr>
          </a:p>
          <a:p>
            <a:pPr marL="469265" marR="365760" indent="-457200" algn="just">
              <a:lnSpc>
                <a:spcPts val="3020"/>
              </a:lnSpc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Transistors </a:t>
            </a:r>
            <a:r>
              <a:rPr sz="2800" spc="-10" dirty="0">
                <a:latin typeface="Gothic Uralic"/>
                <a:cs typeface="Gothic Uralic"/>
              </a:rPr>
              <a:t>were </a:t>
            </a:r>
            <a:r>
              <a:rPr sz="2800" spc="-5" dirty="0">
                <a:latin typeface="Gothic Uralic"/>
                <a:cs typeface="Gothic Uralic"/>
              </a:rPr>
              <a:t>much smaller, more rugged,  cheaper to make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far more reliable than  </a:t>
            </a:r>
            <a:r>
              <a:rPr sz="2800" spc="-10" dirty="0">
                <a:latin typeface="Gothic Uralic"/>
                <a:cs typeface="Gothic Uralic"/>
              </a:rPr>
              <a:t>valves.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1001" y="4901184"/>
            <a:ext cx="2616707" cy="195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7150" y="874650"/>
            <a:ext cx="9616220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>
              <a:spcBef>
                <a:spcPts val="5"/>
              </a:spcBef>
              <a:tabLst>
                <a:tab pos="805815" algn="l"/>
              </a:tabLst>
            </a:pPr>
            <a:r>
              <a:rPr spc="-5" dirty="0"/>
              <a:t>2</a:t>
            </a:r>
            <a:r>
              <a:rPr sz="3600" spc="-7" baseline="25462" dirty="0"/>
              <a:t>nd	</a:t>
            </a:r>
            <a:r>
              <a:rPr sz="3600" dirty="0"/>
              <a:t>Generation Computers</a:t>
            </a:r>
            <a:r>
              <a:rPr sz="3600" spc="-90" dirty="0"/>
              <a:t> </a:t>
            </a:r>
            <a:r>
              <a:rPr sz="3600" spc="-5" dirty="0"/>
              <a:t>(1955-64)</a:t>
            </a:r>
            <a:endParaRPr sz="36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37150" y="2225576"/>
            <a:ext cx="10773658" cy="3913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Used transistors instead of </a:t>
            </a:r>
            <a:r>
              <a:rPr sz="2800" dirty="0">
                <a:latin typeface="Gothic Uralic"/>
                <a:cs typeface="Gothic Uralic"/>
              </a:rPr>
              <a:t>Thermion</a:t>
            </a:r>
            <a:r>
              <a:rPr sz="2800" spc="4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valves.</a:t>
            </a:r>
            <a:endParaRPr sz="28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Comparatively higher operating</a:t>
            </a:r>
            <a:r>
              <a:rPr sz="2800" spc="4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speed.</a:t>
            </a:r>
            <a:endParaRPr sz="28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  <a:cs typeface="Gothic Uralic"/>
              </a:rPr>
              <a:t>Size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dirty="0">
                <a:latin typeface="Gothic Uralic"/>
                <a:cs typeface="Gothic Uralic"/>
              </a:rPr>
              <a:t>weight </a:t>
            </a:r>
            <a:r>
              <a:rPr sz="2800" spc="-5" dirty="0">
                <a:latin typeface="Gothic Uralic"/>
                <a:cs typeface="Gothic Uralic"/>
              </a:rPr>
              <a:t>of </a:t>
            </a:r>
            <a:r>
              <a:rPr sz="2800" spc="-10" dirty="0">
                <a:latin typeface="Gothic Uralic"/>
                <a:cs typeface="Gothic Uralic"/>
              </a:rPr>
              <a:t>the </a:t>
            </a:r>
            <a:r>
              <a:rPr sz="2800" spc="-5" dirty="0">
                <a:latin typeface="Gothic Uralic"/>
                <a:cs typeface="Gothic Uralic"/>
              </a:rPr>
              <a:t>computers</a:t>
            </a:r>
            <a:r>
              <a:rPr sz="2800" spc="3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decreased</a:t>
            </a:r>
            <a:endParaRPr sz="28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Manufacturing cost reduced</a:t>
            </a:r>
            <a:endParaRPr sz="2800" dirty="0">
              <a:latin typeface="Gothic Uralic"/>
              <a:cs typeface="Gothic Uralic"/>
            </a:endParaRPr>
          </a:p>
          <a:p>
            <a:pPr marL="469265" marR="5080" indent="-457200">
              <a:lnSpc>
                <a:spcPct val="150000"/>
              </a:lnSpc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The concepts of Central Processing </a:t>
            </a:r>
            <a:r>
              <a:rPr sz="2800" dirty="0">
                <a:latin typeface="Gothic Uralic"/>
                <a:cs typeface="Gothic Uralic"/>
              </a:rPr>
              <a:t>Unit </a:t>
            </a:r>
            <a:r>
              <a:rPr sz="2800" spc="-5" dirty="0">
                <a:latin typeface="Gothic Uralic"/>
                <a:cs typeface="Gothic Uralic"/>
              </a:rPr>
              <a:t>(CPU),  memory, programming </a:t>
            </a:r>
            <a:r>
              <a:rPr sz="2800" spc="-10" dirty="0">
                <a:latin typeface="Gothic Uralic"/>
                <a:cs typeface="Gothic Uralic"/>
              </a:rPr>
              <a:t>language </a:t>
            </a:r>
            <a:r>
              <a:rPr sz="2800" spc="-5" dirty="0">
                <a:latin typeface="Gothic Uralic"/>
                <a:cs typeface="Gothic Uralic"/>
              </a:rPr>
              <a:t>and </a:t>
            </a:r>
            <a:r>
              <a:rPr sz="2800" dirty="0">
                <a:latin typeface="Gothic Uralic"/>
                <a:cs typeface="Gothic Uralic"/>
              </a:rPr>
              <a:t>input </a:t>
            </a:r>
            <a:r>
              <a:rPr sz="2800" spc="-10" dirty="0">
                <a:latin typeface="Gothic Uralic"/>
                <a:cs typeface="Gothic Uralic"/>
              </a:rPr>
              <a:t>and  </a:t>
            </a:r>
            <a:r>
              <a:rPr sz="2800" spc="-5" dirty="0">
                <a:latin typeface="Gothic Uralic"/>
                <a:cs typeface="Gothic Uralic"/>
              </a:rPr>
              <a:t>output </a:t>
            </a:r>
            <a:r>
              <a:rPr sz="2800" dirty="0">
                <a:latin typeface="Gothic Uralic"/>
                <a:cs typeface="Gothic Uralic"/>
              </a:rPr>
              <a:t>unites </a:t>
            </a:r>
            <a:r>
              <a:rPr sz="2800" spc="-5" dirty="0">
                <a:latin typeface="Gothic Uralic"/>
                <a:cs typeface="Gothic Uralic"/>
              </a:rPr>
              <a:t>were</a:t>
            </a:r>
            <a:r>
              <a:rPr sz="2800" spc="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developed.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1192" y="898629"/>
            <a:ext cx="11029616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>
              <a:spcBef>
                <a:spcPts val="5"/>
              </a:spcBef>
              <a:tabLst>
                <a:tab pos="805815" algn="l"/>
              </a:tabLst>
            </a:pPr>
            <a:r>
              <a:rPr spc="-5" dirty="0"/>
              <a:t>2</a:t>
            </a:r>
            <a:r>
              <a:rPr sz="3600" spc="-7" baseline="25462" dirty="0"/>
              <a:t>nd	</a:t>
            </a:r>
            <a:r>
              <a:rPr sz="3600" dirty="0"/>
              <a:t>Generation Computers</a:t>
            </a:r>
            <a:r>
              <a:rPr sz="3600" spc="-90" dirty="0"/>
              <a:t> </a:t>
            </a:r>
            <a:r>
              <a:rPr sz="3600" spc="-5" dirty="0"/>
              <a:t>(1955-64)</a:t>
            </a:r>
            <a:endParaRPr sz="36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C044EDE-3142-850C-40E7-BD6C55E3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32790" cy="2457765"/>
          </a:xfrm>
        </p:spPr>
        <p:txBody>
          <a:bodyPr>
            <a:normAutofit/>
          </a:bodyPr>
          <a:lstStyle/>
          <a:p>
            <a:pPr marL="469900" indent="-457200"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Gothic Uralic"/>
                <a:cs typeface="Gothic Uralic"/>
              </a:rPr>
              <a:t>High-level programming </a:t>
            </a:r>
            <a:r>
              <a:rPr lang="en-US" sz="2400" spc="-10" dirty="0">
                <a:latin typeface="Gothic Uralic"/>
                <a:cs typeface="Gothic Uralic"/>
              </a:rPr>
              <a:t>languages</a:t>
            </a:r>
            <a:r>
              <a:rPr lang="en-US" sz="2400" spc="60" dirty="0">
                <a:latin typeface="Gothic Uralic"/>
                <a:cs typeface="Gothic Uralic"/>
              </a:rPr>
              <a:t> </a:t>
            </a:r>
            <a:r>
              <a:rPr lang="en-US" sz="2400" spc="-5" dirty="0">
                <a:latin typeface="Gothic Uralic"/>
                <a:cs typeface="Gothic Uralic"/>
              </a:rPr>
              <a:t>introduced</a:t>
            </a:r>
            <a:endParaRPr lang="en-US" sz="2400" dirty="0">
              <a:latin typeface="Gothic Uralic"/>
              <a:cs typeface="Gothic Uralic"/>
            </a:endParaRPr>
          </a:p>
          <a:p>
            <a:pPr marL="469900" indent="-457200"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Gothic Uralic"/>
                <a:cs typeface="Gothic Uralic"/>
              </a:rPr>
              <a:t>Development </a:t>
            </a:r>
            <a:r>
              <a:rPr lang="en-US" sz="2400" spc="-5" dirty="0">
                <a:latin typeface="Gothic Uralic"/>
                <a:cs typeface="Gothic Uralic"/>
              </a:rPr>
              <a:t>of </a:t>
            </a:r>
            <a:r>
              <a:rPr lang="en-US" sz="2400" spc="-10" dirty="0">
                <a:latin typeface="Gothic Uralic"/>
                <a:cs typeface="Gothic Uralic"/>
              </a:rPr>
              <a:t>software </a:t>
            </a:r>
            <a:r>
              <a:rPr lang="en-US" sz="2400" spc="-5" dirty="0">
                <a:latin typeface="Gothic Uralic"/>
                <a:cs typeface="Gothic Uralic"/>
              </a:rPr>
              <a:t>for</a:t>
            </a:r>
            <a:r>
              <a:rPr lang="en-US" sz="2400" spc="75" dirty="0">
                <a:latin typeface="Gothic Uralic"/>
                <a:cs typeface="Gothic Uralic"/>
              </a:rPr>
              <a:t> </a:t>
            </a:r>
            <a:r>
              <a:rPr lang="en-US" sz="2400" spc="-5" dirty="0">
                <a:latin typeface="Gothic Uralic"/>
                <a:cs typeface="Gothic Uralic"/>
              </a:rPr>
              <a:t>computers</a:t>
            </a:r>
            <a:endParaRPr lang="en-US" sz="2400" dirty="0">
              <a:latin typeface="Gothic Uralic"/>
              <a:cs typeface="Gothic Uralic"/>
            </a:endParaRPr>
          </a:p>
          <a:p>
            <a:pPr marL="469900" indent="-457200"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Gothic Uralic"/>
                <a:cs typeface="Gothic Uralic"/>
              </a:rPr>
              <a:t>Computer industry experienced </a:t>
            </a:r>
            <a:r>
              <a:rPr lang="en-US" sz="2400" dirty="0">
                <a:latin typeface="Gothic Uralic"/>
                <a:cs typeface="Gothic Uralic"/>
              </a:rPr>
              <a:t>rapid</a:t>
            </a:r>
            <a:r>
              <a:rPr lang="en-US" sz="2400" spc="40" dirty="0">
                <a:latin typeface="Gothic Uralic"/>
                <a:cs typeface="Gothic Uralic"/>
              </a:rPr>
              <a:t> </a:t>
            </a:r>
            <a:r>
              <a:rPr lang="en-US" sz="2400" spc="-5" dirty="0">
                <a:latin typeface="Gothic Uralic"/>
                <a:cs typeface="Gothic Uralic"/>
              </a:rPr>
              <a:t>growth.</a:t>
            </a:r>
            <a:endParaRPr lang="en-US" sz="2400" dirty="0">
              <a:latin typeface="Gothic Uralic"/>
              <a:cs typeface="Gothic Uralic"/>
            </a:endParaRPr>
          </a:p>
          <a:p>
            <a:endParaRPr lang="en-US" sz="24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12</a:t>
            </a:fld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757532" y="4229933"/>
            <a:ext cx="3572255" cy="234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57392" y="2044845"/>
            <a:ext cx="3429000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2525" y="6125682"/>
            <a:ext cx="133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IMB</a:t>
            </a:r>
            <a:r>
              <a:rPr sz="2400" b="1" spc="-75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1620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5588" y="4370161"/>
            <a:ext cx="133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IMB</a:t>
            </a:r>
            <a:r>
              <a:rPr sz="2400" b="1" spc="-75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1401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5993" y="826303"/>
            <a:ext cx="9442163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720725" algn="l"/>
              </a:tabLst>
            </a:pPr>
            <a:r>
              <a:rPr spc="-5" dirty="0"/>
              <a:t>3</a:t>
            </a:r>
            <a:r>
              <a:rPr sz="3600" spc="-7" baseline="25462" dirty="0"/>
              <a:t>rd	</a:t>
            </a:r>
            <a:r>
              <a:rPr sz="3600" dirty="0"/>
              <a:t>Generation</a:t>
            </a:r>
            <a:r>
              <a:rPr sz="3600" spc="-50" dirty="0"/>
              <a:t> </a:t>
            </a:r>
            <a:r>
              <a:rPr sz="3600" spc="-5" dirty="0"/>
              <a:t>Computers(1964-71)</a:t>
            </a:r>
            <a:endParaRPr sz="36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97008" y="2054693"/>
            <a:ext cx="9301148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spcBef>
                <a:spcPts val="1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latin typeface="Gothic Uralic"/>
                <a:cs typeface="Gothic Uralic"/>
              </a:rPr>
              <a:t>Integrated </a:t>
            </a:r>
            <a:r>
              <a:rPr sz="2400" dirty="0">
                <a:latin typeface="Gothic Uralic"/>
                <a:cs typeface="Gothic Uralic"/>
              </a:rPr>
              <a:t>Circuits </a:t>
            </a:r>
            <a:r>
              <a:rPr sz="2400" spc="-5" dirty="0">
                <a:latin typeface="Gothic Uralic"/>
                <a:cs typeface="Gothic Uralic"/>
              </a:rPr>
              <a:t>(ICs) were </a:t>
            </a:r>
            <a:r>
              <a:rPr sz="2400" dirty="0">
                <a:latin typeface="Gothic Uralic"/>
                <a:cs typeface="Gothic Uralic"/>
              </a:rPr>
              <a:t>used </a:t>
            </a:r>
            <a:r>
              <a:rPr sz="2400" spc="-5" dirty="0">
                <a:latin typeface="Gothic Uralic"/>
                <a:cs typeface="Gothic Uralic"/>
              </a:rPr>
              <a:t>(A </a:t>
            </a:r>
            <a:r>
              <a:rPr sz="2400" dirty="0">
                <a:latin typeface="Gothic Uralic"/>
                <a:cs typeface="Gothic Uralic"/>
              </a:rPr>
              <a:t>single </a:t>
            </a:r>
            <a:r>
              <a:rPr sz="2400" spc="-10" dirty="0">
                <a:latin typeface="Gothic Uralic"/>
                <a:cs typeface="Gothic Uralic"/>
              </a:rPr>
              <a:t>IC </a:t>
            </a:r>
            <a:r>
              <a:rPr sz="2400" dirty="0">
                <a:latin typeface="Gothic Uralic"/>
                <a:cs typeface="Gothic Uralic"/>
              </a:rPr>
              <a:t>has many  transistors, resisters </a:t>
            </a:r>
            <a:r>
              <a:rPr sz="2400" spc="-5" dirty="0">
                <a:latin typeface="Gothic Uralic"/>
                <a:cs typeface="Gothic Uralic"/>
              </a:rPr>
              <a:t>and </a:t>
            </a:r>
            <a:r>
              <a:rPr sz="2400" dirty="0">
                <a:latin typeface="Gothic Uralic"/>
                <a:cs typeface="Gothic Uralic"/>
              </a:rPr>
              <a:t>capacitors built </a:t>
            </a:r>
            <a:r>
              <a:rPr sz="2400" spc="-5" dirty="0">
                <a:latin typeface="Gothic Uralic"/>
                <a:cs typeface="Gothic Uralic"/>
              </a:rPr>
              <a:t>on </a:t>
            </a:r>
            <a:r>
              <a:rPr sz="2400" dirty="0">
                <a:latin typeface="Gothic Uralic"/>
                <a:cs typeface="Gothic Uralic"/>
              </a:rPr>
              <a:t>a single thin  slice of</a:t>
            </a:r>
            <a:r>
              <a:rPr sz="2400" spc="-4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silicon.)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5" dirty="0">
                <a:latin typeface="Gothic Uralic"/>
                <a:cs typeface="Gothic Uralic"/>
              </a:rPr>
              <a:t>size </a:t>
            </a:r>
            <a:r>
              <a:rPr sz="2400" spc="-5" dirty="0">
                <a:latin typeface="Gothic Uralic"/>
                <a:cs typeface="Gothic Uralic"/>
              </a:rPr>
              <a:t>of the computer got further</a:t>
            </a:r>
            <a:r>
              <a:rPr sz="2400" spc="2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reduced</a:t>
            </a:r>
            <a:endParaRPr sz="2400" dirty="0">
              <a:latin typeface="Gothic Uralic"/>
              <a:cs typeface="Gothic Uralic"/>
            </a:endParaRPr>
          </a:p>
          <a:p>
            <a:pPr marL="354965" marR="1657350" indent="-342900">
              <a:spcBef>
                <a:spcPts val="58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5" dirty="0">
                <a:latin typeface="Gothic Uralic"/>
                <a:cs typeface="Gothic Uralic"/>
              </a:rPr>
              <a:t>High </a:t>
            </a:r>
            <a:r>
              <a:rPr sz="2400" dirty="0">
                <a:latin typeface="Gothic Uralic"/>
                <a:cs typeface="Gothic Uralic"/>
              </a:rPr>
              <a:t>Level Languages </a:t>
            </a:r>
            <a:r>
              <a:rPr sz="2400" spc="-5" dirty="0">
                <a:latin typeface="Gothic Uralic"/>
                <a:cs typeface="Gothic Uralic"/>
              </a:rPr>
              <a:t>were </a:t>
            </a:r>
            <a:r>
              <a:rPr sz="2400" dirty="0">
                <a:latin typeface="Gothic Uralic"/>
                <a:cs typeface="Gothic Uralic"/>
              </a:rPr>
              <a:t>developed </a:t>
            </a:r>
            <a:r>
              <a:rPr sz="2400" spc="10" dirty="0">
                <a:latin typeface="Gothic Uralic"/>
                <a:cs typeface="Gothic Uralic"/>
              </a:rPr>
              <a:t>in</a:t>
            </a:r>
            <a:r>
              <a:rPr sz="2400" spc="-204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this  </a:t>
            </a:r>
            <a:r>
              <a:rPr sz="2400" dirty="0">
                <a:latin typeface="Gothic Uralic"/>
                <a:cs typeface="Gothic Uralic"/>
              </a:rPr>
              <a:t>generation</a:t>
            </a:r>
          </a:p>
          <a:p>
            <a:pPr marL="354965" marR="34925" indent="-342900">
              <a:spcBef>
                <a:spcPts val="575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  <a:tab pos="1368425" algn="l"/>
              </a:tabLst>
            </a:pPr>
            <a:r>
              <a:rPr sz="2400" spc="-5" dirty="0">
                <a:latin typeface="Gothic Uralic"/>
                <a:cs typeface="Gothic Uralic"/>
              </a:rPr>
              <a:t>Large	IC </a:t>
            </a:r>
            <a:r>
              <a:rPr sz="2400" dirty="0">
                <a:latin typeface="Gothic Uralic"/>
                <a:cs typeface="Gothic Uralic"/>
              </a:rPr>
              <a:t>companies </a:t>
            </a:r>
            <a:r>
              <a:rPr sz="2400" spc="-5" dirty="0">
                <a:latin typeface="Gothic Uralic"/>
                <a:cs typeface="Gothic Uralic"/>
              </a:rPr>
              <a:t>were started. </a:t>
            </a:r>
            <a:r>
              <a:rPr sz="2400" spc="-10" dirty="0">
                <a:latin typeface="Gothic Uralic"/>
                <a:cs typeface="Gothic Uralic"/>
              </a:rPr>
              <a:t>(INTEL </a:t>
            </a:r>
            <a:r>
              <a:rPr sz="2400" spc="-5" dirty="0">
                <a:latin typeface="Gothic Uralic"/>
                <a:cs typeface="Gothic Uralic"/>
              </a:rPr>
              <a:t>started </a:t>
            </a:r>
            <a:r>
              <a:rPr sz="2400" spc="10" dirty="0">
                <a:latin typeface="Gothic Uralic"/>
                <a:cs typeface="Gothic Uralic"/>
              </a:rPr>
              <a:t>in </a:t>
            </a:r>
            <a:r>
              <a:rPr sz="2400" spc="-5" dirty="0">
                <a:latin typeface="Gothic Uralic"/>
                <a:cs typeface="Gothic Uralic"/>
              </a:rPr>
              <a:t>1968,  AMD started </a:t>
            </a:r>
            <a:r>
              <a:rPr sz="2400" spc="10" dirty="0">
                <a:latin typeface="Gothic Uralic"/>
                <a:cs typeface="Gothic Uralic"/>
              </a:rPr>
              <a:t>in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1969)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8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latin typeface="Gothic Uralic"/>
                <a:cs typeface="Gothic Uralic"/>
              </a:rPr>
              <a:t>The </a:t>
            </a:r>
            <a:r>
              <a:rPr sz="2400" dirty="0">
                <a:latin typeface="Gothic Uralic"/>
                <a:cs typeface="Gothic Uralic"/>
              </a:rPr>
              <a:t>computers </a:t>
            </a:r>
            <a:r>
              <a:rPr sz="2400" spc="-5" dirty="0">
                <a:latin typeface="Gothic Uralic"/>
                <a:cs typeface="Gothic Uralic"/>
              </a:rPr>
              <a:t>were low </a:t>
            </a:r>
            <a:r>
              <a:rPr sz="2400" dirty="0">
                <a:latin typeface="Gothic Uralic"/>
                <a:cs typeface="Gothic Uralic"/>
              </a:rPr>
              <a:t>cost, </a:t>
            </a:r>
            <a:r>
              <a:rPr sz="2400" spc="-5" dirty="0">
                <a:latin typeface="Gothic Uralic"/>
                <a:cs typeface="Gothic Uralic"/>
              </a:rPr>
              <a:t>large </a:t>
            </a:r>
            <a:r>
              <a:rPr sz="2400" dirty="0">
                <a:latin typeface="Gothic Uralic"/>
                <a:cs typeface="Gothic Uralic"/>
              </a:rPr>
              <a:t>memory</a:t>
            </a:r>
            <a:r>
              <a:rPr sz="2400" spc="-2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and</a:t>
            </a:r>
            <a:endParaRPr sz="2400" dirty="0">
              <a:latin typeface="Gothic Uralic"/>
              <a:cs typeface="Gothic Uralic"/>
            </a:endParaRPr>
          </a:p>
          <a:p>
            <a:pPr marL="697865" indent="-3429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400" dirty="0">
                <a:latin typeface="Gothic Uralic"/>
                <a:cs typeface="Gothic Uralic"/>
              </a:rPr>
              <a:t>processing </a:t>
            </a:r>
            <a:r>
              <a:rPr sz="2400" spc="-5" dirty="0">
                <a:latin typeface="Gothic Uralic"/>
                <a:cs typeface="Gothic Uralic"/>
              </a:rPr>
              <a:t>speed was </a:t>
            </a:r>
            <a:r>
              <a:rPr sz="2400" dirty="0">
                <a:latin typeface="Gothic Uralic"/>
                <a:cs typeface="Gothic Uralic"/>
              </a:rPr>
              <a:t>very</a:t>
            </a:r>
            <a:r>
              <a:rPr sz="2400" spc="-2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high.</a:t>
            </a:r>
          </a:p>
        </p:txBody>
      </p:sp>
      <p:sp>
        <p:nvSpPr>
          <p:cNvPr id="11" name="object 11"/>
          <p:cNvSpPr/>
          <p:nvPr/>
        </p:nvSpPr>
        <p:spPr>
          <a:xfrm>
            <a:off x="10101469" y="2785872"/>
            <a:ext cx="1524000" cy="128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256" y="900211"/>
            <a:ext cx="8526408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720725" algn="l"/>
              </a:tabLst>
            </a:pPr>
            <a:r>
              <a:rPr spc="-5" dirty="0"/>
              <a:t>3</a:t>
            </a:r>
            <a:r>
              <a:rPr sz="3600" spc="-7" baseline="25462" dirty="0"/>
              <a:t>rd	</a:t>
            </a:r>
            <a:r>
              <a:rPr sz="3600" dirty="0"/>
              <a:t>Generation</a:t>
            </a:r>
            <a:r>
              <a:rPr sz="3600" spc="-50" dirty="0"/>
              <a:t> </a:t>
            </a:r>
            <a:r>
              <a:rPr sz="3600" spc="-5" dirty="0"/>
              <a:t>Computers(1964-71)</a:t>
            </a:r>
            <a:endParaRPr sz="36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40255" y="2007552"/>
            <a:ext cx="10870553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297815" indent="-342900">
              <a:lnSpc>
                <a:spcPts val="2590"/>
              </a:lnSpc>
              <a:spcBef>
                <a:spcPts val="425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dirty="0">
                <a:latin typeface="Gothic Uralic"/>
                <a:cs typeface="Gothic Uralic"/>
              </a:rPr>
              <a:t>Substantial </a:t>
            </a:r>
            <a:r>
              <a:rPr sz="2400" b="1" dirty="0">
                <a:latin typeface="Gothic Uralic"/>
                <a:cs typeface="Gothic Uralic"/>
              </a:rPr>
              <a:t>operating systems </a:t>
            </a:r>
            <a:r>
              <a:rPr sz="2400" spc="-5" dirty="0">
                <a:latin typeface="Gothic Uralic"/>
                <a:cs typeface="Gothic Uralic"/>
              </a:rPr>
              <a:t>were </a:t>
            </a:r>
            <a:r>
              <a:rPr sz="2400" dirty="0">
                <a:latin typeface="Gothic Uralic"/>
                <a:cs typeface="Gothic Uralic"/>
              </a:rPr>
              <a:t>developed </a:t>
            </a:r>
            <a:r>
              <a:rPr sz="2400" spc="-5" dirty="0">
                <a:latin typeface="Gothic Uralic"/>
                <a:cs typeface="Gothic Uralic"/>
              </a:rPr>
              <a:t>to  </a:t>
            </a:r>
            <a:r>
              <a:rPr sz="2400" dirty="0">
                <a:latin typeface="Gothic Uralic"/>
                <a:cs typeface="Gothic Uralic"/>
              </a:rPr>
              <a:t>manage and share </a:t>
            </a:r>
            <a:r>
              <a:rPr sz="2400" spc="-5" dirty="0">
                <a:latin typeface="Gothic Uralic"/>
                <a:cs typeface="Gothic Uralic"/>
              </a:rPr>
              <a:t>the </a:t>
            </a:r>
            <a:r>
              <a:rPr sz="2400" dirty="0">
                <a:latin typeface="Gothic Uralic"/>
                <a:cs typeface="Gothic Uralic"/>
              </a:rPr>
              <a:t>computing resources and  </a:t>
            </a:r>
            <a:r>
              <a:rPr sz="2400" spc="5" dirty="0">
                <a:latin typeface="Gothic Uralic"/>
                <a:cs typeface="Gothic Uralic"/>
              </a:rPr>
              <a:t>time </a:t>
            </a:r>
            <a:r>
              <a:rPr sz="2400" dirty="0">
                <a:latin typeface="Gothic Uralic"/>
                <a:cs typeface="Gothic Uralic"/>
              </a:rPr>
              <a:t>sharing operating systems </a:t>
            </a:r>
            <a:r>
              <a:rPr sz="2400" spc="-5" dirty="0">
                <a:latin typeface="Gothic Uralic"/>
                <a:cs typeface="Gothic Uralic"/>
              </a:rPr>
              <a:t>were </a:t>
            </a:r>
            <a:r>
              <a:rPr sz="2400" dirty="0">
                <a:latin typeface="Gothic Uralic"/>
                <a:cs typeface="Gothic Uralic"/>
              </a:rPr>
              <a:t>developed.  </a:t>
            </a:r>
            <a:r>
              <a:rPr sz="2400" spc="-5" dirty="0">
                <a:latin typeface="Gothic Uralic"/>
                <a:cs typeface="Gothic Uralic"/>
              </a:rPr>
              <a:t>These </a:t>
            </a:r>
            <a:r>
              <a:rPr sz="2400" dirty="0">
                <a:latin typeface="Gothic Uralic"/>
                <a:cs typeface="Gothic Uralic"/>
              </a:rPr>
              <a:t>greatly </a:t>
            </a:r>
            <a:r>
              <a:rPr sz="2400" spc="5" dirty="0">
                <a:latin typeface="Gothic Uralic"/>
                <a:cs typeface="Gothic Uralic"/>
              </a:rPr>
              <a:t>improved </a:t>
            </a:r>
            <a:r>
              <a:rPr sz="2400" dirty="0">
                <a:latin typeface="Gothic Uralic"/>
                <a:cs typeface="Gothic Uralic"/>
              </a:rPr>
              <a:t>the efficiency of</a:t>
            </a:r>
            <a:r>
              <a:rPr sz="2400" spc="-9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computers.</a:t>
            </a:r>
            <a:endParaRPr lang="en-US" sz="2400" dirty="0">
              <a:latin typeface="Gothic Uralic"/>
              <a:cs typeface="Gothic Uralic"/>
            </a:endParaRPr>
          </a:p>
          <a:p>
            <a:pPr marL="354965" marR="297815" indent="-342900">
              <a:lnSpc>
                <a:spcPts val="2590"/>
              </a:lnSpc>
              <a:spcBef>
                <a:spcPts val="425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sz="2400" dirty="0">
              <a:latin typeface="Gothic Uralic"/>
              <a:cs typeface="Gothic Uralic"/>
            </a:endParaRPr>
          </a:p>
          <a:p>
            <a:pPr marL="354965" marR="833119" indent="-342900">
              <a:lnSpc>
                <a:spcPts val="2590"/>
              </a:lnSpc>
              <a:spcBef>
                <a:spcPts val="59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latin typeface="Gothic Uralic"/>
                <a:cs typeface="Gothic Uralic"/>
              </a:rPr>
              <a:t>Computers </a:t>
            </a:r>
            <a:r>
              <a:rPr sz="2400" dirty="0">
                <a:latin typeface="Gothic Uralic"/>
                <a:cs typeface="Gothic Uralic"/>
              </a:rPr>
              <a:t>had </a:t>
            </a:r>
            <a:r>
              <a:rPr sz="2400" spc="-5" dirty="0">
                <a:latin typeface="Gothic Uralic"/>
                <a:cs typeface="Gothic Uralic"/>
              </a:rPr>
              <a:t>by </a:t>
            </a:r>
            <a:r>
              <a:rPr sz="2400" dirty="0">
                <a:latin typeface="Gothic Uralic"/>
                <a:cs typeface="Gothic Uralic"/>
              </a:rPr>
              <a:t>now pervaded </a:t>
            </a:r>
            <a:r>
              <a:rPr sz="2400" spc="-5" dirty="0">
                <a:latin typeface="Gothic Uralic"/>
                <a:cs typeface="Gothic Uralic"/>
              </a:rPr>
              <a:t>most </a:t>
            </a:r>
            <a:r>
              <a:rPr sz="2400" dirty="0">
                <a:latin typeface="Gothic Uralic"/>
                <a:cs typeface="Gothic Uralic"/>
              </a:rPr>
              <a:t>areas of  business and</a:t>
            </a:r>
            <a:r>
              <a:rPr sz="2400" spc="-1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administration.</a:t>
            </a:r>
            <a:endParaRPr lang="en-US" sz="2400" dirty="0">
              <a:latin typeface="Gothic Uralic"/>
              <a:cs typeface="Gothic Uralic"/>
            </a:endParaRPr>
          </a:p>
          <a:p>
            <a:pPr marL="354965" marR="833119" indent="-342900">
              <a:lnSpc>
                <a:spcPts val="2590"/>
              </a:lnSpc>
              <a:spcBef>
                <a:spcPts val="59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sz="2400" dirty="0">
              <a:latin typeface="Gothic Uralic"/>
              <a:cs typeface="Gothic Uralic"/>
            </a:endParaRPr>
          </a:p>
          <a:p>
            <a:pPr marL="355600" indent="-342900">
              <a:lnSpc>
                <a:spcPts val="2735"/>
              </a:lnSpc>
              <a:spcBef>
                <a:spcPts val="25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dirty="0">
                <a:latin typeface="Gothic Uralic"/>
                <a:cs typeface="Gothic Uralic"/>
              </a:rPr>
              <a:t>Allowed the </a:t>
            </a:r>
            <a:r>
              <a:rPr sz="2400" spc="5" dirty="0">
                <a:latin typeface="Gothic Uralic"/>
                <a:cs typeface="Gothic Uralic"/>
              </a:rPr>
              <a:t>device </a:t>
            </a:r>
            <a:r>
              <a:rPr sz="2400" dirty="0">
                <a:latin typeface="Gothic Uralic"/>
                <a:cs typeface="Gothic Uralic"/>
              </a:rPr>
              <a:t>to run many different</a:t>
            </a:r>
            <a:r>
              <a:rPr sz="2400" spc="-10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applications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at </a:t>
            </a:r>
            <a:r>
              <a:rPr sz="2400" spc="-5" dirty="0">
                <a:latin typeface="Gothic Uralic"/>
                <a:cs typeface="Gothic Uralic"/>
              </a:rPr>
              <a:t>one</a:t>
            </a:r>
            <a:r>
              <a:rPr sz="2400" spc="-85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time.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018" y="960069"/>
            <a:ext cx="8715006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720725" algn="l"/>
              </a:tabLst>
            </a:pPr>
            <a:r>
              <a:rPr spc="-5" dirty="0"/>
              <a:t>3</a:t>
            </a:r>
            <a:r>
              <a:rPr sz="3600" spc="-7" baseline="25462" dirty="0"/>
              <a:t>rd	</a:t>
            </a:r>
            <a:r>
              <a:rPr sz="3600" dirty="0"/>
              <a:t>Generation</a:t>
            </a:r>
            <a:r>
              <a:rPr sz="3600" spc="-50" dirty="0"/>
              <a:t> </a:t>
            </a:r>
            <a:r>
              <a:rPr sz="3600" spc="-5" dirty="0"/>
              <a:t>Computers(1964-71)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15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46858" y="2183255"/>
            <a:ext cx="4280916" cy="2851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6876" y="5195649"/>
            <a:ext cx="1960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Gothic Uralic"/>
                <a:cs typeface="Gothic Uralic"/>
              </a:rPr>
              <a:t>IBM</a:t>
            </a:r>
            <a:r>
              <a:rPr sz="2000" b="1" spc="-40" dirty="0">
                <a:latin typeface="Gothic Uralic"/>
                <a:cs typeface="Gothic Uralic"/>
              </a:rPr>
              <a:t> </a:t>
            </a:r>
            <a:r>
              <a:rPr sz="2000" b="1" spc="-5" dirty="0">
                <a:latin typeface="Gothic Uralic"/>
                <a:cs typeface="Gothic Uralic"/>
              </a:rPr>
              <a:t>System/360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0246" y="2183255"/>
            <a:ext cx="3617976" cy="2854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1942" y="5195649"/>
            <a:ext cx="1960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Gothic Uralic"/>
                <a:cs typeface="Gothic Uralic"/>
              </a:rPr>
              <a:t>IBM</a:t>
            </a:r>
            <a:r>
              <a:rPr sz="2000" b="1" spc="-40" dirty="0">
                <a:latin typeface="Gothic Uralic"/>
                <a:cs typeface="Gothic Uralic"/>
              </a:rPr>
              <a:t> </a:t>
            </a:r>
            <a:r>
              <a:rPr sz="2000" b="1" spc="-5" dirty="0">
                <a:latin typeface="Gothic Uralic"/>
                <a:cs typeface="Gothic Uralic"/>
              </a:rPr>
              <a:t>System/370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12152" y="3733800"/>
            <a:ext cx="2670048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8012" y="1146131"/>
            <a:ext cx="9275918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720725" algn="l"/>
              </a:tabLst>
            </a:pPr>
            <a:r>
              <a:rPr lang="en-US" sz="3600" spc="-5" dirty="0"/>
              <a:t>4</a:t>
            </a:r>
            <a:r>
              <a:rPr lang="en-US" sz="3600" spc="-5" baseline="30000" dirty="0"/>
              <a:t>th</a:t>
            </a:r>
            <a:r>
              <a:rPr lang="en-US" sz="3600" spc="-5" dirty="0"/>
              <a:t> 	Generation Computers (1971-)</a:t>
            </a:r>
            <a:endParaRPr sz="3600"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16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968012" y="2207594"/>
            <a:ext cx="10415605" cy="305532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spcBef>
                <a:spcPts val="605"/>
              </a:spcBef>
              <a:buClr>
                <a:schemeClr val="accent3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Gothic Uralic"/>
                <a:cs typeface="Gothic Uralic"/>
              </a:rPr>
              <a:t>Personal computers </a:t>
            </a:r>
            <a:r>
              <a:rPr sz="2200" spc="-10" dirty="0">
                <a:latin typeface="Gothic Uralic"/>
                <a:cs typeface="Gothic Uralic"/>
              </a:rPr>
              <a:t>were </a:t>
            </a:r>
            <a:r>
              <a:rPr sz="2200" spc="-5" dirty="0">
                <a:latin typeface="Gothic Uralic"/>
                <a:cs typeface="Gothic Uralic"/>
              </a:rPr>
              <a:t>developed and </a:t>
            </a:r>
            <a:r>
              <a:rPr sz="2200" spc="-10" dirty="0">
                <a:latin typeface="Gothic Uralic"/>
                <a:cs typeface="Gothic Uralic"/>
              </a:rPr>
              <a:t>IBM</a:t>
            </a:r>
            <a:r>
              <a:rPr sz="2200" spc="20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launched</a:t>
            </a:r>
            <a:r>
              <a:rPr lang="en-US" sz="2200" spc="-1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the Power PC and</a:t>
            </a:r>
            <a:r>
              <a:rPr sz="2200" spc="40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Pentium</a:t>
            </a:r>
            <a:r>
              <a:rPr sz="2200" spc="-1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introduced	the </a:t>
            </a:r>
            <a:r>
              <a:rPr sz="2200" spc="-10" dirty="0">
                <a:latin typeface="Gothic Uralic"/>
                <a:cs typeface="Gothic Uralic"/>
              </a:rPr>
              <a:t>8088 and 8086  </a:t>
            </a:r>
            <a:r>
              <a:rPr sz="2200" spc="-5" dirty="0">
                <a:latin typeface="Gothic Uralic"/>
                <a:cs typeface="Gothic Uralic"/>
              </a:rPr>
              <a:t>microprocessors. </a:t>
            </a:r>
            <a:r>
              <a:rPr sz="2200" spc="-10" dirty="0">
                <a:latin typeface="Gothic Uralic"/>
                <a:cs typeface="Gothic Uralic"/>
              </a:rPr>
              <a:t>(Most </a:t>
            </a:r>
            <a:r>
              <a:rPr sz="2200" spc="-5" dirty="0">
                <a:latin typeface="Gothic Uralic"/>
                <a:cs typeface="Gothic Uralic"/>
              </a:rPr>
              <a:t>of the computers at </a:t>
            </a:r>
            <a:r>
              <a:rPr sz="2200" spc="-10" dirty="0">
                <a:latin typeface="Gothic Uralic"/>
                <a:cs typeface="Gothic Uralic"/>
              </a:rPr>
              <a:t>present are  </a:t>
            </a:r>
            <a:r>
              <a:rPr sz="2200" spc="-5" dirty="0">
                <a:latin typeface="Gothic Uralic"/>
                <a:cs typeface="Gothic Uralic"/>
              </a:rPr>
              <a:t>belong </a:t>
            </a:r>
            <a:r>
              <a:rPr sz="2200" dirty="0">
                <a:latin typeface="Gothic Uralic"/>
                <a:cs typeface="Gothic Uralic"/>
              </a:rPr>
              <a:t>to </a:t>
            </a:r>
            <a:r>
              <a:rPr sz="2200" spc="5" dirty="0">
                <a:latin typeface="Gothic Uralic"/>
                <a:cs typeface="Gothic Uralic"/>
              </a:rPr>
              <a:t>this</a:t>
            </a:r>
            <a:r>
              <a:rPr sz="2200" spc="-6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generation)</a:t>
            </a:r>
            <a:endParaRPr lang="en-US" sz="2200" spc="-5" dirty="0">
              <a:latin typeface="Gothic Uralic"/>
              <a:cs typeface="Gothic Uralic"/>
            </a:endParaRPr>
          </a:p>
          <a:p>
            <a:pPr marL="355600" indent="-342900">
              <a:spcBef>
                <a:spcPts val="605"/>
              </a:spcBef>
              <a:buClr>
                <a:schemeClr val="accent3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2200" dirty="0">
              <a:latin typeface="Gothic Uralic"/>
              <a:cs typeface="Gothic Uralic"/>
            </a:endParaRPr>
          </a:p>
          <a:p>
            <a:pPr marL="354965" marR="5080" indent="-342900">
              <a:spcBef>
                <a:spcPts val="530"/>
              </a:spcBef>
              <a:buClr>
                <a:schemeClr val="accent3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Gothic Uralic"/>
                <a:cs typeface="Gothic Uralic"/>
              </a:rPr>
              <a:t>It uses large </a:t>
            </a:r>
            <a:r>
              <a:rPr sz="2200" spc="-10" dirty="0">
                <a:latin typeface="Gothic Uralic"/>
                <a:cs typeface="Gothic Uralic"/>
              </a:rPr>
              <a:t>scale </a:t>
            </a:r>
            <a:r>
              <a:rPr sz="2200" spc="-5" dirty="0">
                <a:latin typeface="Gothic Uralic"/>
                <a:cs typeface="Gothic Uralic"/>
              </a:rPr>
              <a:t>Integrated </a:t>
            </a:r>
            <a:r>
              <a:rPr sz="2200" dirty="0">
                <a:latin typeface="Gothic Uralic"/>
                <a:cs typeface="Gothic Uralic"/>
              </a:rPr>
              <a:t>Circuits </a:t>
            </a:r>
            <a:r>
              <a:rPr sz="2200" spc="-10" dirty="0">
                <a:latin typeface="Gothic Uralic"/>
                <a:cs typeface="Gothic Uralic"/>
              </a:rPr>
              <a:t>(LSIC) </a:t>
            </a:r>
            <a:r>
              <a:rPr sz="2200" spc="-5" dirty="0">
                <a:latin typeface="Gothic Uralic"/>
                <a:cs typeface="Gothic Uralic"/>
              </a:rPr>
              <a:t>built on a single  silicon </a:t>
            </a:r>
            <a:r>
              <a:rPr sz="2200" b="1" spc="-10" dirty="0">
                <a:latin typeface="Gothic Uralic"/>
                <a:cs typeface="Gothic Uralic"/>
              </a:rPr>
              <a:t>chip </a:t>
            </a:r>
            <a:r>
              <a:rPr sz="2200" spc="-5" dirty="0">
                <a:latin typeface="Gothic Uralic"/>
                <a:cs typeface="Gothic Uralic"/>
              </a:rPr>
              <a:t>called</a:t>
            </a:r>
            <a:r>
              <a:rPr sz="2200" spc="10" dirty="0">
                <a:latin typeface="Gothic Uralic"/>
                <a:cs typeface="Gothic Uralic"/>
              </a:rPr>
              <a:t> </a:t>
            </a:r>
            <a:r>
              <a:rPr sz="2200" b="1" spc="-5" dirty="0">
                <a:latin typeface="Gothic Uralic"/>
                <a:cs typeface="Gothic Uralic"/>
              </a:rPr>
              <a:t>microprocessors</a:t>
            </a:r>
            <a:r>
              <a:rPr sz="2200" spc="-5" dirty="0">
                <a:latin typeface="Gothic Uralic"/>
                <a:cs typeface="Gothic Uralic"/>
              </a:rPr>
              <a:t>.</a:t>
            </a:r>
            <a:endParaRPr lang="en-US" sz="2200" spc="-5" dirty="0">
              <a:latin typeface="Gothic Uralic"/>
              <a:cs typeface="Gothic Uralic"/>
            </a:endParaRPr>
          </a:p>
          <a:p>
            <a:pPr marL="354965" marR="5080" indent="-342900">
              <a:spcBef>
                <a:spcPts val="530"/>
              </a:spcBef>
              <a:buClr>
                <a:schemeClr val="accent3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22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30"/>
              </a:spcBef>
              <a:buClr>
                <a:schemeClr val="accent3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Gothic Uralic"/>
                <a:cs typeface="Gothic Uralic"/>
              </a:rPr>
              <a:t>Memory </a:t>
            </a:r>
            <a:r>
              <a:rPr sz="2200" dirty="0">
                <a:latin typeface="Gothic Uralic"/>
                <a:cs typeface="Gothic Uralic"/>
              </a:rPr>
              <a:t>chips </a:t>
            </a:r>
            <a:r>
              <a:rPr sz="2200" spc="-5" dirty="0">
                <a:latin typeface="Gothic Uralic"/>
                <a:cs typeface="Gothic Uralic"/>
              </a:rPr>
              <a:t>are </a:t>
            </a:r>
            <a:r>
              <a:rPr sz="2200" dirty="0">
                <a:latin typeface="Gothic Uralic"/>
                <a:cs typeface="Gothic Uralic"/>
              </a:rPr>
              <a:t>in megabit</a:t>
            </a:r>
            <a:r>
              <a:rPr sz="2200" spc="-6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range</a:t>
            </a:r>
            <a:endParaRPr sz="22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34115" y="2001087"/>
            <a:ext cx="5924496" cy="451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95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</a:rPr>
              <a:t>On the software side, more powerful operating systems are  available such as Unix.</a:t>
            </a:r>
          </a:p>
          <a:p>
            <a:pPr marL="469900" indent="-457200">
              <a:spcBef>
                <a:spcPts val="53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</a:rPr>
              <a:t>Fourth generation languages (4GLs) make the</a:t>
            </a:r>
            <a:r>
              <a:rPr lang="en-US" sz="2800" dirty="0">
                <a:latin typeface="Gothic Uralic"/>
              </a:rPr>
              <a:t> </a:t>
            </a:r>
            <a:r>
              <a:rPr sz="2800" dirty="0">
                <a:latin typeface="Gothic Uralic"/>
              </a:rPr>
              <a:t>development process much easier and faster.</a:t>
            </a:r>
          </a:p>
          <a:p>
            <a:pPr marL="469900" marR="116205" indent="-457200">
              <a:spcBef>
                <a:spcPts val="53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</a:rPr>
              <a:t>Applications software has become cheaper and easier to  use.</a:t>
            </a:r>
          </a:p>
          <a:p>
            <a:pPr marL="469900" indent="-457200">
              <a:spcBef>
                <a:spcPts val="53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</a:rPr>
              <a:t>Software development techniques have vastly improved.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63F81CD-AE74-99DA-88D9-2B21C0360CCD}"/>
              </a:ext>
            </a:extLst>
          </p:cNvPr>
          <p:cNvSpPr txBox="1">
            <a:spLocks/>
          </p:cNvSpPr>
          <p:nvPr/>
        </p:nvSpPr>
        <p:spPr>
          <a:xfrm>
            <a:off x="968012" y="1146131"/>
            <a:ext cx="9275918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8100" marR="30480">
              <a:spcBef>
                <a:spcPts val="100"/>
              </a:spcBef>
              <a:tabLst>
                <a:tab pos="720725" algn="l"/>
              </a:tabLst>
            </a:pPr>
            <a:r>
              <a:rPr lang="en-US" sz="3600" spc="-5" dirty="0"/>
              <a:t>4</a:t>
            </a:r>
            <a:r>
              <a:rPr lang="en-US" sz="3600" spc="-5" baseline="30000" dirty="0"/>
              <a:t>th</a:t>
            </a:r>
            <a:r>
              <a:rPr lang="en-US" sz="3600" spc="-5" dirty="0"/>
              <a:t> 	Generation Computers (1971-)</a:t>
            </a:r>
          </a:p>
        </p:txBody>
      </p:sp>
      <p:grpSp>
        <p:nvGrpSpPr>
          <p:cNvPr id="15" name="object 10">
            <a:extLst>
              <a:ext uri="{FF2B5EF4-FFF2-40B4-BE49-F238E27FC236}">
                <a16:creationId xmlns:a16="http://schemas.microsoft.com/office/drawing/2014/main" id="{32F24577-5957-6B28-CE15-367D5F8F0484}"/>
              </a:ext>
            </a:extLst>
          </p:cNvPr>
          <p:cNvGrpSpPr/>
          <p:nvPr/>
        </p:nvGrpSpPr>
        <p:grpSpPr>
          <a:xfrm>
            <a:off x="6652590" y="2703444"/>
            <a:ext cx="5440017" cy="2270760"/>
            <a:chOff x="762000" y="1905000"/>
            <a:chExt cx="8229600" cy="4328160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6DE10D28-4E70-36A7-B735-0034D621A043}"/>
                </a:ext>
              </a:extLst>
            </p:cNvPr>
            <p:cNvSpPr/>
            <p:nvPr/>
          </p:nvSpPr>
          <p:spPr>
            <a:xfrm>
              <a:off x="762000" y="1905000"/>
              <a:ext cx="4453128" cy="2962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039B6E21-19CC-F7FE-0D54-77EDE0DDEFDA}"/>
                </a:ext>
              </a:extLst>
            </p:cNvPr>
            <p:cNvSpPr/>
            <p:nvPr/>
          </p:nvSpPr>
          <p:spPr>
            <a:xfrm>
              <a:off x="5029200" y="3276600"/>
              <a:ext cx="3962400" cy="2956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81025" y="2014987"/>
            <a:ext cx="10908610" cy="434477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</a:pPr>
            <a:r>
              <a:rPr sz="2800" b="1" spc="-10" dirty="0">
                <a:latin typeface="Gothic Uralic"/>
                <a:cs typeface="Gothic Uralic"/>
              </a:rPr>
              <a:t>Present </a:t>
            </a:r>
            <a:r>
              <a:rPr sz="2800" b="1" spc="-5" dirty="0">
                <a:latin typeface="Gothic Uralic"/>
                <a:cs typeface="Gothic Uralic"/>
              </a:rPr>
              <a:t>and </a:t>
            </a:r>
            <a:r>
              <a:rPr sz="2800" b="1" spc="-10" dirty="0">
                <a:latin typeface="Gothic Uralic"/>
                <a:cs typeface="Gothic Uralic"/>
              </a:rPr>
              <a:t>beyond</a:t>
            </a:r>
            <a:endParaRPr sz="2800" dirty="0">
              <a:latin typeface="Gothic Uralic"/>
              <a:cs typeface="Gothic Uralic"/>
            </a:endParaRPr>
          </a:p>
          <a:p>
            <a:pPr marL="469265" marR="1452245" indent="-457200">
              <a:spcBef>
                <a:spcPts val="6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spc="-5" dirty="0">
                <a:latin typeface="Gothic Uralic"/>
                <a:cs typeface="Gothic Uralic"/>
              </a:rPr>
              <a:t>Fifth generation </a:t>
            </a:r>
            <a:r>
              <a:rPr sz="2600" dirty="0">
                <a:latin typeface="Gothic Uralic"/>
                <a:cs typeface="Gothic Uralic"/>
              </a:rPr>
              <a:t>computing </a:t>
            </a:r>
            <a:r>
              <a:rPr sz="2600" spc="-5" dirty="0">
                <a:latin typeface="Gothic Uralic"/>
                <a:cs typeface="Gothic Uralic"/>
              </a:rPr>
              <a:t>devices, based  on </a:t>
            </a:r>
            <a:r>
              <a:rPr sz="30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A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rtificial </a:t>
            </a:r>
            <a:r>
              <a:rPr sz="30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I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ntelligence</a:t>
            </a:r>
            <a:r>
              <a:rPr sz="2600" spc="4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(AI).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Gothic Uralic"/>
              <a:cs typeface="Gothic Uralic"/>
            </a:endParaRPr>
          </a:p>
          <a:p>
            <a:pPr marL="469265" marR="1452245" indent="-457200">
              <a:spcBef>
                <a:spcPts val="6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Are </a:t>
            </a:r>
            <a:r>
              <a:rPr sz="2600" spc="-5" dirty="0">
                <a:latin typeface="Gothic Uralic"/>
                <a:cs typeface="Gothic Uralic"/>
              </a:rPr>
              <a:t>still in development, </a:t>
            </a:r>
            <a:r>
              <a:rPr sz="2600" dirty="0">
                <a:latin typeface="Gothic Uralic"/>
                <a:cs typeface="Gothic Uralic"/>
              </a:rPr>
              <a:t>though there </a:t>
            </a:r>
            <a:r>
              <a:rPr sz="2600" spc="-5" dirty="0">
                <a:latin typeface="Gothic Uralic"/>
                <a:cs typeface="Gothic Uralic"/>
              </a:rPr>
              <a:t>are </a:t>
            </a:r>
            <a:r>
              <a:rPr sz="2600" dirty="0">
                <a:latin typeface="Gothic Uralic"/>
                <a:cs typeface="Gothic Uralic"/>
              </a:rPr>
              <a:t>some  </a:t>
            </a:r>
            <a:r>
              <a:rPr sz="2600" spc="-5" dirty="0">
                <a:latin typeface="Gothic Uralic"/>
                <a:cs typeface="Gothic Uralic"/>
              </a:rPr>
              <a:t>applications, such </a:t>
            </a:r>
            <a:r>
              <a:rPr sz="2600" dirty="0">
                <a:latin typeface="Gothic Uralic"/>
                <a:cs typeface="Gothic Uralic"/>
              </a:rPr>
              <a:t>as </a:t>
            </a:r>
            <a:r>
              <a:rPr sz="30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</a:rPr>
              <a:t>voice recognition.</a:t>
            </a:r>
          </a:p>
          <a:p>
            <a:pPr marL="469265" marR="132080" indent="-457200">
              <a:spcBef>
                <a:spcPts val="6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The use of </a:t>
            </a:r>
            <a:r>
              <a:rPr sz="30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</a:rPr>
              <a:t>parallel processing </a:t>
            </a:r>
            <a:r>
              <a:rPr sz="2600" spc="-5" dirty="0">
                <a:latin typeface="Gothic Uralic"/>
                <a:cs typeface="Gothic Uralic"/>
              </a:rPr>
              <a:t>and superconductors  is helping </a:t>
            </a:r>
            <a:r>
              <a:rPr sz="2600" dirty="0">
                <a:latin typeface="Gothic Uralic"/>
                <a:cs typeface="Gothic Uralic"/>
              </a:rPr>
              <a:t>to make </a:t>
            </a:r>
            <a:r>
              <a:rPr sz="2600" spc="-5" dirty="0">
                <a:latin typeface="Gothic Uralic"/>
                <a:cs typeface="Gothic Uralic"/>
              </a:rPr>
              <a:t>artificial intelligence </a:t>
            </a:r>
            <a:r>
              <a:rPr sz="2600" dirty="0">
                <a:latin typeface="Gothic Uralic"/>
                <a:cs typeface="Gothic Uralic"/>
              </a:rPr>
              <a:t>a</a:t>
            </a:r>
            <a:r>
              <a:rPr sz="2600" spc="4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reality.</a:t>
            </a:r>
            <a:endParaRPr sz="2600" dirty="0">
              <a:latin typeface="Gothic Uralic"/>
              <a:cs typeface="Gothic Uralic"/>
            </a:endParaRPr>
          </a:p>
          <a:p>
            <a:pPr marL="469265" marR="5080" indent="-457200" algn="just">
              <a:spcBef>
                <a:spcPts val="6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The goal of </a:t>
            </a:r>
            <a:r>
              <a:rPr sz="2600" spc="-5" dirty="0">
                <a:latin typeface="Gothic Uralic"/>
                <a:cs typeface="Gothic Uralic"/>
              </a:rPr>
              <a:t>fifth-generation </a:t>
            </a:r>
            <a:r>
              <a:rPr sz="2600" dirty="0">
                <a:latin typeface="Gothic Uralic"/>
                <a:cs typeface="Gothic Uralic"/>
              </a:rPr>
              <a:t>computing </a:t>
            </a:r>
            <a:r>
              <a:rPr sz="2600" spc="-5" dirty="0">
                <a:latin typeface="Gothic Uralic"/>
                <a:cs typeface="Gothic Uralic"/>
              </a:rPr>
              <a:t>is </a:t>
            </a:r>
            <a:r>
              <a:rPr sz="2600" dirty="0">
                <a:latin typeface="Gothic Uralic"/>
                <a:cs typeface="Gothic Uralic"/>
              </a:rPr>
              <a:t>to develop  devices that </a:t>
            </a:r>
            <a:r>
              <a:rPr sz="2600" spc="-5" dirty="0">
                <a:latin typeface="Gothic Uralic"/>
                <a:cs typeface="Gothic Uralic"/>
              </a:rPr>
              <a:t>respond </a:t>
            </a:r>
            <a:r>
              <a:rPr sz="2600" dirty="0">
                <a:latin typeface="Gothic Uralic"/>
                <a:cs typeface="Gothic Uralic"/>
              </a:rPr>
              <a:t>to </a:t>
            </a:r>
            <a:r>
              <a:rPr sz="3000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Gothic Uralic"/>
              </a:rPr>
              <a:t>natural language </a:t>
            </a:r>
            <a:r>
              <a:rPr sz="2600" spc="-5" dirty="0">
                <a:latin typeface="Gothic Uralic"/>
                <a:cs typeface="Gothic Uralic"/>
              </a:rPr>
              <a:t>input and  are </a:t>
            </a:r>
            <a:r>
              <a:rPr sz="2600" dirty="0">
                <a:latin typeface="Gothic Uralic"/>
                <a:cs typeface="Gothic Uralic"/>
              </a:rPr>
              <a:t>capable of </a:t>
            </a:r>
            <a:r>
              <a:rPr sz="2600" spc="-5" dirty="0">
                <a:latin typeface="Gothic Uralic"/>
                <a:cs typeface="Gothic Uralic"/>
              </a:rPr>
              <a:t>learning and</a:t>
            </a:r>
            <a:r>
              <a:rPr sz="2600" spc="3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self-organization.</a:t>
            </a:r>
            <a:endParaRPr sz="2600" dirty="0">
              <a:latin typeface="Gothic Uralic"/>
              <a:cs typeface="Gothic Ural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0B7C72C-67F0-AF3D-42D7-910BF33FB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1149266"/>
            <a:ext cx="11029950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8100" marR="30480">
              <a:spcBef>
                <a:spcPts val="100"/>
              </a:spcBef>
              <a:tabLst>
                <a:tab pos="720725" algn="l"/>
              </a:tabLst>
            </a:pPr>
            <a:r>
              <a:rPr lang="en-US" sz="3600" spc="-5" dirty="0"/>
              <a:t>5</a:t>
            </a:r>
            <a:r>
              <a:rPr lang="en-US" sz="3600" spc="-5" baseline="30000" dirty="0"/>
              <a:t>th</a:t>
            </a:r>
            <a:r>
              <a:rPr lang="en-US" sz="3600" spc="-5" dirty="0"/>
              <a:t> 	Generation Computers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582" y="898615"/>
            <a:ext cx="7134225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</a:t>
            </a:r>
            <a:r>
              <a:rPr spc="-55" dirty="0"/>
              <a:t> </a:t>
            </a:r>
            <a:r>
              <a:rPr spc="-5" dirty="0"/>
              <a:t>Computer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7582" y="2353110"/>
            <a:ext cx="8155940" cy="348108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spcBef>
                <a:spcPts val="8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Input</a:t>
            </a:r>
            <a:r>
              <a:rPr sz="3200" spc="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Output</a:t>
            </a:r>
            <a:r>
              <a:rPr sz="3200" spc="2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dirty="0">
                <a:latin typeface="Gothic Uralic"/>
                <a:cs typeface="Gothic Uralic"/>
              </a:rPr>
              <a:t>Processing</a:t>
            </a:r>
            <a:r>
              <a:rPr sz="3200" spc="-4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Storage</a:t>
            </a:r>
            <a:r>
              <a:rPr sz="3200" spc="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3200" spc="-5" dirty="0">
                <a:latin typeface="Gothic Uralic"/>
                <a:cs typeface="Gothic Uralic"/>
              </a:rPr>
              <a:t>Other</a:t>
            </a:r>
            <a:r>
              <a:rPr sz="3200" spc="-1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devices</a:t>
            </a:r>
          </a:p>
          <a:p>
            <a:pPr marL="469900">
              <a:spcBef>
                <a:spcPts val="670"/>
              </a:spcBef>
            </a:pPr>
            <a:r>
              <a:rPr sz="2650" spc="5" dirty="0">
                <a:latin typeface="Arial"/>
                <a:cs typeface="Arial"/>
              </a:rPr>
              <a:t>– </a:t>
            </a:r>
            <a:r>
              <a:rPr sz="2650" spc="5" dirty="0">
                <a:latin typeface="Gothic Uralic"/>
                <a:cs typeface="Gothic Uralic"/>
              </a:rPr>
              <a:t>Motherboard, </a:t>
            </a:r>
            <a:r>
              <a:rPr sz="2650" dirty="0">
                <a:latin typeface="Gothic Uralic"/>
                <a:cs typeface="Gothic Uralic"/>
              </a:rPr>
              <a:t>Expansion </a:t>
            </a:r>
            <a:r>
              <a:rPr sz="2650" spc="5" dirty="0">
                <a:latin typeface="Gothic Uralic"/>
                <a:cs typeface="Gothic Uralic"/>
              </a:rPr>
              <a:t>cards, </a:t>
            </a:r>
            <a:r>
              <a:rPr sz="2650" dirty="0">
                <a:latin typeface="Gothic Uralic"/>
                <a:cs typeface="Gothic Uralic"/>
              </a:rPr>
              <a:t>Power</a:t>
            </a:r>
            <a:r>
              <a:rPr sz="2650" spc="85" dirty="0">
                <a:latin typeface="Gothic Uralic"/>
                <a:cs typeface="Gothic Uralic"/>
              </a:rPr>
              <a:t> </a:t>
            </a:r>
            <a:r>
              <a:rPr sz="2650" dirty="0">
                <a:latin typeface="Gothic Uralic"/>
                <a:cs typeface="Gothic Uralic"/>
              </a:rPr>
              <a:t>supply</a:t>
            </a:r>
          </a:p>
        </p:txBody>
      </p:sp>
      <p:sp>
        <p:nvSpPr>
          <p:cNvPr id="5" name="object 5"/>
          <p:cNvSpPr/>
          <p:nvPr/>
        </p:nvSpPr>
        <p:spPr>
          <a:xfrm>
            <a:off x="8186531" y="2140226"/>
            <a:ext cx="3095244" cy="332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529" y="899072"/>
            <a:ext cx="337185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Lecture</a:t>
            </a:r>
            <a:r>
              <a:rPr spc="-95" dirty="0"/>
              <a:t>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83724" y="6433916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2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864" y="2392044"/>
            <a:ext cx="6907475" cy="21044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2800" spc="-5" dirty="0">
                <a:latin typeface="Gothic Uralic"/>
                <a:cs typeface="Gothic Uralic"/>
              </a:rPr>
              <a:t>Generations of</a:t>
            </a:r>
            <a:r>
              <a:rPr sz="2800" spc="3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Computers</a:t>
            </a:r>
            <a:endParaRPr lang="en-US" sz="2800" dirty="0">
              <a:latin typeface="Gothic Uralic"/>
              <a:cs typeface="Gothic Uralic"/>
            </a:endParaRPr>
          </a:p>
          <a:p>
            <a:pPr marL="984885" lvl="1" indent="-515620">
              <a:spcBef>
                <a:spcPts val="7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2800" spc="-5" dirty="0">
                <a:latin typeface="Gothic Uralic"/>
                <a:cs typeface="Gothic Uralic"/>
              </a:rPr>
              <a:t>Characteristics of </a:t>
            </a:r>
            <a:r>
              <a:rPr sz="2800" spc="-10" dirty="0">
                <a:latin typeface="Gothic Uralic"/>
                <a:cs typeface="Gothic Uralic"/>
              </a:rPr>
              <a:t>each</a:t>
            </a:r>
            <a:r>
              <a:rPr sz="2800" spc="-2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Generation</a:t>
            </a:r>
            <a:endParaRPr sz="2800" dirty="0">
              <a:latin typeface="Gothic Uralic"/>
              <a:cs typeface="Gothic Uralic"/>
            </a:endParaRPr>
          </a:p>
          <a:p>
            <a:pPr marL="527685" indent="-515620">
              <a:spcBef>
                <a:spcPts val="6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2800" spc="-5" dirty="0">
                <a:latin typeface="Gothic Uralic"/>
                <a:cs typeface="Gothic Uralic"/>
              </a:rPr>
              <a:t>Components of</a:t>
            </a:r>
            <a:r>
              <a:rPr sz="2800" spc="4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Computers</a:t>
            </a:r>
            <a:endParaRPr lang="en-US" sz="2800" dirty="0">
              <a:latin typeface="Gothic Uralic"/>
              <a:cs typeface="Gothic Uralic"/>
            </a:endParaRPr>
          </a:p>
          <a:p>
            <a:pPr marL="984885" lvl="1" indent="-515620">
              <a:spcBef>
                <a:spcPts val="6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sz="2800" spc="-5" dirty="0">
                <a:latin typeface="Gothic Uralic"/>
                <a:cs typeface="Gothic Uralic"/>
              </a:rPr>
              <a:t>Different types of</a:t>
            </a:r>
            <a:r>
              <a:rPr sz="2800" spc="4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components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9044" y="1232688"/>
            <a:ext cx="9698713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Basic</a:t>
            </a:r>
            <a:r>
              <a:rPr spc="-10" dirty="0"/>
              <a:t> </a:t>
            </a:r>
            <a:r>
              <a:rPr dirty="0"/>
              <a:t>layout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20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2231929" y="2027583"/>
            <a:ext cx="7322643" cy="4678017"/>
            <a:chOff x="762000" y="1523998"/>
            <a:chExt cx="7587996" cy="5257800"/>
          </a:xfrm>
        </p:grpSpPr>
        <p:sp>
          <p:nvSpPr>
            <p:cNvPr id="7" name="object 7"/>
            <p:cNvSpPr/>
            <p:nvPr/>
          </p:nvSpPr>
          <p:spPr>
            <a:xfrm>
              <a:off x="762000" y="1523998"/>
              <a:ext cx="7587996" cy="525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7750" y="2566621"/>
              <a:ext cx="3556690" cy="24874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6124" y="649400"/>
            <a:ext cx="9963424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</a:t>
            </a:r>
            <a:r>
              <a:rPr lang="en-US" spc="-5" dirty="0"/>
              <a:t> -</a:t>
            </a:r>
            <a:r>
              <a:rPr spc="-5" dirty="0"/>
              <a:t>  </a:t>
            </a:r>
            <a:r>
              <a:rPr dirty="0"/>
              <a:t>Input </a:t>
            </a:r>
            <a:r>
              <a:rPr spc="-5" dirty="0"/>
              <a:t>and output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21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70454" y="2093843"/>
            <a:ext cx="6260294" cy="4886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929" y="810454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r>
              <a:rPr lang="en-US" spc="-5" dirty="0"/>
              <a:t>-</a:t>
            </a:r>
            <a:r>
              <a:rPr spc="-5" dirty="0"/>
              <a:t>Processing</a:t>
            </a:r>
            <a:r>
              <a:rPr spc="-10" dirty="0"/>
              <a:t> </a:t>
            </a:r>
            <a:r>
              <a:rPr spc="-5" dirty="0"/>
              <a:t>devices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22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2517912" y="2107096"/>
            <a:ext cx="6778487" cy="4618824"/>
            <a:chOff x="838200" y="1524000"/>
            <a:chExt cx="6934200" cy="5201920"/>
          </a:xfrm>
        </p:grpSpPr>
        <p:sp>
          <p:nvSpPr>
            <p:cNvPr id="7" name="object 7"/>
            <p:cNvSpPr/>
            <p:nvPr/>
          </p:nvSpPr>
          <p:spPr>
            <a:xfrm>
              <a:off x="838200" y="1524000"/>
              <a:ext cx="69342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600" y="2895600"/>
              <a:ext cx="2980944" cy="2304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966" y="861427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Features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88556" y="1957299"/>
            <a:ext cx="5749566" cy="49007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indent="-349885">
              <a:spcBef>
                <a:spcPts val="9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62585" algn="l"/>
              </a:tabLst>
            </a:pPr>
            <a:r>
              <a:rPr sz="2500" spc="-5" dirty="0">
                <a:latin typeface="Gothic Uralic"/>
                <a:cs typeface="Gothic Uralic"/>
              </a:rPr>
              <a:t>Volatility</a:t>
            </a:r>
            <a:endParaRPr sz="2500" dirty="0">
              <a:latin typeface="Gothic Uralic"/>
              <a:cs typeface="Gothic Uralic"/>
            </a:endParaRPr>
          </a:p>
          <a:p>
            <a:pPr marL="1041400" lvl="1" indent="-514350"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041400" algn="l"/>
                <a:tab pos="1042035" algn="l"/>
              </a:tabLst>
            </a:pPr>
            <a:r>
              <a:rPr sz="2500" spc="-5" dirty="0">
                <a:latin typeface="Gothic Uralic"/>
                <a:cs typeface="Gothic Uralic"/>
              </a:rPr>
              <a:t>Volatile</a:t>
            </a:r>
            <a:r>
              <a:rPr sz="2500" spc="5" dirty="0">
                <a:latin typeface="Gothic Uralic"/>
                <a:cs typeface="Gothic Uralic"/>
              </a:rPr>
              <a:t> </a:t>
            </a:r>
            <a:r>
              <a:rPr sz="2500" spc="-10" dirty="0">
                <a:latin typeface="Gothic Uralic"/>
                <a:cs typeface="Gothic Uralic"/>
              </a:rPr>
              <a:t>storage</a:t>
            </a:r>
            <a:endParaRPr sz="2500" dirty="0">
              <a:latin typeface="Gothic Uralic"/>
              <a:cs typeface="Gothic Uralic"/>
            </a:endParaRPr>
          </a:p>
          <a:p>
            <a:pPr marL="1041400" lvl="1" indent="-51435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041400" algn="l"/>
                <a:tab pos="1042035" algn="l"/>
              </a:tabLst>
            </a:pPr>
            <a:r>
              <a:rPr sz="2500" spc="-5" dirty="0">
                <a:latin typeface="Gothic Uralic"/>
                <a:cs typeface="Gothic Uralic"/>
              </a:rPr>
              <a:t>Non-Volatile</a:t>
            </a:r>
            <a:r>
              <a:rPr sz="2500" spc="5" dirty="0">
                <a:latin typeface="Gothic Uralic"/>
                <a:cs typeface="Gothic Uralic"/>
              </a:rPr>
              <a:t> </a:t>
            </a:r>
            <a:r>
              <a:rPr sz="2500" spc="-10" dirty="0">
                <a:latin typeface="Gothic Uralic"/>
                <a:cs typeface="Gothic Uralic"/>
              </a:rPr>
              <a:t>storage</a:t>
            </a:r>
            <a:endParaRPr sz="2500" dirty="0">
              <a:latin typeface="Gothic Uralic"/>
              <a:cs typeface="Gothic Uralic"/>
            </a:endParaRPr>
          </a:p>
          <a:p>
            <a:pPr marL="361950" indent="-349885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62585" algn="l"/>
              </a:tabLst>
            </a:pPr>
            <a:r>
              <a:rPr sz="2500" spc="-5" dirty="0">
                <a:latin typeface="Gothic Uralic"/>
                <a:cs typeface="Gothic Uralic"/>
              </a:rPr>
              <a:t>Accessibility</a:t>
            </a:r>
            <a:endParaRPr sz="2500" dirty="0">
              <a:latin typeface="Gothic Uralic"/>
              <a:cs typeface="Gothic Uralic"/>
            </a:endParaRPr>
          </a:p>
          <a:p>
            <a:pPr marL="812165" lvl="1" indent="-342900"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Random</a:t>
            </a:r>
            <a:r>
              <a:rPr sz="2100" spc="-5" dirty="0">
                <a:latin typeface="Gothic Uralic"/>
                <a:cs typeface="Gothic Uralic"/>
              </a:rPr>
              <a:t> access</a:t>
            </a:r>
            <a:endParaRPr sz="2100" dirty="0">
              <a:latin typeface="Gothic Uralic"/>
              <a:cs typeface="Gothic Uralic"/>
            </a:endParaRPr>
          </a:p>
          <a:p>
            <a:pPr marL="812165" lvl="1" indent="-342900">
              <a:lnSpc>
                <a:spcPts val="252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spc="-5" dirty="0">
                <a:latin typeface="Gothic Uralic"/>
                <a:cs typeface="Gothic Uralic"/>
              </a:rPr>
              <a:t>Sequential</a:t>
            </a:r>
            <a:r>
              <a:rPr sz="2100" spc="5" dirty="0">
                <a:latin typeface="Gothic Uralic"/>
                <a:cs typeface="Gothic Uralic"/>
              </a:rPr>
              <a:t> </a:t>
            </a:r>
            <a:r>
              <a:rPr sz="2100" spc="-5" dirty="0">
                <a:latin typeface="Gothic Uralic"/>
                <a:cs typeface="Gothic Uralic"/>
              </a:rPr>
              <a:t>access</a:t>
            </a:r>
            <a:endParaRPr sz="2100" dirty="0">
              <a:latin typeface="Gothic Uralic"/>
              <a:cs typeface="Gothic Uralic"/>
            </a:endParaRPr>
          </a:p>
          <a:p>
            <a:pPr marL="362585" indent="-350520">
              <a:lnSpc>
                <a:spcPts val="3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2500" spc="-5" dirty="0">
                <a:latin typeface="Gothic Uralic"/>
                <a:cs typeface="Gothic Uralic"/>
              </a:rPr>
              <a:t>Mutability</a:t>
            </a:r>
            <a:endParaRPr sz="2500" dirty="0">
              <a:latin typeface="Gothic Uralic"/>
              <a:cs typeface="Gothic Uralic"/>
            </a:endParaRPr>
          </a:p>
          <a:p>
            <a:pPr marL="812165" lvl="1" indent="-342900"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Read/write storage or </a:t>
            </a:r>
            <a:r>
              <a:rPr sz="2100" spc="-5" dirty="0">
                <a:latin typeface="Gothic Uralic"/>
                <a:cs typeface="Gothic Uralic"/>
              </a:rPr>
              <a:t>mutable</a:t>
            </a:r>
            <a:r>
              <a:rPr sz="2100" spc="-55" dirty="0">
                <a:latin typeface="Gothic Uralic"/>
                <a:cs typeface="Gothic Uralic"/>
              </a:rPr>
              <a:t> </a:t>
            </a:r>
            <a:r>
              <a:rPr sz="2100" dirty="0">
                <a:latin typeface="Gothic Uralic"/>
                <a:cs typeface="Gothic Uralic"/>
              </a:rPr>
              <a:t>storage</a:t>
            </a:r>
          </a:p>
          <a:p>
            <a:pPr marL="812165" lvl="1" indent="-342900"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Read only</a:t>
            </a:r>
            <a:r>
              <a:rPr sz="2100" spc="-15" dirty="0">
                <a:latin typeface="Gothic Uralic"/>
                <a:cs typeface="Gothic Uralic"/>
              </a:rPr>
              <a:t> </a:t>
            </a:r>
            <a:r>
              <a:rPr sz="2100" spc="-5" dirty="0">
                <a:latin typeface="Gothic Uralic"/>
                <a:cs typeface="Gothic Uralic"/>
              </a:rPr>
              <a:t>storage</a:t>
            </a:r>
            <a:endParaRPr sz="2100" dirty="0">
              <a:latin typeface="Gothic Uralic"/>
              <a:cs typeface="Gothic Uralic"/>
            </a:endParaRPr>
          </a:p>
          <a:p>
            <a:pPr marL="812165" lvl="1" indent="-342900">
              <a:lnSpc>
                <a:spcPts val="252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Slow </a:t>
            </a:r>
            <a:r>
              <a:rPr sz="2100" spc="-5" dirty="0">
                <a:latin typeface="Gothic Uralic"/>
                <a:cs typeface="Gothic Uralic"/>
              </a:rPr>
              <a:t>write, </a:t>
            </a:r>
            <a:r>
              <a:rPr sz="2100" dirty="0">
                <a:latin typeface="Gothic Uralic"/>
                <a:cs typeface="Gothic Uralic"/>
              </a:rPr>
              <a:t>fast read</a:t>
            </a:r>
            <a:r>
              <a:rPr sz="2100" spc="10" dirty="0">
                <a:latin typeface="Gothic Uralic"/>
                <a:cs typeface="Gothic Uralic"/>
              </a:rPr>
              <a:t> </a:t>
            </a:r>
            <a:r>
              <a:rPr sz="2100" spc="-5" dirty="0">
                <a:latin typeface="Gothic Uralic"/>
                <a:cs typeface="Gothic Uralic"/>
              </a:rPr>
              <a:t>storage</a:t>
            </a:r>
            <a:endParaRPr sz="2100" dirty="0">
              <a:latin typeface="Gothic Uralic"/>
              <a:cs typeface="Gothic Uralic"/>
            </a:endParaRPr>
          </a:p>
          <a:p>
            <a:pPr marL="362585" indent="-350520">
              <a:lnSpc>
                <a:spcPts val="3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2500" spc="-5" dirty="0">
                <a:latin typeface="Gothic Uralic"/>
                <a:cs typeface="Gothic Uralic"/>
              </a:rPr>
              <a:t>Addressability</a:t>
            </a:r>
            <a:endParaRPr sz="2500" dirty="0">
              <a:latin typeface="Gothic Uralic"/>
              <a:cs typeface="Gothic Uralic"/>
            </a:endParaRPr>
          </a:p>
          <a:p>
            <a:pPr marL="812165" lvl="1" indent="-3429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Location</a:t>
            </a:r>
            <a:r>
              <a:rPr sz="2100" spc="-10" dirty="0">
                <a:latin typeface="Gothic Uralic"/>
                <a:cs typeface="Gothic Uralic"/>
              </a:rPr>
              <a:t> </a:t>
            </a:r>
            <a:r>
              <a:rPr sz="2100" spc="-5" dirty="0">
                <a:latin typeface="Gothic Uralic"/>
                <a:cs typeface="Gothic Uralic"/>
              </a:rPr>
              <a:t>addressable</a:t>
            </a:r>
            <a:endParaRPr sz="2100" dirty="0">
              <a:latin typeface="Gothic Uralic"/>
              <a:cs typeface="Gothic Uralic"/>
            </a:endParaRPr>
          </a:p>
          <a:p>
            <a:pPr marL="812165" lvl="1" indent="-342900"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File</a:t>
            </a:r>
            <a:r>
              <a:rPr sz="2100" spc="-5" dirty="0">
                <a:latin typeface="Gothic Uralic"/>
                <a:cs typeface="Gothic Uralic"/>
              </a:rPr>
              <a:t> addressable</a:t>
            </a:r>
            <a:endParaRPr sz="2100" dirty="0">
              <a:latin typeface="Gothic Uralic"/>
              <a:cs typeface="Gothic Uralic"/>
            </a:endParaRPr>
          </a:p>
          <a:p>
            <a:pPr marL="812165" lvl="1" indent="-3429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100" dirty="0">
                <a:latin typeface="Gothic Uralic"/>
                <a:cs typeface="Gothic Uralic"/>
              </a:rPr>
              <a:t>Content</a:t>
            </a:r>
            <a:r>
              <a:rPr sz="2100" spc="-25" dirty="0">
                <a:latin typeface="Gothic Uralic"/>
                <a:cs typeface="Gothic Uralic"/>
              </a:rPr>
              <a:t> </a:t>
            </a:r>
            <a:r>
              <a:rPr sz="2100" spc="-5" dirty="0">
                <a:latin typeface="Gothic Uralic"/>
                <a:cs typeface="Gothic Uralic"/>
              </a:rPr>
              <a:t>addressable</a:t>
            </a:r>
            <a:endParaRPr sz="21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957" y="958453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Types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0260" y="1983097"/>
            <a:ext cx="5988050" cy="23729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spcBef>
                <a:spcPts val="894"/>
              </a:spcBef>
            </a:pPr>
            <a:r>
              <a:rPr sz="3200" dirty="0">
                <a:latin typeface="Gothic Uralic"/>
                <a:cs typeface="Gothic Uralic"/>
              </a:rPr>
              <a:t>There </a:t>
            </a:r>
            <a:r>
              <a:rPr sz="3200" spc="-5" dirty="0">
                <a:latin typeface="Gothic Uralic"/>
                <a:cs typeface="Gothic Uralic"/>
              </a:rPr>
              <a:t>are </a:t>
            </a:r>
            <a:r>
              <a:rPr sz="3200" dirty="0">
                <a:latin typeface="Gothic Uralic"/>
                <a:cs typeface="Gothic Uralic"/>
              </a:rPr>
              <a:t>four </a:t>
            </a:r>
            <a:r>
              <a:rPr sz="3200" spc="-5" dirty="0">
                <a:latin typeface="Gothic Uralic"/>
                <a:cs typeface="Gothic Uralic"/>
              </a:rPr>
              <a:t>type </a:t>
            </a:r>
            <a:r>
              <a:rPr sz="3200" dirty="0">
                <a:latin typeface="Gothic Uralic"/>
                <a:cs typeface="Gothic Uralic"/>
              </a:rPr>
              <a:t>of</a:t>
            </a:r>
            <a:r>
              <a:rPr sz="3200" spc="-85" dirty="0">
                <a:latin typeface="Gothic Uralic"/>
                <a:cs typeface="Gothic Uralic"/>
              </a:rPr>
              <a:t> </a:t>
            </a:r>
            <a:r>
              <a:rPr sz="3200" spc="-5" dirty="0">
                <a:latin typeface="Gothic Uralic"/>
                <a:cs typeface="Gothic Uralic"/>
              </a:rPr>
              <a:t>storage:</a:t>
            </a:r>
            <a:endParaRPr sz="3200" dirty="0">
              <a:latin typeface="Gothic Uralic"/>
              <a:cs typeface="Gothic Uralic"/>
            </a:endParaRPr>
          </a:p>
          <a:p>
            <a:pPr marL="1231900" indent="-742950"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231900" algn="l"/>
                <a:tab pos="1232535" algn="l"/>
              </a:tabLst>
            </a:pPr>
            <a:r>
              <a:rPr sz="2400" dirty="0">
                <a:latin typeface="Gothic Uralic"/>
                <a:cs typeface="Gothic Uralic"/>
              </a:rPr>
              <a:t>Primary</a:t>
            </a:r>
            <a:r>
              <a:rPr sz="2400" spc="-3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Storage</a:t>
            </a:r>
            <a:endParaRPr sz="2400" dirty="0">
              <a:latin typeface="Gothic Uralic"/>
              <a:cs typeface="Gothic Uralic"/>
            </a:endParaRPr>
          </a:p>
          <a:p>
            <a:pPr marL="1231900" indent="-742950">
              <a:spcBef>
                <a:spcPts val="5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231900" algn="l"/>
                <a:tab pos="1232535" algn="l"/>
              </a:tabLst>
            </a:pPr>
            <a:r>
              <a:rPr sz="2400" spc="-5" dirty="0">
                <a:latin typeface="Gothic Uralic"/>
                <a:cs typeface="Gothic Uralic"/>
              </a:rPr>
              <a:t>Secondary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Storage</a:t>
            </a:r>
          </a:p>
          <a:p>
            <a:pPr marL="1231900" indent="-742950">
              <a:spcBef>
                <a:spcPts val="5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231900" algn="l"/>
                <a:tab pos="1232535" algn="l"/>
              </a:tabLst>
            </a:pPr>
            <a:r>
              <a:rPr sz="2400" spc="-5" dirty="0">
                <a:latin typeface="Gothic Uralic"/>
                <a:cs typeface="Gothic Uralic"/>
              </a:rPr>
              <a:t>Tertiary</a:t>
            </a:r>
            <a:r>
              <a:rPr sz="2400" spc="-6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Storage</a:t>
            </a:r>
            <a:endParaRPr sz="2400" dirty="0">
              <a:latin typeface="Gothic Uralic"/>
              <a:cs typeface="Gothic Uralic"/>
            </a:endParaRPr>
          </a:p>
          <a:p>
            <a:pPr marL="1231900" indent="-742950">
              <a:spcBef>
                <a:spcPts val="58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231900" algn="l"/>
                <a:tab pos="1232535" algn="l"/>
              </a:tabLst>
            </a:pPr>
            <a:r>
              <a:rPr sz="2400" dirty="0">
                <a:latin typeface="Gothic Uralic"/>
                <a:cs typeface="Gothic Uralic"/>
              </a:rPr>
              <a:t>Off-line</a:t>
            </a:r>
            <a:r>
              <a:rPr sz="2400" spc="-10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Storage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9400" y="2057398"/>
            <a:ext cx="3336036" cy="470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3361" y="4731259"/>
            <a:ext cx="1150620" cy="471283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47015" marR="230504" indent="-36830">
              <a:lnSpc>
                <a:spcPts val="1730"/>
              </a:lnSpc>
              <a:spcBef>
                <a:spcPts val="275"/>
              </a:spcBef>
            </a:pPr>
            <a:r>
              <a:rPr sz="1600" spc="-5" dirty="0">
                <a:latin typeface="Times New Roman"/>
                <a:cs typeface="Times New Roman"/>
              </a:rPr>
              <a:t>External  st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rages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361" y="5348478"/>
            <a:ext cx="1150620" cy="4622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57505" marR="170815" indent="-152400">
              <a:lnSpc>
                <a:spcPts val="1730"/>
              </a:lnSpc>
              <a:spcBef>
                <a:spcPts val="90"/>
              </a:spcBef>
            </a:pPr>
            <a:r>
              <a:rPr sz="1600" spc="-5" dirty="0">
                <a:latin typeface="Times New Roman"/>
                <a:cs typeface="Times New Roman"/>
              </a:rPr>
              <a:t>Mag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etic  Disks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0178" y="4738878"/>
            <a:ext cx="1152525" cy="598882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R="50800" algn="ctr">
              <a:lnSpc>
                <a:spcPts val="1825"/>
              </a:lnSpc>
              <a:spcBef>
                <a:spcPts val="1070"/>
              </a:spcBef>
            </a:pPr>
            <a:r>
              <a:rPr sz="1600" spc="-5" dirty="0">
                <a:latin typeface="Times New Roman"/>
                <a:cs typeface="Times New Roman"/>
              </a:rPr>
              <a:t>I/O</a:t>
            </a:r>
            <a:endParaRPr sz="1600">
              <a:latin typeface="Times New Roman"/>
              <a:cs typeface="Times New Roman"/>
            </a:endParaRPr>
          </a:p>
          <a:p>
            <a:pPr marR="53975" algn="ctr">
              <a:lnSpc>
                <a:spcPts val="1825"/>
              </a:lnSpc>
            </a:pPr>
            <a:r>
              <a:rPr sz="1600" spc="-10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3082" y="5555741"/>
            <a:ext cx="1539240" cy="441788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90805">
              <a:spcBef>
                <a:spcPts val="1525"/>
              </a:spcBef>
            </a:pPr>
            <a:r>
              <a:rPr sz="1600" spc="-5" dirty="0">
                <a:latin typeface="Times New Roman"/>
                <a:cs typeface="Times New Roman"/>
              </a:rPr>
              <a:t>CPU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26081" y="4939285"/>
            <a:ext cx="779145" cy="71755"/>
            <a:chOff x="1402080" y="4939284"/>
            <a:chExt cx="779145" cy="71755"/>
          </a:xfrm>
        </p:grpSpPr>
        <p:sp>
          <p:nvSpPr>
            <p:cNvPr id="15" name="object 15"/>
            <p:cNvSpPr/>
            <p:nvPr/>
          </p:nvSpPr>
          <p:spPr>
            <a:xfrm>
              <a:off x="2048256" y="4939284"/>
              <a:ext cx="132587" cy="71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2080" y="4939284"/>
              <a:ext cx="131063" cy="71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5618" y="4973574"/>
              <a:ext cx="568960" cy="0"/>
            </a:xfrm>
            <a:custGeom>
              <a:avLst/>
              <a:gdLst/>
              <a:ahLst/>
              <a:cxnLst/>
              <a:rect l="l" t="t" r="r" b="b"/>
              <a:pathLst>
                <a:path w="568960">
                  <a:moveTo>
                    <a:pt x="0" y="0"/>
                  </a:moveTo>
                  <a:lnTo>
                    <a:pt x="568451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926081" y="5263896"/>
            <a:ext cx="779145" cy="74930"/>
            <a:chOff x="1402080" y="5263896"/>
            <a:chExt cx="779145" cy="74930"/>
          </a:xfrm>
        </p:grpSpPr>
        <p:sp>
          <p:nvSpPr>
            <p:cNvPr id="19" name="object 19"/>
            <p:cNvSpPr/>
            <p:nvPr/>
          </p:nvSpPr>
          <p:spPr>
            <a:xfrm>
              <a:off x="2048256" y="5263896"/>
              <a:ext cx="132587" cy="74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2080" y="5263896"/>
              <a:ext cx="131063" cy="74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6474" y="5299710"/>
              <a:ext cx="582295" cy="0"/>
            </a:xfrm>
            <a:custGeom>
              <a:avLst/>
              <a:gdLst/>
              <a:ahLst/>
              <a:cxnLst/>
              <a:rect l="l" t="t" r="r" b="b"/>
              <a:pathLst>
                <a:path w="582294">
                  <a:moveTo>
                    <a:pt x="0" y="0"/>
                  </a:moveTo>
                  <a:lnTo>
                    <a:pt x="58216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80483" y="4738879"/>
            <a:ext cx="1083945" cy="933589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05104" marR="198120" indent="121920">
              <a:spcBef>
                <a:spcPts val="1425"/>
              </a:spcBef>
            </a:pPr>
            <a:r>
              <a:rPr sz="1600" spc="-5" dirty="0">
                <a:latin typeface="Times New Roman"/>
                <a:cs typeface="Times New Roman"/>
              </a:rPr>
              <a:t>Main  </a:t>
            </a:r>
            <a:r>
              <a:rPr sz="1600" spc="-4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0489" y="5639561"/>
            <a:ext cx="850900" cy="375744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70815">
              <a:spcBef>
                <a:spcPts val="1010"/>
              </a:spcBef>
            </a:pPr>
            <a:r>
              <a:rPr sz="1600" spc="-5" dirty="0">
                <a:latin typeface="Times New Roman"/>
                <a:cs typeface="Times New Roman"/>
              </a:rPr>
              <a:t>Cache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81372" y="4910328"/>
            <a:ext cx="498475" cy="73660"/>
            <a:chOff x="3357371" y="4910328"/>
            <a:chExt cx="498475" cy="73660"/>
          </a:xfrm>
        </p:grpSpPr>
        <p:sp>
          <p:nvSpPr>
            <p:cNvPr id="25" name="object 25"/>
            <p:cNvSpPr/>
            <p:nvPr/>
          </p:nvSpPr>
          <p:spPr>
            <a:xfrm>
              <a:off x="3724655" y="4910328"/>
              <a:ext cx="131064" cy="731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7371" y="4910328"/>
              <a:ext cx="132587" cy="731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5481" y="4946142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1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846321" y="5718047"/>
            <a:ext cx="498475" cy="73660"/>
            <a:chOff x="3322320" y="5718047"/>
            <a:chExt cx="498475" cy="73660"/>
          </a:xfrm>
        </p:grpSpPr>
        <p:sp>
          <p:nvSpPr>
            <p:cNvPr id="29" name="object 29"/>
            <p:cNvSpPr/>
            <p:nvPr/>
          </p:nvSpPr>
          <p:spPr>
            <a:xfrm>
              <a:off x="3689604" y="5718047"/>
              <a:ext cx="131063" cy="731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2320" y="5718047"/>
              <a:ext cx="132587" cy="731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0430" y="5753861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881808"/>
            <a:ext cx="7252716" cy="4976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9500" y="996852"/>
            <a:ext cx="1125300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88845" y="1752087"/>
            <a:ext cx="227838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b="1" spc="-25" dirty="0">
                <a:latin typeface="Carlito"/>
                <a:cs typeface="Carlito"/>
              </a:rPr>
              <a:t>Volatile  </a:t>
            </a:r>
            <a:r>
              <a:rPr sz="2800" b="1" spc="-5" dirty="0">
                <a:latin typeface="Carlito"/>
                <a:cs typeface="Carlito"/>
              </a:rPr>
              <a:t>Random</a:t>
            </a:r>
            <a:r>
              <a:rPr sz="2800" b="1" spc="-7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access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B69B5-0CFC-9E0A-FD87-B0F8A683022B}"/>
              </a:ext>
            </a:extLst>
          </p:cNvPr>
          <p:cNvGrpSpPr/>
          <p:nvPr/>
        </p:nvGrpSpPr>
        <p:grpSpPr>
          <a:xfrm>
            <a:off x="2257057" y="1868555"/>
            <a:ext cx="7646098" cy="5014503"/>
            <a:chOff x="2197544" y="1440563"/>
            <a:chExt cx="7646098" cy="5431749"/>
          </a:xfrm>
        </p:grpSpPr>
        <p:grpSp>
          <p:nvGrpSpPr>
            <p:cNvPr id="11" name="object 11"/>
            <p:cNvGrpSpPr/>
            <p:nvPr/>
          </p:nvGrpSpPr>
          <p:grpSpPr>
            <a:xfrm>
              <a:off x="2197544" y="1440563"/>
              <a:ext cx="7633018" cy="3678617"/>
              <a:chOff x="673544" y="1435544"/>
              <a:chExt cx="7646034" cy="3683635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686561" y="1448562"/>
                <a:ext cx="7620000" cy="36576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3657600">
                    <a:moveTo>
                      <a:pt x="7620000" y="0"/>
                    </a:moveTo>
                    <a:lnTo>
                      <a:pt x="0" y="0"/>
                    </a:lnTo>
                    <a:lnTo>
                      <a:pt x="0" y="3657600"/>
                    </a:lnTo>
                    <a:lnTo>
                      <a:pt x="7620000" y="3657600"/>
                    </a:lnTo>
                    <a:lnTo>
                      <a:pt x="7620000" y="0"/>
                    </a:lnTo>
                    <a:close/>
                  </a:path>
                </a:pathLst>
              </a:custGeom>
              <a:solidFill>
                <a:srgbClr val="E6C133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86561" y="1448562"/>
                <a:ext cx="7620000" cy="36576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3657600">
                    <a:moveTo>
                      <a:pt x="0" y="3657600"/>
                    </a:moveTo>
                    <a:lnTo>
                      <a:pt x="7620000" y="3657600"/>
                    </a:lnTo>
                    <a:lnTo>
                      <a:pt x="7620000" y="0"/>
                    </a:lnTo>
                    <a:lnTo>
                      <a:pt x="0" y="0"/>
                    </a:lnTo>
                    <a:lnTo>
                      <a:pt x="0" y="3657600"/>
                    </a:lnTo>
                    <a:close/>
                  </a:path>
                </a:pathLst>
              </a:custGeom>
              <a:ln w="25908">
                <a:solidFill>
                  <a:srgbClr val="8B383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2197608" y="5119712"/>
              <a:ext cx="7646034" cy="1752600"/>
              <a:chOff x="673608" y="5093208"/>
              <a:chExt cx="7646034" cy="175260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86562" y="5106162"/>
                <a:ext cx="7620000" cy="17272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1727200">
                    <a:moveTo>
                      <a:pt x="7620000" y="0"/>
                    </a:moveTo>
                    <a:lnTo>
                      <a:pt x="0" y="0"/>
                    </a:lnTo>
                    <a:lnTo>
                      <a:pt x="0" y="1726692"/>
                    </a:lnTo>
                    <a:lnTo>
                      <a:pt x="7620000" y="1726692"/>
                    </a:lnTo>
                    <a:lnTo>
                      <a:pt x="7620000" y="0"/>
                    </a:lnTo>
                    <a:close/>
                  </a:path>
                </a:pathLst>
              </a:custGeom>
              <a:solidFill>
                <a:srgbClr val="000066">
                  <a:alpha val="69802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86562" y="5106162"/>
                <a:ext cx="7620000" cy="17272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1727200">
                    <a:moveTo>
                      <a:pt x="0" y="1726692"/>
                    </a:moveTo>
                    <a:lnTo>
                      <a:pt x="7620000" y="1726692"/>
                    </a:lnTo>
                    <a:lnTo>
                      <a:pt x="7620000" y="0"/>
                    </a:lnTo>
                    <a:lnTo>
                      <a:pt x="0" y="0"/>
                    </a:lnTo>
                    <a:lnTo>
                      <a:pt x="0" y="1726692"/>
                    </a:lnTo>
                    <a:close/>
                  </a:path>
                </a:pathLst>
              </a:custGeom>
              <a:ln w="25908">
                <a:solidFill>
                  <a:srgbClr val="4AACC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object 18"/>
          <p:cNvSpPr txBox="1"/>
          <p:nvPr/>
        </p:nvSpPr>
        <p:spPr>
          <a:xfrm>
            <a:off x="2288845" y="5116525"/>
            <a:ext cx="183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n-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800" b="1" spc="-3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tile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708836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30747" y="2032415"/>
            <a:ext cx="4282440" cy="2321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Primary storage</a:t>
            </a:r>
            <a:r>
              <a:rPr sz="3200" b="1" spc="-30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types</a:t>
            </a:r>
            <a:endParaRPr sz="3200" dirty="0">
              <a:latin typeface="Gothic Uralic"/>
              <a:cs typeface="Gothic Uralic"/>
            </a:endParaRPr>
          </a:p>
          <a:p>
            <a:pPr marL="697230" indent="-457200">
              <a:lnSpc>
                <a:spcPts val="3835"/>
              </a:lnSpc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sz="3200" dirty="0">
                <a:latin typeface="Gothic Uralic"/>
                <a:cs typeface="Gothic Uralic"/>
              </a:rPr>
              <a:t>Registers</a:t>
            </a:r>
          </a:p>
          <a:p>
            <a:pPr marL="697865" marR="974725" indent="-457200">
              <a:lnSpc>
                <a:spcPts val="5040"/>
              </a:lnSpc>
              <a:spcBef>
                <a:spcPts val="365"/>
              </a:spcBef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sz="3200" spc="-5" dirty="0">
                <a:latin typeface="Gothic Uralic"/>
                <a:cs typeface="Gothic Uralic"/>
              </a:rPr>
              <a:t>Main</a:t>
            </a:r>
            <a:r>
              <a:rPr sz="3200" spc="-75" dirty="0"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Memory</a:t>
            </a:r>
            <a:endParaRPr lang="en-US" sz="3200" dirty="0">
              <a:latin typeface="Gothic Uralic"/>
              <a:cs typeface="Gothic Uralic"/>
            </a:endParaRPr>
          </a:p>
          <a:p>
            <a:pPr marL="697865" marR="974725" indent="-457200">
              <a:lnSpc>
                <a:spcPts val="5040"/>
              </a:lnSpc>
              <a:spcBef>
                <a:spcPts val="365"/>
              </a:spcBef>
              <a:buClr>
                <a:schemeClr val="accent3"/>
              </a:buClr>
              <a:buSzPct val="96875"/>
              <a:buFont typeface="Wingdings" panose="05000000000000000000" pitchFamily="2" charset="2"/>
              <a:buChar char="§"/>
              <a:tabLst>
                <a:tab pos="580390" algn="l"/>
              </a:tabLst>
            </a:pPr>
            <a:r>
              <a:rPr sz="3200" dirty="0">
                <a:latin typeface="Gothic Uralic"/>
                <a:cs typeface="Gothic Uralic"/>
              </a:rPr>
              <a:t>Cache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570" y="814666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85950" y="2185643"/>
            <a:ext cx="10537423" cy="3815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Registers</a:t>
            </a:r>
            <a:endParaRPr sz="3200" dirty="0">
              <a:latin typeface="Gothic Uralic"/>
              <a:cs typeface="Gothic Uralic"/>
            </a:endParaRPr>
          </a:p>
          <a:p>
            <a:pPr marL="469265" marR="382905" indent="-457200">
              <a:lnSpc>
                <a:spcPct val="80000"/>
              </a:lnSpc>
              <a:spcBef>
                <a:spcPts val="6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spc="5" dirty="0">
                <a:latin typeface="Gothic Uralic"/>
                <a:cs typeface="Gothic Uralic"/>
              </a:rPr>
              <a:t>very </a:t>
            </a:r>
            <a:r>
              <a:rPr sz="2600" spc="-5" dirty="0">
                <a:latin typeface="Gothic Uralic"/>
                <a:cs typeface="Gothic Uralic"/>
              </a:rPr>
              <a:t>small </a:t>
            </a:r>
            <a:r>
              <a:rPr sz="2600" dirty="0">
                <a:latin typeface="Gothic Uralic"/>
                <a:cs typeface="Gothic Uralic"/>
              </a:rPr>
              <a:t>amount of very fast memory that </a:t>
            </a:r>
            <a:r>
              <a:rPr sz="2600" spc="-5" dirty="0">
                <a:latin typeface="Gothic Uralic"/>
                <a:cs typeface="Gothic Uralic"/>
              </a:rPr>
              <a:t>is</a:t>
            </a:r>
            <a:r>
              <a:rPr sz="2600" spc="-8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built  into </a:t>
            </a:r>
            <a:r>
              <a:rPr sz="2600" dirty="0">
                <a:latin typeface="Gothic Uralic"/>
                <a:cs typeface="Gothic Uralic"/>
              </a:rPr>
              <a:t>the</a:t>
            </a:r>
            <a:r>
              <a:rPr sz="2600" spc="-1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CPU</a:t>
            </a:r>
            <a:endParaRPr sz="2600" dirty="0">
              <a:latin typeface="Gothic Uralic"/>
              <a:cs typeface="Gothic Uralic"/>
            </a:endParaRPr>
          </a:p>
          <a:p>
            <a:pPr marL="469265" marR="238125" indent="-457200">
              <a:lnSpc>
                <a:spcPts val="25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This </a:t>
            </a:r>
            <a:r>
              <a:rPr sz="2600" spc="-5" dirty="0">
                <a:latin typeface="Gothic Uralic"/>
                <a:cs typeface="Gothic Uralic"/>
              </a:rPr>
              <a:t>is </a:t>
            </a:r>
            <a:r>
              <a:rPr sz="2600" dirty="0">
                <a:latin typeface="Gothic Uralic"/>
                <a:cs typeface="Gothic Uralic"/>
              </a:rPr>
              <a:t>to </a:t>
            </a:r>
            <a:r>
              <a:rPr sz="2600" spc="-5" dirty="0">
                <a:latin typeface="Gothic Uralic"/>
                <a:cs typeface="Gothic Uralic"/>
              </a:rPr>
              <a:t>speed </a:t>
            </a:r>
            <a:r>
              <a:rPr sz="2600" dirty="0">
                <a:latin typeface="Gothic Uralic"/>
                <a:cs typeface="Gothic Uralic"/>
              </a:rPr>
              <a:t>up </a:t>
            </a:r>
            <a:r>
              <a:rPr sz="2600" spc="-5" dirty="0">
                <a:latin typeface="Gothic Uralic"/>
                <a:cs typeface="Gothic Uralic"/>
              </a:rPr>
              <a:t>its operations </a:t>
            </a:r>
            <a:r>
              <a:rPr sz="2600" dirty="0">
                <a:latin typeface="Gothic Uralic"/>
                <a:cs typeface="Gothic Uralic"/>
              </a:rPr>
              <a:t>by </a:t>
            </a:r>
            <a:r>
              <a:rPr sz="2600" spc="-5" dirty="0">
                <a:latin typeface="Gothic Uralic"/>
                <a:cs typeface="Gothic Uralic"/>
              </a:rPr>
              <a:t>providing quick  access </a:t>
            </a:r>
            <a:r>
              <a:rPr sz="2600" dirty="0">
                <a:latin typeface="Gothic Uralic"/>
                <a:cs typeface="Gothic Uralic"/>
              </a:rPr>
              <a:t>to commonly used</a:t>
            </a:r>
            <a:r>
              <a:rPr sz="2600" spc="-1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values.</a:t>
            </a:r>
            <a:endParaRPr sz="2600" dirty="0">
              <a:latin typeface="Gothic Uralic"/>
              <a:cs typeface="Gothic Uralic"/>
            </a:endParaRPr>
          </a:p>
          <a:p>
            <a:pPr marL="469900" indent="-457200">
              <a:spcBef>
                <a:spcPts val="2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Fastest memory </a:t>
            </a:r>
            <a:r>
              <a:rPr sz="2600" spc="-5" dirty="0">
                <a:latin typeface="Gothic Uralic"/>
                <a:cs typeface="Gothic Uralic"/>
              </a:rPr>
              <a:t>in</a:t>
            </a:r>
            <a:r>
              <a:rPr sz="2600" spc="-3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computer.</a:t>
            </a:r>
          </a:p>
          <a:p>
            <a:pPr marL="469265" marR="5080" indent="-457200">
              <a:lnSpc>
                <a:spcPct val="80000"/>
              </a:lnSpc>
              <a:spcBef>
                <a:spcPts val="6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Registers </a:t>
            </a:r>
            <a:r>
              <a:rPr sz="2600" spc="-5" dirty="0">
                <a:latin typeface="Gothic Uralic"/>
                <a:cs typeface="Gothic Uralic"/>
              </a:rPr>
              <a:t>are normally </a:t>
            </a:r>
            <a:r>
              <a:rPr sz="2600" dirty="0">
                <a:latin typeface="Gothic Uralic"/>
                <a:cs typeface="Gothic Uralic"/>
              </a:rPr>
              <a:t>measured by </a:t>
            </a:r>
            <a:r>
              <a:rPr sz="2600" spc="5" dirty="0">
                <a:latin typeface="Gothic Uralic"/>
                <a:cs typeface="Gothic Uralic"/>
              </a:rPr>
              <a:t>the </a:t>
            </a:r>
            <a:r>
              <a:rPr sz="2600" spc="-5" dirty="0">
                <a:latin typeface="Gothic Uralic"/>
                <a:cs typeface="Gothic Uralic"/>
              </a:rPr>
              <a:t>number </a:t>
            </a:r>
            <a:r>
              <a:rPr sz="2600" dirty="0">
                <a:latin typeface="Gothic Uralic"/>
                <a:cs typeface="Gothic Uralic"/>
              </a:rPr>
              <a:t>of  </a:t>
            </a:r>
            <a:r>
              <a:rPr sz="2600" spc="-5" dirty="0">
                <a:latin typeface="Gothic Uralic"/>
                <a:cs typeface="Gothic Uralic"/>
              </a:rPr>
              <a:t>bits they can hold, for </a:t>
            </a:r>
            <a:r>
              <a:rPr sz="2600" dirty="0">
                <a:latin typeface="Gothic Uralic"/>
                <a:cs typeface="Gothic Uralic"/>
              </a:rPr>
              <a:t>example, </a:t>
            </a:r>
            <a:r>
              <a:rPr sz="2600" spc="-5" dirty="0">
                <a:latin typeface="Gothic Uralic"/>
                <a:cs typeface="Gothic Uralic"/>
              </a:rPr>
              <a:t>an </a:t>
            </a:r>
            <a:r>
              <a:rPr sz="2600" dirty="0">
                <a:latin typeface="Gothic Uralic"/>
                <a:cs typeface="Gothic Uralic"/>
              </a:rPr>
              <a:t>8-bit </a:t>
            </a:r>
            <a:r>
              <a:rPr sz="2600" spc="-5" dirty="0">
                <a:latin typeface="Gothic Uralic"/>
                <a:cs typeface="Gothic Uralic"/>
              </a:rPr>
              <a:t>register or </a:t>
            </a:r>
            <a:r>
              <a:rPr sz="2600" dirty="0">
                <a:latin typeface="Gothic Uralic"/>
                <a:cs typeface="Gothic Uralic"/>
              </a:rPr>
              <a:t>a  </a:t>
            </a:r>
            <a:r>
              <a:rPr sz="2600" spc="-5" dirty="0">
                <a:latin typeface="Gothic Uralic"/>
                <a:cs typeface="Gothic Uralic"/>
              </a:rPr>
              <a:t>32-bit</a:t>
            </a:r>
            <a:r>
              <a:rPr sz="2600" spc="-2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register.</a:t>
            </a:r>
            <a:endParaRPr sz="2600" dirty="0">
              <a:latin typeface="Gothic Uralic"/>
              <a:cs typeface="Gothic Uralic"/>
            </a:endParaRPr>
          </a:p>
          <a:p>
            <a:pPr marL="469900" indent="-4572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Registers </a:t>
            </a:r>
            <a:r>
              <a:rPr sz="2600" spc="-5" dirty="0">
                <a:latin typeface="Gothic Uralic"/>
                <a:cs typeface="Gothic Uralic"/>
              </a:rPr>
              <a:t>can also </a:t>
            </a:r>
            <a:r>
              <a:rPr sz="2600" dirty="0">
                <a:latin typeface="Gothic Uralic"/>
                <a:cs typeface="Gothic Uralic"/>
              </a:rPr>
              <a:t>be </a:t>
            </a:r>
            <a:r>
              <a:rPr sz="2600" spc="-5" dirty="0">
                <a:latin typeface="Gothic Uralic"/>
                <a:cs typeface="Gothic Uralic"/>
              </a:rPr>
              <a:t>classified</a:t>
            </a:r>
            <a:r>
              <a:rPr sz="2600" spc="2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into</a:t>
            </a:r>
            <a:endParaRPr sz="2600" dirty="0">
              <a:latin typeface="Gothic Uralic"/>
              <a:cs typeface="Gothic Uralic"/>
            </a:endParaRPr>
          </a:p>
          <a:p>
            <a:pPr marL="927100" lvl="1" indent="-457834"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sz="2200" spc="-5" dirty="0">
                <a:latin typeface="Gothic Uralic"/>
                <a:cs typeface="Gothic Uralic"/>
              </a:rPr>
              <a:t>general</a:t>
            </a:r>
            <a:r>
              <a:rPr sz="2200" spc="-75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purpose</a:t>
            </a:r>
            <a:endParaRPr sz="2200" dirty="0">
              <a:latin typeface="Gothic Uralic"/>
              <a:cs typeface="Gothic Uralic"/>
            </a:endParaRPr>
          </a:p>
          <a:p>
            <a:pPr marL="927100" lvl="1" indent="-457834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sz="2200" spc="-5" dirty="0">
                <a:latin typeface="Gothic Uralic"/>
                <a:cs typeface="Gothic Uralic"/>
              </a:rPr>
              <a:t>special</a:t>
            </a:r>
            <a:r>
              <a:rPr sz="2200" spc="-90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purpose.</a:t>
            </a:r>
            <a:endParaRPr sz="22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761845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7494" y="1816045"/>
            <a:ext cx="11029615" cy="268599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b="1" dirty="0">
                <a:latin typeface="Gothic Uralic"/>
                <a:cs typeface="Gothic Uralic"/>
              </a:rPr>
              <a:t>Cache</a:t>
            </a:r>
            <a:endParaRPr sz="3200" dirty="0">
              <a:latin typeface="Gothic Uralic"/>
              <a:cs typeface="Gothic Uralic"/>
            </a:endParaRPr>
          </a:p>
          <a:p>
            <a:pPr marL="354965" marR="5080" indent="-342900">
              <a:spcBef>
                <a:spcPts val="66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Small amount of </a:t>
            </a:r>
            <a:r>
              <a:rPr sz="2800" spc="-10" dirty="0">
                <a:latin typeface="Gothic Uralic"/>
                <a:cs typeface="Gothic Uralic"/>
              </a:rPr>
              <a:t>fast </a:t>
            </a:r>
            <a:r>
              <a:rPr sz="2800" spc="-5" dirty="0">
                <a:latin typeface="Gothic Uralic"/>
                <a:cs typeface="Gothic Uralic"/>
              </a:rPr>
              <a:t>memory (Faster than RAM,  static</a:t>
            </a:r>
            <a:r>
              <a:rPr sz="2800" spc="-1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memory)</a:t>
            </a:r>
            <a:endParaRPr sz="28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  <a:cs typeface="Gothic Uralic"/>
              </a:rPr>
              <a:t>Sits </a:t>
            </a:r>
            <a:r>
              <a:rPr sz="2800" spc="-10" dirty="0">
                <a:latin typeface="Gothic Uralic"/>
                <a:cs typeface="Gothic Uralic"/>
              </a:rPr>
              <a:t>between </a:t>
            </a:r>
            <a:r>
              <a:rPr sz="2800" spc="-5" dirty="0">
                <a:latin typeface="Gothic Uralic"/>
                <a:cs typeface="Gothic Uralic"/>
              </a:rPr>
              <a:t>normal </a:t>
            </a:r>
            <a:r>
              <a:rPr sz="2800" dirty="0">
                <a:latin typeface="Gothic Uralic"/>
                <a:cs typeface="Gothic Uralic"/>
              </a:rPr>
              <a:t>main </a:t>
            </a:r>
            <a:r>
              <a:rPr sz="2800" spc="-5" dirty="0">
                <a:latin typeface="Gothic Uralic"/>
                <a:cs typeface="Gothic Uralic"/>
              </a:rPr>
              <a:t>memory </a:t>
            </a:r>
            <a:r>
              <a:rPr sz="2800" spc="-10" dirty="0">
                <a:latin typeface="Gothic Uralic"/>
                <a:cs typeface="Gothic Uralic"/>
              </a:rPr>
              <a:t>and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CPU</a:t>
            </a:r>
            <a:endParaRPr sz="28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670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May </a:t>
            </a:r>
            <a:r>
              <a:rPr sz="2800" spc="-10" dirty="0">
                <a:latin typeface="Gothic Uralic"/>
                <a:cs typeface="Gothic Uralic"/>
              </a:rPr>
              <a:t>be </a:t>
            </a:r>
            <a:r>
              <a:rPr sz="2800" spc="-5" dirty="0">
                <a:latin typeface="Gothic Uralic"/>
                <a:cs typeface="Gothic Uralic"/>
              </a:rPr>
              <a:t>located on CPU </a:t>
            </a:r>
            <a:r>
              <a:rPr sz="2800" dirty="0">
                <a:latin typeface="Gothic Uralic"/>
                <a:cs typeface="Gothic Uralic"/>
              </a:rPr>
              <a:t>chip or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module.</a:t>
            </a:r>
            <a:endParaRPr sz="2800" dirty="0">
              <a:latin typeface="Gothic Uralic"/>
              <a:cs typeface="Gothic Uralic"/>
            </a:endParaRPr>
          </a:p>
          <a:p>
            <a:pPr marL="354965" marR="897255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Cache works on the principal of locality of  reference.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23905" y="4800534"/>
            <a:ext cx="582320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0339" y="2798826"/>
            <a:ext cx="1987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just">
              <a:spcBef>
                <a:spcPts val="100"/>
              </a:spcBef>
            </a:pPr>
            <a:r>
              <a:rPr b="1" spc="-5" dirty="0">
                <a:latin typeface="Gothic Uralic"/>
                <a:cs typeface="Gothic Uralic"/>
              </a:rPr>
              <a:t>1. </a:t>
            </a:r>
            <a:r>
              <a:rPr b="1" dirty="0">
                <a:latin typeface="Gothic Uralic"/>
                <a:cs typeface="Gothic Uralic"/>
              </a:rPr>
              <a:t>Cache fetches  </a:t>
            </a:r>
            <a:r>
              <a:rPr b="1" spc="-5" dirty="0">
                <a:latin typeface="Gothic Uralic"/>
                <a:cs typeface="Gothic Uralic"/>
              </a:rPr>
              <a:t>data from next </a:t>
            </a:r>
            <a:r>
              <a:rPr b="1" dirty="0">
                <a:latin typeface="Gothic Uralic"/>
                <a:cs typeface="Gothic Uralic"/>
              </a:rPr>
              <a:t>to  </a:t>
            </a:r>
            <a:r>
              <a:rPr b="1" spc="-5" dirty="0">
                <a:latin typeface="Gothic Uralic"/>
                <a:cs typeface="Gothic Uralic"/>
              </a:rPr>
              <a:t>current</a:t>
            </a:r>
            <a:r>
              <a:rPr b="1" spc="-110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addresses  in </a:t>
            </a:r>
            <a:r>
              <a:rPr b="1" dirty="0">
                <a:latin typeface="Gothic Uralic"/>
                <a:cs typeface="Gothic Uralic"/>
              </a:rPr>
              <a:t>main</a:t>
            </a:r>
            <a:r>
              <a:rPr b="1" spc="-50" dirty="0">
                <a:latin typeface="Gothic Uralic"/>
                <a:cs typeface="Gothic Uralic"/>
              </a:rPr>
              <a:t> </a:t>
            </a:r>
            <a:r>
              <a:rPr b="1" dirty="0">
                <a:latin typeface="Gothic Uralic"/>
                <a:cs typeface="Gothic Uralic"/>
              </a:rPr>
              <a:t>memory</a:t>
            </a:r>
            <a:endParaRPr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114" y="2873756"/>
            <a:ext cx="2172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spcBef>
                <a:spcPts val="100"/>
              </a:spcBef>
            </a:pPr>
            <a:r>
              <a:rPr b="1" spc="-5" dirty="0">
                <a:latin typeface="Gothic Uralic"/>
                <a:cs typeface="Gothic Uralic"/>
              </a:rPr>
              <a:t>2.CPU checks </a:t>
            </a:r>
            <a:r>
              <a:rPr b="1" dirty="0">
                <a:latin typeface="Gothic Uralic"/>
                <a:cs typeface="Gothic Uralic"/>
              </a:rPr>
              <a:t>to  see </a:t>
            </a:r>
            <a:r>
              <a:rPr b="1" spc="-5" dirty="0">
                <a:latin typeface="Gothic Uralic"/>
                <a:cs typeface="Gothic Uralic"/>
              </a:rPr>
              <a:t>whether </a:t>
            </a:r>
            <a:r>
              <a:rPr b="1" dirty="0">
                <a:latin typeface="Gothic Uralic"/>
                <a:cs typeface="Gothic Uralic"/>
              </a:rPr>
              <a:t>the  </a:t>
            </a:r>
            <a:r>
              <a:rPr b="1" spc="-5" dirty="0">
                <a:latin typeface="Gothic Uralic"/>
                <a:cs typeface="Gothic Uralic"/>
              </a:rPr>
              <a:t>next instruction it  </a:t>
            </a:r>
            <a:r>
              <a:rPr b="1" dirty="0">
                <a:latin typeface="Gothic Uralic"/>
                <a:cs typeface="Gothic Uralic"/>
              </a:rPr>
              <a:t>requires </a:t>
            </a:r>
            <a:r>
              <a:rPr b="1" spc="-5" dirty="0">
                <a:latin typeface="Gothic Uralic"/>
                <a:cs typeface="Gothic Uralic"/>
              </a:rPr>
              <a:t>is in</a:t>
            </a:r>
            <a:r>
              <a:rPr b="1" spc="-105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cache</a:t>
            </a:r>
            <a:endParaRPr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0029" y="4884802"/>
            <a:ext cx="18649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latin typeface="Gothic Uralic"/>
                <a:cs typeface="Gothic Uralic"/>
              </a:rPr>
              <a:t>3. If it </a:t>
            </a:r>
            <a:r>
              <a:rPr b="1" dirty="0">
                <a:latin typeface="Gothic Uralic"/>
                <a:cs typeface="Gothic Uralic"/>
              </a:rPr>
              <a:t>is, then the  </a:t>
            </a:r>
            <a:r>
              <a:rPr b="1" spc="-5" dirty="0">
                <a:latin typeface="Gothic Uralic"/>
                <a:cs typeface="Gothic Uralic"/>
              </a:rPr>
              <a:t>instruction is  </a:t>
            </a:r>
            <a:r>
              <a:rPr b="1" dirty="0">
                <a:latin typeface="Gothic Uralic"/>
                <a:cs typeface="Gothic Uralic"/>
              </a:rPr>
              <a:t>fetched </a:t>
            </a:r>
            <a:r>
              <a:rPr b="1" spc="-5" dirty="0">
                <a:latin typeface="Gothic Uralic"/>
                <a:cs typeface="Gothic Uralic"/>
              </a:rPr>
              <a:t>from</a:t>
            </a:r>
            <a:r>
              <a:rPr b="1" spc="-110" dirty="0">
                <a:latin typeface="Gothic Uralic"/>
                <a:cs typeface="Gothic Uralic"/>
              </a:rPr>
              <a:t> </a:t>
            </a:r>
            <a:r>
              <a:rPr b="1" dirty="0">
                <a:latin typeface="Gothic Uralic"/>
                <a:cs typeface="Gothic Uralic"/>
              </a:rPr>
              <a:t>the  cache – a </a:t>
            </a:r>
            <a:r>
              <a:rPr b="1" spc="-5" dirty="0">
                <a:latin typeface="Gothic Uralic"/>
                <a:cs typeface="Gothic Uralic"/>
              </a:rPr>
              <a:t>very  </a:t>
            </a:r>
            <a:r>
              <a:rPr b="1" dirty="0">
                <a:latin typeface="Gothic Uralic"/>
                <a:cs typeface="Gothic Uralic"/>
              </a:rPr>
              <a:t>fast</a:t>
            </a:r>
            <a:r>
              <a:rPr b="1" spc="-20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position</a:t>
            </a:r>
            <a:endParaRPr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5249" y="4925314"/>
            <a:ext cx="23317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latin typeface="Gothic Uralic"/>
                <a:cs typeface="Gothic Uralic"/>
              </a:rPr>
              <a:t>4. If not, </a:t>
            </a:r>
            <a:r>
              <a:rPr b="1" dirty="0">
                <a:latin typeface="Gothic Uralic"/>
                <a:cs typeface="Gothic Uralic"/>
              </a:rPr>
              <a:t>the CPU </a:t>
            </a:r>
            <a:r>
              <a:rPr b="1" spc="-5" dirty="0">
                <a:latin typeface="Gothic Uralic"/>
                <a:cs typeface="Gothic Uralic"/>
              </a:rPr>
              <a:t>has  to fetch next  instruction </a:t>
            </a:r>
            <a:r>
              <a:rPr b="1" dirty="0">
                <a:latin typeface="Gothic Uralic"/>
                <a:cs typeface="Gothic Uralic"/>
              </a:rPr>
              <a:t>from</a:t>
            </a:r>
            <a:r>
              <a:rPr b="1" spc="-110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main  </a:t>
            </a:r>
            <a:r>
              <a:rPr b="1" dirty="0">
                <a:latin typeface="Gothic Uralic"/>
                <a:cs typeface="Gothic Uralic"/>
              </a:rPr>
              <a:t>memory </a:t>
            </a:r>
            <a:r>
              <a:rPr b="1" spc="-5" dirty="0">
                <a:latin typeface="Gothic Uralic"/>
                <a:cs typeface="Gothic Uralic"/>
              </a:rPr>
              <a:t>- </a:t>
            </a:r>
            <a:r>
              <a:rPr b="1" dirty="0">
                <a:latin typeface="Gothic Uralic"/>
                <a:cs typeface="Gothic Uralic"/>
              </a:rPr>
              <a:t>a much  </a:t>
            </a:r>
            <a:r>
              <a:rPr b="1" spc="-5" dirty="0">
                <a:latin typeface="Gothic Uralic"/>
                <a:cs typeface="Gothic Uralic"/>
              </a:rPr>
              <a:t>slower</a:t>
            </a:r>
            <a:r>
              <a:rPr b="1" spc="-25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process</a:t>
            </a:r>
            <a:endParaRPr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2037" y="2825496"/>
            <a:ext cx="1243965" cy="2332433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8585" marR="104139" indent="1905" algn="ctr">
              <a:lnSpc>
                <a:spcPct val="149800"/>
              </a:lnSpc>
              <a:spcBef>
                <a:spcPts val="2020"/>
              </a:spcBef>
            </a:pPr>
            <a:r>
              <a:rPr sz="2000" b="1" spc="-5" dirty="0">
                <a:latin typeface="Gothic Uralic"/>
                <a:cs typeface="Gothic Uralic"/>
              </a:rPr>
              <a:t>Main  </a:t>
            </a:r>
            <a:r>
              <a:rPr sz="2000" b="1" dirty="0">
                <a:latin typeface="Gothic Uralic"/>
                <a:cs typeface="Gothic Uralic"/>
              </a:rPr>
              <a:t>Me</a:t>
            </a:r>
            <a:r>
              <a:rPr sz="2000" b="1" spc="-5" dirty="0">
                <a:latin typeface="Gothic Uralic"/>
                <a:cs typeface="Gothic Uralic"/>
              </a:rPr>
              <a:t>mo</a:t>
            </a:r>
            <a:r>
              <a:rPr sz="2000" b="1" spc="-10" dirty="0">
                <a:latin typeface="Gothic Uralic"/>
                <a:cs typeface="Gothic Uralic"/>
              </a:rPr>
              <a:t>r</a:t>
            </a:r>
            <a:r>
              <a:rPr sz="2000" b="1" dirty="0">
                <a:latin typeface="Gothic Uralic"/>
                <a:cs typeface="Gothic Uralic"/>
              </a:rPr>
              <a:t>y  (DRAM)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2813305"/>
            <a:ext cx="990600" cy="165942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43840">
              <a:spcBef>
                <a:spcPts val="1895"/>
              </a:spcBef>
            </a:pPr>
            <a:r>
              <a:rPr sz="2000" b="1" dirty="0">
                <a:latin typeface="Gothic Uralic"/>
                <a:cs typeface="Gothic Uralic"/>
              </a:rPr>
              <a:t>CPU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0" y="3151632"/>
            <a:ext cx="1219200" cy="176689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98425" marR="89535" indent="-2540" algn="ctr">
              <a:lnSpc>
                <a:spcPct val="150000"/>
              </a:lnSpc>
            </a:pPr>
            <a:r>
              <a:rPr sz="2000" b="1" dirty="0">
                <a:latin typeface="Gothic Uralic"/>
                <a:cs typeface="Gothic Uralic"/>
              </a:rPr>
              <a:t>Cache  Memory  (SRAM)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48228" y="4021835"/>
            <a:ext cx="2066925" cy="624840"/>
            <a:chOff x="1824227" y="4021835"/>
            <a:chExt cx="2066925" cy="624840"/>
          </a:xfrm>
        </p:grpSpPr>
        <p:sp>
          <p:nvSpPr>
            <p:cNvPr id="11" name="object 11"/>
            <p:cNvSpPr/>
            <p:nvPr/>
          </p:nvSpPr>
          <p:spPr>
            <a:xfrm>
              <a:off x="1828799" y="4026407"/>
              <a:ext cx="2057400" cy="615950"/>
            </a:xfrm>
            <a:custGeom>
              <a:avLst/>
              <a:gdLst/>
              <a:ahLst/>
              <a:cxnLst/>
              <a:rect l="l" t="t" r="r" b="b"/>
              <a:pathLst>
                <a:path w="2057400" h="615950">
                  <a:moveTo>
                    <a:pt x="1801622" y="0"/>
                  </a:moveTo>
                  <a:lnTo>
                    <a:pt x="1801622" y="153924"/>
                  </a:lnTo>
                  <a:lnTo>
                    <a:pt x="255777" y="153924"/>
                  </a:lnTo>
                  <a:lnTo>
                    <a:pt x="255777" y="0"/>
                  </a:lnTo>
                  <a:lnTo>
                    <a:pt x="0" y="307848"/>
                  </a:lnTo>
                  <a:lnTo>
                    <a:pt x="255777" y="615696"/>
                  </a:lnTo>
                  <a:lnTo>
                    <a:pt x="255777" y="461772"/>
                  </a:lnTo>
                  <a:lnTo>
                    <a:pt x="1801622" y="461772"/>
                  </a:lnTo>
                  <a:lnTo>
                    <a:pt x="1801622" y="615696"/>
                  </a:lnTo>
                  <a:lnTo>
                    <a:pt x="2057400" y="307848"/>
                  </a:lnTo>
                  <a:lnTo>
                    <a:pt x="180162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8799" y="4026407"/>
              <a:ext cx="2057400" cy="615950"/>
            </a:xfrm>
            <a:custGeom>
              <a:avLst/>
              <a:gdLst/>
              <a:ahLst/>
              <a:cxnLst/>
              <a:rect l="l" t="t" r="r" b="b"/>
              <a:pathLst>
                <a:path w="2057400" h="615950">
                  <a:moveTo>
                    <a:pt x="0" y="307848"/>
                  </a:moveTo>
                  <a:lnTo>
                    <a:pt x="255777" y="0"/>
                  </a:lnTo>
                  <a:lnTo>
                    <a:pt x="255777" y="153924"/>
                  </a:lnTo>
                  <a:lnTo>
                    <a:pt x="1801622" y="153924"/>
                  </a:lnTo>
                  <a:lnTo>
                    <a:pt x="1801622" y="0"/>
                  </a:lnTo>
                  <a:lnTo>
                    <a:pt x="2057400" y="307848"/>
                  </a:lnTo>
                  <a:lnTo>
                    <a:pt x="1801622" y="615696"/>
                  </a:lnTo>
                  <a:lnTo>
                    <a:pt x="1801622" y="461772"/>
                  </a:lnTo>
                  <a:lnTo>
                    <a:pt x="255777" y="461772"/>
                  </a:lnTo>
                  <a:lnTo>
                    <a:pt x="255777" y="615696"/>
                  </a:lnTo>
                  <a:lnTo>
                    <a:pt x="0" y="30784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82029" y="4021835"/>
            <a:ext cx="2066925" cy="548640"/>
            <a:chOff x="5558028" y="4021835"/>
            <a:chExt cx="2066925" cy="548640"/>
          </a:xfrm>
        </p:grpSpPr>
        <p:sp>
          <p:nvSpPr>
            <p:cNvPr id="14" name="object 14"/>
            <p:cNvSpPr/>
            <p:nvPr/>
          </p:nvSpPr>
          <p:spPr>
            <a:xfrm>
              <a:off x="5562600" y="4026407"/>
              <a:ext cx="2057400" cy="539750"/>
            </a:xfrm>
            <a:custGeom>
              <a:avLst/>
              <a:gdLst/>
              <a:ahLst/>
              <a:cxnLst/>
              <a:rect l="l" t="t" r="r" b="b"/>
              <a:pathLst>
                <a:path w="2057400" h="539750">
                  <a:moveTo>
                    <a:pt x="1814576" y="0"/>
                  </a:moveTo>
                  <a:lnTo>
                    <a:pt x="1814576" y="134874"/>
                  </a:lnTo>
                  <a:lnTo>
                    <a:pt x="242824" y="134874"/>
                  </a:lnTo>
                  <a:lnTo>
                    <a:pt x="242824" y="0"/>
                  </a:lnTo>
                  <a:lnTo>
                    <a:pt x="0" y="269748"/>
                  </a:lnTo>
                  <a:lnTo>
                    <a:pt x="242824" y="539496"/>
                  </a:lnTo>
                  <a:lnTo>
                    <a:pt x="242824" y="404622"/>
                  </a:lnTo>
                  <a:lnTo>
                    <a:pt x="1814576" y="404622"/>
                  </a:lnTo>
                  <a:lnTo>
                    <a:pt x="1814576" y="539496"/>
                  </a:lnTo>
                  <a:lnTo>
                    <a:pt x="2057400" y="269748"/>
                  </a:lnTo>
                  <a:lnTo>
                    <a:pt x="18145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2600" y="4026407"/>
              <a:ext cx="2057400" cy="539750"/>
            </a:xfrm>
            <a:custGeom>
              <a:avLst/>
              <a:gdLst/>
              <a:ahLst/>
              <a:cxnLst/>
              <a:rect l="l" t="t" r="r" b="b"/>
              <a:pathLst>
                <a:path w="2057400" h="539750">
                  <a:moveTo>
                    <a:pt x="0" y="269748"/>
                  </a:moveTo>
                  <a:lnTo>
                    <a:pt x="242824" y="0"/>
                  </a:lnTo>
                  <a:lnTo>
                    <a:pt x="242824" y="134874"/>
                  </a:lnTo>
                  <a:lnTo>
                    <a:pt x="1814576" y="134874"/>
                  </a:lnTo>
                  <a:lnTo>
                    <a:pt x="1814576" y="0"/>
                  </a:lnTo>
                  <a:lnTo>
                    <a:pt x="2057400" y="269748"/>
                  </a:lnTo>
                  <a:lnTo>
                    <a:pt x="1814576" y="539496"/>
                  </a:lnTo>
                  <a:lnTo>
                    <a:pt x="1814576" y="404622"/>
                  </a:lnTo>
                  <a:lnTo>
                    <a:pt x="242824" y="404622"/>
                  </a:lnTo>
                  <a:lnTo>
                    <a:pt x="242824" y="539496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44997" y="743345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29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688529" y="1938931"/>
            <a:ext cx="8670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291715" algn="l"/>
              </a:tabLst>
            </a:pPr>
            <a:r>
              <a:rPr sz="3200" b="1" dirty="0">
                <a:latin typeface="Gothic Uralic"/>
                <a:cs typeface="Gothic Uralic"/>
              </a:rPr>
              <a:t>Cache</a:t>
            </a:r>
            <a:r>
              <a:rPr sz="3200" b="1" spc="-10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–</a:t>
            </a:r>
            <a:r>
              <a:rPr sz="3200" b="1" spc="1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The </a:t>
            </a:r>
            <a:r>
              <a:rPr sz="3200" b="1" spc="-5" dirty="0">
                <a:latin typeface="Gothic Uralic"/>
                <a:cs typeface="Gothic Uralic"/>
              </a:rPr>
              <a:t>operation of </a:t>
            </a:r>
            <a:r>
              <a:rPr sz="3200" b="1" dirty="0">
                <a:latin typeface="Gothic Uralic"/>
                <a:cs typeface="Gothic Uralic"/>
              </a:rPr>
              <a:t>cache</a:t>
            </a:r>
            <a:r>
              <a:rPr sz="3200" b="1" spc="-2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memory</a:t>
            </a:r>
            <a:endParaRPr sz="32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739" y="1027074"/>
            <a:ext cx="7187565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Generations of </a:t>
            </a:r>
            <a:r>
              <a:rPr dirty="0"/>
              <a:t>the</a:t>
            </a:r>
            <a:r>
              <a:rPr spc="-55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83724" y="6433916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791" y="2512991"/>
            <a:ext cx="8423910" cy="2618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1788160" indent="-457200">
              <a:lnSpc>
                <a:spcPct val="120000"/>
              </a:lnSpc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dirty="0">
                <a:latin typeface="Gothic Uralic"/>
                <a:cs typeface="Gothic Uralic"/>
              </a:rPr>
              <a:t>1</a:t>
            </a:r>
            <a:r>
              <a:rPr sz="2775" baseline="25525" dirty="0">
                <a:latin typeface="Gothic Uralic"/>
                <a:cs typeface="Gothic Uralic"/>
              </a:rPr>
              <a:t>st </a:t>
            </a:r>
            <a:r>
              <a:rPr sz="2800" spc="-5" dirty="0">
                <a:latin typeface="Gothic Uralic"/>
                <a:cs typeface="Gothic Uralic"/>
              </a:rPr>
              <a:t>Generation computers(1944-1955)  </a:t>
            </a:r>
            <a:endParaRPr lang="en-US" sz="2800" spc="-5" dirty="0">
              <a:latin typeface="Gothic Uralic"/>
              <a:cs typeface="Gothic Uralic"/>
            </a:endParaRPr>
          </a:p>
          <a:p>
            <a:pPr marL="495300" marR="1788160" indent="-457200">
              <a:lnSpc>
                <a:spcPct val="120000"/>
              </a:lnSpc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5" dirty="0">
                <a:latin typeface="Gothic Uralic"/>
                <a:cs typeface="Gothic Uralic"/>
              </a:rPr>
              <a:t>2</a:t>
            </a:r>
            <a:r>
              <a:rPr sz="2775" spc="7" baseline="25525" dirty="0">
                <a:latin typeface="Gothic Uralic"/>
                <a:cs typeface="Gothic Uralic"/>
              </a:rPr>
              <a:t>nd </a:t>
            </a:r>
            <a:r>
              <a:rPr sz="2800" spc="-5" dirty="0">
                <a:latin typeface="Gothic Uralic"/>
                <a:cs typeface="Gothic Uralic"/>
              </a:rPr>
              <a:t>Generation computers (1955-1964)  </a:t>
            </a:r>
            <a:endParaRPr lang="en-US" sz="2800" spc="-5" dirty="0">
              <a:latin typeface="Gothic Uralic"/>
              <a:cs typeface="Gothic Uralic"/>
            </a:endParaRPr>
          </a:p>
          <a:p>
            <a:pPr marL="495300" marR="1788160" indent="-457200">
              <a:lnSpc>
                <a:spcPct val="120000"/>
              </a:lnSpc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5" dirty="0">
                <a:latin typeface="Gothic Uralic"/>
                <a:cs typeface="Gothic Uralic"/>
              </a:rPr>
              <a:t>3</a:t>
            </a:r>
            <a:r>
              <a:rPr sz="2775" spc="7" baseline="25525" dirty="0">
                <a:latin typeface="Gothic Uralic"/>
                <a:cs typeface="Gothic Uralic"/>
              </a:rPr>
              <a:t>rd </a:t>
            </a:r>
            <a:r>
              <a:rPr sz="2800" spc="-5" dirty="0">
                <a:latin typeface="Gothic Uralic"/>
                <a:cs typeface="Gothic Uralic"/>
              </a:rPr>
              <a:t>Generation computers</a:t>
            </a:r>
            <a:r>
              <a:rPr sz="2800" spc="-27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(1964-1971)</a:t>
            </a:r>
            <a:endParaRPr sz="2800" dirty="0">
              <a:latin typeface="Gothic Uralic"/>
              <a:cs typeface="Gothic Uralic"/>
            </a:endParaRPr>
          </a:p>
          <a:p>
            <a:pPr marL="495300" indent="-457200">
              <a:spcBef>
                <a:spcPts val="67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5" dirty="0">
                <a:latin typeface="Gothic Uralic"/>
                <a:cs typeface="Gothic Uralic"/>
              </a:rPr>
              <a:t>4</a:t>
            </a:r>
            <a:r>
              <a:rPr sz="2775" spc="7" baseline="25525" dirty="0">
                <a:latin typeface="Gothic Uralic"/>
                <a:cs typeface="Gothic Uralic"/>
              </a:rPr>
              <a:t>th </a:t>
            </a:r>
            <a:r>
              <a:rPr sz="2800" spc="-5" dirty="0">
                <a:latin typeface="Gothic Uralic"/>
                <a:cs typeface="Gothic Uralic"/>
              </a:rPr>
              <a:t>Generation Computers (1971- Present</a:t>
            </a:r>
            <a:r>
              <a:rPr sz="2800" spc="-19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)</a:t>
            </a:r>
            <a:endParaRPr sz="2800" dirty="0">
              <a:latin typeface="Gothic Uralic"/>
              <a:cs typeface="Gothic Uralic"/>
            </a:endParaRPr>
          </a:p>
          <a:p>
            <a:pPr marL="495300" indent="-457200"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5" dirty="0">
                <a:latin typeface="Gothic Uralic"/>
                <a:cs typeface="Gothic Uralic"/>
              </a:rPr>
              <a:t>5</a:t>
            </a:r>
            <a:r>
              <a:rPr sz="2775" spc="7" baseline="25525" dirty="0">
                <a:latin typeface="Gothic Uralic"/>
                <a:cs typeface="Gothic Uralic"/>
              </a:rPr>
              <a:t>th </a:t>
            </a:r>
            <a:r>
              <a:rPr sz="2800" spc="-5" dirty="0">
                <a:latin typeface="Gothic Uralic"/>
                <a:cs typeface="Gothic Uralic"/>
              </a:rPr>
              <a:t>Generation Computers (Present and</a:t>
            </a:r>
            <a:r>
              <a:rPr sz="2800" spc="-21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Beyond)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347" y="614478"/>
            <a:ext cx="12644478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 </a:t>
            </a:r>
            <a:br>
              <a:rPr lang="en-US" dirty="0"/>
            </a:b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96347" y="1820380"/>
            <a:ext cx="4650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Gothic Uralic"/>
                <a:cs typeface="Gothic Uralic"/>
              </a:rPr>
              <a:t>Memory –</a:t>
            </a:r>
            <a:r>
              <a:rPr sz="3200" b="1" spc="-5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technologies</a:t>
            </a:r>
            <a:endParaRPr sz="320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99861"/>
              </p:ext>
            </p:extLst>
          </p:nvPr>
        </p:nvGraphicFramePr>
        <p:xfrm>
          <a:off x="1943100" y="2420786"/>
          <a:ext cx="8305800" cy="420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ysClr val="windowText" lastClr="000000"/>
                          </a:solidFill>
                        </a:rPr>
                        <a:t>Static</a:t>
                      </a:r>
                      <a:r>
                        <a:rPr sz="2400" b="1" dirty="0">
                          <a:solidFill>
                            <a:sysClr val="windowText" lastClr="000000"/>
                          </a:solidFill>
                        </a:rPr>
                        <a:t> memory</a:t>
                      </a:r>
                      <a:endParaRPr sz="2400">
                        <a:solidFill>
                          <a:sysClr val="windowText" lastClr="00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ysClr val="windowText" lastClr="000000"/>
                          </a:solidFill>
                        </a:rPr>
                        <a:t>Dynamic</a:t>
                      </a:r>
                      <a:r>
                        <a:rPr sz="2400" b="1" spc="-2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ysClr val="windowText" lastClr="000000"/>
                          </a:solidFill>
                        </a:rPr>
                        <a:t>memory</a:t>
                      </a:r>
                      <a:endParaRPr sz="2400" dirty="0">
                        <a:solidFill>
                          <a:sysClr val="windowText" lastClr="00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0">
                <a:tc>
                  <a:txBody>
                    <a:bodyPr/>
                    <a:lstStyle/>
                    <a:p>
                      <a:pPr marL="324485" indent="-233679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325120" algn="l"/>
                        </a:tabLst>
                      </a:pPr>
                      <a:r>
                        <a:rPr sz="2400" dirty="0"/>
                        <a:t>No </a:t>
                      </a:r>
                      <a:r>
                        <a:rPr sz="2400" spc="-10" dirty="0"/>
                        <a:t>charges to</a:t>
                      </a:r>
                      <a:r>
                        <a:rPr sz="2400" spc="-20" dirty="0"/>
                        <a:t> </a:t>
                      </a:r>
                      <a:r>
                        <a:rPr sz="2400" dirty="0"/>
                        <a:t>leak</a:t>
                      </a:r>
                      <a:endParaRPr sz="2400"/>
                    </a:p>
                    <a:p>
                      <a:pPr marL="324485" marR="788035" indent="-233679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325120" algn="l"/>
                        </a:tabLst>
                      </a:pPr>
                      <a:r>
                        <a:rPr sz="2400" dirty="0"/>
                        <a:t>No </a:t>
                      </a:r>
                      <a:r>
                        <a:rPr sz="2400" spc="-10" dirty="0"/>
                        <a:t>refreshing</a:t>
                      </a:r>
                      <a:r>
                        <a:rPr sz="2400" spc="-65" dirty="0"/>
                        <a:t> </a:t>
                      </a:r>
                      <a:r>
                        <a:rPr sz="2400" dirty="0"/>
                        <a:t>needed  when</a:t>
                      </a:r>
                      <a:r>
                        <a:rPr sz="2400" spc="-15" dirty="0"/>
                        <a:t> </a:t>
                      </a:r>
                      <a:r>
                        <a:rPr sz="2400" spc="-10" dirty="0"/>
                        <a:t>powered</a:t>
                      </a:r>
                      <a:endParaRPr sz="2400"/>
                    </a:p>
                    <a:p>
                      <a:pPr marL="324485" marR="1691005" indent="-233679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5120" algn="l"/>
                        </a:tabLst>
                      </a:pPr>
                      <a:r>
                        <a:rPr sz="2400" spc="-10" dirty="0"/>
                        <a:t>More</a:t>
                      </a:r>
                      <a:r>
                        <a:rPr sz="2400" spc="-80" dirty="0"/>
                        <a:t> </a:t>
                      </a:r>
                      <a:r>
                        <a:rPr sz="2400" spc="-10" dirty="0"/>
                        <a:t>complex  </a:t>
                      </a:r>
                      <a:r>
                        <a:rPr sz="2400" spc="-5" dirty="0"/>
                        <a:t>construction</a:t>
                      </a:r>
                      <a:endParaRPr sz="2400"/>
                    </a:p>
                    <a:p>
                      <a:pPr marL="324485" marR="159385" indent="-233679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5120" algn="l"/>
                        </a:tabLst>
                      </a:pPr>
                      <a:r>
                        <a:rPr sz="2400" spc="-15" dirty="0"/>
                        <a:t>Larger </a:t>
                      </a:r>
                      <a:r>
                        <a:rPr sz="2400" spc="-5" dirty="0"/>
                        <a:t>implementation</a:t>
                      </a:r>
                      <a:r>
                        <a:rPr sz="2400" spc="-50" dirty="0"/>
                        <a:t> </a:t>
                      </a:r>
                      <a:r>
                        <a:rPr sz="2400" dirty="0"/>
                        <a:t>per  bit</a:t>
                      </a:r>
                      <a:endParaRPr sz="2400"/>
                    </a:p>
                    <a:p>
                      <a:pPr marL="324485" indent="-233679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5120" algn="l"/>
                        </a:tabLst>
                      </a:pPr>
                      <a:r>
                        <a:rPr sz="2400" spc="-10" dirty="0"/>
                        <a:t>More</a:t>
                      </a:r>
                      <a:r>
                        <a:rPr sz="2400" spc="-5" dirty="0"/>
                        <a:t> expensive</a:t>
                      </a:r>
                      <a:endParaRPr sz="2400"/>
                    </a:p>
                    <a:p>
                      <a:pPr marL="324485" marR="1033144" indent="-233679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325120" algn="l"/>
                        </a:tabLst>
                      </a:pPr>
                      <a:r>
                        <a:rPr sz="2400" spc="-20" dirty="0"/>
                        <a:t>Faster </a:t>
                      </a:r>
                      <a:r>
                        <a:rPr sz="2400" spc="-5" dirty="0"/>
                        <a:t>that</a:t>
                      </a:r>
                      <a:r>
                        <a:rPr sz="2400" spc="-55" dirty="0"/>
                        <a:t> </a:t>
                      </a:r>
                      <a:r>
                        <a:rPr sz="2400" spc="-5" dirty="0"/>
                        <a:t>dynamic  </a:t>
                      </a:r>
                      <a:r>
                        <a:rPr sz="2400" dirty="0"/>
                        <a:t>memory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320675" indent="-229235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2400" dirty="0"/>
                        <a:t>Bits </a:t>
                      </a:r>
                      <a:r>
                        <a:rPr sz="2400" spc="-20" dirty="0"/>
                        <a:t>stored </a:t>
                      </a:r>
                      <a:r>
                        <a:rPr sz="2400" dirty="0"/>
                        <a:t>as </a:t>
                      </a:r>
                      <a:r>
                        <a:rPr sz="2400" spc="-10" dirty="0"/>
                        <a:t>charge</a:t>
                      </a:r>
                      <a:r>
                        <a:rPr sz="2400" spc="-35" dirty="0"/>
                        <a:t> </a:t>
                      </a:r>
                      <a:r>
                        <a:rPr sz="2400" dirty="0"/>
                        <a:t>in</a:t>
                      </a: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/>
                        <a:t>capacitors</a:t>
                      </a:r>
                      <a:endParaRPr sz="2400" dirty="0"/>
                    </a:p>
                    <a:p>
                      <a:pPr marL="320675" indent="-22923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2400" spc="-10" dirty="0"/>
                        <a:t>Level </a:t>
                      </a:r>
                      <a:r>
                        <a:rPr sz="2400" spc="-5" dirty="0"/>
                        <a:t>of </a:t>
                      </a:r>
                      <a:r>
                        <a:rPr sz="2400" spc="-10" dirty="0"/>
                        <a:t>charge </a:t>
                      </a:r>
                      <a:r>
                        <a:rPr sz="2400" spc="-5" dirty="0"/>
                        <a:t>determines</a:t>
                      </a:r>
                      <a:r>
                        <a:rPr sz="2400" spc="-50" dirty="0"/>
                        <a:t> </a:t>
                      </a:r>
                      <a:r>
                        <a:rPr sz="2400" spc="-10" dirty="0"/>
                        <a:t>value</a:t>
                      </a:r>
                      <a:endParaRPr sz="2400" dirty="0"/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2400" dirty="0"/>
                        <a:t>- </a:t>
                      </a:r>
                      <a:r>
                        <a:rPr sz="2400" spc="-10" dirty="0"/>
                        <a:t>charges</a:t>
                      </a:r>
                      <a:r>
                        <a:rPr sz="2400" spc="-15" dirty="0"/>
                        <a:t> </a:t>
                      </a:r>
                      <a:r>
                        <a:rPr sz="2400" dirty="0"/>
                        <a:t>leak</a:t>
                      </a:r>
                    </a:p>
                    <a:p>
                      <a:pPr marL="320675" marR="287020" indent="-22860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2400" dirty="0"/>
                        <a:t>Need </a:t>
                      </a:r>
                      <a:r>
                        <a:rPr sz="2400" spc="-10" dirty="0"/>
                        <a:t>refreshing even </a:t>
                      </a:r>
                      <a:r>
                        <a:rPr sz="2400" dirty="0"/>
                        <a:t>when  </a:t>
                      </a:r>
                      <a:r>
                        <a:rPr sz="2400" spc="-15" dirty="0"/>
                        <a:t>powered </a:t>
                      </a:r>
                      <a:r>
                        <a:rPr sz="2400" spc="-5" dirty="0"/>
                        <a:t>(need </a:t>
                      </a:r>
                      <a:r>
                        <a:rPr sz="2400" spc="-15" dirty="0"/>
                        <a:t>refresh</a:t>
                      </a:r>
                      <a:r>
                        <a:rPr sz="2400" spc="10" dirty="0"/>
                        <a:t> </a:t>
                      </a:r>
                      <a:r>
                        <a:rPr sz="2400" spc="-5" dirty="0"/>
                        <a:t>circuits)</a:t>
                      </a:r>
                      <a:endParaRPr sz="2400" dirty="0"/>
                    </a:p>
                    <a:p>
                      <a:pPr marL="320675" marR="556260" indent="-2286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2400" spc="-5" dirty="0"/>
                        <a:t>Simpler construction,</a:t>
                      </a:r>
                      <a:r>
                        <a:rPr sz="2400" spc="-110" dirty="0"/>
                        <a:t> </a:t>
                      </a:r>
                      <a:r>
                        <a:rPr sz="2400" spc="-5" dirty="0"/>
                        <a:t>smaller  per</a:t>
                      </a:r>
                      <a:r>
                        <a:rPr sz="2400" spc="-10" dirty="0"/>
                        <a:t> </a:t>
                      </a:r>
                      <a:r>
                        <a:rPr sz="2400" spc="-5" dirty="0"/>
                        <a:t>bit</a:t>
                      </a:r>
                      <a:endParaRPr sz="2400" dirty="0"/>
                    </a:p>
                    <a:p>
                      <a:pPr marL="320675" indent="-22923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2400" spc="-5" dirty="0"/>
                        <a:t>Less</a:t>
                      </a:r>
                      <a:r>
                        <a:rPr sz="2400" spc="-10" dirty="0"/>
                        <a:t> expensive</a:t>
                      </a:r>
                      <a:endParaRPr sz="2400" dirty="0"/>
                    </a:p>
                    <a:p>
                      <a:pPr marL="320675" indent="-22923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2400" spc="-10" dirty="0"/>
                        <a:t>Slower </a:t>
                      </a:r>
                      <a:r>
                        <a:rPr sz="2400" dirty="0"/>
                        <a:t>than </a:t>
                      </a:r>
                      <a:r>
                        <a:rPr sz="2400" spc="-10" dirty="0"/>
                        <a:t>Static</a:t>
                      </a:r>
                      <a:r>
                        <a:rPr sz="2400" spc="-45" dirty="0"/>
                        <a:t> </a:t>
                      </a:r>
                      <a:r>
                        <a:rPr sz="2400" dirty="0"/>
                        <a:t>memory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699784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201" y="1683050"/>
            <a:ext cx="3159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Gothic Uralic"/>
                <a:cs typeface="Gothic Uralic"/>
              </a:rPr>
              <a:t>Memory –</a:t>
            </a:r>
            <a:r>
              <a:rPr sz="3200" b="1" spc="-80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types</a:t>
            </a:r>
            <a:endParaRPr sz="3200" dirty="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64071"/>
              </p:ext>
            </p:extLst>
          </p:nvPr>
        </p:nvGraphicFramePr>
        <p:xfrm>
          <a:off x="887896" y="2209574"/>
          <a:ext cx="10962958" cy="4839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8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879">
                <a:tc>
                  <a:txBody>
                    <a:bodyPr/>
                    <a:lstStyle/>
                    <a:p>
                      <a:pPr marL="90805" marR="604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u="heavy" spc="-10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Read </a:t>
                      </a:r>
                      <a:r>
                        <a:rPr sz="2000" b="1" u="heavy" spc="-5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Only</a:t>
                      </a:r>
                      <a:r>
                        <a:rPr sz="2000" b="1" u="heavy" spc="-75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sz="2000" b="1" u="heavy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Memory </a:t>
                      </a:r>
                      <a:r>
                        <a:rPr sz="2000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sz="2000" b="1" u="heavy" spc="-10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(ROM)</a:t>
                      </a:r>
                      <a:endParaRPr sz="2000" dirty="0">
                        <a:solidFill>
                          <a:sysClr val="windowText" lastClr="00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92075" marR="27311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u="heavy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Random Access Memory</a:t>
                      </a:r>
                      <a:r>
                        <a:rPr lang="en-US" sz="2000" b="1" u="heavy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(</a:t>
                      </a:r>
                      <a:r>
                        <a:rPr sz="2000" b="1" u="heavy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RAM) </a:t>
                      </a:r>
                      <a:r>
                        <a:rPr sz="2000" b="1" dirty="0">
                          <a:solidFill>
                            <a:sysClr val="windowText" lastClr="000000"/>
                          </a:solidFill>
                        </a:rPr>
                        <a:t> Also </a:t>
                      </a:r>
                      <a:r>
                        <a:rPr sz="2000" b="1" spc="-5" dirty="0">
                          <a:solidFill>
                            <a:sysClr val="windowText" lastClr="000000"/>
                          </a:solidFill>
                        </a:rPr>
                        <a:t>called </a:t>
                      </a:r>
                      <a:r>
                        <a:rPr sz="2000" b="1" spc="-10" dirty="0">
                          <a:solidFill>
                            <a:sysClr val="windowText" lastClr="000000"/>
                          </a:solidFill>
                        </a:rPr>
                        <a:t>read/write</a:t>
                      </a:r>
                      <a:r>
                        <a:rPr lang="en-US" sz="2000" b="1" spc="-1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sz="2000" b="1" spc="-20" dirty="0">
                          <a:solidFill>
                            <a:sysClr val="windowText" lastClr="000000"/>
                          </a:solidFill>
                        </a:rPr>
                        <a:t>memory.</a:t>
                      </a:r>
                      <a:endParaRPr sz="2000" dirty="0">
                        <a:solidFill>
                          <a:sysClr val="windowText" lastClr="00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364">
                <a:tc>
                  <a:txBody>
                    <a:bodyPr/>
                    <a:lstStyle/>
                    <a:p>
                      <a:pPr marL="210185" indent="-120014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5000"/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2000" spc="-5" dirty="0"/>
                        <a:t>Non-volatile </a:t>
                      </a:r>
                      <a:r>
                        <a:rPr sz="2000" dirty="0"/>
                        <a:t>in</a:t>
                      </a:r>
                      <a:r>
                        <a:rPr sz="2000" spc="-20" dirty="0"/>
                        <a:t> </a:t>
                      </a:r>
                      <a:r>
                        <a:rPr sz="2000" spc="-10" dirty="0"/>
                        <a:t>nature</a:t>
                      </a:r>
                      <a:endParaRPr sz="2000" dirty="0"/>
                    </a:p>
                    <a:p>
                      <a:pPr marL="210185" marR="365760" indent="-1193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2000" spc="-5" dirty="0"/>
                        <a:t>These </a:t>
                      </a:r>
                      <a:r>
                        <a:rPr sz="2000" dirty="0"/>
                        <a:t>cannot </a:t>
                      </a:r>
                      <a:r>
                        <a:rPr sz="2000" spc="-5" dirty="0"/>
                        <a:t>be  accidentally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changed</a:t>
                      </a:r>
                    </a:p>
                    <a:p>
                      <a:pPr marL="210185" indent="-120014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2000" spc="-5" dirty="0"/>
                        <a:t>Use </a:t>
                      </a:r>
                      <a:r>
                        <a:rPr sz="2000" spc="-15" dirty="0"/>
                        <a:t>static</a:t>
                      </a:r>
                      <a:r>
                        <a:rPr sz="2000" spc="-45" dirty="0"/>
                        <a:t> </a:t>
                      </a:r>
                      <a:r>
                        <a:rPr sz="2000" dirty="0"/>
                        <a:t>memory</a:t>
                      </a:r>
                    </a:p>
                    <a:p>
                      <a:pPr marL="210185" indent="-120014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2000" spc="-20" dirty="0"/>
                        <a:t>Faster </a:t>
                      </a:r>
                      <a:r>
                        <a:rPr sz="2000" dirty="0"/>
                        <a:t>than</a:t>
                      </a:r>
                      <a:r>
                        <a:rPr sz="2000" spc="15" dirty="0"/>
                        <a:t> </a:t>
                      </a:r>
                      <a:r>
                        <a:rPr sz="2000" spc="-5" dirty="0"/>
                        <a:t>dynamic</a:t>
                      </a:r>
                      <a:endParaRPr sz="2000" dirty="0"/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000" dirty="0"/>
                        <a:t>memory</a:t>
                      </a:r>
                    </a:p>
                    <a:p>
                      <a:pPr marL="210185" indent="-120014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2000" spc="5" dirty="0"/>
                        <a:t>E.g. </a:t>
                      </a:r>
                      <a:r>
                        <a:rPr sz="2000" b="1" dirty="0"/>
                        <a:t>BIOS</a:t>
                      </a:r>
                      <a:r>
                        <a:rPr sz="2000" b="1" spc="-50" dirty="0"/>
                        <a:t> </a:t>
                      </a:r>
                      <a:r>
                        <a:rPr sz="2000" b="1" dirty="0"/>
                        <a:t>chip</a:t>
                      </a:r>
                      <a:endParaRPr sz="2000" dirty="0"/>
                    </a:p>
                    <a:p>
                      <a:pPr marL="667385" lvl="1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668020" algn="l"/>
                        </a:tabLst>
                      </a:pPr>
                      <a:r>
                        <a:rPr sz="2000" spc="-10" dirty="0"/>
                        <a:t>Masked</a:t>
                      </a:r>
                      <a:r>
                        <a:rPr sz="2000" spc="-5" dirty="0"/>
                        <a:t> ROM</a:t>
                      </a:r>
                      <a:endParaRPr sz="2000" dirty="0"/>
                    </a:p>
                    <a:p>
                      <a:pPr marL="667385" marR="544195" lvl="1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668020" algn="l"/>
                        </a:tabLst>
                      </a:pPr>
                      <a:r>
                        <a:rPr sz="2000" dirty="0"/>
                        <a:t>P</a:t>
                      </a:r>
                      <a:r>
                        <a:rPr sz="2000" spc="-40" dirty="0"/>
                        <a:t>r</a:t>
                      </a:r>
                      <a:r>
                        <a:rPr sz="2000" spc="-5" dirty="0"/>
                        <a:t>o</a:t>
                      </a:r>
                      <a:r>
                        <a:rPr sz="2000" spc="5" dirty="0"/>
                        <a:t>g</a:t>
                      </a:r>
                      <a:r>
                        <a:rPr sz="2000" spc="-40" dirty="0"/>
                        <a:t>r</a:t>
                      </a:r>
                      <a:r>
                        <a:rPr sz="2000" dirty="0"/>
                        <a:t>ammable  </a:t>
                      </a:r>
                      <a:r>
                        <a:rPr sz="2000" spc="-5" dirty="0"/>
                        <a:t>ROM</a:t>
                      </a:r>
                      <a:r>
                        <a:rPr sz="2000" spc="-25" dirty="0"/>
                        <a:t> </a:t>
                      </a:r>
                      <a:r>
                        <a:rPr sz="2000" spc="-5" dirty="0"/>
                        <a:t>(PROM)</a:t>
                      </a:r>
                      <a:endParaRPr sz="2000" dirty="0"/>
                    </a:p>
                    <a:p>
                      <a:pPr marL="667385" marR="482600" lvl="1" indent="-1193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Font typeface="Wingdings"/>
                        <a:buChar char=""/>
                        <a:tabLst>
                          <a:tab pos="668020" algn="l"/>
                        </a:tabLst>
                      </a:pPr>
                      <a:r>
                        <a:rPr sz="2000" spc="-5" dirty="0"/>
                        <a:t>Erasable</a:t>
                      </a:r>
                      <a:r>
                        <a:rPr sz="2000" spc="-60" dirty="0"/>
                        <a:t> </a:t>
                      </a:r>
                      <a:r>
                        <a:rPr sz="2000" spc="-5" dirty="0"/>
                        <a:t>PROM  </a:t>
                      </a:r>
                      <a:r>
                        <a:rPr sz="2000" dirty="0"/>
                        <a:t>(EPROM)</a:t>
                      </a:r>
                    </a:p>
                    <a:p>
                      <a:pPr marL="667385" lvl="1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668020" algn="l"/>
                        </a:tabLst>
                      </a:pPr>
                      <a:r>
                        <a:rPr sz="2000" dirty="0"/>
                        <a:t>EEPROM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210820" indent="-119380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5000"/>
                        <a:buFont typeface="Wingdings"/>
                        <a:buChar char=""/>
                        <a:tabLst>
                          <a:tab pos="211454" algn="l"/>
                        </a:tabLst>
                      </a:pPr>
                      <a:r>
                        <a:rPr sz="2000" spc="-15" dirty="0"/>
                        <a:t>Volatile</a:t>
                      </a:r>
                      <a:endParaRPr sz="2000" dirty="0"/>
                    </a:p>
                    <a:p>
                      <a:pPr marL="210820" indent="-1193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Font typeface="Wingdings"/>
                        <a:buChar char=""/>
                        <a:tabLst>
                          <a:tab pos="211454" algn="l"/>
                        </a:tabLst>
                      </a:pPr>
                      <a:r>
                        <a:rPr sz="2000" spc="-5" dirty="0"/>
                        <a:t>This </a:t>
                      </a:r>
                      <a:r>
                        <a:rPr sz="2000" dirty="0"/>
                        <a:t>is a </a:t>
                      </a:r>
                      <a:r>
                        <a:rPr sz="2000" spc="-5" dirty="0"/>
                        <a:t>semi conductor </a:t>
                      </a:r>
                      <a:r>
                        <a:rPr sz="2000" dirty="0"/>
                        <a:t>memory </a:t>
                      </a:r>
                      <a:r>
                        <a:rPr sz="2000" spc="-5" dirty="0"/>
                        <a:t>(dynamic</a:t>
                      </a:r>
                      <a:r>
                        <a:rPr sz="2000" spc="-10" dirty="0"/>
                        <a:t> </a:t>
                      </a:r>
                      <a:r>
                        <a:rPr sz="2000" dirty="0"/>
                        <a:t>memory)</a:t>
                      </a:r>
                    </a:p>
                    <a:p>
                      <a:pPr marL="210820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211454" algn="l"/>
                        </a:tabLst>
                      </a:pPr>
                      <a:r>
                        <a:rPr sz="2000" spc="5" dirty="0"/>
                        <a:t>E.g. </a:t>
                      </a:r>
                      <a:r>
                        <a:rPr sz="2000" b="1" spc="-5" dirty="0"/>
                        <a:t>Main</a:t>
                      </a:r>
                      <a:r>
                        <a:rPr sz="2000" b="1" spc="-40" dirty="0"/>
                        <a:t> </a:t>
                      </a:r>
                      <a:r>
                        <a:rPr sz="2000" b="1" spc="-5" dirty="0"/>
                        <a:t>memory</a:t>
                      </a:r>
                      <a:endParaRPr sz="2000" dirty="0"/>
                    </a:p>
                    <a:p>
                      <a:pPr marL="668020" marR="544195" lvl="1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668655" algn="l"/>
                        </a:tabLst>
                      </a:pPr>
                      <a:r>
                        <a:rPr sz="2000" dirty="0"/>
                        <a:t>Main memory is </a:t>
                      </a:r>
                      <a:r>
                        <a:rPr sz="2000" spc="-5" dirty="0"/>
                        <a:t>usually called </a:t>
                      </a:r>
                      <a:r>
                        <a:rPr sz="2000" dirty="0"/>
                        <a:t>RAM. </a:t>
                      </a:r>
                      <a:r>
                        <a:rPr sz="2000" spc="-5" dirty="0"/>
                        <a:t>(misnamed  because all semiconductor memory </a:t>
                      </a:r>
                      <a:r>
                        <a:rPr sz="2000" dirty="0"/>
                        <a:t>is </a:t>
                      </a:r>
                      <a:r>
                        <a:rPr sz="2000" spc="-5" dirty="0"/>
                        <a:t>random  </a:t>
                      </a:r>
                      <a:r>
                        <a:rPr sz="2000" dirty="0"/>
                        <a:t>access)</a:t>
                      </a:r>
                    </a:p>
                    <a:p>
                      <a:pPr marL="668020" lvl="1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668655" algn="l"/>
                        </a:tabLst>
                      </a:pPr>
                      <a:r>
                        <a:rPr sz="2000" dirty="0"/>
                        <a:t>Main Memory </a:t>
                      </a:r>
                      <a:r>
                        <a:rPr sz="2000" spc="-5" dirty="0"/>
                        <a:t>can be </a:t>
                      </a:r>
                      <a:r>
                        <a:rPr sz="2000" dirty="0"/>
                        <a:t>made </a:t>
                      </a:r>
                      <a:r>
                        <a:rPr sz="2000" spc="-15" dirty="0"/>
                        <a:t>faster </a:t>
                      </a:r>
                      <a:r>
                        <a:rPr sz="2000" spc="-5" dirty="0"/>
                        <a:t>by using</a:t>
                      </a:r>
                      <a:r>
                        <a:rPr sz="2000" spc="-15" dirty="0"/>
                        <a:t> static</a:t>
                      </a:r>
                      <a:endParaRPr sz="2000" dirty="0"/>
                    </a:p>
                    <a:p>
                      <a:pPr marL="668020">
                        <a:lnSpc>
                          <a:spcPct val="100000"/>
                        </a:lnSpc>
                      </a:pPr>
                      <a:r>
                        <a:rPr sz="2000" spc="-20" dirty="0"/>
                        <a:t>memory. </a:t>
                      </a:r>
                      <a:r>
                        <a:rPr sz="2000" spc="-5" dirty="0"/>
                        <a:t>Then </a:t>
                      </a:r>
                      <a:r>
                        <a:rPr sz="2000" spc="-15" dirty="0"/>
                        <a:t>why </a:t>
                      </a:r>
                      <a:r>
                        <a:rPr sz="2000" dirty="0"/>
                        <a:t>don’t </a:t>
                      </a:r>
                      <a:r>
                        <a:rPr sz="2000" spc="-10" dirty="0"/>
                        <a:t>we </a:t>
                      </a:r>
                      <a:r>
                        <a:rPr sz="2000" spc="-5" dirty="0"/>
                        <a:t>do</a:t>
                      </a:r>
                      <a:r>
                        <a:rPr sz="2000" spc="-45" dirty="0"/>
                        <a:t> </a:t>
                      </a:r>
                      <a:r>
                        <a:rPr sz="2000" spc="-5" dirty="0"/>
                        <a:t>that?</a:t>
                      </a:r>
                      <a:endParaRPr sz="2000" dirty="0"/>
                    </a:p>
                    <a:p>
                      <a:pPr marL="668020" marR="274955" lvl="1" indent="-119380">
                        <a:lnSpc>
                          <a:spcPct val="100000"/>
                        </a:lnSpc>
                        <a:buSzPct val="95000"/>
                        <a:buFont typeface="Wingdings"/>
                        <a:buChar char=""/>
                        <a:tabLst>
                          <a:tab pos="668655" algn="l"/>
                        </a:tabLst>
                      </a:pPr>
                      <a:r>
                        <a:rPr sz="2000" dirty="0"/>
                        <a:t>Main memory is </a:t>
                      </a:r>
                      <a:r>
                        <a:rPr sz="2000" spc="-5" dirty="0"/>
                        <a:t>directly or indirectly connected </a:t>
                      </a:r>
                      <a:r>
                        <a:rPr sz="2000" spc="-15" dirty="0"/>
                        <a:t>to  </a:t>
                      </a:r>
                      <a:r>
                        <a:rPr sz="2000" dirty="0"/>
                        <a:t>the </a:t>
                      </a:r>
                      <a:r>
                        <a:rPr sz="2000" spc="-10" dirty="0"/>
                        <a:t>central processing </a:t>
                      </a:r>
                      <a:r>
                        <a:rPr sz="2000" spc="-5" dirty="0"/>
                        <a:t>unit via </a:t>
                      </a:r>
                      <a:r>
                        <a:rPr sz="2000" dirty="0"/>
                        <a:t>a</a:t>
                      </a:r>
                      <a:r>
                        <a:rPr sz="2000" spc="15" dirty="0"/>
                        <a:t> </a:t>
                      </a:r>
                      <a:r>
                        <a:rPr sz="2000" spc="-5" dirty="0"/>
                        <a:t>bus.</a:t>
                      </a:r>
                      <a:endParaRPr sz="2000" dirty="0"/>
                    </a:p>
                    <a:p>
                      <a:pPr marL="668020" marR="290830" lvl="1" indent="-1193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Font typeface="Wingdings"/>
                        <a:buChar char=""/>
                        <a:tabLst>
                          <a:tab pos="668655" algn="l"/>
                        </a:tabLst>
                      </a:pPr>
                      <a:r>
                        <a:rPr sz="2000" spc="-5" dirty="0"/>
                        <a:t>The CPU continuously reads instructions </a:t>
                      </a:r>
                      <a:r>
                        <a:rPr sz="2000" spc="-15" dirty="0"/>
                        <a:t>stored </a:t>
                      </a:r>
                      <a:r>
                        <a:rPr sz="2000" dirty="0"/>
                        <a:t>in  the main memory and </a:t>
                      </a:r>
                      <a:r>
                        <a:rPr sz="2000" spc="-15" dirty="0"/>
                        <a:t>executes </a:t>
                      </a:r>
                      <a:r>
                        <a:rPr sz="2000" dirty="0"/>
                        <a:t>them as</a:t>
                      </a:r>
                      <a:r>
                        <a:rPr sz="2000" spc="-45" dirty="0"/>
                        <a:t> </a:t>
                      </a:r>
                      <a:r>
                        <a:rPr sz="2000" spc="-5" dirty="0"/>
                        <a:t>required.</a:t>
                      </a:r>
                      <a:endParaRPr sz="2000" dirty="0"/>
                    </a:p>
                    <a:p>
                      <a:pPr marR="3892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solidFill>
                            <a:srgbClr val="888888"/>
                          </a:solidFill>
                        </a:rPr>
                        <a:t>33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841358"/>
            <a:ext cx="12525208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22296" y="2067252"/>
            <a:ext cx="10931164" cy="38888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b="1" dirty="0">
                <a:latin typeface="Gothic Uralic"/>
                <a:cs typeface="Gothic Uralic"/>
              </a:rPr>
              <a:t>Memory – Main</a:t>
            </a:r>
            <a:r>
              <a:rPr sz="3200" b="1" spc="-1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memory</a:t>
            </a:r>
            <a:endParaRPr sz="3200" dirty="0">
              <a:latin typeface="Gothic Uralic"/>
              <a:cs typeface="Gothic Uralic"/>
            </a:endParaRPr>
          </a:p>
          <a:p>
            <a:pPr marL="354965" marR="461009" indent="-342900">
              <a:spcBef>
                <a:spcPts val="66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  <a:cs typeface="Gothic Uralic"/>
              </a:rPr>
              <a:t>Main </a:t>
            </a:r>
            <a:r>
              <a:rPr sz="2800" spc="-5" dirty="0">
                <a:latin typeface="Gothic Uralic"/>
                <a:cs typeface="Gothic Uralic"/>
              </a:rPr>
              <a:t>memory consists of a number of </a:t>
            </a:r>
            <a:r>
              <a:rPr sz="2800" spc="-10" dirty="0">
                <a:latin typeface="Gothic Uralic"/>
                <a:cs typeface="Gothic Uralic"/>
              </a:rPr>
              <a:t>storage  </a:t>
            </a:r>
            <a:r>
              <a:rPr sz="2800" spc="-5" dirty="0">
                <a:latin typeface="Gothic Uralic"/>
                <a:cs typeface="Gothic Uralic"/>
              </a:rPr>
              <a:t>locations, each of </a:t>
            </a:r>
            <a:r>
              <a:rPr sz="2800" dirty="0">
                <a:latin typeface="Gothic Uralic"/>
                <a:cs typeface="Gothic Uralic"/>
              </a:rPr>
              <a:t>which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identified by a  unique</a:t>
            </a:r>
            <a:r>
              <a:rPr sz="2800" spc="-1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address</a:t>
            </a:r>
            <a:endParaRPr sz="2800" dirty="0">
              <a:latin typeface="Gothic Uralic"/>
              <a:cs typeface="Gothic Uralic"/>
            </a:endParaRPr>
          </a:p>
          <a:p>
            <a:pPr marL="354965" marR="5080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The </a:t>
            </a:r>
            <a:r>
              <a:rPr sz="2800" dirty="0">
                <a:latin typeface="Gothic Uralic"/>
                <a:cs typeface="Gothic Uralic"/>
              </a:rPr>
              <a:t>ability </a:t>
            </a:r>
            <a:r>
              <a:rPr sz="2800" spc="-5" dirty="0">
                <a:latin typeface="Gothic Uralic"/>
                <a:cs typeface="Gothic Uralic"/>
              </a:rPr>
              <a:t>of the CPU to identify </a:t>
            </a:r>
            <a:r>
              <a:rPr sz="2800" spc="-10" dirty="0">
                <a:latin typeface="Gothic Uralic"/>
                <a:cs typeface="Gothic Uralic"/>
              </a:rPr>
              <a:t>each </a:t>
            </a:r>
            <a:r>
              <a:rPr sz="2800" spc="-5" dirty="0">
                <a:latin typeface="Gothic Uralic"/>
                <a:cs typeface="Gothic Uralic"/>
              </a:rPr>
              <a:t>location </a:t>
            </a:r>
            <a:r>
              <a:rPr sz="2800" dirty="0">
                <a:latin typeface="Gothic Uralic"/>
                <a:cs typeface="Gothic Uralic"/>
              </a:rPr>
              <a:t>is  </a:t>
            </a:r>
            <a:r>
              <a:rPr sz="2800" spc="-5" dirty="0">
                <a:latin typeface="Gothic Uralic"/>
                <a:cs typeface="Gothic Uralic"/>
              </a:rPr>
              <a:t>known as </a:t>
            </a:r>
            <a:r>
              <a:rPr sz="2800" dirty="0">
                <a:latin typeface="Gothic Uralic"/>
                <a:cs typeface="Gothic Uralic"/>
              </a:rPr>
              <a:t>its</a:t>
            </a:r>
            <a:r>
              <a:rPr sz="2800" spc="-1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addressability</a:t>
            </a:r>
            <a:endParaRPr sz="2800" dirty="0">
              <a:latin typeface="Gothic Uralic"/>
              <a:cs typeface="Gothic Uralic"/>
            </a:endParaRPr>
          </a:p>
          <a:p>
            <a:pPr marL="354965" marR="160655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  <a:tab pos="3418840" algn="l"/>
              </a:tabLst>
            </a:pPr>
            <a:r>
              <a:rPr sz="2800" spc="-10" dirty="0">
                <a:latin typeface="Gothic Uralic"/>
                <a:cs typeface="Gothic Uralic"/>
              </a:rPr>
              <a:t>Each </a:t>
            </a:r>
            <a:r>
              <a:rPr sz="2800" spc="-5" dirty="0">
                <a:latin typeface="Gothic Uralic"/>
                <a:cs typeface="Gothic Uralic"/>
              </a:rPr>
              <a:t>location </a:t>
            </a:r>
            <a:r>
              <a:rPr sz="2800" spc="-10" dirty="0">
                <a:latin typeface="Gothic Uralic"/>
                <a:cs typeface="Gothic Uralic"/>
              </a:rPr>
              <a:t>stores </a:t>
            </a:r>
            <a:r>
              <a:rPr sz="2800" spc="-5" dirty="0">
                <a:latin typeface="Gothic Uralic"/>
                <a:cs typeface="Gothic Uralic"/>
              </a:rPr>
              <a:t>a word i.e. the number of  bits that can </a:t>
            </a:r>
            <a:r>
              <a:rPr sz="2800" spc="-10" dirty="0">
                <a:latin typeface="Gothic Uralic"/>
                <a:cs typeface="Gothic Uralic"/>
              </a:rPr>
              <a:t>be processed </a:t>
            </a:r>
            <a:r>
              <a:rPr sz="2800" spc="-5" dirty="0">
                <a:latin typeface="Gothic Uralic"/>
                <a:cs typeface="Gothic Uralic"/>
              </a:rPr>
              <a:t>by the CPU </a:t>
            </a:r>
            <a:r>
              <a:rPr sz="2800" spc="5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a  single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operation.	</a:t>
            </a:r>
            <a:r>
              <a:rPr sz="2800" spc="-20" dirty="0">
                <a:latin typeface="Gothic Uralic"/>
                <a:cs typeface="Gothic Uralic"/>
              </a:rPr>
              <a:t>Word </a:t>
            </a:r>
            <a:r>
              <a:rPr sz="2800" spc="-10" dirty="0">
                <a:latin typeface="Gothic Uralic"/>
                <a:cs typeface="Gothic Uralic"/>
              </a:rPr>
              <a:t>length </a:t>
            </a:r>
            <a:r>
              <a:rPr sz="2800" spc="-5" dirty="0">
                <a:latin typeface="Gothic Uralic"/>
                <a:cs typeface="Gothic Uralic"/>
              </a:rPr>
              <a:t>may be </a:t>
            </a:r>
            <a:r>
              <a:rPr sz="2800" dirty="0">
                <a:latin typeface="Gothic Uralic"/>
                <a:cs typeface="Gothic Uralic"/>
              </a:rPr>
              <a:t>typically  </a:t>
            </a:r>
            <a:r>
              <a:rPr sz="2800" spc="-5" dirty="0">
                <a:latin typeface="Gothic Uralic"/>
                <a:cs typeface="Gothic Uralic"/>
              </a:rPr>
              <a:t>16, 24, 32 or as many as 64</a:t>
            </a:r>
            <a:r>
              <a:rPr sz="2800" spc="10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bits.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966" y="801602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89774" y="1871726"/>
            <a:ext cx="10721034" cy="345799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b="1" dirty="0">
                <a:latin typeface="Gothic Uralic"/>
                <a:cs typeface="Gothic Uralic"/>
              </a:rPr>
              <a:t>Memory – Main</a:t>
            </a:r>
            <a:r>
              <a:rPr sz="3200" b="1" spc="-1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memory</a:t>
            </a:r>
            <a:endParaRPr sz="3200" dirty="0">
              <a:latin typeface="Gothic Uralic"/>
              <a:cs typeface="Gothic Uralic"/>
            </a:endParaRPr>
          </a:p>
          <a:p>
            <a:pPr marL="354965" marR="37465" indent="-342900">
              <a:spcBef>
                <a:spcPts val="66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Program </a:t>
            </a:r>
            <a:r>
              <a:rPr sz="2800" spc="-10" dirty="0">
                <a:latin typeface="Gothic Uralic"/>
                <a:cs typeface="Gothic Uralic"/>
              </a:rPr>
              <a:t>and data are stored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memory prior to  execution.(This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called Stored Program  Concept </a:t>
            </a:r>
            <a:r>
              <a:rPr sz="2800" spc="-10" dirty="0">
                <a:latin typeface="Gothic Uralic"/>
                <a:cs typeface="Gothic Uralic"/>
              </a:rPr>
              <a:t>proposed </a:t>
            </a:r>
            <a:r>
              <a:rPr sz="2800" spc="-5" dirty="0">
                <a:latin typeface="Gothic Uralic"/>
                <a:cs typeface="Gothic Uralic"/>
              </a:rPr>
              <a:t>by </a:t>
            </a:r>
            <a:r>
              <a:rPr sz="2800" dirty="0">
                <a:latin typeface="Gothic Uralic"/>
                <a:cs typeface="Gothic Uralic"/>
              </a:rPr>
              <a:t>Von</a:t>
            </a:r>
            <a:r>
              <a:rPr sz="2800" spc="6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Neumann).</a:t>
            </a:r>
            <a:endParaRPr sz="2800" dirty="0">
              <a:latin typeface="Gothic Uralic"/>
              <a:cs typeface="Gothic Uralic"/>
            </a:endParaRPr>
          </a:p>
          <a:p>
            <a:pPr marL="354965" marR="5080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Memory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a semiconductor device </a:t>
            </a:r>
            <a:r>
              <a:rPr sz="2800" spc="5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modern  computers (Magnetic core </a:t>
            </a:r>
            <a:r>
              <a:rPr sz="2800" dirty="0">
                <a:latin typeface="Gothic Uralic"/>
                <a:cs typeface="Gothic Uralic"/>
              </a:rPr>
              <a:t>memories </a:t>
            </a:r>
            <a:r>
              <a:rPr sz="2800" spc="-5" dirty="0">
                <a:latin typeface="Gothic Uralic"/>
                <a:cs typeface="Gothic Uralic"/>
              </a:rPr>
              <a:t>were used  earlier)</a:t>
            </a:r>
            <a:endParaRPr sz="2800" dirty="0">
              <a:latin typeface="Gothic Uralic"/>
              <a:cs typeface="Gothic Uralic"/>
            </a:endParaRPr>
          </a:p>
          <a:p>
            <a:pPr marL="354965" marR="161925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Gothic Uralic"/>
                <a:cs typeface="Gothic Uralic"/>
              </a:rPr>
              <a:t>Main </a:t>
            </a:r>
            <a:r>
              <a:rPr sz="2800" spc="-5" dirty="0">
                <a:latin typeface="Gothic Uralic"/>
                <a:cs typeface="Gothic Uralic"/>
              </a:rPr>
              <a:t>memory, primary </a:t>
            </a:r>
            <a:r>
              <a:rPr sz="2800" spc="-10" dirty="0">
                <a:latin typeface="Gothic Uralic"/>
                <a:cs typeface="Gothic Uralic"/>
              </a:rPr>
              <a:t>storage are synonyms </a:t>
            </a:r>
            <a:r>
              <a:rPr sz="2800" spc="-5" dirty="0">
                <a:latin typeface="Gothic Uralic"/>
                <a:cs typeface="Gothic Uralic"/>
              </a:rPr>
              <a:t>to  memory. (RAM also </a:t>
            </a:r>
            <a:r>
              <a:rPr sz="2800" spc="-10" dirty="0">
                <a:latin typeface="Gothic Uralic"/>
                <a:cs typeface="Gothic Uralic"/>
              </a:rPr>
              <a:t>denotes </a:t>
            </a:r>
            <a:r>
              <a:rPr sz="2800" spc="-5" dirty="0">
                <a:latin typeface="Gothic Uralic"/>
                <a:cs typeface="Gothic Uralic"/>
              </a:rPr>
              <a:t>the</a:t>
            </a:r>
            <a:r>
              <a:rPr sz="2800" spc="6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same)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619185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Primary</a:t>
            </a:r>
            <a:r>
              <a:rPr spc="-85" dirty="0"/>
              <a:t> </a:t>
            </a:r>
            <a:r>
              <a:rPr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4242" y="1772953"/>
            <a:ext cx="11029615" cy="354776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b="1" dirty="0">
                <a:latin typeface="Gothic Uralic"/>
                <a:cs typeface="Gothic Uralic"/>
              </a:rPr>
              <a:t>Memory – Main</a:t>
            </a:r>
            <a:r>
              <a:rPr sz="3200" b="1" spc="-1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memory</a:t>
            </a:r>
            <a:endParaRPr sz="32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66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Memory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10" dirty="0">
                <a:latin typeface="Gothic Uralic"/>
                <a:cs typeface="Gothic Uralic"/>
              </a:rPr>
              <a:t>byte</a:t>
            </a:r>
            <a:r>
              <a:rPr sz="2800" spc="1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addressable</a:t>
            </a:r>
            <a:endParaRPr sz="28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Each byte has a unique</a:t>
            </a:r>
            <a:r>
              <a:rPr sz="2800" spc="1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address</a:t>
            </a:r>
            <a:endParaRPr sz="2800" dirty="0">
              <a:latin typeface="Gothic Uralic"/>
              <a:cs typeface="Gothic Uralic"/>
            </a:endParaRPr>
          </a:p>
          <a:p>
            <a:pPr marL="354965" marR="1285875" indent="-342900">
              <a:spcBef>
                <a:spcPts val="670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Addresses </a:t>
            </a:r>
            <a:r>
              <a:rPr sz="2800" spc="-10" dirty="0">
                <a:latin typeface="Gothic Uralic"/>
                <a:cs typeface="Gothic Uralic"/>
              </a:rPr>
              <a:t>start </a:t>
            </a:r>
            <a:r>
              <a:rPr sz="2800" spc="-5" dirty="0">
                <a:latin typeface="Gothic Uralic"/>
                <a:cs typeface="Gothic Uralic"/>
              </a:rPr>
              <a:t>from </a:t>
            </a:r>
            <a:r>
              <a:rPr sz="2800" spc="-10" dirty="0">
                <a:latin typeface="Gothic Uralic"/>
                <a:cs typeface="Gothic Uralic"/>
              </a:rPr>
              <a:t>zero and </a:t>
            </a:r>
            <a:r>
              <a:rPr sz="2800" spc="-5" dirty="0">
                <a:latin typeface="Gothic Uralic"/>
                <a:cs typeface="Gothic Uralic"/>
              </a:rPr>
              <a:t>increment  </a:t>
            </a:r>
            <a:r>
              <a:rPr sz="2800" spc="-10" dirty="0">
                <a:latin typeface="Gothic Uralic"/>
                <a:cs typeface="Gothic Uralic"/>
              </a:rPr>
              <a:t>sequentially.</a:t>
            </a:r>
            <a:endParaRPr sz="2800" dirty="0">
              <a:latin typeface="Gothic Uralic"/>
              <a:cs typeface="Gothic Uralic"/>
            </a:endParaRPr>
          </a:p>
          <a:p>
            <a:pPr marL="354965" marR="5080" indent="-342900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Memory </a:t>
            </a:r>
            <a:r>
              <a:rPr sz="2800" spc="-10" dirty="0">
                <a:latin typeface="Gothic Uralic"/>
                <a:cs typeface="Gothic Uralic"/>
              </a:rPr>
              <a:t>Refresh </a:t>
            </a:r>
            <a:r>
              <a:rPr sz="2800" spc="-5" dirty="0">
                <a:latin typeface="Gothic Uralic"/>
                <a:cs typeface="Gothic Uralic"/>
              </a:rPr>
              <a:t>– Memory </a:t>
            </a:r>
            <a:r>
              <a:rPr sz="2800" spc="-10" dirty="0">
                <a:latin typeface="Gothic Uralic"/>
                <a:cs typeface="Gothic Uralic"/>
              </a:rPr>
              <a:t>refresh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the </a:t>
            </a:r>
            <a:r>
              <a:rPr sz="2800" spc="-10" dirty="0">
                <a:latin typeface="Gothic Uralic"/>
                <a:cs typeface="Gothic Uralic"/>
              </a:rPr>
              <a:t>process  </a:t>
            </a:r>
            <a:r>
              <a:rPr sz="2800" spc="-5" dirty="0">
                <a:latin typeface="Gothic Uralic"/>
                <a:cs typeface="Gothic Uralic"/>
              </a:rPr>
              <a:t>of </a:t>
            </a:r>
            <a:r>
              <a:rPr sz="2800" dirty="0">
                <a:latin typeface="Gothic Uralic"/>
                <a:cs typeface="Gothic Uralic"/>
              </a:rPr>
              <a:t>periodically </a:t>
            </a:r>
            <a:r>
              <a:rPr sz="2800" spc="-5" dirty="0">
                <a:latin typeface="Gothic Uralic"/>
                <a:cs typeface="Gothic Uralic"/>
              </a:rPr>
              <a:t>read </a:t>
            </a:r>
            <a:r>
              <a:rPr sz="2800" spc="-10" dirty="0">
                <a:latin typeface="Gothic Uralic"/>
                <a:cs typeface="Gothic Uralic"/>
              </a:rPr>
              <a:t>data </a:t>
            </a:r>
            <a:r>
              <a:rPr sz="2800" spc="-5" dirty="0">
                <a:latin typeface="Gothic Uralic"/>
                <a:cs typeface="Gothic Uralic"/>
              </a:rPr>
              <a:t>from </a:t>
            </a:r>
            <a:r>
              <a:rPr sz="2800" spc="-10" dirty="0">
                <a:latin typeface="Gothic Uralic"/>
                <a:cs typeface="Gothic Uralic"/>
              </a:rPr>
              <a:t>an area </a:t>
            </a:r>
            <a:r>
              <a:rPr sz="2800" spc="-5" dirty="0">
                <a:latin typeface="Gothic Uralic"/>
                <a:cs typeface="Gothic Uralic"/>
              </a:rPr>
              <a:t>of  computer memory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immediately writing the  read </a:t>
            </a:r>
            <a:r>
              <a:rPr sz="2800" dirty="0">
                <a:latin typeface="Gothic Uralic"/>
                <a:cs typeface="Gothic Uralic"/>
              </a:rPr>
              <a:t>information </a:t>
            </a:r>
            <a:r>
              <a:rPr sz="2800" spc="-5" dirty="0">
                <a:latin typeface="Gothic Uralic"/>
                <a:cs typeface="Gothic Uralic"/>
              </a:rPr>
              <a:t>to the same </a:t>
            </a:r>
            <a:r>
              <a:rPr sz="2800" spc="-10" dirty="0">
                <a:latin typeface="Gothic Uralic"/>
                <a:cs typeface="Gothic Uralic"/>
              </a:rPr>
              <a:t>area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5" dirty="0">
                <a:latin typeface="Gothic Uralic"/>
                <a:cs typeface="Gothic Uralic"/>
              </a:rPr>
              <a:t>no  </a:t>
            </a:r>
            <a:r>
              <a:rPr sz="2800" dirty="0">
                <a:latin typeface="Gothic Uralic"/>
                <a:cs typeface="Gothic Uralic"/>
              </a:rPr>
              <a:t>modifications.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0DC8BC-30B5-561F-2ABB-E71CDD93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69516"/>
            <a:ext cx="11029616" cy="1013800"/>
          </a:xfrm>
        </p:spPr>
        <p:txBody>
          <a:bodyPr/>
          <a:lstStyle/>
          <a:p>
            <a:r>
              <a:rPr lang="en-US" dirty="0"/>
              <a:t>STORAGE DEVICES – SECONDARY STORAGE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FD709B-866A-6E90-64B1-F835E85B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dirty="0"/>
              <a:pPr marL="38100">
                <a:spcBef>
                  <a:spcPts val="105"/>
                </a:spcBef>
              </a:pPr>
              <a:t>35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76522" y="1826300"/>
            <a:ext cx="186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Hard</a:t>
            </a:r>
            <a:r>
              <a:rPr sz="3200" b="1" spc="-75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disk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4217" y="2340015"/>
            <a:ext cx="6919540" cy="431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2705" y="680990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Secondary</a:t>
            </a:r>
            <a:r>
              <a:rPr spc="-80" dirty="0"/>
              <a:t> </a:t>
            </a:r>
            <a:r>
              <a:rPr dirty="0"/>
              <a:t>storage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7BE45A-9937-B75F-27C3-474DCFBD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dirty="0"/>
              <a:pPr marL="38100">
                <a:spcBef>
                  <a:spcPts val="105"/>
                </a:spcBef>
              </a:pPr>
              <a:t>36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02705" y="1735183"/>
            <a:ext cx="186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Hard</a:t>
            </a:r>
            <a:r>
              <a:rPr sz="3200" b="1" spc="-75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disk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76" y="2248898"/>
            <a:ext cx="3649979" cy="3438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9142" y="2816085"/>
            <a:ext cx="2582366" cy="4121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AAF0B8C-2D1B-DAB6-1009-4BFD6ABEBA1F}"/>
              </a:ext>
            </a:extLst>
          </p:cNvPr>
          <p:cNvGrpSpPr/>
          <p:nvPr/>
        </p:nvGrpSpPr>
        <p:grpSpPr>
          <a:xfrm>
            <a:off x="6321508" y="1825486"/>
            <a:ext cx="5671930" cy="2971800"/>
            <a:chOff x="304800" y="2209800"/>
            <a:chExt cx="8686800" cy="419100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F90CABCC-325C-39DE-DAF7-8375B6D169C3}"/>
                </a:ext>
              </a:extLst>
            </p:cNvPr>
            <p:cNvSpPr/>
            <p:nvPr/>
          </p:nvSpPr>
          <p:spPr>
            <a:xfrm>
              <a:off x="4267200" y="4605527"/>
              <a:ext cx="4724400" cy="1795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73CA63C-CE32-FD26-9B1B-F38398CC8C9B}"/>
                </a:ext>
              </a:extLst>
            </p:cNvPr>
            <p:cNvSpPr/>
            <p:nvPr/>
          </p:nvSpPr>
          <p:spPr>
            <a:xfrm>
              <a:off x="304800" y="2209800"/>
              <a:ext cx="4447032" cy="3124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9437" y="747674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Secondary</a:t>
            </a:r>
            <a:r>
              <a:rPr spc="-80" dirty="0"/>
              <a:t> </a:t>
            </a:r>
            <a:r>
              <a:rPr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6764" y="2025393"/>
            <a:ext cx="10774044" cy="429797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spcBef>
                <a:spcPts val="855"/>
              </a:spcBef>
            </a:pPr>
            <a:r>
              <a:rPr sz="3200" b="1" spc="-5" dirty="0">
                <a:latin typeface="Gothic Uralic"/>
                <a:cs typeface="Gothic Uralic"/>
              </a:rPr>
              <a:t>Hard disk </a:t>
            </a:r>
            <a:r>
              <a:rPr sz="3200" b="1" dirty="0">
                <a:latin typeface="Gothic Uralic"/>
                <a:cs typeface="Gothic Uralic"/>
              </a:rPr>
              <a:t>– </a:t>
            </a:r>
            <a:r>
              <a:rPr sz="3200" b="1" spc="-5" dirty="0">
                <a:latin typeface="Gothic Uralic"/>
                <a:cs typeface="Gothic Uralic"/>
              </a:rPr>
              <a:t>performance</a:t>
            </a:r>
            <a:r>
              <a:rPr sz="3200" b="1" spc="20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parameters</a:t>
            </a:r>
            <a:endParaRPr sz="3200" dirty="0">
              <a:latin typeface="Gothic Uralic"/>
              <a:cs typeface="Gothic Uralic"/>
            </a:endParaRPr>
          </a:p>
          <a:p>
            <a:pPr marL="299085" marR="1212850" indent="-287020">
              <a:spcBef>
                <a:spcPts val="755"/>
              </a:spcBef>
              <a:buFont typeface="Wingdings"/>
              <a:buChar char=""/>
              <a:tabLst>
                <a:tab pos="299720" algn="l"/>
              </a:tabLst>
            </a:pPr>
            <a:r>
              <a:rPr sz="3200" b="1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Access time</a:t>
            </a:r>
            <a:r>
              <a:rPr sz="3200" b="1" dirty="0">
                <a:solidFill>
                  <a:schemeClr val="accent3"/>
                </a:solidFill>
                <a:latin typeface="Gothic Uralic"/>
                <a:cs typeface="Gothic Uralic"/>
              </a:rPr>
              <a:t> </a:t>
            </a:r>
            <a:r>
              <a:rPr sz="3200" dirty="0">
                <a:latin typeface="Gothic Uralic"/>
                <a:cs typeface="Gothic Uralic"/>
              </a:rPr>
              <a:t>– seek </a:t>
            </a:r>
            <a:r>
              <a:rPr sz="3200" spc="-5" dirty="0">
                <a:latin typeface="Gothic Uralic"/>
                <a:cs typeface="Gothic Uralic"/>
              </a:rPr>
              <a:t>time </a:t>
            </a:r>
            <a:r>
              <a:rPr sz="3200" dirty="0">
                <a:latin typeface="Gothic Uralic"/>
                <a:cs typeface="Gothic Uralic"/>
              </a:rPr>
              <a:t>+</a:t>
            </a:r>
            <a:r>
              <a:rPr sz="3200" spc="-85" dirty="0">
                <a:latin typeface="Gothic Uralic"/>
                <a:cs typeface="Gothic Uralic"/>
              </a:rPr>
              <a:t> </a:t>
            </a:r>
            <a:r>
              <a:rPr sz="3200" spc="-5" dirty="0">
                <a:latin typeface="Gothic Uralic"/>
                <a:cs typeface="Gothic Uralic"/>
              </a:rPr>
              <a:t>rotational  </a:t>
            </a:r>
            <a:r>
              <a:rPr sz="3200" dirty="0">
                <a:latin typeface="Gothic Uralic"/>
                <a:cs typeface="Gothic Uralic"/>
              </a:rPr>
              <a:t>delay+ </a:t>
            </a:r>
            <a:r>
              <a:rPr sz="3200" spc="-5" dirty="0">
                <a:latin typeface="Gothic Uralic"/>
                <a:cs typeface="Gothic Uralic"/>
              </a:rPr>
              <a:t>transfer</a:t>
            </a:r>
            <a:r>
              <a:rPr sz="3200" spc="-65" dirty="0">
                <a:latin typeface="Gothic Uralic"/>
                <a:cs typeface="Gothic Uralic"/>
              </a:rPr>
              <a:t> </a:t>
            </a:r>
            <a:r>
              <a:rPr sz="3200" spc="-5" dirty="0">
                <a:latin typeface="Gothic Uralic"/>
                <a:cs typeface="Gothic Uralic"/>
              </a:rPr>
              <a:t>time</a:t>
            </a:r>
            <a:endParaRPr sz="3200" dirty="0">
              <a:latin typeface="Gothic Uralic"/>
              <a:cs typeface="Gothic Uralic"/>
            </a:endParaRPr>
          </a:p>
          <a:p>
            <a:pPr marL="299085" marR="649605" indent="-287020">
              <a:spcBef>
                <a:spcPts val="680"/>
              </a:spcBef>
              <a:buFont typeface="Wingdings"/>
              <a:buChar char=""/>
              <a:tabLst>
                <a:tab pos="299720" algn="l"/>
              </a:tabLst>
            </a:pPr>
            <a:r>
              <a:rPr sz="3200" b="1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Gothic Uralic"/>
              </a:rPr>
              <a:t>Seek time </a:t>
            </a:r>
            <a:r>
              <a:rPr sz="2800" spc="-5" dirty="0">
                <a:latin typeface="Gothic Uralic"/>
                <a:cs typeface="Gothic Uralic"/>
              </a:rPr>
              <a:t>– track selection </a:t>
            </a:r>
            <a:r>
              <a:rPr sz="2800" dirty="0">
                <a:latin typeface="Gothic Uralic"/>
                <a:cs typeface="Gothic Uralic"/>
              </a:rPr>
              <a:t>time (moving </a:t>
            </a:r>
            <a:r>
              <a:rPr sz="2800" spc="-5" dirty="0">
                <a:latin typeface="Gothic Uralic"/>
                <a:cs typeface="Gothic Uralic"/>
              </a:rPr>
              <a:t>the  </a:t>
            </a:r>
            <a:r>
              <a:rPr sz="2800" spc="-10" dirty="0">
                <a:latin typeface="Gothic Uralic"/>
                <a:cs typeface="Gothic Uralic"/>
              </a:rPr>
              <a:t>head </a:t>
            </a:r>
            <a:r>
              <a:rPr sz="2800" spc="-5" dirty="0">
                <a:latin typeface="Gothic Uralic"/>
                <a:cs typeface="Gothic Uralic"/>
              </a:rPr>
              <a:t>on the desired </a:t>
            </a:r>
            <a:r>
              <a:rPr sz="2800" spc="-10" dirty="0">
                <a:latin typeface="Gothic Uralic"/>
                <a:cs typeface="Gothic Uralic"/>
              </a:rPr>
              <a:t>sector </a:t>
            </a:r>
            <a:r>
              <a:rPr sz="2800" spc="-5" dirty="0">
                <a:latin typeface="Gothic Uralic"/>
                <a:cs typeface="Gothic Uralic"/>
              </a:rPr>
              <a:t>on the</a:t>
            </a:r>
            <a:r>
              <a:rPr sz="2800" spc="7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track)</a:t>
            </a:r>
            <a:endParaRPr sz="2800" dirty="0">
              <a:latin typeface="Gothic Uralic"/>
              <a:cs typeface="Gothic Uralic"/>
            </a:endParaRPr>
          </a:p>
          <a:p>
            <a:pPr marL="299085" marR="125095" indent="-287020">
              <a:spcBef>
                <a:spcPts val="675"/>
              </a:spcBef>
              <a:buFont typeface="Wingdings"/>
              <a:buChar char=""/>
              <a:tabLst>
                <a:tab pos="299720" algn="l"/>
              </a:tabLst>
            </a:pPr>
            <a:r>
              <a:rPr sz="3200" b="1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Gothic Uralic"/>
              </a:rPr>
              <a:t>Rotational delay </a:t>
            </a:r>
            <a:r>
              <a:rPr sz="2800" spc="-5" dirty="0">
                <a:latin typeface="Gothic Uralic"/>
                <a:cs typeface="Gothic Uralic"/>
              </a:rPr>
              <a:t>– the </a:t>
            </a:r>
            <a:r>
              <a:rPr sz="2800" dirty="0">
                <a:latin typeface="Gothic Uralic"/>
                <a:cs typeface="Gothic Uralic"/>
              </a:rPr>
              <a:t>time </a:t>
            </a:r>
            <a:r>
              <a:rPr sz="2800" spc="5" dirty="0">
                <a:latin typeface="Gothic Uralic"/>
                <a:cs typeface="Gothic Uralic"/>
              </a:rPr>
              <a:t>it </a:t>
            </a:r>
            <a:r>
              <a:rPr sz="2800" spc="-5" dirty="0">
                <a:latin typeface="Gothic Uralic"/>
                <a:cs typeface="Gothic Uralic"/>
              </a:rPr>
              <a:t>takes for the </a:t>
            </a:r>
            <a:r>
              <a:rPr sz="2800" spc="-10" dirty="0">
                <a:latin typeface="Gothic Uralic"/>
                <a:cs typeface="Gothic Uralic"/>
              </a:rPr>
              <a:t>head  </a:t>
            </a:r>
            <a:r>
              <a:rPr sz="2800" spc="-5" dirty="0">
                <a:latin typeface="Gothic Uralic"/>
                <a:cs typeface="Gothic Uralic"/>
              </a:rPr>
              <a:t>to reach the beginning of the</a:t>
            </a:r>
            <a:r>
              <a:rPr sz="2800" spc="9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sector</a:t>
            </a:r>
            <a:endParaRPr sz="2800" dirty="0">
              <a:latin typeface="Gothic Uralic"/>
              <a:cs typeface="Gothic Uralic"/>
            </a:endParaRPr>
          </a:p>
          <a:p>
            <a:pPr marL="299085" indent="-287020">
              <a:spcBef>
                <a:spcPts val="670"/>
              </a:spcBef>
              <a:buFont typeface="Wingdings"/>
              <a:buChar char=""/>
              <a:tabLst>
                <a:tab pos="299720" algn="l"/>
              </a:tabLst>
            </a:pPr>
            <a:r>
              <a:rPr sz="3200" b="1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Gothic Uralic"/>
              </a:rPr>
              <a:t>Transfer time </a:t>
            </a:r>
            <a:r>
              <a:rPr sz="2800" spc="-5" dirty="0">
                <a:latin typeface="Gothic Uralic"/>
                <a:cs typeface="Gothic Uralic"/>
              </a:rPr>
              <a:t>– the </a:t>
            </a:r>
            <a:r>
              <a:rPr sz="2800" dirty="0">
                <a:latin typeface="Gothic Uralic"/>
                <a:cs typeface="Gothic Uralic"/>
              </a:rPr>
              <a:t>time </a:t>
            </a:r>
            <a:r>
              <a:rPr sz="2800" spc="-5" dirty="0">
                <a:latin typeface="Gothic Uralic"/>
                <a:cs typeface="Gothic Uralic"/>
              </a:rPr>
              <a:t>required to transfer</a:t>
            </a:r>
            <a:r>
              <a:rPr sz="2800" spc="8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data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1190" y="666331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Tertiary</a:t>
            </a:r>
            <a:r>
              <a:rPr spc="-60" dirty="0"/>
              <a:t> </a:t>
            </a:r>
            <a:r>
              <a:rPr spc="-5"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76676" y="2048979"/>
            <a:ext cx="10580437" cy="3207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825" marR="5080" indent="-492759">
              <a:spcBef>
                <a:spcPts val="95"/>
              </a:spcBef>
              <a:buClr>
                <a:schemeClr val="accent3"/>
              </a:buClr>
              <a:buFont typeface="Wingdings"/>
              <a:buChar char=""/>
              <a:tabLst>
                <a:tab pos="504825" algn="l"/>
                <a:tab pos="505459" algn="l"/>
              </a:tabLst>
            </a:pPr>
            <a:r>
              <a:rPr sz="2800" dirty="0">
                <a:latin typeface="Gothic Uralic"/>
                <a:cs typeface="Gothic Uralic"/>
              </a:rPr>
              <a:t>Typically</a:t>
            </a:r>
            <a:r>
              <a:rPr lang="en-US" sz="2800" dirty="0">
                <a:latin typeface="Gothic Uralic"/>
                <a:cs typeface="Gothic Uralic"/>
              </a:rPr>
              <a:t>,</a:t>
            </a:r>
            <a:r>
              <a:rPr sz="2800" dirty="0">
                <a:latin typeface="Gothic Uralic"/>
                <a:cs typeface="Gothic Uralic"/>
              </a:rPr>
              <a:t> it involves </a:t>
            </a:r>
            <a:r>
              <a:rPr sz="2800" spc="-5" dirty="0">
                <a:latin typeface="Gothic Uralic"/>
                <a:cs typeface="Gothic Uralic"/>
              </a:rPr>
              <a:t>a </a:t>
            </a:r>
            <a:r>
              <a:rPr sz="2800" dirty="0">
                <a:latin typeface="Gothic Uralic"/>
                <a:cs typeface="Gothic Uralic"/>
              </a:rPr>
              <a:t>robotic </a:t>
            </a:r>
            <a:r>
              <a:rPr sz="2800" spc="-5" dirty="0">
                <a:latin typeface="Gothic Uralic"/>
                <a:cs typeface="Gothic Uralic"/>
              </a:rPr>
              <a:t>mechanism </a:t>
            </a:r>
            <a:r>
              <a:rPr sz="2800" dirty="0">
                <a:latin typeface="Gothic Uralic"/>
                <a:cs typeface="Gothic Uralic"/>
              </a:rPr>
              <a:t>which  will </a:t>
            </a:r>
            <a:r>
              <a:rPr sz="2800" spc="-5" dirty="0">
                <a:latin typeface="Gothic Uralic"/>
                <a:cs typeface="Gothic Uralic"/>
              </a:rPr>
              <a:t>mount </a:t>
            </a:r>
            <a:r>
              <a:rPr sz="2800" dirty="0">
                <a:latin typeface="Gothic Uralic"/>
                <a:cs typeface="Gothic Uralic"/>
              </a:rPr>
              <a:t>(insert)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dirty="0">
                <a:latin typeface="Gothic Uralic"/>
                <a:cs typeface="Gothic Uralic"/>
              </a:rPr>
              <a:t>dismount </a:t>
            </a:r>
            <a:r>
              <a:rPr sz="2800" spc="-5" dirty="0">
                <a:latin typeface="Gothic Uralic"/>
                <a:cs typeface="Gothic Uralic"/>
              </a:rPr>
              <a:t>removable  mass </a:t>
            </a:r>
            <a:r>
              <a:rPr sz="2800" spc="-10" dirty="0">
                <a:latin typeface="Gothic Uralic"/>
                <a:cs typeface="Gothic Uralic"/>
              </a:rPr>
              <a:t>storage </a:t>
            </a:r>
            <a:r>
              <a:rPr sz="2800" dirty="0">
                <a:latin typeface="Gothic Uralic"/>
                <a:cs typeface="Gothic Uralic"/>
              </a:rPr>
              <a:t>media into </a:t>
            </a:r>
            <a:r>
              <a:rPr sz="2800" spc="-5" dirty="0">
                <a:latin typeface="Gothic Uralic"/>
                <a:cs typeface="Gothic Uralic"/>
              </a:rPr>
              <a:t>a storage</a:t>
            </a:r>
            <a:r>
              <a:rPr sz="2800" spc="10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device.</a:t>
            </a:r>
            <a:endParaRPr sz="2800" dirty="0">
              <a:latin typeface="Gothic Uralic"/>
              <a:cs typeface="Gothic Uralic"/>
            </a:endParaRPr>
          </a:p>
          <a:p>
            <a:pPr marL="504825" marR="31750" indent="-492759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504825" algn="l"/>
                <a:tab pos="505459" algn="l"/>
              </a:tabLst>
            </a:pPr>
            <a:r>
              <a:rPr sz="2800" spc="-5" dirty="0">
                <a:latin typeface="Gothic Uralic"/>
                <a:cs typeface="Gothic Uralic"/>
              </a:rPr>
              <a:t>It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a comprehensive computer storage </a:t>
            </a:r>
            <a:r>
              <a:rPr sz="2800" spc="-10" dirty="0">
                <a:latin typeface="Gothic Uralic"/>
                <a:cs typeface="Gothic Uralic"/>
              </a:rPr>
              <a:t>system  </a:t>
            </a:r>
            <a:r>
              <a:rPr sz="2800" spc="-5" dirty="0">
                <a:latin typeface="Gothic Uralic"/>
                <a:cs typeface="Gothic Uralic"/>
              </a:rPr>
              <a:t>that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usually very slow, so </a:t>
            </a:r>
            <a:r>
              <a:rPr sz="2800" spc="5" dirty="0">
                <a:latin typeface="Gothic Uralic"/>
                <a:cs typeface="Gothic Uralic"/>
              </a:rPr>
              <a:t>it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usually used to  archive data that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not </a:t>
            </a:r>
            <a:r>
              <a:rPr sz="2800" spc="-10" dirty="0">
                <a:latin typeface="Gothic Uralic"/>
                <a:cs typeface="Gothic Uralic"/>
              </a:rPr>
              <a:t>accessed</a:t>
            </a:r>
            <a:r>
              <a:rPr sz="2800" spc="10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frequently.</a:t>
            </a:r>
            <a:endParaRPr sz="2800" dirty="0">
              <a:latin typeface="Gothic Uralic"/>
              <a:cs typeface="Gothic Uralic"/>
            </a:endParaRPr>
          </a:p>
          <a:p>
            <a:pPr marL="504825" marR="567055" indent="-492759">
              <a:spcBef>
                <a:spcPts val="675"/>
              </a:spcBef>
              <a:buClr>
                <a:schemeClr val="accent3"/>
              </a:buClr>
              <a:buFont typeface="Wingdings"/>
              <a:buChar char=""/>
              <a:tabLst>
                <a:tab pos="504825" algn="l"/>
                <a:tab pos="505459" algn="l"/>
                <a:tab pos="5878830" algn="l"/>
              </a:tabLst>
            </a:pPr>
            <a:r>
              <a:rPr sz="2800" dirty="0">
                <a:latin typeface="Gothic Uralic"/>
                <a:cs typeface="Gothic Uralic"/>
              </a:rPr>
              <a:t>This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dirty="0">
                <a:latin typeface="Gothic Uralic"/>
                <a:cs typeface="Gothic Uralic"/>
              </a:rPr>
              <a:t>primarily </a:t>
            </a:r>
            <a:r>
              <a:rPr sz="2800" spc="-5" dirty="0">
                <a:latin typeface="Gothic Uralic"/>
                <a:cs typeface="Gothic Uralic"/>
              </a:rPr>
              <a:t>useful for </a:t>
            </a:r>
            <a:r>
              <a:rPr sz="2800" dirty="0">
                <a:latin typeface="Gothic Uralic"/>
                <a:cs typeface="Gothic Uralic"/>
              </a:rPr>
              <a:t>extraordinarily </a:t>
            </a:r>
            <a:r>
              <a:rPr sz="2800" spc="-5" dirty="0">
                <a:latin typeface="Gothic Uralic"/>
                <a:cs typeface="Gothic Uralic"/>
              </a:rPr>
              <a:t>large  data </a:t>
            </a:r>
            <a:r>
              <a:rPr sz="2800" spc="-10" dirty="0">
                <a:latin typeface="Gothic Uralic"/>
                <a:cs typeface="Gothic Uralic"/>
              </a:rPr>
              <a:t>stores,</a:t>
            </a:r>
            <a:r>
              <a:rPr sz="2800" spc="4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accessed</a:t>
            </a:r>
            <a:r>
              <a:rPr sz="2800" spc="50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withou</a:t>
            </a:r>
            <a:r>
              <a:rPr lang="en-US" sz="2800" dirty="0">
                <a:latin typeface="Gothic Uralic"/>
                <a:cs typeface="Gothic Uralic"/>
              </a:rPr>
              <a:t>t </a:t>
            </a:r>
            <a:r>
              <a:rPr sz="2800" spc="-5" dirty="0">
                <a:latin typeface="Gothic Uralic"/>
                <a:cs typeface="Gothic Uralic"/>
              </a:rPr>
              <a:t>human  operators.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4" y="762000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Tertiary</a:t>
            </a:r>
            <a:r>
              <a:rPr spc="-60" dirty="0"/>
              <a:t> </a:t>
            </a:r>
            <a:r>
              <a:rPr spc="-5"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39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722782" y="2120348"/>
            <a:ext cx="8614509" cy="3975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8947" y="823374"/>
            <a:ext cx="9190913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>
              <a:spcBef>
                <a:spcPts val="5"/>
              </a:spcBef>
              <a:tabLst>
                <a:tab pos="647700" algn="l"/>
              </a:tabLst>
            </a:pPr>
            <a:r>
              <a:rPr spc="-5" dirty="0"/>
              <a:t>1</a:t>
            </a:r>
            <a:r>
              <a:rPr sz="3600" spc="-7" baseline="25462" dirty="0"/>
              <a:t>st	</a:t>
            </a:r>
            <a:r>
              <a:rPr sz="3600" dirty="0"/>
              <a:t>Generation Computers</a:t>
            </a:r>
            <a:r>
              <a:rPr sz="3600" spc="-95" dirty="0"/>
              <a:t> </a:t>
            </a:r>
            <a:r>
              <a:rPr sz="3600" spc="-5" dirty="0"/>
              <a:t>(1944-55)</a:t>
            </a:r>
            <a:endParaRPr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865763" y="1921984"/>
            <a:ext cx="8717280" cy="402161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spcBef>
                <a:spcPts val="880"/>
              </a:spcBef>
            </a:pPr>
            <a:r>
              <a:rPr sz="3200" b="1" dirty="0">
                <a:latin typeface="Gothic Uralic"/>
                <a:cs typeface="Gothic Uralic"/>
              </a:rPr>
              <a:t>Main </a:t>
            </a:r>
            <a:r>
              <a:rPr sz="3200" b="1" spc="-5" dirty="0">
                <a:latin typeface="Gothic Uralic"/>
                <a:cs typeface="Gothic Uralic"/>
              </a:rPr>
              <a:t>characteristics of </a:t>
            </a:r>
            <a:r>
              <a:rPr sz="3200" b="1" dirty="0">
                <a:latin typeface="Gothic Uralic"/>
                <a:cs typeface="Gothic Uralic"/>
              </a:rPr>
              <a:t>this</a:t>
            </a:r>
            <a:r>
              <a:rPr sz="3200" b="1" spc="20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generation</a:t>
            </a:r>
            <a:endParaRPr sz="3200" dirty="0">
              <a:latin typeface="Gothic Uralic"/>
              <a:cs typeface="Gothic Uralic"/>
            </a:endParaRPr>
          </a:p>
          <a:p>
            <a:pPr marL="469900" indent="-229235">
              <a:spcBef>
                <a:spcPts val="585"/>
              </a:spcBef>
              <a:buClr>
                <a:schemeClr val="accent3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10" dirty="0">
                <a:latin typeface="Gothic Uralic"/>
                <a:cs typeface="Gothic Uralic"/>
              </a:rPr>
              <a:t>Used </a:t>
            </a:r>
            <a:r>
              <a:rPr sz="2400" dirty="0">
                <a:latin typeface="Gothic Uralic"/>
                <a:cs typeface="Gothic Uralic"/>
              </a:rPr>
              <a:t>Thermion</a:t>
            </a:r>
            <a:r>
              <a:rPr sz="2400" spc="3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valves</a:t>
            </a:r>
          </a:p>
          <a:p>
            <a:pPr marL="469900" indent="-229235">
              <a:spcBef>
                <a:spcPts val="575"/>
              </a:spcBef>
              <a:buClr>
                <a:schemeClr val="accent3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dirty="0">
                <a:latin typeface="Gothic Uralic"/>
                <a:cs typeface="Gothic Uralic"/>
              </a:rPr>
              <a:t>Large </a:t>
            </a:r>
            <a:r>
              <a:rPr sz="2400" spc="10" dirty="0">
                <a:latin typeface="Gothic Uralic"/>
                <a:cs typeface="Gothic Uralic"/>
              </a:rPr>
              <a:t>in </a:t>
            </a:r>
            <a:r>
              <a:rPr sz="2400" spc="5" dirty="0">
                <a:latin typeface="Gothic Uralic"/>
                <a:cs typeface="Gothic Uralic"/>
              </a:rPr>
              <a:t>size </a:t>
            </a:r>
            <a:r>
              <a:rPr sz="2400" dirty="0">
                <a:latin typeface="Gothic Uralic"/>
                <a:cs typeface="Gothic Uralic"/>
              </a:rPr>
              <a:t>and </a:t>
            </a:r>
            <a:r>
              <a:rPr sz="2400" spc="5" dirty="0">
                <a:latin typeface="Gothic Uralic"/>
                <a:cs typeface="Gothic Uralic"/>
              </a:rPr>
              <a:t>very heavy </a:t>
            </a:r>
            <a:r>
              <a:rPr sz="2400" spc="10" dirty="0">
                <a:latin typeface="Gothic Uralic"/>
                <a:cs typeface="Gothic Uralic"/>
              </a:rPr>
              <a:t>in</a:t>
            </a:r>
            <a:r>
              <a:rPr sz="2400" spc="-17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weight</a:t>
            </a:r>
          </a:p>
          <a:p>
            <a:pPr marL="469900" indent="-229235">
              <a:spcBef>
                <a:spcPts val="580"/>
              </a:spcBef>
              <a:buClr>
                <a:schemeClr val="accent3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5" dirty="0">
                <a:latin typeface="Gothic Uralic"/>
                <a:cs typeface="Gothic Uralic"/>
              </a:rPr>
              <a:t>Power </a:t>
            </a:r>
            <a:r>
              <a:rPr sz="2400" dirty="0">
                <a:latin typeface="Gothic Uralic"/>
                <a:cs typeface="Gothic Uralic"/>
              </a:rPr>
              <a:t>consumption </a:t>
            </a:r>
            <a:r>
              <a:rPr sz="2400" spc="-5" dirty="0">
                <a:latin typeface="Gothic Uralic"/>
                <a:cs typeface="Gothic Uralic"/>
              </a:rPr>
              <a:t>was </a:t>
            </a:r>
            <a:r>
              <a:rPr sz="2400" spc="5" dirty="0">
                <a:latin typeface="Gothic Uralic"/>
                <a:cs typeface="Gothic Uralic"/>
              </a:rPr>
              <a:t>very</a:t>
            </a:r>
            <a:r>
              <a:rPr sz="2400" spc="-15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high</a:t>
            </a:r>
            <a:endParaRPr sz="2400" dirty="0">
              <a:latin typeface="Gothic Uralic"/>
              <a:cs typeface="Gothic Uralic"/>
            </a:endParaRPr>
          </a:p>
          <a:p>
            <a:pPr marL="469900" indent="-229235">
              <a:spcBef>
                <a:spcPts val="575"/>
              </a:spcBef>
              <a:buClr>
                <a:schemeClr val="accent3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5" dirty="0">
                <a:latin typeface="Gothic Uralic"/>
                <a:cs typeface="Gothic Uralic"/>
              </a:rPr>
              <a:t>First </a:t>
            </a:r>
            <a:r>
              <a:rPr sz="2400" dirty="0">
                <a:latin typeface="Gothic Uralic"/>
                <a:cs typeface="Gothic Uralic"/>
              </a:rPr>
              <a:t>Generation </a:t>
            </a:r>
            <a:r>
              <a:rPr sz="2400" spc="-5" dirty="0">
                <a:latin typeface="Gothic Uralic"/>
                <a:cs typeface="Gothic Uralic"/>
              </a:rPr>
              <a:t>Computers </a:t>
            </a:r>
            <a:r>
              <a:rPr sz="2400" dirty="0">
                <a:latin typeface="Gothic Uralic"/>
                <a:cs typeface="Gothic Uralic"/>
              </a:rPr>
              <a:t>relied </a:t>
            </a:r>
            <a:r>
              <a:rPr sz="2400" spc="-5" dirty="0">
                <a:latin typeface="Gothic Uralic"/>
                <a:cs typeface="Gothic Uralic"/>
              </a:rPr>
              <a:t>on </a:t>
            </a:r>
            <a:r>
              <a:rPr sz="2400" dirty="0">
                <a:latin typeface="Gothic Uralic"/>
                <a:cs typeface="Gothic Uralic"/>
              </a:rPr>
              <a:t>Machin</a:t>
            </a:r>
            <a:r>
              <a:rPr sz="2400" spc="-8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Language</a:t>
            </a:r>
          </a:p>
          <a:p>
            <a:pPr marL="469900" indent="-229235">
              <a:spcBef>
                <a:spcPts val="575"/>
              </a:spcBef>
              <a:buClr>
                <a:schemeClr val="accent3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dirty="0">
                <a:latin typeface="Gothic Uralic"/>
                <a:cs typeface="Gothic Uralic"/>
              </a:rPr>
              <a:t>Writing </a:t>
            </a:r>
            <a:r>
              <a:rPr sz="2400" spc="-5" dirty="0">
                <a:latin typeface="Gothic Uralic"/>
                <a:cs typeface="Gothic Uralic"/>
              </a:rPr>
              <a:t>program </a:t>
            </a:r>
            <a:r>
              <a:rPr sz="2400" dirty="0">
                <a:latin typeface="Gothic Uralic"/>
                <a:cs typeface="Gothic Uralic"/>
              </a:rPr>
              <a:t>on them </a:t>
            </a:r>
            <a:r>
              <a:rPr sz="2400" spc="-5" dirty="0">
                <a:latin typeface="Gothic Uralic"/>
                <a:cs typeface="Gothic Uralic"/>
              </a:rPr>
              <a:t>was </a:t>
            </a:r>
            <a:r>
              <a:rPr sz="2400" dirty="0">
                <a:latin typeface="Gothic Uralic"/>
                <a:cs typeface="Gothic Uralic"/>
              </a:rPr>
              <a:t>difficult or quite</a:t>
            </a:r>
            <a:r>
              <a:rPr sz="2400" spc="-7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slow</a:t>
            </a:r>
          </a:p>
          <a:p>
            <a:pPr marL="469900" marR="271780" indent="-228600">
              <a:spcBef>
                <a:spcPts val="580"/>
              </a:spcBef>
              <a:buClr>
                <a:schemeClr val="accent3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5" dirty="0">
                <a:latin typeface="Gothic Uralic"/>
                <a:cs typeface="Gothic Uralic"/>
              </a:rPr>
              <a:t>They were </a:t>
            </a:r>
            <a:r>
              <a:rPr sz="2400" spc="5" dirty="0">
                <a:latin typeface="Gothic Uralic"/>
                <a:cs typeface="Gothic Uralic"/>
              </a:rPr>
              <a:t>very </a:t>
            </a:r>
            <a:r>
              <a:rPr sz="2400" dirty="0">
                <a:latin typeface="Gothic Uralic"/>
                <a:cs typeface="Gothic Uralic"/>
              </a:rPr>
              <a:t>expensive </a:t>
            </a:r>
            <a:r>
              <a:rPr sz="2400" spc="-5" dirty="0">
                <a:latin typeface="Gothic Uralic"/>
                <a:cs typeface="Gothic Uralic"/>
              </a:rPr>
              <a:t>to </a:t>
            </a:r>
            <a:r>
              <a:rPr sz="2400" dirty="0">
                <a:latin typeface="Gothic Uralic"/>
                <a:cs typeface="Gothic Uralic"/>
              </a:rPr>
              <a:t>operate, </a:t>
            </a:r>
            <a:r>
              <a:rPr sz="2400" spc="5" dirty="0">
                <a:latin typeface="Gothic Uralic"/>
                <a:cs typeface="Gothic Uralic"/>
              </a:rPr>
              <a:t>using </a:t>
            </a:r>
            <a:r>
              <a:rPr sz="2400" dirty="0">
                <a:latin typeface="Gothic Uralic"/>
                <a:cs typeface="Gothic Uralic"/>
              </a:rPr>
              <a:t>a great  </a:t>
            </a:r>
            <a:r>
              <a:rPr sz="2400" spc="-5" dirty="0">
                <a:latin typeface="Gothic Uralic"/>
                <a:cs typeface="Gothic Uralic"/>
              </a:rPr>
              <a:t>deal of </a:t>
            </a:r>
            <a:r>
              <a:rPr sz="2400" dirty="0">
                <a:latin typeface="Gothic Uralic"/>
                <a:cs typeface="Gothic Uralic"/>
              </a:rPr>
              <a:t>electricity, generated a </a:t>
            </a:r>
            <a:r>
              <a:rPr sz="2400" spc="-5" dirty="0">
                <a:latin typeface="Gothic Uralic"/>
                <a:cs typeface="Gothic Uralic"/>
              </a:rPr>
              <a:t>lot of </a:t>
            </a:r>
            <a:r>
              <a:rPr sz="2400" dirty="0">
                <a:latin typeface="Gothic Uralic"/>
                <a:cs typeface="Gothic Uralic"/>
              </a:rPr>
              <a:t>heat, which </a:t>
            </a:r>
            <a:r>
              <a:rPr sz="2400" spc="-5" dirty="0">
                <a:latin typeface="Gothic Uralic"/>
                <a:cs typeface="Gothic Uralic"/>
              </a:rPr>
              <a:t>was  </a:t>
            </a:r>
            <a:r>
              <a:rPr sz="2400" dirty="0">
                <a:latin typeface="Gothic Uralic"/>
                <a:cs typeface="Gothic Uralic"/>
              </a:rPr>
              <a:t>often </a:t>
            </a:r>
            <a:r>
              <a:rPr sz="2400" spc="-5" dirty="0">
                <a:latin typeface="Gothic Uralic"/>
                <a:cs typeface="Gothic Uralic"/>
              </a:rPr>
              <a:t>the </a:t>
            </a:r>
            <a:r>
              <a:rPr sz="2400" dirty="0">
                <a:latin typeface="Gothic Uralic"/>
                <a:cs typeface="Gothic Uralic"/>
              </a:rPr>
              <a:t>cause </a:t>
            </a:r>
            <a:r>
              <a:rPr sz="2400" spc="-5" dirty="0">
                <a:latin typeface="Gothic Uralic"/>
                <a:cs typeface="Gothic Uralic"/>
              </a:rPr>
              <a:t>of</a:t>
            </a:r>
            <a:r>
              <a:rPr sz="2400" spc="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malfunctions</a:t>
            </a:r>
          </a:p>
        </p:txBody>
      </p:sp>
      <p:sp>
        <p:nvSpPr>
          <p:cNvPr id="11" name="object 11"/>
          <p:cNvSpPr/>
          <p:nvPr/>
        </p:nvSpPr>
        <p:spPr>
          <a:xfrm>
            <a:off x="8441055" y="2799519"/>
            <a:ext cx="3432048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83724" y="6433916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4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966" y="735340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Offline</a:t>
            </a:r>
            <a:r>
              <a:rPr spc="-45" dirty="0"/>
              <a:t> </a:t>
            </a:r>
            <a:r>
              <a:rPr spc="-5" dirty="0"/>
              <a:t>Storage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40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81322" y="2012568"/>
            <a:ext cx="10429486" cy="41261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spcBef>
                <a:spcPts val="41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Also </a:t>
            </a:r>
            <a:r>
              <a:rPr sz="2600" spc="-5" dirty="0">
                <a:latin typeface="Gothic Uralic"/>
                <a:cs typeface="Gothic Uralic"/>
              </a:rPr>
              <a:t>known </a:t>
            </a:r>
            <a:r>
              <a:rPr sz="2600" dirty="0">
                <a:latin typeface="Gothic Uralic"/>
                <a:cs typeface="Gothic Uralic"/>
              </a:rPr>
              <a:t>as </a:t>
            </a:r>
            <a:r>
              <a:rPr sz="2600" spc="-5" dirty="0">
                <a:latin typeface="Gothic Uralic"/>
                <a:cs typeface="Gothic Uralic"/>
              </a:rPr>
              <a:t>Disconnected</a:t>
            </a:r>
            <a:r>
              <a:rPr sz="2600" spc="-1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storage</a:t>
            </a:r>
            <a:endParaRPr sz="2600" dirty="0">
              <a:latin typeface="Gothic Uralic"/>
              <a:cs typeface="Gothic Uralic"/>
            </a:endParaRPr>
          </a:p>
          <a:p>
            <a:pPr marL="354965" marR="5080" indent="-342900">
              <a:lnSpc>
                <a:spcPts val="2810"/>
              </a:lnSpc>
              <a:spcBef>
                <a:spcPts val="665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>
                <a:latin typeface="Gothic Uralic"/>
                <a:cs typeface="Gothic Uralic"/>
              </a:rPr>
              <a:t>Is </a:t>
            </a:r>
            <a:r>
              <a:rPr sz="2600" dirty="0">
                <a:latin typeface="Gothic Uralic"/>
                <a:cs typeface="Gothic Uralic"/>
              </a:rPr>
              <a:t>a computer </a:t>
            </a:r>
            <a:r>
              <a:rPr sz="2600" spc="-5" dirty="0">
                <a:latin typeface="Gothic Uralic"/>
                <a:cs typeface="Gothic Uralic"/>
              </a:rPr>
              <a:t>data storage on </a:t>
            </a:r>
            <a:r>
              <a:rPr sz="2600" dirty="0">
                <a:latin typeface="Gothic Uralic"/>
                <a:cs typeface="Gothic Uralic"/>
              </a:rPr>
              <a:t>a medium or a  </a:t>
            </a:r>
            <a:r>
              <a:rPr sz="2600" spc="-5" dirty="0">
                <a:latin typeface="Gothic Uralic"/>
                <a:cs typeface="Gothic Uralic"/>
              </a:rPr>
              <a:t>device </a:t>
            </a:r>
            <a:r>
              <a:rPr sz="2600" dirty="0">
                <a:latin typeface="Gothic Uralic"/>
                <a:cs typeface="Gothic Uralic"/>
              </a:rPr>
              <a:t>that </a:t>
            </a:r>
            <a:r>
              <a:rPr sz="2600" spc="-5" dirty="0">
                <a:latin typeface="Gothic Uralic"/>
                <a:cs typeface="Gothic Uralic"/>
              </a:rPr>
              <a:t>is </a:t>
            </a:r>
            <a:r>
              <a:rPr sz="2600" dirty="0">
                <a:latin typeface="Gothic Uralic"/>
                <a:cs typeface="Gothic Uralic"/>
              </a:rPr>
              <a:t>not under the </a:t>
            </a:r>
            <a:r>
              <a:rPr sz="2600" spc="-5" dirty="0">
                <a:latin typeface="Gothic Uralic"/>
                <a:cs typeface="Gothic Uralic"/>
              </a:rPr>
              <a:t>control </a:t>
            </a:r>
            <a:r>
              <a:rPr sz="2600" dirty="0">
                <a:latin typeface="Gothic Uralic"/>
                <a:cs typeface="Gothic Uralic"/>
              </a:rPr>
              <a:t>of a </a:t>
            </a:r>
            <a:r>
              <a:rPr sz="2600" spc="-5" dirty="0">
                <a:latin typeface="Gothic Uralic"/>
                <a:cs typeface="Gothic Uralic"/>
              </a:rPr>
              <a:t>processing  unit</a:t>
            </a:r>
            <a:endParaRPr sz="2600" dirty="0">
              <a:latin typeface="Gothic Uralic"/>
              <a:cs typeface="Gothic Uralic"/>
            </a:endParaRPr>
          </a:p>
          <a:p>
            <a:pPr marL="354965" marR="351155" indent="-342900">
              <a:lnSpc>
                <a:spcPts val="2810"/>
              </a:lnSpc>
              <a:spcBef>
                <a:spcPts val="620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>
                <a:latin typeface="Gothic Uralic"/>
                <a:cs typeface="Gothic Uralic"/>
              </a:rPr>
              <a:t>It </a:t>
            </a:r>
            <a:r>
              <a:rPr sz="2600" dirty="0">
                <a:latin typeface="Gothic Uralic"/>
                <a:cs typeface="Gothic Uralic"/>
              </a:rPr>
              <a:t>must be </a:t>
            </a:r>
            <a:r>
              <a:rPr sz="2600" spc="-5" dirty="0">
                <a:latin typeface="Gothic Uralic"/>
                <a:cs typeface="Gothic Uralic"/>
              </a:rPr>
              <a:t>inserted </a:t>
            </a:r>
            <a:r>
              <a:rPr sz="2600" dirty="0">
                <a:latin typeface="Gothic Uralic"/>
                <a:cs typeface="Gothic Uralic"/>
              </a:rPr>
              <a:t>or connected by a human  operator </a:t>
            </a:r>
            <a:r>
              <a:rPr sz="2600" spc="-5" dirty="0">
                <a:latin typeface="Gothic Uralic"/>
                <a:cs typeface="Gothic Uralic"/>
              </a:rPr>
              <a:t>before </a:t>
            </a:r>
            <a:r>
              <a:rPr sz="2600" dirty="0">
                <a:latin typeface="Gothic Uralic"/>
                <a:cs typeface="Gothic Uralic"/>
              </a:rPr>
              <a:t>a computer can </a:t>
            </a:r>
            <a:r>
              <a:rPr sz="2600" spc="-5" dirty="0">
                <a:latin typeface="Gothic Uralic"/>
                <a:cs typeface="Gothic Uralic"/>
              </a:rPr>
              <a:t>access it</a:t>
            </a:r>
            <a:r>
              <a:rPr sz="2600" spc="-5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again</a:t>
            </a:r>
            <a:endParaRPr sz="26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270"/>
              </a:spcBef>
              <a:buClr>
                <a:schemeClr val="accent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5" dirty="0">
                <a:latin typeface="Gothic Uralic"/>
                <a:cs typeface="Gothic Uralic"/>
              </a:rPr>
              <a:t>Examples</a:t>
            </a:r>
            <a:endParaRPr sz="2600" dirty="0">
              <a:latin typeface="Gothic Uralic"/>
              <a:cs typeface="Gothic Uralic"/>
            </a:endParaRPr>
          </a:p>
          <a:p>
            <a:pPr marL="819150" lvl="1" indent="-514984">
              <a:spcBef>
                <a:spcPts val="300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sz="2400" spc="-5" dirty="0">
                <a:latin typeface="Gothic Uralic"/>
                <a:cs typeface="Gothic Uralic"/>
              </a:rPr>
              <a:t>Floppy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Disk</a:t>
            </a:r>
          </a:p>
          <a:p>
            <a:pPr marL="819150" lvl="1" indent="-514984">
              <a:spcBef>
                <a:spcPts val="285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sz="2400" spc="-5" dirty="0">
                <a:latin typeface="Gothic Uralic"/>
                <a:cs typeface="Gothic Uralic"/>
              </a:rPr>
              <a:t>CD/DVD/Blue-ray</a:t>
            </a:r>
            <a:endParaRPr sz="2400" dirty="0">
              <a:latin typeface="Gothic Uralic"/>
              <a:cs typeface="Gothic Uralic"/>
            </a:endParaRPr>
          </a:p>
          <a:p>
            <a:pPr marL="819150" lvl="1" indent="-514984">
              <a:spcBef>
                <a:spcPts val="290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sz="2400" spc="-10" dirty="0">
                <a:latin typeface="Gothic Uralic"/>
                <a:cs typeface="Gothic Uralic"/>
              </a:rPr>
              <a:t>USB </a:t>
            </a:r>
            <a:r>
              <a:rPr sz="2400" dirty="0">
                <a:latin typeface="Gothic Uralic"/>
                <a:cs typeface="Gothic Uralic"/>
              </a:rPr>
              <a:t>Flash</a:t>
            </a:r>
            <a:r>
              <a:rPr sz="2400" spc="-6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Drive</a:t>
            </a:r>
          </a:p>
          <a:p>
            <a:pPr marL="819150" lvl="1" indent="-514984">
              <a:spcBef>
                <a:spcPts val="290"/>
              </a:spcBef>
              <a:buClr>
                <a:schemeClr val="accent3"/>
              </a:buClr>
              <a:buFont typeface="Wingdings"/>
              <a:buChar char=""/>
              <a:tabLst>
                <a:tab pos="818515" algn="l"/>
                <a:tab pos="819785" algn="l"/>
              </a:tabLst>
            </a:pPr>
            <a:r>
              <a:rPr sz="2400" spc="-5" dirty="0">
                <a:latin typeface="Gothic Uralic"/>
                <a:cs typeface="Gothic Uralic"/>
              </a:rPr>
              <a:t>Memory</a:t>
            </a:r>
            <a:r>
              <a:rPr sz="2400" spc="-8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Cards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5998" y="780376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Offline</a:t>
            </a:r>
            <a:r>
              <a:rPr spc="-45" dirty="0"/>
              <a:t> </a:t>
            </a:r>
            <a:r>
              <a:rPr spc="-5" dirty="0"/>
              <a:t>Storage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41</a:t>
            </a:fld>
            <a:endParaRPr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E91435-B1CF-1D3E-3110-5540264CB388}"/>
              </a:ext>
            </a:extLst>
          </p:cNvPr>
          <p:cNvGrpSpPr/>
          <p:nvPr/>
        </p:nvGrpSpPr>
        <p:grpSpPr>
          <a:xfrm>
            <a:off x="1564552" y="1901687"/>
            <a:ext cx="8856345" cy="4832604"/>
            <a:chOff x="1591056" y="1676400"/>
            <a:chExt cx="8856345" cy="4832604"/>
          </a:xfrm>
        </p:grpSpPr>
        <p:grpSp>
          <p:nvGrpSpPr>
            <p:cNvPr id="8" name="object 8"/>
            <p:cNvGrpSpPr/>
            <p:nvPr/>
          </p:nvGrpSpPr>
          <p:grpSpPr>
            <a:xfrm>
              <a:off x="1595628" y="1736725"/>
              <a:ext cx="5201920" cy="1835150"/>
              <a:chOff x="73152" y="1673351"/>
              <a:chExt cx="5201920" cy="183515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76200" y="1676399"/>
                <a:ext cx="4215384" cy="1676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4676" y="1674875"/>
                <a:ext cx="4218940" cy="1679575"/>
              </a:xfrm>
              <a:custGeom>
                <a:avLst/>
                <a:gdLst/>
                <a:ahLst/>
                <a:cxnLst/>
                <a:rect l="l" t="t" r="r" b="b"/>
                <a:pathLst>
                  <a:path w="4218940" h="1679575">
                    <a:moveTo>
                      <a:pt x="0" y="1679448"/>
                    </a:moveTo>
                    <a:lnTo>
                      <a:pt x="4218432" y="1679448"/>
                    </a:lnTo>
                    <a:lnTo>
                      <a:pt x="4218432" y="0"/>
                    </a:lnTo>
                    <a:lnTo>
                      <a:pt x="0" y="0"/>
                    </a:lnTo>
                    <a:lnTo>
                      <a:pt x="0" y="167944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199" y="1676420"/>
                <a:ext cx="919215" cy="91436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265675" y="1674875"/>
                <a:ext cx="923925" cy="917575"/>
              </a:xfrm>
              <a:custGeom>
                <a:avLst/>
                <a:gdLst/>
                <a:ahLst/>
                <a:cxnLst/>
                <a:rect l="l" t="t" r="r" b="b"/>
                <a:pathLst>
                  <a:path w="923925" h="917575">
                    <a:moveTo>
                      <a:pt x="0" y="917448"/>
                    </a:moveTo>
                    <a:lnTo>
                      <a:pt x="923544" y="917448"/>
                    </a:lnTo>
                    <a:lnTo>
                      <a:pt x="923544" y="0"/>
                    </a:lnTo>
                    <a:lnTo>
                      <a:pt x="0" y="0"/>
                    </a:lnTo>
                    <a:lnTo>
                      <a:pt x="0" y="91744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267199" y="2590808"/>
                <a:ext cx="1004304" cy="91438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265675" y="2589275"/>
                <a:ext cx="1007744" cy="917575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917575">
                    <a:moveTo>
                      <a:pt x="0" y="917448"/>
                    </a:moveTo>
                    <a:lnTo>
                      <a:pt x="1007363" y="917448"/>
                    </a:lnTo>
                    <a:lnTo>
                      <a:pt x="1007363" y="0"/>
                    </a:lnTo>
                    <a:lnTo>
                      <a:pt x="0" y="0"/>
                    </a:lnTo>
                    <a:lnTo>
                      <a:pt x="0" y="91744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6010656" y="3800856"/>
              <a:ext cx="4436745" cy="2091055"/>
              <a:chOff x="4486655" y="3800855"/>
              <a:chExt cx="4436745" cy="209105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495799" y="3809999"/>
                <a:ext cx="4418076" cy="207263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491227" y="3805427"/>
                <a:ext cx="4427220" cy="2082164"/>
              </a:xfrm>
              <a:custGeom>
                <a:avLst/>
                <a:gdLst/>
                <a:ahLst/>
                <a:cxnLst/>
                <a:rect l="l" t="t" r="r" b="b"/>
                <a:pathLst>
                  <a:path w="4427220" h="2082164">
                    <a:moveTo>
                      <a:pt x="0" y="2081784"/>
                    </a:moveTo>
                    <a:lnTo>
                      <a:pt x="4427220" y="2081784"/>
                    </a:lnTo>
                    <a:lnTo>
                      <a:pt x="4427220" y="0"/>
                    </a:lnTo>
                    <a:lnTo>
                      <a:pt x="0" y="0"/>
                    </a:lnTo>
                    <a:lnTo>
                      <a:pt x="0" y="208178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/>
            <p:nvPr/>
          </p:nvSpPr>
          <p:spPr>
            <a:xfrm>
              <a:off x="7239000" y="1676400"/>
              <a:ext cx="2670048" cy="1780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1591056" y="3572256"/>
              <a:ext cx="4372610" cy="1862455"/>
              <a:chOff x="67056" y="3572255"/>
              <a:chExt cx="4372610" cy="186245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76200" y="3581399"/>
                <a:ext cx="4354068" cy="184403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71628" y="3576827"/>
                <a:ext cx="4363720" cy="1853564"/>
              </a:xfrm>
              <a:custGeom>
                <a:avLst/>
                <a:gdLst/>
                <a:ahLst/>
                <a:cxnLst/>
                <a:rect l="l" t="t" r="r" b="b"/>
                <a:pathLst>
                  <a:path w="4363720" h="1853564">
                    <a:moveTo>
                      <a:pt x="0" y="1853184"/>
                    </a:moveTo>
                    <a:lnTo>
                      <a:pt x="4363212" y="1853184"/>
                    </a:lnTo>
                    <a:lnTo>
                      <a:pt x="4363212" y="0"/>
                    </a:lnTo>
                    <a:lnTo>
                      <a:pt x="0" y="0"/>
                    </a:lnTo>
                    <a:lnTo>
                      <a:pt x="0" y="185318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/>
            <p:nvPr/>
          </p:nvSpPr>
          <p:spPr>
            <a:xfrm>
              <a:off x="1676400" y="5486400"/>
              <a:ext cx="4267200" cy="10226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192" y="758875"/>
            <a:ext cx="11029616" cy="87459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br>
              <a:rPr lang="en-US" spc="-5" dirty="0"/>
            </a:br>
            <a:r>
              <a:rPr spc="-5" dirty="0"/>
              <a:t>Storage Devices </a:t>
            </a:r>
            <a:r>
              <a:rPr dirty="0"/>
              <a:t>– </a:t>
            </a:r>
            <a:r>
              <a:rPr spc="-5" dirty="0"/>
              <a:t>Offline</a:t>
            </a:r>
            <a:r>
              <a:rPr spc="-45" dirty="0"/>
              <a:t> </a:t>
            </a:r>
            <a:r>
              <a:rPr spc="-5" dirty="0"/>
              <a:t>Storage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1620"/>
              </p:ext>
            </p:extLst>
          </p:nvPr>
        </p:nvGraphicFramePr>
        <p:xfrm>
          <a:off x="1005261" y="2120348"/>
          <a:ext cx="9851859" cy="45928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1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 dirty="0"/>
                        <a:t>CD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10" dirty="0"/>
                        <a:t>DVD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2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" dirty="0"/>
                        <a:t>Stands </a:t>
                      </a:r>
                      <a:r>
                        <a:rPr sz="1800" spc="-15" dirty="0"/>
                        <a:t>for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" dirty="0"/>
                        <a:t>Compact</a:t>
                      </a:r>
                      <a:r>
                        <a:rPr sz="1800" dirty="0"/>
                        <a:t> </a:t>
                      </a:r>
                      <a:r>
                        <a:rPr sz="1800" spc="-10" dirty="0"/>
                        <a:t>Disc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0" dirty="0"/>
                        <a:t>Digital </a:t>
                      </a:r>
                      <a:r>
                        <a:rPr sz="1800" spc="-20" dirty="0"/>
                        <a:t>Versatile</a:t>
                      </a:r>
                      <a:r>
                        <a:rPr sz="1800" spc="20" dirty="0"/>
                        <a:t> </a:t>
                      </a:r>
                      <a:r>
                        <a:rPr sz="1800" spc="-10" dirty="0"/>
                        <a:t>Disc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 dirty="0"/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/>
                        <a:t>Purpose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/>
                    </a:p>
                    <a:p>
                      <a:pPr marL="99060" marR="151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/>
                        <a:t>CDs </a:t>
                      </a:r>
                      <a:r>
                        <a:rPr sz="1800" spc="-10" dirty="0"/>
                        <a:t>are </a:t>
                      </a:r>
                      <a:r>
                        <a:rPr sz="1800" dirty="0"/>
                        <a:t>made </a:t>
                      </a:r>
                      <a:r>
                        <a:rPr sz="1800" spc="-5" dirty="0"/>
                        <a:t>with </a:t>
                      </a:r>
                      <a:r>
                        <a:rPr sz="1800" dirty="0"/>
                        <a:t>the </a:t>
                      </a:r>
                      <a:r>
                        <a:rPr sz="1800" spc="-5" dirty="0"/>
                        <a:t>purpose of  holding </a:t>
                      </a:r>
                      <a:r>
                        <a:rPr sz="1800" dirty="0"/>
                        <a:t>audio </a:t>
                      </a:r>
                      <a:r>
                        <a:rPr sz="1800" spc="-5" dirty="0"/>
                        <a:t>files </a:t>
                      </a:r>
                      <a:r>
                        <a:rPr sz="1800" dirty="0"/>
                        <a:t>as </a:t>
                      </a:r>
                      <a:r>
                        <a:rPr sz="1800" spc="-5" dirty="0"/>
                        <a:t>well </a:t>
                      </a:r>
                      <a:r>
                        <a:rPr sz="1800" dirty="0"/>
                        <a:t>as  </a:t>
                      </a:r>
                      <a:r>
                        <a:rPr sz="1800" spc="-15" dirty="0"/>
                        <a:t>program</a:t>
                      </a:r>
                      <a:r>
                        <a:rPr sz="1800" spc="-5" dirty="0"/>
                        <a:t> files.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/>
                    </a:p>
                    <a:p>
                      <a:pPr marL="99695" marR="322580">
                        <a:lnSpc>
                          <a:spcPct val="100000"/>
                        </a:lnSpc>
                      </a:pPr>
                      <a:r>
                        <a:rPr sz="1800" spc="-10" dirty="0"/>
                        <a:t>DVDs are </a:t>
                      </a:r>
                      <a:r>
                        <a:rPr sz="1800" dirty="0"/>
                        <a:t>made </a:t>
                      </a:r>
                      <a:r>
                        <a:rPr sz="1800" spc="-5" dirty="0"/>
                        <a:t>with </a:t>
                      </a:r>
                      <a:r>
                        <a:rPr sz="1800" dirty="0"/>
                        <a:t>the </a:t>
                      </a:r>
                      <a:r>
                        <a:rPr sz="1800" spc="-5" dirty="0"/>
                        <a:t>purpose  of holding </a:t>
                      </a:r>
                      <a:r>
                        <a:rPr sz="1800" dirty="0"/>
                        <a:t>video </a:t>
                      </a:r>
                      <a:r>
                        <a:rPr sz="1800" spc="-5" dirty="0"/>
                        <a:t>files, movies,  </a:t>
                      </a:r>
                      <a:r>
                        <a:rPr sz="1800" spc="-10" dirty="0"/>
                        <a:t>substantial </a:t>
                      </a:r>
                      <a:r>
                        <a:rPr sz="1800" spc="-5" dirty="0"/>
                        <a:t>amount of </a:t>
                      </a:r>
                      <a:r>
                        <a:rPr sz="1800" spc="-10" dirty="0"/>
                        <a:t>programs,  </a:t>
                      </a:r>
                      <a:r>
                        <a:rPr sz="1800" spc="-15" dirty="0"/>
                        <a:t>etc.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/>
                        <a:t>Media 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10" dirty="0"/>
                        <a:t>Optical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disc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10" dirty="0"/>
                        <a:t>Optical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disc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12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/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spc="-5" dirty="0"/>
                        <a:t>Capacity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/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15" dirty="0"/>
                        <a:t>Typically </a:t>
                      </a:r>
                      <a:r>
                        <a:rPr sz="1800" spc="-5" dirty="0"/>
                        <a:t>up </a:t>
                      </a:r>
                      <a:r>
                        <a:rPr sz="1800" spc="-10" dirty="0"/>
                        <a:t>to </a:t>
                      </a:r>
                      <a:r>
                        <a:rPr sz="1800" dirty="0"/>
                        <a:t>700 </a:t>
                      </a:r>
                      <a:r>
                        <a:rPr sz="1800" spc="-5" dirty="0"/>
                        <a:t>MiB (up </a:t>
                      </a:r>
                      <a:r>
                        <a:rPr sz="1800" spc="-10" dirty="0"/>
                        <a:t>to</a:t>
                      </a:r>
                      <a:r>
                        <a:rPr sz="1800" spc="25" dirty="0"/>
                        <a:t> </a:t>
                      </a:r>
                      <a:r>
                        <a:rPr sz="1800" dirty="0"/>
                        <a:t>80</a:t>
                      </a:r>
                      <a:endParaRPr sz="1800"/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5" dirty="0"/>
                        <a:t>minutes</a:t>
                      </a:r>
                      <a:r>
                        <a:rPr sz="1800" spc="10" dirty="0"/>
                        <a:t> </a:t>
                      </a:r>
                      <a:r>
                        <a:rPr sz="1800" spc="-5" dirty="0"/>
                        <a:t>audio)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/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spc="-15" dirty="0"/>
                        <a:t>DVD </a:t>
                      </a:r>
                      <a:r>
                        <a:rPr sz="1800" spc="-10" dirty="0"/>
                        <a:t>can range from </a:t>
                      </a:r>
                      <a:r>
                        <a:rPr sz="1800" dirty="0"/>
                        <a:t>4.7 GB</a:t>
                      </a:r>
                      <a:r>
                        <a:rPr sz="1800" spc="35" dirty="0"/>
                        <a:t> </a:t>
                      </a:r>
                      <a:r>
                        <a:rPr sz="1800" spc="-10" dirty="0"/>
                        <a:t>to</a:t>
                      </a:r>
                      <a:endParaRPr sz="1800"/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dirty="0"/>
                        <a:t>17.08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GB.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/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spc="-20" dirty="0"/>
                        <a:t>Types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/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5" dirty="0"/>
                        <a:t>CD-R, </a:t>
                      </a:r>
                      <a:r>
                        <a:rPr sz="1800" spc="-40" dirty="0"/>
                        <a:t>CD-RW, </a:t>
                      </a:r>
                      <a:r>
                        <a:rPr sz="1800" spc="-30" dirty="0"/>
                        <a:t>CD-Text</a:t>
                      </a:r>
                      <a:r>
                        <a:rPr sz="1800" spc="65" dirty="0"/>
                        <a:t> </a:t>
                      </a:r>
                      <a:r>
                        <a:rPr sz="1800" spc="-15" dirty="0"/>
                        <a:t>ETC.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/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spc="-40" dirty="0"/>
                        <a:t>DVD-RW, DVD+RW, </a:t>
                      </a:r>
                      <a:r>
                        <a:rPr sz="1800" spc="-5" dirty="0"/>
                        <a:t>DVD-RAM</a:t>
                      </a:r>
                      <a:r>
                        <a:rPr sz="1800" spc="135" dirty="0"/>
                        <a:t> </a:t>
                      </a:r>
                      <a:r>
                        <a:rPr sz="1800" dirty="0"/>
                        <a:t>and</a:t>
                      </a: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spc="-20" dirty="0"/>
                        <a:t>Blu-Ray.</a:t>
                      </a:r>
                      <a:endParaRPr sz="1800" dirty="0"/>
                    </a:p>
                    <a:p>
                      <a:pPr marR="313055" algn="r">
                        <a:lnSpc>
                          <a:spcPts val="1335"/>
                        </a:lnSpc>
                        <a:spcBef>
                          <a:spcPts val="509"/>
                        </a:spcBef>
                      </a:pPr>
                      <a:r>
                        <a:rPr sz="1200" spc="5" dirty="0">
                          <a:solidFill>
                            <a:srgbClr val="888888"/>
                          </a:solidFill>
                        </a:rPr>
                        <a:t>45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192" y="914556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</a:t>
            </a:r>
            <a:r>
              <a:rPr lang="en-US" spc="-5" dirty="0"/>
              <a:t>- </a:t>
            </a:r>
            <a:r>
              <a:rPr spc="-5" dirty="0"/>
              <a:t>Storage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A0ED7D-4FE2-64A5-1E7B-34DFA309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dirty="0"/>
              <a:pPr marL="38100">
                <a:spcBef>
                  <a:spcPts val="105"/>
                </a:spcBef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30748" y="1666781"/>
            <a:ext cx="5055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Gothic Uralic"/>
                <a:cs typeface="Gothic Uralic"/>
              </a:rPr>
              <a:t>Other </a:t>
            </a:r>
            <a:r>
              <a:rPr sz="3200" b="1" spc="-5" dirty="0">
                <a:latin typeface="Gothic Uralic"/>
                <a:cs typeface="Gothic Uralic"/>
              </a:rPr>
              <a:t>Storage</a:t>
            </a:r>
            <a:r>
              <a:rPr sz="3200" b="1" spc="-25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techniques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9535" y="2350840"/>
            <a:ext cx="9092895" cy="33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192" y="777345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dirty="0"/>
              <a:pPr marL="38100">
                <a:spcBef>
                  <a:spcPts val="105"/>
                </a:spcBef>
              </a:pPr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7739" y="1793280"/>
            <a:ext cx="5055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Gothic Uralic"/>
                <a:cs typeface="Gothic Uralic"/>
              </a:rPr>
              <a:t>Other </a:t>
            </a:r>
            <a:r>
              <a:rPr sz="3200" b="1" spc="-5" dirty="0">
                <a:latin typeface="Gothic Uralic"/>
                <a:cs typeface="Gothic Uralic"/>
              </a:rPr>
              <a:t>Storage</a:t>
            </a:r>
            <a:r>
              <a:rPr sz="3200" b="1" spc="-25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techniques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6887" y="2319354"/>
            <a:ext cx="8796528" cy="421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192" y="939975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DB4499-C485-016E-A891-864A0FC2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dirty="0"/>
              <a:pPr marL="38100">
                <a:spcBef>
                  <a:spcPts val="105"/>
                </a:spcBef>
              </a:pPr>
              <a:t>45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1192" y="1800540"/>
            <a:ext cx="40595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Evolution of</a:t>
            </a:r>
            <a:r>
              <a:rPr sz="3200" b="1" spc="-6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storages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7868" y="1800540"/>
            <a:ext cx="6563139" cy="4800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192" y="777345"/>
            <a:ext cx="11029616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Computer  Storage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dirty="0"/>
              <a:pPr marL="38100">
                <a:spcBef>
                  <a:spcPts val="105"/>
                </a:spcBef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7818" y="1696085"/>
            <a:ext cx="40595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Evolution of</a:t>
            </a:r>
            <a:r>
              <a:rPr sz="3200" b="1" spc="-6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storages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2209800"/>
            <a:ext cx="7136892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47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C1312-257C-36B2-2FA8-EEC3DBC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B39CA3-D1D9-5A75-6EB2-B89E695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07013" y="3646526"/>
            <a:ext cx="3866388" cy="2886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8600" y="826993"/>
            <a:ext cx="723836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647700" algn="l"/>
              </a:tabLst>
            </a:pPr>
            <a:r>
              <a:rPr spc="-5" dirty="0"/>
              <a:t>1</a:t>
            </a:r>
            <a:r>
              <a:rPr sz="3600" spc="-7" baseline="25462" dirty="0"/>
              <a:t>st	</a:t>
            </a:r>
            <a:r>
              <a:rPr sz="3600" dirty="0"/>
              <a:t>Generation</a:t>
            </a:r>
            <a:r>
              <a:rPr sz="3600" spc="-20" dirty="0"/>
              <a:t> </a:t>
            </a:r>
            <a:r>
              <a:rPr sz="3600" dirty="0"/>
              <a:t>Computers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8599" y="2078443"/>
            <a:ext cx="11274617" cy="1457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61489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Electronic </a:t>
            </a:r>
            <a:r>
              <a:rPr sz="3200" b="1" dirty="0">
                <a:latin typeface="Gothic Uralic"/>
                <a:cs typeface="Gothic Uralic"/>
              </a:rPr>
              <a:t>Numerical Integrator </a:t>
            </a:r>
            <a:r>
              <a:rPr sz="3200" b="1" spc="-5" dirty="0">
                <a:latin typeface="Gothic Uralic"/>
                <a:cs typeface="Gothic Uralic"/>
              </a:rPr>
              <a:t>and  </a:t>
            </a:r>
            <a:r>
              <a:rPr sz="3200" b="1" dirty="0">
                <a:latin typeface="Gothic Uralic"/>
                <a:cs typeface="Gothic Uralic"/>
              </a:rPr>
              <a:t>Calculator</a:t>
            </a:r>
            <a:r>
              <a:rPr sz="3200" b="1" spc="-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(ENIAC)</a:t>
            </a:r>
            <a:endParaRPr sz="3200" dirty="0">
              <a:latin typeface="Gothic Uralic"/>
              <a:cs typeface="Gothic Uralic"/>
            </a:endParaRPr>
          </a:p>
          <a:p>
            <a:pPr marL="12065" marR="5080">
              <a:spcBef>
                <a:spcPts val="660"/>
              </a:spcBef>
              <a:buClr>
                <a:srgbClr val="EDEBE0"/>
              </a:buClr>
              <a:buSzPct val="75000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1946 : </a:t>
            </a:r>
            <a:r>
              <a:rPr sz="2800" dirty="0">
                <a:latin typeface="Gothic Uralic"/>
                <a:cs typeface="Gothic Uralic"/>
              </a:rPr>
              <a:t>First electronic </a:t>
            </a:r>
            <a:r>
              <a:rPr sz="2800" spc="-5" dirty="0">
                <a:latin typeface="Gothic Uralic"/>
                <a:cs typeface="Gothic Uralic"/>
              </a:rPr>
              <a:t>general purpose </a:t>
            </a:r>
            <a:r>
              <a:rPr sz="2800" dirty="0">
                <a:latin typeface="Gothic Uralic"/>
                <a:cs typeface="Gothic Uralic"/>
              </a:rPr>
              <a:t>calculator,  </a:t>
            </a:r>
            <a:r>
              <a:rPr sz="2800" spc="-10" dirty="0">
                <a:latin typeface="Gothic Uralic"/>
                <a:cs typeface="Gothic Uralic"/>
              </a:rPr>
              <a:t>ENIAC was </a:t>
            </a:r>
            <a:r>
              <a:rPr sz="2800" spc="-5" dirty="0">
                <a:latin typeface="Gothic Uralic"/>
                <a:cs typeface="Gothic Uralic"/>
              </a:rPr>
              <a:t>built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10" dirty="0">
                <a:latin typeface="Gothic Uralic"/>
                <a:cs typeface="Gothic Uralic"/>
              </a:rPr>
              <a:t>U.S, </a:t>
            </a:r>
            <a:r>
              <a:rPr sz="2800" spc="-5" dirty="0">
                <a:latin typeface="Gothic Uralic"/>
                <a:cs typeface="Gothic Uralic"/>
              </a:rPr>
              <a:t>weighs 33 tons, consumes  </a:t>
            </a:r>
            <a:r>
              <a:rPr sz="2800" spc="-10" dirty="0">
                <a:latin typeface="Gothic Uralic"/>
                <a:cs typeface="Gothic Uralic"/>
              </a:rPr>
              <a:t>150kw, and averages 5000 </a:t>
            </a:r>
            <a:r>
              <a:rPr sz="2800" spc="-5" dirty="0">
                <a:latin typeface="Gothic Uralic"/>
                <a:cs typeface="Gothic Uralic"/>
              </a:rPr>
              <a:t>operations </a:t>
            </a:r>
            <a:r>
              <a:rPr sz="2800" spc="-10" dirty="0">
                <a:latin typeface="Gothic Uralic"/>
                <a:cs typeface="Gothic Uralic"/>
              </a:rPr>
              <a:t>per  </a:t>
            </a:r>
            <a:r>
              <a:rPr sz="2800" spc="-5" dirty="0">
                <a:latin typeface="Gothic Uralic"/>
                <a:cs typeface="Gothic Uralic"/>
              </a:rPr>
              <a:t>second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83724" y="6433916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5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870" y="825154"/>
            <a:ext cx="723836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647700" algn="l"/>
              </a:tabLst>
            </a:pPr>
            <a:r>
              <a:rPr spc="-5" dirty="0"/>
              <a:t>1</a:t>
            </a:r>
            <a:r>
              <a:rPr sz="3600" spc="-7" baseline="25462" dirty="0"/>
              <a:t>st	</a:t>
            </a:r>
            <a:r>
              <a:rPr sz="3600" dirty="0"/>
              <a:t>Generation</a:t>
            </a:r>
            <a:r>
              <a:rPr sz="3600" spc="-20" dirty="0"/>
              <a:t> </a:t>
            </a:r>
            <a:r>
              <a:rPr sz="3600" dirty="0"/>
              <a:t>Computers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7870" y="1880435"/>
            <a:ext cx="10426478" cy="207556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  <a:buClr>
                <a:schemeClr val="accent3"/>
              </a:buClr>
            </a:pPr>
            <a:r>
              <a:rPr sz="3200" b="1" spc="-5" dirty="0">
                <a:latin typeface="Gothic Uralic"/>
                <a:cs typeface="Gothic Uralic"/>
              </a:rPr>
              <a:t>Hard </a:t>
            </a:r>
            <a:r>
              <a:rPr sz="3200" b="1" dirty="0">
                <a:latin typeface="Gothic Uralic"/>
                <a:cs typeface="Gothic Uralic"/>
              </a:rPr>
              <a:t>wired</a:t>
            </a:r>
            <a:r>
              <a:rPr sz="3200" b="1" spc="-15" dirty="0">
                <a:latin typeface="Gothic Uralic"/>
                <a:cs typeface="Gothic Uralic"/>
              </a:rPr>
              <a:t> </a:t>
            </a:r>
            <a:r>
              <a:rPr sz="3200" b="1" spc="-5" dirty="0">
                <a:latin typeface="Gothic Uralic"/>
                <a:cs typeface="Gothic Uralic"/>
              </a:rPr>
              <a:t>programming</a:t>
            </a:r>
            <a:endParaRPr sz="3200" dirty="0">
              <a:latin typeface="Gothic Uralic"/>
              <a:cs typeface="Gothic Uralic"/>
            </a:endParaRPr>
          </a:p>
          <a:p>
            <a:pPr marL="469265" marR="5080" indent="-457200">
              <a:spcBef>
                <a:spcPts val="6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10" dirty="0">
                <a:latin typeface="Gothic Uralic"/>
                <a:cs typeface="Gothic Uralic"/>
              </a:rPr>
              <a:t>Early </a:t>
            </a:r>
            <a:r>
              <a:rPr sz="2800" spc="-5" dirty="0">
                <a:latin typeface="Gothic Uralic"/>
                <a:cs typeface="Gothic Uralic"/>
              </a:rPr>
              <a:t>computers </a:t>
            </a:r>
            <a:r>
              <a:rPr sz="2800" spc="-10" dirty="0">
                <a:latin typeface="Gothic Uralic"/>
                <a:cs typeface="Gothic Uralic"/>
              </a:rPr>
              <a:t>were </a:t>
            </a:r>
            <a:r>
              <a:rPr sz="2800" spc="-5" dirty="0">
                <a:latin typeface="Gothic Uralic"/>
                <a:cs typeface="Gothic Uralic"/>
              </a:rPr>
              <a:t>programmed, using </a:t>
            </a:r>
            <a:r>
              <a:rPr sz="2800" spc="-10" dirty="0">
                <a:latin typeface="Gothic Uralic"/>
                <a:cs typeface="Gothic Uralic"/>
              </a:rPr>
              <a:t>large  </a:t>
            </a:r>
            <a:r>
              <a:rPr sz="2800" spc="-5" dirty="0">
                <a:latin typeface="Gothic Uralic"/>
                <a:cs typeface="Gothic Uralic"/>
              </a:rPr>
              <a:t>number of switches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the console </a:t>
            </a:r>
            <a:r>
              <a:rPr sz="2800" spc="-10" dirty="0">
                <a:latin typeface="Gothic Uralic"/>
                <a:cs typeface="Gothic Uralic"/>
              </a:rPr>
              <a:t>panel and  </a:t>
            </a:r>
            <a:r>
              <a:rPr sz="2800" spc="-5" dirty="0">
                <a:latin typeface="Gothic Uralic"/>
                <a:cs typeface="Gothic Uralic"/>
              </a:rPr>
              <a:t>plugging/unplugging</a:t>
            </a:r>
            <a:r>
              <a:rPr sz="2800" spc="1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cables</a:t>
            </a:r>
            <a:endParaRPr sz="2800" dirty="0">
              <a:latin typeface="Gothic Uralic"/>
              <a:cs typeface="Gothic Uralic"/>
            </a:endParaRPr>
          </a:p>
          <a:p>
            <a:pPr marL="469900" indent="-457200"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It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called hardwired</a:t>
            </a:r>
            <a:r>
              <a:rPr sz="2800" spc="-2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programming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1430" y="5639167"/>
            <a:ext cx="288480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185">
              <a:spcBef>
                <a:spcPts val="100"/>
              </a:spcBef>
            </a:pPr>
            <a:r>
              <a:rPr spc="-20" dirty="0">
                <a:latin typeface="Gothic Uralic"/>
                <a:cs typeface="Gothic Uralic"/>
              </a:rPr>
              <a:t>Two </a:t>
            </a:r>
            <a:r>
              <a:rPr spc="-10" dirty="0">
                <a:latin typeface="Gothic Uralic"/>
                <a:cs typeface="Gothic Uralic"/>
              </a:rPr>
              <a:t>women working with  </a:t>
            </a:r>
            <a:r>
              <a:rPr dirty="0">
                <a:latin typeface="Gothic Uralic"/>
                <a:cs typeface="Gothic Uralic"/>
              </a:rPr>
              <a:t>ENIAC</a:t>
            </a:r>
            <a:r>
              <a:rPr spc="-40" dirty="0">
                <a:latin typeface="Gothic Uralic"/>
                <a:cs typeface="Gothic Uralic"/>
              </a:rPr>
              <a:t> </a:t>
            </a:r>
            <a:r>
              <a:rPr spc="-5" dirty="0">
                <a:latin typeface="Gothic Uralic"/>
                <a:cs typeface="Gothic Uralic"/>
              </a:rPr>
              <a:t>computer</a:t>
            </a:r>
            <a:endParaRPr dirty="0">
              <a:latin typeface="Gothic Uralic"/>
              <a:cs typeface="Gothic Uralic"/>
            </a:endParaRPr>
          </a:p>
          <a:p>
            <a:pPr marL="12700">
              <a:spcBef>
                <a:spcPts val="1080"/>
              </a:spcBef>
            </a:pPr>
            <a:r>
              <a:rPr spc="-10" dirty="0">
                <a:latin typeface="Gothic Uralic"/>
                <a:cs typeface="Gothic Uralic"/>
              </a:rPr>
              <a:t>United States </a:t>
            </a:r>
            <a:r>
              <a:rPr dirty="0">
                <a:latin typeface="Gothic Uralic"/>
                <a:cs typeface="Gothic Uralic"/>
              </a:rPr>
              <a:t>Army</a:t>
            </a:r>
            <a:r>
              <a:rPr spc="10" dirty="0">
                <a:latin typeface="Gothic Uralic"/>
                <a:cs typeface="Gothic Uralic"/>
              </a:rPr>
              <a:t> </a:t>
            </a:r>
            <a:r>
              <a:rPr spc="-5" dirty="0">
                <a:latin typeface="Gothic Uralic"/>
                <a:cs typeface="Gothic Uralic"/>
              </a:rPr>
              <a:t>Photo.</a:t>
            </a:r>
            <a:endParaRPr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2582" y="3541472"/>
            <a:ext cx="4037802" cy="259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3724" y="6433916"/>
            <a:ext cx="1733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Verdana"/>
                <a:cs typeface="Verdana"/>
              </a:rPr>
              <a:pPr marL="38100">
                <a:spcBef>
                  <a:spcPts val="105"/>
                </a:spcBef>
              </a:pPr>
              <a:t>6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635" y="825154"/>
            <a:ext cx="723836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647700" algn="l"/>
              </a:tabLst>
            </a:pPr>
            <a:r>
              <a:rPr spc="-5" dirty="0"/>
              <a:t>1</a:t>
            </a:r>
            <a:r>
              <a:rPr sz="3600" spc="-7" baseline="25462" dirty="0"/>
              <a:t>st	</a:t>
            </a:r>
            <a:r>
              <a:rPr sz="3600" dirty="0"/>
              <a:t>to </a:t>
            </a:r>
            <a:r>
              <a:rPr sz="3600" spc="-5" dirty="0"/>
              <a:t>2</a:t>
            </a:r>
            <a:r>
              <a:rPr sz="3600" spc="-7" baseline="25462" dirty="0"/>
              <a:t>nd</a:t>
            </a:r>
            <a:r>
              <a:rPr sz="3600" spc="487" baseline="25462" dirty="0"/>
              <a:t> </a:t>
            </a:r>
            <a:r>
              <a:rPr sz="3600" spc="-5" dirty="0"/>
              <a:t>generation</a:t>
            </a:r>
            <a:endParaRPr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762635" y="1838858"/>
            <a:ext cx="10992043" cy="293734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b="1" spc="-5" dirty="0">
                <a:latin typeface="Gothic Uralic"/>
                <a:cs typeface="Gothic Uralic"/>
              </a:rPr>
              <a:t>Von </a:t>
            </a:r>
            <a:r>
              <a:rPr sz="3200" b="1" dirty="0">
                <a:latin typeface="Gothic Uralic"/>
                <a:cs typeface="Gothic Uralic"/>
              </a:rPr>
              <a:t>Neumann</a:t>
            </a:r>
            <a:r>
              <a:rPr sz="3200" b="1" spc="-4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Architecture</a:t>
            </a:r>
            <a:endParaRPr sz="3200" dirty="0">
              <a:latin typeface="Gothic Uralic"/>
              <a:cs typeface="Gothic Uralic"/>
            </a:endParaRPr>
          </a:p>
          <a:p>
            <a:pPr marL="469265" marR="713105" indent="-457200">
              <a:spcBef>
                <a:spcPts val="6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It </a:t>
            </a:r>
            <a:r>
              <a:rPr sz="2800" spc="-10" dirty="0">
                <a:latin typeface="Gothic Uralic"/>
                <a:cs typeface="Gothic Uralic"/>
              </a:rPr>
              <a:t>was </a:t>
            </a:r>
            <a:r>
              <a:rPr sz="2800" spc="-5" dirty="0">
                <a:latin typeface="Gothic Uralic"/>
                <a:cs typeface="Gothic Uralic"/>
              </a:rPr>
              <a:t>required re-wire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re-design the  </a:t>
            </a:r>
            <a:r>
              <a:rPr sz="2800" dirty="0">
                <a:latin typeface="Gothic Uralic"/>
                <a:cs typeface="Gothic Uralic"/>
              </a:rPr>
              <a:t>machine </a:t>
            </a:r>
            <a:r>
              <a:rPr sz="2800" spc="-5" dirty="0">
                <a:latin typeface="Gothic Uralic"/>
                <a:cs typeface="Gothic Uralic"/>
              </a:rPr>
              <a:t>to run a different </a:t>
            </a:r>
            <a:r>
              <a:rPr sz="2800" spc="-10" dirty="0">
                <a:latin typeface="Gothic Uralic"/>
                <a:cs typeface="Gothic Uralic"/>
              </a:rPr>
              <a:t>program. </a:t>
            </a:r>
            <a:r>
              <a:rPr sz="2800" spc="-5" dirty="0">
                <a:latin typeface="Gothic Uralic"/>
                <a:cs typeface="Gothic Uralic"/>
              </a:rPr>
              <a:t>It </a:t>
            </a:r>
            <a:r>
              <a:rPr sz="2800" dirty="0">
                <a:latin typeface="Gothic Uralic"/>
                <a:cs typeface="Gothic Uralic"/>
              </a:rPr>
              <a:t>was </a:t>
            </a:r>
            <a:r>
              <a:rPr sz="2800" spc="-5" dirty="0">
                <a:latin typeface="Gothic Uralic"/>
                <a:cs typeface="Gothic Uralic"/>
              </a:rPr>
              <a:t>a  manual </a:t>
            </a:r>
            <a:r>
              <a:rPr sz="2800" spc="-10" dirty="0">
                <a:latin typeface="Gothic Uralic"/>
                <a:cs typeface="Gothic Uralic"/>
              </a:rPr>
              <a:t>and very </a:t>
            </a:r>
            <a:r>
              <a:rPr sz="2800" dirty="0">
                <a:latin typeface="Gothic Uralic"/>
                <a:cs typeface="Gothic Uralic"/>
              </a:rPr>
              <a:t>tedious</a:t>
            </a:r>
            <a:r>
              <a:rPr sz="2800" spc="1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task</a:t>
            </a:r>
            <a:endParaRPr sz="2800" dirty="0">
              <a:latin typeface="Gothic Uralic"/>
              <a:cs typeface="Gothic Uralic"/>
            </a:endParaRPr>
          </a:p>
          <a:p>
            <a:pPr marL="469265" marR="5080" indent="-457200"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  <a:tab pos="5642610" algn="l"/>
              </a:tabLst>
            </a:pPr>
            <a:r>
              <a:rPr sz="2800" spc="-5" dirty="0">
                <a:latin typeface="Gothic Uralic"/>
                <a:cs typeface="Gothic Uralic"/>
              </a:rPr>
              <a:t>Von Neumann</a:t>
            </a:r>
            <a:r>
              <a:rPr sz="2800" spc="6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proposed</a:t>
            </a:r>
            <a:r>
              <a:rPr sz="2800" spc="2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that</a:t>
            </a:r>
            <a:r>
              <a:rPr lang="en-US" sz="2800" spc="-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programs </a:t>
            </a:r>
            <a:r>
              <a:rPr sz="2800" spc="-10" dirty="0">
                <a:latin typeface="Gothic Uralic"/>
                <a:cs typeface="Gothic Uralic"/>
              </a:rPr>
              <a:t>and  </a:t>
            </a:r>
            <a:r>
              <a:rPr sz="2800" spc="-5" dirty="0">
                <a:latin typeface="Gothic Uralic"/>
                <a:cs typeface="Gothic Uralic"/>
              </a:rPr>
              <a:t>data can be </a:t>
            </a:r>
            <a:r>
              <a:rPr sz="2800" spc="-10" dirty="0">
                <a:latin typeface="Gothic Uralic"/>
                <a:cs typeface="Gothic Uralic"/>
              </a:rPr>
              <a:t>stored </a:t>
            </a:r>
            <a:r>
              <a:rPr sz="2800" spc="5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a </a:t>
            </a:r>
            <a:r>
              <a:rPr sz="2800" b="1" spc="-5" dirty="0">
                <a:solidFill>
                  <a:schemeClr val="accent3"/>
                </a:solidFill>
                <a:latin typeface="Gothic Uralic"/>
                <a:cs typeface="Gothic Uralic"/>
              </a:rPr>
              <a:t>memory</a:t>
            </a:r>
            <a:r>
              <a:rPr sz="2800" b="1" spc="-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device </a:t>
            </a:r>
            <a:r>
              <a:rPr sz="2800" spc="-10" dirty="0">
                <a:latin typeface="Gothic Uralic"/>
                <a:cs typeface="Gothic Uralic"/>
              </a:rPr>
              <a:t>and  </a:t>
            </a:r>
            <a:r>
              <a:rPr sz="2800" spc="-5" dirty="0">
                <a:latin typeface="Gothic Uralic"/>
                <a:cs typeface="Gothic Uralic"/>
              </a:rPr>
              <a:t>instead of rewiring the machine </a:t>
            </a:r>
            <a:r>
              <a:rPr sz="2800" spc="-10" dirty="0">
                <a:latin typeface="Gothic Uralic"/>
                <a:cs typeface="Gothic Uralic"/>
              </a:rPr>
              <a:t>we </a:t>
            </a:r>
            <a:r>
              <a:rPr sz="2800" spc="-5" dirty="0">
                <a:latin typeface="Gothic Uralic"/>
                <a:cs typeface="Gothic Uralic"/>
              </a:rPr>
              <a:t>can change  the </a:t>
            </a:r>
            <a:r>
              <a:rPr sz="2800" spc="-10" dirty="0">
                <a:latin typeface="Gothic Uralic"/>
                <a:cs typeface="Gothic Uralic"/>
              </a:rPr>
              <a:t>program</a:t>
            </a:r>
            <a:r>
              <a:rPr sz="2800" spc="2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easily.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1000" y="4776201"/>
            <a:ext cx="1631925" cy="192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42228" y="6433820"/>
            <a:ext cx="224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  <a:latin typeface="Verdana"/>
                <a:cs typeface="Verdana"/>
              </a:rPr>
              <a:t>John </a:t>
            </a:r>
            <a:r>
              <a:rPr spc="-30" dirty="0">
                <a:solidFill>
                  <a:srgbClr val="404040"/>
                </a:solidFill>
                <a:latin typeface="Verdana"/>
                <a:cs typeface="Verdana"/>
              </a:rPr>
              <a:t>Von</a:t>
            </a:r>
            <a:r>
              <a:rPr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404040"/>
                </a:solidFill>
                <a:latin typeface="Verdana"/>
                <a:cs typeface="Verdana"/>
              </a:rPr>
              <a:t>Neumann</a:t>
            </a:r>
            <a:endParaRPr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9124" y="6434734"/>
            <a:ext cx="1225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8715" y="885890"/>
            <a:ext cx="723836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647700" algn="l"/>
              </a:tabLst>
            </a:pPr>
            <a:r>
              <a:rPr spc="-5" dirty="0"/>
              <a:t>1</a:t>
            </a:r>
            <a:r>
              <a:rPr sz="3600" spc="-7" baseline="25462" dirty="0"/>
              <a:t>st	</a:t>
            </a:r>
            <a:r>
              <a:rPr sz="3600" dirty="0"/>
              <a:t>to </a:t>
            </a:r>
            <a:r>
              <a:rPr sz="3600" spc="-5" dirty="0"/>
              <a:t>2</a:t>
            </a:r>
            <a:r>
              <a:rPr sz="3600" spc="-7" baseline="25462" dirty="0"/>
              <a:t>nd</a:t>
            </a:r>
            <a:r>
              <a:rPr sz="3600" spc="487" baseline="25462" dirty="0"/>
              <a:t> </a:t>
            </a:r>
            <a:r>
              <a:rPr sz="3600" spc="-5" dirty="0"/>
              <a:t>generation</a:t>
            </a:r>
            <a:endParaRPr sz="36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72465" y="1812600"/>
            <a:ext cx="5423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Gothic Uralic"/>
                <a:cs typeface="Gothic Uralic"/>
              </a:rPr>
              <a:t>Von </a:t>
            </a:r>
            <a:r>
              <a:rPr sz="3200" b="1" dirty="0">
                <a:latin typeface="Gothic Uralic"/>
                <a:cs typeface="Gothic Uralic"/>
              </a:rPr>
              <a:t>Neumann</a:t>
            </a:r>
            <a:r>
              <a:rPr sz="3200" b="1" spc="-4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Architecture</a:t>
            </a:r>
            <a:endParaRPr sz="32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3913" y="2436186"/>
            <a:ext cx="5987796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91621" y="2326315"/>
            <a:ext cx="4419187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5" dirty="0">
                <a:latin typeface="Gothic Uralic"/>
                <a:cs typeface="Gothic Uralic"/>
              </a:rPr>
              <a:t>All </a:t>
            </a:r>
            <a:r>
              <a:rPr sz="2400" spc="-5" dirty="0">
                <a:latin typeface="Gothic Uralic"/>
                <a:cs typeface="Gothic Uralic"/>
              </a:rPr>
              <a:t>computers share</a:t>
            </a:r>
            <a:r>
              <a:rPr sz="2400" spc="-65" dirty="0">
                <a:latin typeface="Gothic Uralic"/>
                <a:cs typeface="Gothic Uralic"/>
              </a:rPr>
              <a:t> </a:t>
            </a:r>
            <a:r>
              <a:rPr sz="2400" spc="-10" dirty="0">
                <a:latin typeface="Gothic Uralic"/>
                <a:cs typeface="Gothic Uralic"/>
              </a:rPr>
              <a:t>the  </a:t>
            </a:r>
            <a:r>
              <a:rPr sz="2400" spc="-5" dirty="0">
                <a:latin typeface="Gothic Uralic"/>
                <a:cs typeface="Gothic Uralic"/>
              </a:rPr>
              <a:t>same basic  architecture, </a:t>
            </a:r>
            <a:r>
              <a:rPr sz="2400" spc="-10" dirty="0">
                <a:latin typeface="Gothic Uralic"/>
                <a:cs typeface="Gothic Uralic"/>
              </a:rPr>
              <a:t>whether </a:t>
            </a:r>
            <a:r>
              <a:rPr sz="2400" spc="10" dirty="0">
                <a:latin typeface="Gothic Uralic"/>
                <a:cs typeface="Gothic Uralic"/>
              </a:rPr>
              <a:t>it  </a:t>
            </a:r>
            <a:r>
              <a:rPr sz="2400" spc="-5" dirty="0">
                <a:latin typeface="Gothic Uralic"/>
                <a:cs typeface="Gothic Uralic"/>
              </a:rPr>
              <a:t>be </a:t>
            </a:r>
            <a:r>
              <a:rPr sz="2400" dirty="0">
                <a:latin typeface="Gothic Uralic"/>
                <a:cs typeface="Gothic Uralic"/>
              </a:rPr>
              <a:t>a multi-million dollar  </a:t>
            </a:r>
            <a:r>
              <a:rPr sz="2400" spc="-5" dirty="0">
                <a:latin typeface="Gothic Uralic"/>
                <a:cs typeface="Gothic Uralic"/>
              </a:rPr>
              <a:t>mainframe or </a:t>
            </a:r>
            <a:r>
              <a:rPr sz="2400" dirty="0">
                <a:latin typeface="Gothic Uralic"/>
                <a:cs typeface="Gothic Uralic"/>
              </a:rPr>
              <a:t>a Palm  Pilot.</a:t>
            </a:r>
            <a:endParaRPr lang="en-US" sz="2400" dirty="0">
              <a:latin typeface="Gothic Uralic"/>
              <a:cs typeface="Gothic Uralic"/>
            </a:endParaRPr>
          </a:p>
          <a:p>
            <a:pPr marL="355600" marR="5080" indent="-34290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endParaRPr sz="2400" dirty="0">
              <a:latin typeface="Gothic Uralic"/>
              <a:cs typeface="Gothic Uralic"/>
            </a:endParaRPr>
          </a:p>
          <a:p>
            <a:pPr marL="355600" marR="312420" indent="-342900">
              <a:spcBef>
                <a:spcPts val="439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10" dirty="0">
                <a:latin typeface="Gothic Uralic"/>
                <a:cs typeface="Gothic Uralic"/>
              </a:rPr>
              <a:t>All </a:t>
            </a:r>
            <a:r>
              <a:rPr sz="2400" dirty="0">
                <a:latin typeface="Gothic Uralic"/>
                <a:cs typeface="Gothic Uralic"/>
              </a:rPr>
              <a:t>have </a:t>
            </a:r>
            <a:r>
              <a:rPr sz="2400" spc="-5" dirty="0">
                <a:latin typeface="Gothic Uralic"/>
                <a:cs typeface="Gothic Uralic"/>
              </a:rPr>
              <a:t>memory,</a:t>
            </a:r>
            <a:r>
              <a:rPr sz="2400" spc="-12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an  </a:t>
            </a:r>
            <a:r>
              <a:rPr sz="2400" spc="5" dirty="0">
                <a:latin typeface="Gothic Uralic"/>
                <a:cs typeface="Gothic Uralic"/>
              </a:rPr>
              <a:t>I/O </a:t>
            </a:r>
            <a:r>
              <a:rPr sz="2400" spc="-10" dirty="0">
                <a:latin typeface="Gothic Uralic"/>
                <a:cs typeface="Gothic Uralic"/>
              </a:rPr>
              <a:t>system, and  </a:t>
            </a:r>
            <a:r>
              <a:rPr sz="2400" dirty="0">
                <a:latin typeface="Gothic Uralic"/>
                <a:cs typeface="Gothic Uralic"/>
              </a:rPr>
              <a:t>arithmetic/logic</a:t>
            </a:r>
            <a:r>
              <a:rPr sz="2400" spc="-10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unit,  </a:t>
            </a:r>
            <a:r>
              <a:rPr sz="2400" spc="-10" dirty="0">
                <a:latin typeface="Gothic Uralic"/>
                <a:cs typeface="Gothic Uralic"/>
              </a:rPr>
              <a:t>and </a:t>
            </a:r>
            <a:r>
              <a:rPr sz="2400" dirty="0">
                <a:latin typeface="Gothic Uralic"/>
                <a:cs typeface="Gothic Uralic"/>
              </a:rPr>
              <a:t>a </a:t>
            </a:r>
            <a:r>
              <a:rPr sz="2400" spc="-10" dirty="0">
                <a:latin typeface="Gothic Uralic"/>
                <a:cs typeface="Gothic Uralic"/>
              </a:rPr>
              <a:t>control</a:t>
            </a:r>
            <a:r>
              <a:rPr sz="240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unit.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7626" y="825155"/>
            <a:ext cx="723836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647700" algn="l"/>
              </a:tabLst>
            </a:pPr>
            <a:r>
              <a:rPr lang="en-US" spc="-5" dirty="0"/>
              <a:t>1</a:t>
            </a:r>
            <a:r>
              <a:rPr lang="en-US" sz="3600" spc="-7" baseline="25462" dirty="0"/>
              <a:t>st</a:t>
            </a:r>
            <a:r>
              <a:rPr sz="3600" spc="-7" baseline="25462" dirty="0"/>
              <a:t>	</a:t>
            </a:r>
            <a:r>
              <a:rPr sz="3600" dirty="0"/>
              <a:t>to </a:t>
            </a:r>
            <a:r>
              <a:rPr sz="3600" spc="-5" dirty="0"/>
              <a:t>2</a:t>
            </a:r>
            <a:r>
              <a:rPr sz="3600" spc="-7" baseline="25462" dirty="0"/>
              <a:t>nd</a:t>
            </a:r>
            <a:r>
              <a:rPr sz="3600" spc="487" baseline="25462" dirty="0"/>
              <a:t> </a:t>
            </a:r>
            <a:r>
              <a:rPr sz="3600" spc="-5" dirty="0"/>
              <a:t>generation</a:t>
            </a:r>
            <a:endParaRPr sz="36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75861" y="1948569"/>
            <a:ext cx="10800522" cy="44993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3200" b="1" spc="-5" dirty="0">
                <a:latin typeface="Gothic Uralic"/>
                <a:cs typeface="Gothic Uralic"/>
              </a:rPr>
              <a:t>Von </a:t>
            </a:r>
            <a:r>
              <a:rPr sz="3200" b="1" dirty="0">
                <a:latin typeface="Gothic Uralic"/>
                <a:cs typeface="Gothic Uralic"/>
              </a:rPr>
              <a:t>Neumann</a:t>
            </a:r>
            <a:r>
              <a:rPr sz="3200" b="1" spc="-5" dirty="0">
                <a:latin typeface="Gothic Uralic"/>
                <a:cs typeface="Gothic Uralic"/>
              </a:rPr>
              <a:t> </a:t>
            </a:r>
            <a:r>
              <a:rPr sz="3200" b="1" dirty="0">
                <a:latin typeface="Gothic Uralic"/>
                <a:cs typeface="Gothic Uralic"/>
              </a:rPr>
              <a:t>Architecture</a:t>
            </a:r>
            <a:endParaRPr sz="3200" dirty="0">
              <a:latin typeface="Gothic Uralic"/>
              <a:cs typeface="Gothic Uralic"/>
            </a:endParaRPr>
          </a:p>
          <a:p>
            <a:pPr marL="469900" indent="-457200">
              <a:spcBef>
                <a:spcPts val="6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The use of the binary number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system</a:t>
            </a:r>
            <a:endParaRPr sz="2800" dirty="0">
              <a:latin typeface="Gothic Uralic"/>
              <a:cs typeface="Gothic Uralic"/>
            </a:endParaRPr>
          </a:p>
          <a:p>
            <a:pPr marL="469900" indent="-457200"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A single </a:t>
            </a:r>
            <a:r>
              <a:rPr sz="2800" spc="-10" dirty="0">
                <a:latin typeface="Gothic Uralic"/>
                <a:cs typeface="Gothic Uralic"/>
              </a:rPr>
              <a:t>sequentially addressed</a:t>
            </a:r>
            <a:r>
              <a:rPr sz="2800" spc="8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memory</a:t>
            </a:r>
            <a:endParaRPr sz="2800" dirty="0">
              <a:latin typeface="Gothic Uralic"/>
              <a:cs typeface="Gothic Uralic"/>
            </a:endParaRPr>
          </a:p>
          <a:p>
            <a:pPr marL="469265" marR="50165" indent="-457200">
              <a:spcBef>
                <a:spcPts val="6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A </a:t>
            </a:r>
            <a:r>
              <a:rPr sz="2800" spc="-10" dirty="0">
                <a:latin typeface="Gothic Uralic"/>
                <a:cs typeface="Gothic Uralic"/>
              </a:rPr>
              <a:t>separate </a:t>
            </a:r>
            <a:r>
              <a:rPr sz="2800" dirty="0">
                <a:latin typeface="Gothic Uralic"/>
                <a:cs typeface="Gothic Uralic"/>
              </a:rPr>
              <a:t>arithmetic/logic unit </a:t>
            </a:r>
            <a:r>
              <a:rPr sz="2800" spc="-5" dirty="0">
                <a:latin typeface="Gothic Uralic"/>
                <a:cs typeface="Gothic Uralic"/>
              </a:rPr>
              <a:t>for performing  arithmetic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dirty="0">
                <a:latin typeface="Gothic Uralic"/>
                <a:cs typeface="Gothic Uralic"/>
              </a:rPr>
              <a:t>logical</a:t>
            </a:r>
            <a:r>
              <a:rPr sz="2800" spc="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computations</a:t>
            </a:r>
            <a:endParaRPr sz="2800" dirty="0">
              <a:latin typeface="Gothic Uralic"/>
              <a:cs typeface="Gothic Uralic"/>
            </a:endParaRPr>
          </a:p>
          <a:p>
            <a:pPr marL="469265" marR="5080" indent="-457200"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The </a:t>
            </a:r>
            <a:r>
              <a:rPr sz="2800" spc="-10" dirty="0">
                <a:latin typeface="Gothic Uralic"/>
                <a:cs typeface="Gothic Uralic"/>
              </a:rPr>
              <a:t>stored program </a:t>
            </a:r>
            <a:r>
              <a:rPr sz="2800" spc="-5" dirty="0">
                <a:latin typeface="Gothic Uralic"/>
                <a:cs typeface="Gothic Uralic"/>
              </a:rPr>
              <a:t>concept </a:t>
            </a:r>
            <a:r>
              <a:rPr sz="2800" dirty="0">
                <a:latin typeface="Gothic Uralic"/>
                <a:cs typeface="Gothic Uralic"/>
              </a:rPr>
              <a:t>in which </a:t>
            </a:r>
            <a:r>
              <a:rPr sz="2800" spc="-5" dirty="0">
                <a:latin typeface="Gothic Uralic"/>
                <a:cs typeface="Gothic Uralic"/>
              </a:rPr>
              <a:t>both the  </a:t>
            </a:r>
            <a:r>
              <a:rPr sz="2800" spc="-10" dirty="0">
                <a:latin typeface="Gothic Uralic"/>
                <a:cs typeface="Gothic Uralic"/>
              </a:rPr>
              <a:t>programs and </a:t>
            </a:r>
            <a:r>
              <a:rPr sz="2800" spc="5" dirty="0">
                <a:latin typeface="Gothic Uralic"/>
                <a:cs typeface="Gothic Uralic"/>
              </a:rPr>
              <a:t>its </a:t>
            </a:r>
            <a:r>
              <a:rPr sz="2800" spc="-10" dirty="0">
                <a:latin typeface="Gothic Uralic"/>
                <a:cs typeface="Gothic Uralic"/>
              </a:rPr>
              <a:t>data are stored </a:t>
            </a:r>
            <a:r>
              <a:rPr sz="2800" spc="5" dirty="0">
                <a:latin typeface="Gothic Uralic"/>
                <a:cs typeface="Gothic Uralic"/>
              </a:rPr>
              <a:t>in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memory.</a:t>
            </a:r>
            <a:endParaRPr sz="2800" dirty="0">
              <a:latin typeface="Gothic Uralic"/>
              <a:cs typeface="Gothic Uralic"/>
            </a:endParaRPr>
          </a:p>
          <a:p>
            <a:pPr marL="469265" marR="1053465" indent="-457200">
              <a:spcBef>
                <a:spcPts val="6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Gothic Uralic"/>
                <a:cs typeface="Gothic Uralic"/>
              </a:rPr>
              <a:t>A controller that fetches instructions from  memory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executes</a:t>
            </a:r>
            <a:r>
              <a:rPr sz="2800" spc="5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them.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4947</TotalTime>
  <Words>2129</Words>
  <Application>Microsoft Office PowerPoint</Application>
  <PresentationFormat>Widescreen</PresentationFormat>
  <Paragraphs>342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Carlito</vt:lpstr>
      <vt:lpstr>Gill Sans MT</vt:lpstr>
      <vt:lpstr>Gothic Uralic</vt:lpstr>
      <vt:lpstr>Times New Roman</vt:lpstr>
      <vt:lpstr>Verdana</vt:lpstr>
      <vt:lpstr>Wingdings</vt:lpstr>
      <vt:lpstr>Wingdings 2</vt:lpstr>
      <vt:lpstr>Dividend</vt:lpstr>
      <vt:lpstr>IT1020 – Introduction to computer systems</vt:lpstr>
      <vt:lpstr>Lecture content</vt:lpstr>
      <vt:lpstr>Generations of the Computers</vt:lpstr>
      <vt:lpstr>1st Generation Computers (1944-55)</vt:lpstr>
      <vt:lpstr>1st Generation Computers</vt:lpstr>
      <vt:lpstr>1st Generation Computers</vt:lpstr>
      <vt:lpstr>1st to 2nd generation</vt:lpstr>
      <vt:lpstr>1st to 2nd generation</vt:lpstr>
      <vt:lpstr>1st to 2nd generation</vt:lpstr>
      <vt:lpstr>1st to 2nd generation</vt:lpstr>
      <vt:lpstr>2nd Generation Computers (1955-64)</vt:lpstr>
      <vt:lpstr>2nd Generation Computers (1955-64)</vt:lpstr>
      <vt:lpstr>3rd Generation Computers(1964-71)</vt:lpstr>
      <vt:lpstr>3rd Generation Computers(1964-71)</vt:lpstr>
      <vt:lpstr>3rd Generation Computers(1964-71)</vt:lpstr>
      <vt:lpstr>4th  Generation Computers (1971-)</vt:lpstr>
      <vt:lpstr>PowerPoint Presentation</vt:lpstr>
      <vt:lpstr>5th  Generation Computers </vt:lpstr>
      <vt:lpstr>Components of the Computer</vt:lpstr>
      <vt:lpstr>Components of the Computer  Basic layout</vt:lpstr>
      <vt:lpstr>Components of the Computer -  Input and output devices</vt:lpstr>
      <vt:lpstr>Components of the Computer  -Processing devices</vt:lpstr>
      <vt:lpstr>Components of the Computer  Storage Devices – Features</vt:lpstr>
      <vt:lpstr>Components of the Computer  Storage Devices – Types</vt:lpstr>
      <vt:lpstr>Components of the Computer  Storage Devices – Hierarchy</vt:lpstr>
      <vt:lpstr>Components of the Computer  Storage Devices – Primary storage</vt:lpstr>
      <vt:lpstr>Components of the Computer  Storage Devices – Primary storage</vt:lpstr>
      <vt:lpstr>Components of the Computer  Storage Devices – Primary storage</vt:lpstr>
      <vt:lpstr>Components of the Computer  Storage Devices – Primary storage</vt:lpstr>
      <vt:lpstr>Components of the Computer  Storage Devices –  Primary storage</vt:lpstr>
      <vt:lpstr>Components of the Computer  Storage Devices – Primary storage</vt:lpstr>
      <vt:lpstr>Components of the Computer   Storage Devices – Primary storage</vt:lpstr>
      <vt:lpstr>Components of the Computer   Storage Devices – Primary storage</vt:lpstr>
      <vt:lpstr>Components of the Computer   Storage Devices – Primary storage</vt:lpstr>
      <vt:lpstr>STORAGE DEVICES – SECONDARY STORAGE</vt:lpstr>
      <vt:lpstr>Components of the Computer   Storage Devices – Secondary storage</vt:lpstr>
      <vt:lpstr>Components of the Computer   Storage Devices – Secondary storage</vt:lpstr>
      <vt:lpstr>Components of the Computer   Storage Devices – Tertiary Storage</vt:lpstr>
      <vt:lpstr>Components of the Computer   Storage Devices – Tertiary Storage</vt:lpstr>
      <vt:lpstr>Components of the Computer  Storage Devices – Offline Storage</vt:lpstr>
      <vt:lpstr>Components of the Computer   Storage Devices – Offline Storage</vt:lpstr>
      <vt:lpstr>Components of the Computer   Storage Devices – Offline Storage</vt:lpstr>
      <vt:lpstr>Components of the Computer  - Storage Devices</vt:lpstr>
      <vt:lpstr>Components of the Computer  Storage Devices</vt:lpstr>
      <vt:lpstr>Components of the Computer  Storage Devices</vt:lpstr>
      <vt:lpstr>Components of the Computer  Storage Devices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Wasantha Basnayaka</cp:lastModifiedBy>
  <cp:revision>284</cp:revision>
  <dcterms:created xsi:type="dcterms:W3CDTF">2017-12-01T06:14:40Z</dcterms:created>
  <dcterms:modified xsi:type="dcterms:W3CDTF">2022-10-29T17:02:57Z</dcterms:modified>
</cp:coreProperties>
</file>