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33"/>
  </p:notesMasterIdLst>
  <p:sldIdLst>
    <p:sldId id="256" r:id="rId2"/>
    <p:sldId id="308" r:id="rId3"/>
    <p:sldId id="309" r:id="rId4"/>
    <p:sldId id="310" r:id="rId5"/>
    <p:sldId id="311" r:id="rId6"/>
    <p:sldId id="312" r:id="rId7"/>
    <p:sldId id="275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258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0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81DE9-E1FB-4B03-8AA7-33D7CF1ED088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FD5FF-6450-43E3-93DF-D85D89B52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Adapter: Connects to the mother board, Controller: Chips embedded to the Motherboard or Device (Disk controller comes as a </a:t>
            </a:r>
            <a:r>
              <a:rPr lang="en-US"/>
              <a:t>circuit embedded to HDD)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C996F-DA46-4FA5-8614-17165E1A00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Dr. Sanvitha Kasthuriarachchi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72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548" y="655373"/>
            <a:ext cx="1165690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5923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Verdana"/>
                <a:cs typeface="Verdana"/>
              </a:defRPr>
            </a:lvl1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9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7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0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5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4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0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3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B5D0-E074-B040-94BB-CE8C5707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11362"/>
            <a:ext cx="10993549" cy="781865"/>
          </a:xfrm>
        </p:spPr>
        <p:txBody>
          <a:bodyPr/>
          <a:lstStyle/>
          <a:p>
            <a:r>
              <a:rPr lang="en-US" dirty="0"/>
              <a:t>IT1020 – Introduction to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5FBD-EBD0-13A5-2AD3-F6D254F36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6539"/>
            <a:ext cx="10993546" cy="13782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Lecture 3: </a:t>
            </a:r>
          </a:p>
          <a:p>
            <a:r>
              <a:rPr lang="en-US" sz="2400" spc="-5" dirty="0">
                <a:solidFill>
                  <a:schemeClr val="bg1"/>
                </a:solidFill>
                <a:latin typeface="Gothic Uralic"/>
                <a:cs typeface="Gothic Uralic"/>
              </a:rPr>
              <a:t>Computer </a:t>
            </a:r>
            <a:r>
              <a:rPr lang="en-US" sz="2400" spc="-10" dirty="0">
                <a:solidFill>
                  <a:schemeClr val="bg1"/>
                </a:solidFill>
                <a:latin typeface="Gothic Uralic"/>
                <a:cs typeface="Gothic Uralic"/>
              </a:rPr>
              <a:t>Architecture </a:t>
            </a:r>
            <a:endParaRPr lang="en-US" sz="2400" dirty="0">
              <a:solidFill>
                <a:schemeClr val="bg1"/>
              </a:solidFill>
              <a:latin typeface="Gothic Uralic"/>
              <a:cs typeface="Gothic Uralic"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238B-52AC-4EBA-9965-B02DFEBE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4463"/>
              </p:ext>
            </p:extLst>
          </p:nvPr>
        </p:nvGraphicFramePr>
        <p:xfrm>
          <a:off x="956602" y="1764453"/>
          <a:ext cx="10654206" cy="50939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27103">
                  <a:extLst>
                    <a:ext uri="{9D8B030D-6E8A-4147-A177-3AD203B41FA5}">
                      <a16:colId xmlns:a16="http://schemas.microsoft.com/office/drawing/2014/main" val="4287273606"/>
                    </a:ext>
                  </a:extLst>
                </a:gridCol>
                <a:gridCol w="5327103">
                  <a:extLst>
                    <a:ext uri="{9D8B030D-6E8A-4147-A177-3AD203B41FA5}">
                      <a16:colId xmlns:a16="http://schemas.microsoft.com/office/drawing/2014/main" val="1836629418"/>
                    </a:ext>
                  </a:extLst>
                </a:gridCol>
              </a:tblGrid>
              <a:tr h="61334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General Purpose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Special Purpose (Addressing registers)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553557"/>
                  </a:ext>
                </a:extLst>
              </a:tr>
              <a:tr h="448020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AX is the </a:t>
                      </a:r>
                      <a:r>
                        <a:rPr lang="en-US" sz="2400" b="1" dirty="0"/>
                        <a:t>accumulator</a:t>
                      </a:r>
                      <a:r>
                        <a:rPr lang="en-US" sz="2400" dirty="0"/>
                        <a:t>. It is used for all input/output operations and some arithmetic operations.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BX is the </a:t>
                      </a:r>
                      <a:r>
                        <a:rPr lang="en-US" sz="2400" b="1" dirty="0"/>
                        <a:t>base register</a:t>
                      </a:r>
                      <a:r>
                        <a:rPr lang="en-US" sz="2400" dirty="0"/>
                        <a:t>. It can be used as an address register.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CX is the </a:t>
                      </a:r>
                      <a:r>
                        <a:rPr lang="en-US" sz="2400" b="1" dirty="0"/>
                        <a:t>count register</a:t>
                      </a:r>
                      <a:r>
                        <a:rPr lang="en-US" sz="2400" dirty="0"/>
                        <a:t>. It is used by instructions which require to count (Ex: Looping)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DX is the </a:t>
                      </a:r>
                      <a:r>
                        <a:rPr lang="en-US" sz="2400" b="1" dirty="0"/>
                        <a:t>data register</a:t>
                      </a:r>
                      <a:r>
                        <a:rPr lang="en-US" sz="2400" dirty="0"/>
                        <a:t>. It is used for some input/output and also when multiplying and dividing.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The </a:t>
                      </a:r>
                      <a:r>
                        <a:rPr lang="en-US" sz="2400" b="1" dirty="0"/>
                        <a:t>addressing registers </a:t>
                      </a:r>
                      <a:r>
                        <a:rPr lang="en-US" sz="2400" dirty="0"/>
                        <a:t>are used in memory addressing operations, such as holding the source address of the memory and the destination address.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SI is the </a:t>
                      </a:r>
                      <a:r>
                        <a:rPr lang="en-US" sz="2400" b="1" dirty="0"/>
                        <a:t>source index </a:t>
                      </a:r>
                      <a:r>
                        <a:rPr lang="en-US" sz="2400" dirty="0"/>
                        <a:t>and is used with extended addressing commands.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DI is the </a:t>
                      </a:r>
                      <a:r>
                        <a:rPr lang="en-US" sz="2400" b="1" dirty="0"/>
                        <a:t>destination index </a:t>
                      </a:r>
                      <a:r>
                        <a:rPr lang="en-US" sz="2400" dirty="0"/>
                        <a:t>and is used in some addressing modes.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BP is the </a:t>
                      </a:r>
                      <a:r>
                        <a:rPr lang="en-US" sz="2400" b="1" dirty="0"/>
                        <a:t>base pointer</a:t>
                      </a:r>
                      <a:r>
                        <a:rPr lang="en-US" sz="2400" dirty="0"/>
                        <a:t>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/>
                        <a:t>SP is the </a:t>
                      </a:r>
                      <a:r>
                        <a:rPr lang="en-US" sz="2400" b="1" dirty="0"/>
                        <a:t>stack pointer</a:t>
                      </a:r>
                      <a:r>
                        <a:rPr lang="en-US" sz="2400" dirty="0"/>
                        <a:t>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755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66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7EC-39B8-4B54-BCB3-B7F8CB14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091D-2512-416B-977B-62A14281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two status registers have 16 bits and are called the </a:t>
            </a:r>
            <a:r>
              <a:rPr lang="en-US" sz="2800" dirty="0">
                <a:solidFill>
                  <a:srgbClr val="0070C0"/>
                </a:solidFill>
              </a:rPr>
              <a:t>Instruction Pointer </a:t>
            </a:r>
            <a:r>
              <a:rPr lang="en-US" sz="2800" dirty="0"/>
              <a:t>(IP) or </a:t>
            </a:r>
            <a:r>
              <a:rPr lang="en-US" sz="2800" dirty="0">
                <a:solidFill>
                  <a:srgbClr val="0070C0"/>
                </a:solidFill>
              </a:rPr>
              <a:t>Program Counter </a:t>
            </a:r>
            <a:r>
              <a:rPr lang="en-US" sz="2800" dirty="0"/>
              <a:t>(PC) and the flag register (F)</a:t>
            </a:r>
          </a:p>
          <a:p>
            <a:r>
              <a:rPr lang="en-US" sz="2800" dirty="0"/>
              <a:t>IP is the instruction pointer and contains the </a:t>
            </a:r>
            <a:r>
              <a:rPr lang="en-US" sz="2800" dirty="0">
                <a:solidFill>
                  <a:srgbClr val="00B0F0"/>
                </a:solidFill>
              </a:rPr>
              <a:t>address of the next instruction</a:t>
            </a:r>
            <a:r>
              <a:rPr lang="en-US" sz="2800" dirty="0"/>
              <a:t> of the program. This is called as Program Counter (PC)</a:t>
            </a:r>
          </a:p>
          <a:p>
            <a:r>
              <a:rPr lang="en-US" sz="2800" dirty="0">
                <a:solidFill>
                  <a:srgbClr val="7030A0"/>
                </a:solidFill>
              </a:rPr>
              <a:t>Flag register </a:t>
            </a:r>
            <a:r>
              <a:rPr lang="en-US" sz="2800" dirty="0"/>
              <a:t>holds a collection of 16 different </a:t>
            </a:r>
            <a:r>
              <a:rPr lang="en-US" sz="2800" dirty="0">
                <a:solidFill>
                  <a:srgbClr val="00B050"/>
                </a:solidFill>
              </a:rPr>
              <a:t>conditions</a:t>
            </a:r>
            <a:r>
              <a:rPr lang="en-US" sz="2800" dirty="0"/>
              <a:t>. (Ex: result is zero or not, there is a “carry”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D7EC-39B8-4B54-BCB3-B7F8CB14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091D-2512-416B-977B-62A14281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Segments registers</a:t>
            </a:r>
            <a:r>
              <a:rPr lang="en-US" sz="2800" dirty="0"/>
              <a:t>: There are four areas of memory called segments, each of which are 16 bits and can thus address up to 64KB (from 0000h to </a:t>
            </a:r>
            <a:r>
              <a:rPr lang="en-US" sz="2800" dirty="0" err="1"/>
              <a:t>FFFFh</a:t>
            </a:r>
            <a:r>
              <a:rPr lang="en-US" sz="2800" dirty="0"/>
              <a:t>). 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Code segment </a:t>
            </a:r>
            <a:r>
              <a:rPr lang="en-US" sz="2800" dirty="0"/>
              <a:t>(cs register), where the program code is stored.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Data segment </a:t>
            </a:r>
            <a:r>
              <a:rPr lang="en-US" sz="2800" dirty="0"/>
              <a:t>(ds register), where data from the program is stored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Stack segment </a:t>
            </a:r>
            <a:r>
              <a:rPr lang="en-US" sz="2800" dirty="0"/>
              <a:t>(ss register), where the stack is stored.</a:t>
            </a:r>
          </a:p>
          <a:p>
            <a:pPr lvl="1"/>
            <a:r>
              <a:rPr lang="en-US" sz="2800" dirty="0">
                <a:solidFill>
                  <a:srgbClr val="7030A0"/>
                </a:solidFill>
              </a:rPr>
              <a:t>Extra segment </a:t>
            </a:r>
            <a:r>
              <a:rPr lang="en-US" sz="2800" dirty="0"/>
              <a:t>(es register), a spare segment</a:t>
            </a:r>
          </a:p>
          <a:p>
            <a:r>
              <a:rPr lang="en-US" sz="2800" dirty="0"/>
              <a:t>All addresses are with reference to the segment registers.</a:t>
            </a:r>
          </a:p>
        </p:txBody>
      </p:sp>
    </p:spTree>
    <p:extLst>
      <p:ext uri="{BB962C8B-B14F-4D97-AF65-F5344CB8AC3E}">
        <p14:creationId xmlns:p14="http://schemas.microsoft.com/office/powerpoint/2010/main" val="389128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E143-6BB9-46FF-84A7-063EB633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cycle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0392B-848F-4B38-BA05-40745415A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221" y="1910578"/>
            <a:ext cx="4405049" cy="46583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7C7CFE-0C44-4D62-9DEC-ACFDBB18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38" y="1886774"/>
            <a:ext cx="3795115" cy="1095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1019E-30D8-4FA6-8434-D25E7466E787}"/>
              </a:ext>
            </a:extLst>
          </p:cNvPr>
          <p:cNvSpPr txBox="1"/>
          <p:nvPr/>
        </p:nvSpPr>
        <p:spPr>
          <a:xfrm>
            <a:off x="581192" y="2887682"/>
            <a:ext cx="5514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basic function performed by a computer is </a:t>
            </a:r>
            <a:r>
              <a:rPr lang="en-US" sz="2800" dirty="0">
                <a:solidFill>
                  <a:srgbClr val="00B050"/>
                </a:solidFill>
              </a:rPr>
              <a:t>execution of a program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Program is a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well-defined set of Instructions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Processing a single instruction is called </a:t>
            </a:r>
            <a:r>
              <a:rPr lang="en-US" sz="2800" dirty="0">
                <a:solidFill>
                  <a:srgbClr val="0070C0"/>
                </a:solidFill>
              </a:rPr>
              <a:t>instruction cycle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It has two steps referred as </a:t>
            </a:r>
            <a:r>
              <a:rPr lang="en-US" sz="2800" dirty="0">
                <a:solidFill>
                  <a:srgbClr val="7030A0"/>
                </a:solidFill>
              </a:rPr>
              <a:t>fetch cycle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execute cycle</a:t>
            </a:r>
          </a:p>
        </p:txBody>
      </p:sp>
    </p:spTree>
    <p:extLst>
      <p:ext uri="{BB962C8B-B14F-4D97-AF65-F5344CB8AC3E}">
        <p14:creationId xmlns:p14="http://schemas.microsoft.com/office/powerpoint/2010/main" val="15586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1C5-3648-4714-B22F-BF30F7E2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420802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Instruction cycle with Interrupt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55E15C-EDAA-4604-8710-14AC360E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All computers provide a mechanism by which other modules (I/O, Memory) may </a:t>
            </a:r>
            <a:r>
              <a:rPr lang="en-US" sz="2400" b="1" dirty="0">
                <a:solidFill>
                  <a:srgbClr val="0070C0"/>
                </a:solidFill>
              </a:rPr>
              <a:t>interrupt</a:t>
            </a:r>
            <a:r>
              <a:rPr lang="en-US" sz="2400" dirty="0"/>
              <a:t> the normal processing of the processor</a:t>
            </a:r>
          </a:p>
          <a:p>
            <a:r>
              <a:rPr lang="en-US" sz="2400" dirty="0"/>
              <a:t>Processor engaged in executing other instructions while slow external devices (ex. I/O module) become ready and send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interrupt request </a:t>
            </a:r>
            <a:r>
              <a:rPr lang="en-US" sz="2400" dirty="0"/>
              <a:t>to processor</a:t>
            </a:r>
          </a:p>
          <a:p>
            <a:r>
              <a:rPr lang="en-US" sz="2400" dirty="0"/>
              <a:t>Processor responds to such interrupt request by running </a:t>
            </a:r>
            <a:r>
              <a:rPr lang="en-US" sz="2400" dirty="0">
                <a:solidFill>
                  <a:srgbClr val="FF0000"/>
                </a:solidFill>
              </a:rPr>
              <a:t>interrupt handler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48DC53-D286-403C-AE68-1197322F8ED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183730" y="4321175"/>
            <a:ext cx="5824537" cy="2536825"/>
          </a:xfrm>
        </p:spPr>
      </p:pic>
    </p:spTree>
    <p:extLst>
      <p:ext uri="{BB962C8B-B14F-4D97-AF65-F5344CB8AC3E}">
        <p14:creationId xmlns:p14="http://schemas.microsoft.com/office/powerpoint/2010/main" val="37849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81C5-3648-4714-B22F-BF30F7E2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Diagram of Instruction cycle with Interrupt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12123-E2E7-4FCB-9146-349DE7593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815103" y="2263750"/>
            <a:ext cx="8561793" cy="3545946"/>
          </a:xfrm>
        </p:spPr>
      </p:pic>
    </p:spTree>
    <p:extLst>
      <p:ext uri="{BB962C8B-B14F-4D97-AF65-F5344CB8AC3E}">
        <p14:creationId xmlns:p14="http://schemas.microsoft.com/office/powerpoint/2010/main" val="36968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Instruction Set is a part of the computer that pertains to internal (or low level) programming, which is basically machine language.</a:t>
            </a:r>
          </a:p>
          <a:p>
            <a:r>
              <a:rPr lang="en-US" sz="2800" dirty="0"/>
              <a:t>The instruction set provides commands to the processor.</a:t>
            </a:r>
          </a:p>
          <a:p>
            <a:r>
              <a:rPr lang="en-US" sz="2800" dirty="0"/>
              <a:t>Instructions instruct (give orders to) the processor what it needs to do. Consider as “words” in processor’s language.</a:t>
            </a:r>
          </a:p>
          <a:p>
            <a:r>
              <a:rPr lang="en-US" sz="2800" dirty="0"/>
              <a:t>User codes, normally written in High Level Languages (closer to Natural Language) must convert to Machine Language to be run on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79500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Instruction set architecture (ISA)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15DB5-9E79-4E38-8403-8CBCBCD5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001" y="1676400"/>
            <a:ext cx="4151472" cy="3005666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F00FE0-B9E6-4BBB-87F4-DB0FC6647C5F}"/>
              </a:ext>
            </a:extLst>
          </p:cNvPr>
          <p:cNvSpPr txBox="1">
            <a:spLocks/>
          </p:cNvSpPr>
          <p:nvPr/>
        </p:nvSpPr>
        <p:spPr>
          <a:xfrm>
            <a:off x="613935" y="2140264"/>
            <a:ext cx="4568731" cy="300178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Assembly Language has rich set of mnemonics to represent Machine Language Instructions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Assembly Language commands are in a human readable format.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3C409-3DAA-4651-9EB3-1937A6D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483" y="4818380"/>
            <a:ext cx="3056051" cy="18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Instruction set architecture (ISA)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Typical ISA defines:</a:t>
            </a:r>
          </a:p>
          <a:p>
            <a:pPr lvl="1"/>
            <a:r>
              <a:rPr lang="en-US" sz="2400" dirty="0"/>
              <a:t>How to access data in Registers, Memory, and other I/O devices</a:t>
            </a:r>
          </a:p>
          <a:p>
            <a:pPr lvl="1"/>
            <a:r>
              <a:rPr lang="en-US" sz="2400" dirty="0"/>
              <a:t>Mechanisms to transfer data and instruction to and from processor</a:t>
            </a:r>
          </a:p>
          <a:p>
            <a:pPr lvl="1"/>
            <a:r>
              <a:rPr lang="en-US" sz="2400" dirty="0"/>
              <a:t>Operations such as additions, subtractions which processor can execute</a:t>
            </a:r>
          </a:p>
          <a:p>
            <a:pPr lvl="1"/>
            <a:r>
              <a:rPr lang="en-US" sz="2400" dirty="0"/>
              <a:t>Control mechanisms such as branch, jump</a:t>
            </a:r>
          </a:p>
          <a:p>
            <a:r>
              <a:rPr lang="en-US" sz="2800" dirty="0">
                <a:solidFill>
                  <a:schemeClr val="tx1"/>
                </a:solidFill>
              </a:rPr>
              <a:t>To be effective as a programmer or processor designer, one should know how ISA works.</a:t>
            </a:r>
          </a:p>
        </p:txBody>
      </p:sp>
    </p:spTree>
    <p:extLst>
      <p:ext uri="{BB962C8B-B14F-4D97-AF65-F5344CB8AC3E}">
        <p14:creationId xmlns:p14="http://schemas.microsoft.com/office/powerpoint/2010/main" val="10612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1952-D0DC-48D2-80DE-6FDB7326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Opcode: </a:t>
            </a:r>
            <a:r>
              <a:rPr lang="en-US" sz="2400" dirty="0"/>
              <a:t>Specifies the operation to be performed (Ex-ADD, SUB).</a:t>
            </a:r>
          </a:p>
          <a:p>
            <a:pPr marL="0" indent="0">
              <a:buNone/>
            </a:pPr>
            <a:r>
              <a:rPr lang="en-US" sz="2400" b="1" dirty="0"/>
              <a:t>Operand: </a:t>
            </a:r>
            <a:r>
              <a:rPr lang="en-US" sz="2400" dirty="0"/>
              <a:t>One or more inputs/outputs, or their source or destination</a:t>
            </a:r>
          </a:p>
          <a:p>
            <a:pPr marL="0" indent="0">
              <a:buNone/>
            </a:pPr>
            <a:r>
              <a:rPr lang="en-US" sz="2400" b="1" dirty="0"/>
              <a:t>Next instruction reference: </a:t>
            </a:r>
            <a:r>
              <a:rPr lang="en-US" sz="2400" dirty="0"/>
              <a:t>Tells the processor where to fetch the next instruction once the execution of this instruction is completed.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031FB-955F-4336-9BC1-EAE6B005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76" y="2082026"/>
            <a:ext cx="6133246" cy="16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6B5A-A3F5-45A2-9A42-1E9C3A42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30D1-C93D-439D-8DA1-E862579B0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lecture covers:</a:t>
            </a:r>
          </a:p>
          <a:p>
            <a:pPr lvl="1"/>
            <a:r>
              <a:rPr lang="en-US" sz="2400" dirty="0"/>
              <a:t>Fundamentals of computer organization,</a:t>
            </a:r>
          </a:p>
          <a:p>
            <a:pPr lvl="1"/>
            <a:r>
              <a:rPr lang="en-US" sz="2400" dirty="0"/>
              <a:t>The heart of a computer system, CPU, its structure and functionality,</a:t>
            </a:r>
          </a:p>
          <a:p>
            <a:pPr lvl="1"/>
            <a:r>
              <a:rPr lang="en-US" sz="2400" dirty="0"/>
              <a:t>How CPU is seen by programmers and CPU design engineers,</a:t>
            </a:r>
          </a:p>
          <a:p>
            <a:pPr lvl="1"/>
            <a:r>
              <a:rPr lang="en-US" sz="2400" dirty="0"/>
              <a:t>Instruction set architecture of a processor.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8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D69-B0FC-417B-BABC-549288F4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CFD88-B3BE-4B94-BA0B-CD5277B2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34" t="1" b="44469"/>
          <a:stretch/>
        </p:blipFill>
        <p:spPr>
          <a:xfrm>
            <a:off x="3342165" y="2396068"/>
            <a:ext cx="5838350" cy="195606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54A8F-0ED3-4D0E-8B7F-12AECB096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21" t="52886" r="46218" b="14991"/>
          <a:stretch/>
        </p:blipFill>
        <p:spPr>
          <a:xfrm>
            <a:off x="4150547" y="4229941"/>
            <a:ext cx="1202789" cy="747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24D48-4C2B-48C6-B472-FC0CC57860D1}"/>
              </a:ext>
            </a:extLst>
          </p:cNvPr>
          <p:cNvSpPr txBox="1"/>
          <p:nvPr/>
        </p:nvSpPr>
        <p:spPr>
          <a:xfrm>
            <a:off x="2235201" y="4323073"/>
            <a:ext cx="175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it is kept in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F6161-2EA5-4D64-9B28-D4FEF4B862B8}"/>
              </a:ext>
            </a:extLst>
          </p:cNvPr>
          <p:cNvSpPr txBox="1"/>
          <p:nvPr/>
        </p:nvSpPr>
        <p:spPr>
          <a:xfrm>
            <a:off x="4846441" y="5042347"/>
            <a:ext cx="177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Memory 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C1391D-1E11-461A-B8E7-26B63C3B5817}"/>
              </a:ext>
            </a:extLst>
          </p:cNvPr>
          <p:cNvCxnSpPr>
            <a:cxnSpLocks/>
          </p:cNvCxnSpPr>
          <p:nvPr/>
        </p:nvCxnSpPr>
        <p:spPr>
          <a:xfrm flipH="1" flipV="1">
            <a:off x="5161723" y="4653308"/>
            <a:ext cx="171734" cy="3890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1CA9EF-FCE3-4464-9790-23185578F173}"/>
              </a:ext>
            </a:extLst>
          </p:cNvPr>
          <p:cNvSpPr txBox="1"/>
          <p:nvPr/>
        </p:nvSpPr>
        <p:spPr>
          <a:xfrm>
            <a:off x="1744133" y="2451363"/>
            <a:ext cx="157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Assembly Language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E79F8-E4D5-4E56-B5B0-018E8B07BEFA}"/>
              </a:ext>
            </a:extLst>
          </p:cNvPr>
          <p:cNvCxnSpPr>
            <a:cxnSpLocks/>
          </p:cNvCxnSpPr>
          <p:nvPr/>
        </p:nvCxnSpPr>
        <p:spPr>
          <a:xfrm>
            <a:off x="3105794" y="2932320"/>
            <a:ext cx="653406" cy="1156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116E98-4E25-418D-9CC9-50577F32AA79}"/>
              </a:ext>
            </a:extLst>
          </p:cNvPr>
          <p:cNvCxnSpPr>
            <a:cxnSpLocks/>
          </p:cNvCxnSpPr>
          <p:nvPr/>
        </p:nvCxnSpPr>
        <p:spPr>
          <a:xfrm flipH="1">
            <a:off x="8094135" y="2887133"/>
            <a:ext cx="778932" cy="3302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1F4569-409E-4903-BD07-5A8EFE5CBCD2}"/>
              </a:ext>
            </a:extLst>
          </p:cNvPr>
          <p:cNvSpPr txBox="1"/>
          <p:nvPr/>
        </p:nvSpPr>
        <p:spPr>
          <a:xfrm>
            <a:off x="8712201" y="2298639"/>
            <a:ext cx="1715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173942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A6A9-C46D-4ECC-A65F-ABAAD2C9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3AE-5CE1-4165-A1F6-16E38404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Sample Instructions</a:t>
            </a:r>
          </a:p>
          <a:p>
            <a:r>
              <a:rPr lang="en-US" sz="2400" b="1" dirty="0"/>
              <a:t>ADD</a:t>
            </a:r>
            <a:r>
              <a:rPr lang="en-US" sz="2400" dirty="0"/>
              <a:t> - Add two numbers.</a:t>
            </a:r>
          </a:p>
          <a:p>
            <a:r>
              <a:rPr lang="en-US" sz="2400" b="1" dirty="0"/>
              <a:t>CMP</a:t>
            </a:r>
            <a:r>
              <a:rPr lang="en-US" sz="2400" dirty="0"/>
              <a:t> - Compare numbers.</a:t>
            </a:r>
          </a:p>
          <a:p>
            <a:r>
              <a:rPr lang="en-US" sz="2400" b="1" dirty="0"/>
              <a:t>IN</a:t>
            </a:r>
            <a:r>
              <a:rPr lang="en-US" sz="2400" dirty="0"/>
              <a:t> - Input from port into AL or AX. Second operand is a port number.</a:t>
            </a:r>
          </a:p>
          <a:p>
            <a:r>
              <a:rPr lang="en-US" sz="2400" b="1" dirty="0"/>
              <a:t>JMP</a:t>
            </a:r>
            <a:r>
              <a:rPr lang="en-US" sz="2400" dirty="0"/>
              <a:t> - Unconditional Jump. Transfers control to another part of the program.</a:t>
            </a:r>
          </a:p>
          <a:p>
            <a:r>
              <a:rPr lang="en-US" sz="2400" b="1" dirty="0"/>
              <a:t>JNE</a:t>
            </a:r>
            <a:r>
              <a:rPr lang="en-US" sz="2400" dirty="0"/>
              <a:t> - Short Jump if first operand is Not Equal to second operand.</a:t>
            </a:r>
          </a:p>
          <a:p>
            <a:r>
              <a:rPr lang="en-US" sz="2400" b="1" dirty="0"/>
              <a:t>LOAD</a:t>
            </a:r>
            <a:r>
              <a:rPr lang="en-US" sz="2400" dirty="0"/>
              <a:t> - Load information from RAM to the CPU.</a:t>
            </a:r>
          </a:p>
          <a:p>
            <a:r>
              <a:rPr lang="en-US" sz="2400" b="1" dirty="0"/>
              <a:t>OUT</a:t>
            </a:r>
            <a:r>
              <a:rPr lang="en-US" sz="2400" dirty="0"/>
              <a:t> - Output information to device, e.g. monitor.</a:t>
            </a:r>
          </a:p>
          <a:p>
            <a:r>
              <a:rPr lang="en-US" sz="2400" b="1" dirty="0"/>
              <a:t>STORE</a:t>
            </a:r>
            <a:r>
              <a:rPr lang="en-US" sz="2400" dirty="0"/>
              <a:t> - Store information to RAM.</a:t>
            </a:r>
          </a:p>
        </p:txBody>
      </p:sp>
    </p:spTree>
    <p:extLst>
      <p:ext uri="{BB962C8B-B14F-4D97-AF65-F5344CB8AC3E}">
        <p14:creationId xmlns:p14="http://schemas.microsoft.com/office/powerpoint/2010/main" val="3436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instructions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B81AC-1E84-49BA-A9E2-60FE8C8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78" y="1723462"/>
            <a:ext cx="364841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993B-34EB-49A1-94F2-AA483F2D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89" y="1715956"/>
            <a:ext cx="3522564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3868E-0CF0-4C72-BCC4-10428AB0D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741" y="3966164"/>
            <a:ext cx="3804885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06D03-3A26-4A42-82F7-92E8E48EA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626" y="3958658"/>
            <a:ext cx="3768809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16E5F-A342-4EB0-AC12-47946A2976E5}"/>
              </a:ext>
            </a:extLst>
          </p:cNvPr>
          <p:cNvSpPr txBox="1"/>
          <p:nvPr/>
        </p:nvSpPr>
        <p:spPr>
          <a:xfrm>
            <a:off x="1185538" y="2459504"/>
            <a:ext cx="1525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Processor Executes one instruction at a time.</a:t>
            </a:r>
          </a:p>
        </p:txBody>
      </p:sp>
    </p:spTree>
    <p:extLst>
      <p:ext uri="{BB962C8B-B14F-4D97-AF65-F5344CB8AC3E}">
        <p14:creationId xmlns:p14="http://schemas.microsoft.com/office/powerpoint/2010/main" val="131443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instructions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B81AC-1E84-49BA-A9E2-60FE8C8D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28800"/>
            <a:ext cx="58164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instructions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4993B-34EB-49A1-94F2-AA483F2DF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2" y="1854201"/>
            <a:ext cx="5650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3868E-0CF0-4C72-BCC4-10428AB0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5" y="1896536"/>
            <a:ext cx="60878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B26-E053-44C4-95D1-73EF51ED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of instructions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06D03-3A26-4A42-82F7-92E8E48E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1" y="1921937"/>
            <a:ext cx="60300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547-CBB7-483B-893C-F8E2450E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&amp; risc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504B-A622-4A44-A953-EB5323C0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CISC: 	</a:t>
            </a:r>
          </a:p>
          <a:p>
            <a:pPr lvl="1"/>
            <a:r>
              <a:rPr lang="en-US" sz="2800" dirty="0"/>
              <a:t>Primary goal is to complete a task in as few lines of assembly as possible</a:t>
            </a:r>
          </a:p>
          <a:p>
            <a:pPr lvl="1"/>
            <a:r>
              <a:rPr lang="en-US" sz="2800" dirty="0"/>
              <a:t>Processor hardware complex; Needs less RAM to store the code; Instruction set is high-level, hence Compiler workload is low</a:t>
            </a:r>
          </a:p>
          <a:p>
            <a:pPr lvl="1"/>
            <a:r>
              <a:rPr lang="en-US" sz="2800" dirty="0"/>
              <a:t>Ex: MULT M1,M2</a:t>
            </a:r>
          </a:p>
        </p:txBody>
      </p:sp>
    </p:spTree>
    <p:extLst>
      <p:ext uri="{BB962C8B-B14F-4D97-AF65-F5344CB8AC3E}">
        <p14:creationId xmlns:p14="http://schemas.microsoft.com/office/powerpoint/2010/main" val="257088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547-CBB7-483B-893C-F8E2450E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Cisc &amp; risc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504B-A622-4A44-A953-EB5323C0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RISC: 	</a:t>
            </a:r>
          </a:p>
          <a:p>
            <a:pPr lvl="1"/>
            <a:r>
              <a:rPr lang="en-US" sz="2400" dirty="0"/>
              <a:t>Simple instructions that can be executed within one clock cycle</a:t>
            </a:r>
          </a:p>
          <a:p>
            <a:pPr lvl="1"/>
            <a:r>
              <a:rPr lang="en-US" sz="2400" dirty="0"/>
              <a:t>Processor hardware simple; Need more RAM; Instruction set Low-Level, hence Compiler workload high</a:t>
            </a:r>
          </a:p>
          <a:p>
            <a:pPr lvl="1"/>
            <a:r>
              <a:rPr lang="en-US" sz="2400" dirty="0"/>
              <a:t>Ex: LOAD	   A, M1</a:t>
            </a:r>
          </a:p>
          <a:p>
            <a:pPr lvl="3"/>
            <a:r>
              <a:rPr lang="en-US" sz="1800" dirty="0"/>
              <a:t>LOAD    B, M2</a:t>
            </a:r>
          </a:p>
          <a:p>
            <a:pPr lvl="3"/>
            <a:r>
              <a:rPr lang="en-US" sz="1800" dirty="0"/>
              <a:t>PROD     A, B</a:t>
            </a:r>
          </a:p>
          <a:p>
            <a:pPr lvl="3"/>
            <a:r>
              <a:rPr lang="en-US" sz="1800" dirty="0"/>
              <a:t>STORE   M1,A</a:t>
            </a:r>
          </a:p>
        </p:txBody>
      </p:sp>
    </p:spTree>
    <p:extLst>
      <p:ext uri="{BB962C8B-B14F-4D97-AF65-F5344CB8AC3E}">
        <p14:creationId xmlns:p14="http://schemas.microsoft.com/office/powerpoint/2010/main" val="25985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772F3C-8F84-4302-81C5-CD20045D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0350"/>
            <a:ext cx="11029616" cy="988332"/>
          </a:xfrm>
        </p:spPr>
        <p:txBody>
          <a:bodyPr/>
          <a:lstStyle/>
          <a:p>
            <a:r>
              <a:rPr lang="en-US" dirty="0"/>
              <a:t>CISC &amp; </a:t>
            </a:r>
            <a:r>
              <a:rPr lang="en-US" dirty="0" err="1"/>
              <a:t>RIsc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36888"/>
              </p:ext>
            </p:extLst>
          </p:nvPr>
        </p:nvGraphicFramePr>
        <p:xfrm>
          <a:off x="1828798" y="1600200"/>
          <a:ext cx="8652934" cy="49974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26467">
                  <a:extLst>
                    <a:ext uri="{9D8B030D-6E8A-4147-A177-3AD203B41FA5}">
                      <a16:colId xmlns:a16="http://schemas.microsoft.com/office/drawing/2014/main" val="2465544067"/>
                    </a:ext>
                  </a:extLst>
                </a:gridCol>
                <a:gridCol w="4326467">
                  <a:extLst>
                    <a:ext uri="{9D8B030D-6E8A-4147-A177-3AD203B41FA5}">
                      <a16:colId xmlns:a16="http://schemas.microsoft.com/office/drawing/2014/main" val="111960596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CISC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6115"/>
                  </a:ext>
                </a:extLst>
              </a:tr>
              <a:tr h="45402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Includes multi-clock complex instructions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hardware 	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Memory-to-memory: "LOAD" and "STORE" incorporated in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Small code sizes, high cycles per second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Transistors used for storing complex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Single-clock, reduced instruction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hardware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Register to register: "LOAD" and "STORE" are independent instructions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Low cycles per second, large code sizes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Spends more transistors on memory registers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7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9C1F-491A-43A0-847C-97F3FE70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B973-E835-4488-8271-9856DB7F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Different groups of engineers see computer different manner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Hardware Engineers </a:t>
            </a:r>
            <a:r>
              <a:rPr lang="en-US" sz="2800" dirty="0"/>
              <a:t>see how different components work, their configuration, how they are organized – </a:t>
            </a:r>
            <a:r>
              <a:rPr lang="en-US" sz="2800" dirty="0">
                <a:solidFill>
                  <a:srgbClr val="0070C0"/>
                </a:solidFill>
              </a:rPr>
              <a:t>Computer Organization</a:t>
            </a:r>
          </a:p>
          <a:p>
            <a:r>
              <a:rPr lang="en-US" sz="2800" dirty="0">
                <a:solidFill>
                  <a:srgbClr val="00B050"/>
                </a:solidFill>
              </a:rPr>
              <a:t>Software Engineers </a:t>
            </a:r>
            <a:r>
              <a:rPr lang="en-US" sz="2800" dirty="0"/>
              <a:t>see how computer can be used for different applications, how their high-level language codes can be executed in machine, How easily it can be used for programs – </a:t>
            </a:r>
            <a:r>
              <a:rPr lang="en-US" sz="2800" dirty="0">
                <a:solidFill>
                  <a:srgbClr val="00B050"/>
                </a:solidFill>
              </a:rPr>
              <a:t>Instruction Set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9102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772F3C-8F84-4302-81C5-CD20045D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0350"/>
            <a:ext cx="11029616" cy="988332"/>
          </a:xfrm>
        </p:spPr>
        <p:txBody>
          <a:bodyPr/>
          <a:lstStyle/>
          <a:p>
            <a:r>
              <a:rPr lang="en-US" dirty="0"/>
              <a:t>CISC &amp; </a:t>
            </a:r>
            <a:r>
              <a:rPr lang="en-US" dirty="0" err="1"/>
              <a:t>RIsc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58321"/>
              </p:ext>
            </p:extLst>
          </p:nvPr>
        </p:nvGraphicFramePr>
        <p:xfrm>
          <a:off x="1828798" y="1600200"/>
          <a:ext cx="8652934" cy="49974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26467">
                  <a:extLst>
                    <a:ext uri="{9D8B030D-6E8A-4147-A177-3AD203B41FA5}">
                      <a16:colId xmlns:a16="http://schemas.microsoft.com/office/drawing/2014/main" val="2465544067"/>
                    </a:ext>
                  </a:extLst>
                </a:gridCol>
                <a:gridCol w="4326467">
                  <a:extLst>
                    <a:ext uri="{9D8B030D-6E8A-4147-A177-3AD203B41FA5}">
                      <a16:colId xmlns:a16="http://schemas.microsoft.com/office/drawing/2014/main" val="111960596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CISC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RISC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96115"/>
                  </a:ext>
                </a:extLst>
              </a:tr>
              <a:tr h="454025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Intel X86 family, AMD processors are heavily used in desktop, laptop and server computers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SPARC and Power PC are used in desktop computers and game consoles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RISC processors are heavily used in real-time embedded systems such as mobile phones, washing machines, Routers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Raspberry pi and Arduino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/>
                        <a:t>IoT</a:t>
                      </a:r>
                      <a:r>
                        <a:rPr lang="en-US" sz="2400" dirty="0"/>
                        <a:t> drives by RISC processors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0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05"/>
              </a:spcBef>
            </a:pPr>
            <a:fld id="{81D60167-4931-47E6-BA6A-407CBD079E47}" type="slidenum">
              <a:rPr lang="en-US" smtClean="0"/>
              <a:pPr marL="38100">
                <a:spcBef>
                  <a:spcPts val="105"/>
                </a:spcBef>
              </a:pPr>
              <a:t>31</a:t>
            </a:fld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C1312-257C-36B2-2FA8-EEC3DBC8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1B39CA3-D1D9-5A75-6EB2-B89E6952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F09E-9666-49DE-AA09-F55E6B0D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1B975-B687-4B3A-9545-05E5AE340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05641" y="1944588"/>
            <a:ext cx="6316378" cy="4601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6A6FF5-87B8-41DA-A89C-1468916EADE2}"/>
              </a:ext>
            </a:extLst>
          </p:cNvPr>
          <p:cNvSpPr txBox="1"/>
          <p:nvPr/>
        </p:nvSpPr>
        <p:spPr>
          <a:xfrm>
            <a:off x="581192" y="2236136"/>
            <a:ext cx="388479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Computer organization </a:t>
            </a:r>
            <a:r>
              <a:rPr lang="en-US" sz="2800" dirty="0"/>
              <a:t>is concerned with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way the hardware components operate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the way they are connected </a:t>
            </a:r>
            <a:r>
              <a:rPr lang="en-US" sz="2800" dirty="0"/>
              <a:t>to form the computer system.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3506" y="3149600"/>
            <a:ext cx="567266" cy="279400"/>
          </a:xfrm>
          <a:prstGeom prst="rect">
            <a:avLst/>
          </a:prstGeom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A97-1428-4D5D-B160-68D32E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447" y="2279596"/>
            <a:ext cx="5043777" cy="457840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CPU</a:t>
            </a:r>
            <a:r>
              <a:rPr lang="en-US" sz="2400" dirty="0"/>
              <a:t>: Controls the operation of the computer and performs its data processing functions.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 Memory</a:t>
            </a:r>
            <a:r>
              <a:rPr lang="en-US" sz="2400" dirty="0"/>
              <a:t>: Stores data and Instructions (Programs)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I/O</a:t>
            </a:r>
            <a:r>
              <a:rPr lang="en-US" sz="2400" dirty="0"/>
              <a:t>: Moves the data between the computer and its external environment.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System Interconnections (System Bus): </a:t>
            </a:r>
            <a:r>
              <a:rPr lang="en-US" sz="2400" dirty="0"/>
              <a:t>Mechanism that provides for communication among CPU, MM, and I/O. </a:t>
            </a:r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C97-5EB0-39B5-8565-E19E9C0C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777" y="2108547"/>
            <a:ext cx="40671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EA97-1428-4D5D-B160-68D32EA8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469646"/>
            <a:ext cx="4749149" cy="5057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ALU:</a:t>
            </a:r>
            <a:r>
              <a:rPr lang="en-US" sz="2400" dirty="0"/>
              <a:t> Performs the computer’s data processing functions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Registers:</a:t>
            </a:r>
            <a:r>
              <a:rPr lang="en-US" sz="2400" dirty="0"/>
              <a:t> Provides storage internal to the CPU</a:t>
            </a:r>
          </a:p>
          <a:p>
            <a:r>
              <a:rPr lang="en-US" sz="2400" dirty="0">
                <a:solidFill>
                  <a:srgbClr val="0070C0"/>
                </a:solidFill>
              </a:rPr>
              <a:t>Control Unit: </a:t>
            </a:r>
            <a:r>
              <a:rPr lang="en-US" sz="2400" dirty="0"/>
              <a:t>A digital circuitry within the processor that coordinates the sequence of data movements into, out of, and between a processor's sub-units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E198E-2E67-491C-94C0-3C7724EE7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84" y="1800236"/>
            <a:ext cx="6246276" cy="50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B1CB-6701-410F-AE15-49FAD25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052E-E87D-44AA-90E0-68A0A0F6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0" y="4627162"/>
            <a:ext cx="9017000" cy="22308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Address Bus</a:t>
            </a:r>
            <a:r>
              <a:rPr lang="en-US" sz="2400" dirty="0"/>
              <a:t>: CPU specify the address of MM or I/O, Uni-directional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Data Bus</a:t>
            </a:r>
            <a:r>
              <a:rPr lang="en-US" sz="2400" dirty="0"/>
              <a:t>: Transfer data/instruction to and from CPU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Control Bus</a:t>
            </a:r>
            <a:r>
              <a:rPr lang="en-US" sz="2400" dirty="0"/>
              <a:t>: Carries commands from CPU and status signals to CPU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AAE37-8308-472F-A07A-5AD74B4D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33838" r="4213" b="19286"/>
          <a:stretch>
            <a:fillRect/>
          </a:stretch>
        </p:blipFill>
        <p:spPr bwMode="auto">
          <a:xfrm>
            <a:off x="2040432" y="1923162"/>
            <a:ext cx="7221071" cy="30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1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FA05-752B-4F7E-9072-20D4C04C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37160" tIns="137160" rIns="137160" bIns="137160" rtlCol="0" anchor="ctr">
            <a:normAutofit/>
          </a:bodyPr>
          <a:lstStyle/>
          <a:p>
            <a:r>
              <a:rPr lang="en-US" dirty="0"/>
              <a:t>8086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F83C2-B626-41F7-8FD8-389D958B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18571" y="1434904"/>
            <a:ext cx="5678116" cy="52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544-D79A-433B-9736-DED41722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F239-333A-4C51-8D31-54A42A3F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They are grouped into several categories as follows:</a:t>
            </a:r>
            <a:endParaRPr lang="en-US" sz="2800" dirty="0"/>
          </a:p>
          <a:p>
            <a:r>
              <a:rPr lang="en-US" sz="2800" dirty="0"/>
              <a:t>Four general-</a:t>
            </a:r>
            <a:r>
              <a:rPr lang="en-US" sz="2800" b="1" dirty="0"/>
              <a:t>purpose</a:t>
            </a:r>
            <a:r>
              <a:rPr lang="en-US" sz="2800" dirty="0"/>
              <a:t> registers, AX, BX, CX, and DX.</a:t>
            </a:r>
          </a:p>
          <a:p>
            <a:r>
              <a:rPr lang="en-US" sz="2800" dirty="0"/>
              <a:t>Four special-</a:t>
            </a:r>
            <a:r>
              <a:rPr lang="en-US" sz="2800" b="1" dirty="0"/>
              <a:t>purpose</a:t>
            </a:r>
            <a:r>
              <a:rPr lang="en-US" sz="2800" dirty="0"/>
              <a:t> registers, SP, BP, SI, and DI.</a:t>
            </a:r>
          </a:p>
          <a:p>
            <a:r>
              <a:rPr lang="en-US" sz="2800" dirty="0"/>
              <a:t>Four segment registers, CS, DS, ES, and SS.</a:t>
            </a:r>
          </a:p>
          <a:p>
            <a:r>
              <a:rPr lang="en-US" sz="2800" dirty="0"/>
              <a:t>The Program Counter/Instruction Pointer</a:t>
            </a:r>
          </a:p>
          <a:p>
            <a:r>
              <a:rPr lang="en-US" sz="2800" dirty="0"/>
              <a:t>The status flag register, FLAGS</a:t>
            </a:r>
          </a:p>
        </p:txBody>
      </p:sp>
    </p:spTree>
    <p:extLst>
      <p:ext uri="{BB962C8B-B14F-4D97-AF65-F5344CB8AC3E}">
        <p14:creationId xmlns:p14="http://schemas.microsoft.com/office/powerpoint/2010/main" val="40304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4449</TotalTime>
  <Words>1419</Words>
  <Application>Microsoft Office PowerPoint</Application>
  <PresentationFormat>Widescreen</PresentationFormat>
  <Paragraphs>151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Gill Sans MT</vt:lpstr>
      <vt:lpstr>Gothic Uralic</vt:lpstr>
      <vt:lpstr>Verdana</vt:lpstr>
      <vt:lpstr>Wingdings</vt:lpstr>
      <vt:lpstr>Wingdings 2</vt:lpstr>
      <vt:lpstr>Dividend</vt:lpstr>
      <vt:lpstr>IT1020 – Introduction to computer systems</vt:lpstr>
      <vt:lpstr>Lecture Content</vt:lpstr>
      <vt:lpstr>Computer organization</vt:lpstr>
      <vt:lpstr>Computer organization</vt:lpstr>
      <vt:lpstr>Computer organization</vt:lpstr>
      <vt:lpstr>Computer organization</vt:lpstr>
      <vt:lpstr>Modern computer</vt:lpstr>
      <vt:lpstr>8086 architecture</vt:lpstr>
      <vt:lpstr>8086 Registers</vt:lpstr>
      <vt:lpstr>8086 registers</vt:lpstr>
      <vt:lpstr>8086 Registers</vt:lpstr>
      <vt:lpstr>8086 Registers</vt:lpstr>
      <vt:lpstr>Instruction cycle</vt:lpstr>
      <vt:lpstr>Instruction cycle with Interrupt</vt:lpstr>
      <vt:lpstr>State Diagram of Instruction cycle with Interrupt</vt:lpstr>
      <vt:lpstr>Instruction set architecture (ISA)</vt:lpstr>
      <vt:lpstr>Instruction set architecture (ISA)</vt:lpstr>
      <vt:lpstr>Instruction set architecture (ISA)</vt:lpstr>
      <vt:lpstr>Instruction Format</vt:lpstr>
      <vt:lpstr>Instruction format</vt:lpstr>
      <vt:lpstr>Instruction set</vt:lpstr>
      <vt:lpstr>Execution of instructions</vt:lpstr>
      <vt:lpstr>Execution of instructions</vt:lpstr>
      <vt:lpstr>Execution of instructions</vt:lpstr>
      <vt:lpstr>Execution of instructions</vt:lpstr>
      <vt:lpstr>Execution of instructions</vt:lpstr>
      <vt:lpstr>Cisc &amp; risc</vt:lpstr>
      <vt:lpstr>Cisc &amp; risc</vt:lpstr>
      <vt:lpstr>CISC &amp; RIsc</vt:lpstr>
      <vt:lpstr>CISC &amp; RIsc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(IT1020)</dc:title>
  <dc:creator>Sanvitha Kasthuriarachchi</dc:creator>
  <cp:lastModifiedBy>Sanvitha Kasthuriarachchi</cp:lastModifiedBy>
  <cp:revision>285</cp:revision>
  <dcterms:created xsi:type="dcterms:W3CDTF">2017-12-01T06:14:40Z</dcterms:created>
  <dcterms:modified xsi:type="dcterms:W3CDTF">2022-09-18T05:57:48Z</dcterms:modified>
</cp:coreProperties>
</file>