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33"/>
  </p:notesMasterIdLst>
  <p:sldIdLst>
    <p:sldId id="256" r:id="rId2"/>
    <p:sldId id="308" r:id="rId3"/>
    <p:sldId id="309" r:id="rId4"/>
    <p:sldId id="310" r:id="rId5"/>
    <p:sldId id="311" r:id="rId6"/>
    <p:sldId id="312" r:id="rId7"/>
    <p:sldId id="314" r:id="rId8"/>
    <p:sldId id="315" r:id="rId9"/>
    <p:sldId id="317" r:id="rId10"/>
    <p:sldId id="338" r:id="rId11"/>
    <p:sldId id="318" r:id="rId12"/>
    <p:sldId id="336" r:id="rId13"/>
    <p:sldId id="330" r:id="rId14"/>
    <p:sldId id="269" r:id="rId15"/>
    <p:sldId id="322" r:id="rId16"/>
    <p:sldId id="324" r:id="rId17"/>
    <p:sldId id="327" r:id="rId18"/>
    <p:sldId id="326" r:id="rId19"/>
    <p:sldId id="271" r:id="rId20"/>
    <p:sldId id="339" r:id="rId21"/>
    <p:sldId id="340" r:id="rId22"/>
    <p:sldId id="320" r:id="rId23"/>
    <p:sldId id="321" r:id="rId24"/>
    <p:sldId id="319" r:id="rId25"/>
    <p:sldId id="331" r:id="rId26"/>
    <p:sldId id="332" r:id="rId27"/>
    <p:sldId id="275" r:id="rId28"/>
    <p:sldId id="333" r:id="rId29"/>
    <p:sldId id="334" r:id="rId30"/>
    <p:sldId id="335" r:id="rId31"/>
    <p:sldId id="30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B555F-3EDA-4882-9A81-FA89B13CF0A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98F63-13EF-4D8C-8098-1BFAB059B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65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B45718-3B75-A447-A7DB-100ABC5273FE}" type="slidenum">
              <a:rPr lang="en-AU"/>
              <a:pPr>
                <a:defRPr/>
              </a:pPr>
              <a:t>14</a:t>
            </a:fld>
            <a:endParaRPr lang="en-AU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8786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3FB456-FA46-2749-9CD0-75420E5679C8}" type="slidenum">
              <a:rPr lang="en-AU"/>
              <a:pPr>
                <a:defRPr/>
              </a:pPr>
              <a:t>19</a:t>
            </a:fld>
            <a:endParaRPr lang="en-AU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2174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3FB456-FA46-2749-9CD0-75420E5679C8}" type="slidenum">
              <a:rPr lang="en-AU"/>
              <a:pPr>
                <a:defRPr/>
              </a:pPr>
              <a:t>20</a:t>
            </a:fld>
            <a:endParaRPr lang="en-AU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1820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3FB456-FA46-2749-9CD0-75420E5679C8}" type="slidenum">
              <a:rPr lang="en-AU"/>
              <a:pPr>
                <a:defRPr/>
              </a:pPr>
              <a:t>21</a:t>
            </a:fld>
            <a:endParaRPr lang="en-AU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1820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Dr. Sanvitha Kasthuriarachchi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8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25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772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7548" y="655373"/>
            <a:ext cx="11656905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455923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38100">
              <a:spcBef>
                <a:spcPts val="105"/>
              </a:spcBef>
            </a:pPr>
            <a:fld id="{81D60167-4931-47E6-BA6A-407CBD079E47}" type="slidenum">
              <a:rPr lang="en-US" smtClean="0"/>
              <a:pPr marL="38100">
                <a:spcBef>
                  <a:spcPts val="105"/>
                </a:spcBef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91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97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781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95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647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225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10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75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38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AB5D0-E074-B040-94BB-CE8C57076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88" y="1411362"/>
            <a:ext cx="10993549" cy="781865"/>
          </a:xfrm>
        </p:spPr>
        <p:txBody>
          <a:bodyPr/>
          <a:lstStyle/>
          <a:p>
            <a:r>
              <a:rPr lang="en-US" dirty="0"/>
              <a:t>IT1020 – Introduction to computer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15FBD-EBD0-13A5-2AD3-F6D254F36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227" y="3286539"/>
            <a:ext cx="10993546" cy="137823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Lecture 4: </a:t>
            </a:r>
          </a:p>
          <a:p>
            <a:r>
              <a:rPr lang="en-US" sz="2400" spc="-5" dirty="0">
                <a:solidFill>
                  <a:schemeClr val="bg1"/>
                </a:solidFill>
                <a:latin typeface="Gothic Uralic"/>
                <a:cs typeface="Gothic Uralic"/>
              </a:rPr>
              <a:t>Operating systems</a:t>
            </a:r>
            <a:endParaRPr lang="en-US" sz="2400" dirty="0">
              <a:solidFill>
                <a:schemeClr val="bg1"/>
              </a:solidFill>
              <a:latin typeface="Gothic Uralic"/>
              <a:cs typeface="Gothic Uralic"/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817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0DB80-929B-4541-8366-25FBC21F6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Types of Operating Systems – </a:t>
            </a:r>
            <a:r>
              <a:rPr lang="en-US" altLang="en-US" sz="2200" dirty="0"/>
              <a:t>multiprogramming operating systems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BB83D-A8B4-4281-A526-BEF2E601B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370" y="1798820"/>
            <a:ext cx="10102360" cy="410585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b="1" dirty="0">
                <a:solidFill>
                  <a:srgbClr val="3366FF"/>
                </a:solidFill>
              </a:rPr>
              <a:t>Multiprogramming</a:t>
            </a:r>
            <a:r>
              <a:rPr lang="en-US" altLang="en-US" sz="2800" dirty="0"/>
              <a:t> (</a:t>
            </a:r>
            <a:r>
              <a:rPr lang="en-US" altLang="en-US" sz="2800" b="1" dirty="0">
                <a:solidFill>
                  <a:srgbClr val="3366FF"/>
                </a:solidFill>
              </a:rPr>
              <a:t>Batch system</a:t>
            </a:r>
            <a:r>
              <a:rPr lang="en-US" altLang="en-US" sz="2800" dirty="0"/>
              <a:t>) needed for efficiency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Single user cannot keep CPU and I/O devices busy at all times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Multiprogramming organizes jobs (code and data) so CPU always has one to execute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A subset of total jobs in system is kept in memory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One job selected and run via </a:t>
            </a:r>
            <a:r>
              <a:rPr lang="en-US" altLang="en-US" sz="2800" b="1" dirty="0">
                <a:solidFill>
                  <a:srgbClr val="3366FF"/>
                </a:solidFill>
              </a:rPr>
              <a:t>job scheduling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When it has to wait (for I/O for example), OS switches to another job</a:t>
            </a:r>
          </a:p>
        </p:txBody>
      </p:sp>
    </p:spTree>
    <p:extLst>
      <p:ext uri="{BB962C8B-B14F-4D97-AF65-F5344CB8AC3E}">
        <p14:creationId xmlns:p14="http://schemas.microsoft.com/office/powerpoint/2010/main" val="64605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0DB80-929B-4541-8366-25FBC21F6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216968"/>
            <a:ext cx="11029616" cy="10138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Types of Operating Systems – </a:t>
            </a:r>
            <a:r>
              <a:rPr lang="en-US" altLang="en-US" sz="2800" dirty="0"/>
              <a:t>multitasking/ timesharing operating systems</a:t>
            </a:r>
            <a:br>
              <a:rPr lang="en-US" altLang="en-US" dirty="0"/>
            </a:br>
            <a:br>
              <a:rPr lang="en-US" alt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BB83D-A8B4-4281-A526-BEF2E601B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440" y="1723868"/>
            <a:ext cx="10207290" cy="431716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b="1" dirty="0">
                <a:solidFill>
                  <a:srgbClr val="3366FF"/>
                </a:solidFill>
              </a:rPr>
              <a:t>Timesharing </a:t>
            </a:r>
            <a:r>
              <a:rPr lang="en-US" altLang="en-US" sz="2400" dirty="0"/>
              <a:t>(</a:t>
            </a:r>
            <a:r>
              <a:rPr lang="en-US" altLang="en-US" sz="2400" b="1" dirty="0">
                <a:solidFill>
                  <a:srgbClr val="3366FF"/>
                </a:solidFill>
              </a:rPr>
              <a:t>multitasking</a:t>
            </a:r>
            <a:r>
              <a:rPr lang="en-US" altLang="en-US" sz="2400" dirty="0"/>
              <a:t>)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is logical extension in which CPU switches jobs so frequently that users can interact with each job while it is running, creating </a:t>
            </a:r>
            <a:r>
              <a:rPr lang="en-US" altLang="en-US" sz="2400" b="1" dirty="0">
                <a:solidFill>
                  <a:srgbClr val="3366FF"/>
                </a:solidFill>
              </a:rPr>
              <a:t>interactive</a:t>
            </a:r>
            <a:r>
              <a:rPr lang="en-US" altLang="en-US" sz="2400" dirty="0"/>
              <a:t> computing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dirty="0">
                <a:solidFill>
                  <a:srgbClr val="3366FF"/>
                </a:solidFill>
              </a:rPr>
              <a:t>Response time </a:t>
            </a:r>
            <a:r>
              <a:rPr lang="en-US" altLang="en-US" sz="2400" dirty="0"/>
              <a:t>should be &lt; 1 second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Each user has at least one program executing in memory </a:t>
            </a:r>
            <a:r>
              <a:rPr lang="en-US" altLang="en-US" sz="2400" dirty="0">
                <a:sym typeface="Wingdings 3" panose="05040102010807070707" pitchFamily="18" charset="2"/>
              </a:rPr>
              <a:t></a:t>
            </a:r>
            <a:r>
              <a:rPr lang="en-US" altLang="en-US" sz="2400" b="1" dirty="0">
                <a:solidFill>
                  <a:srgbClr val="3366FF"/>
                </a:solidFill>
                <a:sym typeface="Wingdings 3" panose="05040102010807070707" pitchFamily="18" charset="2"/>
              </a:rPr>
              <a:t>process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ym typeface="Wingdings 3" panose="05040102010807070707" pitchFamily="18" charset="2"/>
              </a:rPr>
              <a:t>If several jobs ready to run at the same time  </a:t>
            </a:r>
            <a:r>
              <a:rPr lang="en-US" altLang="en-US" sz="2400" b="1" dirty="0">
                <a:solidFill>
                  <a:srgbClr val="3366FF"/>
                </a:solidFill>
                <a:sym typeface="Wingdings 3" panose="05040102010807070707" pitchFamily="18" charset="2"/>
              </a:rPr>
              <a:t>CPU scheduling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ym typeface="Wingdings 3" panose="05040102010807070707" pitchFamily="18" charset="2"/>
              </a:rPr>
              <a:t>If processes don</a:t>
            </a:r>
            <a:r>
              <a:rPr lang="ja-JP" altLang="en-US" sz="2400" dirty="0">
                <a:sym typeface="Wingdings 3" panose="05040102010807070707" pitchFamily="18" charset="2"/>
              </a:rPr>
              <a:t>’</a:t>
            </a:r>
            <a:r>
              <a:rPr lang="en-US" altLang="ja-JP" sz="2400" dirty="0">
                <a:sym typeface="Wingdings 3" panose="05040102010807070707" pitchFamily="18" charset="2"/>
              </a:rPr>
              <a:t>t fit in memory, </a:t>
            </a:r>
            <a:r>
              <a:rPr lang="en-US" altLang="ja-JP" sz="2400" b="1" dirty="0">
                <a:solidFill>
                  <a:srgbClr val="3366FF"/>
                </a:solidFill>
                <a:sym typeface="Wingdings 3" panose="05040102010807070707" pitchFamily="18" charset="2"/>
              </a:rPr>
              <a:t>swapping</a:t>
            </a:r>
            <a:r>
              <a:rPr lang="en-US" altLang="ja-JP" sz="2400" dirty="0">
                <a:sym typeface="Wingdings 3" panose="05040102010807070707" pitchFamily="18" charset="2"/>
              </a:rPr>
              <a:t> moves them in and out to run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dirty="0">
                <a:solidFill>
                  <a:srgbClr val="3366FF"/>
                </a:solidFill>
                <a:sym typeface="Wingdings 3" panose="05040102010807070707" pitchFamily="18" charset="2"/>
              </a:rPr>
              <a:t>Virtual memory </a:t>
            </a:r>
            <a:r>
              <a:rPr lang="en-US" altLang="en-US" sz="2400" dirty="0">
                <a:sym typeface="Wingdings 3" panose="05040102010807070707" pitchFamily="18" charset="2"/>
              </a:rPr>
              <a:t>allows execution of processes not completely in memory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571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1E8F2-B528-4DB1-B019-58BF6E2B1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65982"/>
            <a:ext cx="11029616" cy="10138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Types of Operating Systems – Real-Time </a:t>
            </a:r>
            <a:r>
              <a:rPr lang="en-US" altLang="en-US" sz="2800" dirty="0"/>
              <a:t>operating systems</a:t>
            </a:r>
            <a:br>
              <a:rPr lang="en-US" altLang="en-US" dirty="0"/>
            </a:br>
            <a:br>
              <a:rPr lang="en-US" alt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82D60-C10F-4137-8D0E-94DAB66AD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69" y="1934817"/>
            <a:ext cx="10147330" cy="4757531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400" noProof="1">
                <a:solidFill>
                  <a:schemeClr val="tx1"/>
                </a:solidFill>
                <a:latin typeface="Times New Roman" charset="0"/>
                <a:cs typeface="+mn-cs"/>
              </a:rPr>
              <a:t>These systems are well-defined with a </a:t>
            </a:r>
            <a:r>
              <a:rPr lang="en-US" sz="2400" noProof="1">
                <a:solidFill>
                  <a:schemeClr val="accent3"/>
                </a:solidFill>
                <a:latin typeface="Times New Roman" charset="0"/>
                <a:cs typeface="+mn-cs"/>
              </a:rPr>
              <a:t>fixed-time constraint </a:t>
            </a:r>
            <a:r>
              <a:rPr lang="en-US" sz="2400" noProof="1">
                <a:solidFill>
                  <a:schemeClr val="tx1"/>
                </a:solidFill>
                <a:latin typeface="Times New Roman" charset="0"/>
                <a:cs typeface="+mn-cs"/>
              </a:rPr>
              <a:t>– the system is functional if it returns the correct result within the time constraint.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400" noProof="1">
                <a:solidFill>
                  <a:schemeClr val="accent5">
                    <a:lumMod val="75000"/>
                  </a:schemeClr>
                </a:solidFill>
                <a:latin typeface="Times New Roman" charset="0"/>
                <a:cs typeface="+mn-cs"/>
              </a:rPr>
              <a:t>Hard real-time </a:t>
            </a:r>
            <a:r>
              <a:rPr lang="en-US" sz="2400" noProof="1">
                <a:solidFill>
                  <a:schemeClr val="tx1"/>
                </a:solidFill>
                <a:latin typeface="Times New Roman" charset="0"/>
                <a:cs typeface="+mn-cs"/>
              </a:rPr>
              <a:t>system.</a:t>
            </a: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buSzPct val="45000"/>
              <a:buFont typeface="Wingdings" charset="0"/>
              <a:buChar char="v"/>
              <a:defRPr/>
            </a:pPr>
            <a:r>
              <a:rPr lang="en-US" sz="2000" noProof="1">
                <a:solidFill>
                  <a:schemeClr val="tx1"/>
                </a:solidFill>
                <a:latin typeface="Times New Roman" charset="0"/>
              </a:rPr>
              <a:t>Guarantees that critical tasks complete on time.</a:t>
            </a: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buSzPct val="45000"/>
              <a:buFont typeface="Wingdings" charset="0"/>
              <a:buChar char="v"/>
              <a:defRPr/>
            </a:pPr>
            <a:r>
              <a:rPr lang="en-US" sz="2000" noProof="1">
                <a:solidFill>
                  <a:schemeClr val="tx1"/>
                </a:solidFill>
                <a:latin typeface="Times New Roman" charset="0"/>
              </a:rPr>
              <a:t>Often used  as a control device in a dedicated application</a:t>
            </a:r>
          </a:p>
          <a:p>
            <a:pPr lvl="2" eaLnBrk="1" hangingPunct="1">
              <a:spcBef>
                <a:spcPts val="0"/>
              </a:spcBef>
              <a:spcAft>
                <a:spcPts val="600"/>
              </a:spcAft>
              <a:buSzPct val="45000"/>
              <a:buFont typeface="Wingdings" charset="0"/>
              <a:buChar char="v"/>
              <a:defRPr/>
            </a:pPr>
            <a:r>
              <a:rPr lang="en-US" sz="1800" noProof="1">
                <a:solidFill>
                  <a:schemeClr val="tx1"/>
                </a:solidFill>
                <a:latin typeface="Times New Roman" charset="0"/>
              </a:rPr>
              <a:t>controlling scientific experiments, medical imaging systems, industrial control systems, and some display systems</a:t>
            </a: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buSzPct val="45000"/>
              <a:buFont typeface="Wingdings" charset="0"/>
              <a:buChar char="v"/>
              <a:defRPr/>
            </a:pPr>
            <a:r>
              <a:rPr lang="en-US" sz="2000" noProof="1">
                <a:solidFill>
                  <a:schemeClr val="tx1"/>
                </a:solidFill>
                <a:latin typeface="Times New Roman" charset="0"/>
              </a:rPr>
              <a:t>Secondary storage is limited or absent</a:t>
            </a:r>
          </a:p>
          <a:p>
            <a:pPr lvl="2" eaLnBrk="1" hangingPunct="1">
              <a:spcBef>
                <a:spcPts val="0"/>
              </a:spcBef>
              <a:spcAft>
                <a:spcPts val="600"/>
              </a:spcAft>
              <a:buSzPct val="45000"/>
              <a:buFont typeface="Wingdings" charset="0"/>
              <a:buChar char="v"/>
              <a:defRPr/>
            </a:pPr>
            <a:r>
              <a:rPr lang="en-US" sz="1800" noProof="1">
                <a:solidFill>
                  <a:schemeClr val="tx1"/>
                </a:solidFill>
                <a:latin typeface="Times New Roman" charset="0"/>
              </a:rPr>
              <a:t>data is stored in short-term memory, or in ROM.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400" noProof="1">
                <a:solidFill>
                  <a:schemeClr val="accent5">
                    <a:lumMod val="75000"/>
                  </a:schemeClr>
                </a:solidFill>
                <a:latin typeface="Times New Roman" charset="0"/>
                <a:cs typeface="+mn-cs"/>
              </a:rPr>
              <a:t>Soft real-time </a:t>
            </a:r>
            <a:r>
              <a:rPr lang="en-US" sz="2400" noProof="1">
                <a:solidFill>
                  <a:schemeClr val="tx1"/>
                </a:solidFill>
                <a:latin typeface="Times New Roman" charset="0"/>
                <a:cs typeface="+mn-cs"/>
              </a:rPr>
              <a:t>system</a:t>
            </a: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buSzPct val="45000"/>
              <a:buFont typeface="Wingdings" charset="0"/>
              <a:buChar char="v"/>
              <a:defRPr/>
            </a:pPr>
            <a:r>
              <a:rPr lang="en-US" sz="2000" noProof="1">
                <a:solidFill>
                  <a:schemeClr val="tx1"/>
                </a:solidFill>
                <a:latin typeface="Times New Roman" charset="0"/>
              </a:rPr>
              <a:t>A critical-time task gets priority over others until it completes.</a:t>
            </a: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buSzPct val="45000"/>
              <a:buFont typeface="Wingdings" charset="0"/>
              <a:buChar char="v"/>
              <a:defRPr/>
            </a:pPr>
            <a:r>
              <a:rPr lang="en-US" sz="2000" noProof="1">
                <a:solidFill>
                  <a:schemeClr val="tx1"/>
                </a:solidFill>
                <a:latin typeface="Times New Roman" charset="0"/>
              </a:rPr>
              <a:t>Limited utility in industrial control robotics.</a:t>
            </a: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buSzPct val="45000"/>
              <a:buFont typeface="Wingdings" charset="0"/>
              <a:buChar char="v"/>
              <a:defRPr/>
            </a:pPr>
            <a:r>
              <a:rPr lang="en-US" sz="2000" noProof="1">
                <a:solidFill>
                  <a:schemeClr val="tx1"/>
                </a:solidFill>
                <a:latin typeface="Times New Roman" charset="0"/>
              </a:rPr>
              <a:t>Useful in applications (multimedia) requiring advanced OS features.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498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042CD-ADD4-481C-B674-8ECEF6ED0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Operating Systems– Mobile operating systems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4F935-CA37-41E2-9471-EA1A7E09B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623" y="2107096"/>
            <a:ext cx="10842185" cy="3935896"/>
          </a:xfrm>
        </p:spPr>
        <p:txBody>
          <a:bodyPr>
            <a:noAutofit/>
          </a:bodyPr>
          <a:lstStyle/>
          <a:p>
            <a:r>
              <a:rPr lang="en-US" sz="2400" dirty="0"/>
              <a:t>These are the operating systems for smartphones, tablets and wearables. </a:t>
            </a:r>
          </a:p>
          <a:p>
            <a:r>
              <a:rPr lang="en-US" sz="2400" dirty="0"/>
              <a:t>The system combines the features of a personal computer with additional features useful for a handheld device. </a:t>
            </a:r>
          </a:p>
          <a:p>
            <a:r>
              <a:rPr lang="en-US" sz="2400" dirty="0"/>
              <a:t>Mobile operating systems start when a device is powered on to provide access to installed applications. </a:t>
            </a:r>
          </a:p>
          <a:p>
            <a:r>
              <a:rPr lang="en-US" sz="2400" dirty="0"/>
              <a:t>They manage wireless network connectivity. </a:t>
            </a:r>
            <a:endParaRPr lang="en-US" altLang="en-US" sz="2400" dirty="0"/>
          </a:p>
          <a:p>
            <a:r>
              <a:rPr lang="en-US" altLang="en-US" sz="2400" dirty="0"/>
              <a:t>Leaders are </a:t>
            </a:r>
            <a:r>
              <a:rPr lang="en-US" altLang="en-US" sz="2400" b="1" dirty="0">
                <a:solidFill>
                  <a:srgbClr val="3366FF"/>
                </a:solidFill>
              </a:rPr>
              <a:t>Apple iOS </a:t>
            </a:r>
            <a:r>
              <a:rPr lang="en-US" altLang="en-US" sz="2400" dirty="0"/>
              <a:t>and </a:t>
            </a:r>
            <a:r>
              <a:rPr lang="en-US" altLang="en-US" sz="2400" b="1" dirty="0">
                <a:solidFill>
                  <a:srgbClr val="3366FF"/>
                </a:solidFill>
              </a:rPr>
              <a:t>Google Android, Microsoft windows</a:t>
            </a:r>
          </a:p>
        </p:txBody>
      </p:sp>
    </p:spTree>
    <p:extLst>
      <p:ext uri="{BB962C8B-B14F-4D97-AF65-F5344CB8AC3E}">
        <p14:creationId xmlns:p14="http://schemas.microsoft.com/office/powerpoint/2010/main" val="4153991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730112" y="761428"/>
            <a:ext cx="8610600" cy="914108"/>
          </a:xfrm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sz="3200" noProof="1"/>
              <a:t>OS Components</a:t>
            </a:r>
            <a:endParaRPr lang="en-AU" sz="3200" dirty="0"/>
          </a:p>
        </p:txBody>
      </p:sp>
      <p:sp>
        <p:nvSpPr>
          <p:cNvPr id="184323" name="Rectangle 3"/>
          <p:cNvSpPr>
            <a:spLocks noGrp="1" noChangeArrowheads="1"/>
          </p:cNvSpPr>
          <p:nvPr>
            <p:ph idx="1"/>
          </p:nvPr>
        </p:nvSpPr>
        <p:spPr>
          <a:xfrm>
            <a:off x="730112" y="2097659"/>
            <a:ext cx="8787342" cy="399891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sz="2400" noProof="1">
                <a:solidFill>
                  <a:schemeClr val="tx1"/>
                </a:solidFill>
                <a:latin typeface="Times New Roman" charset="0"/>
              </a:rPr>
              <a:t>Process Management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sz="2400" noProof="1">
                <a:solidFill>
                  <a:schemeClr val="tx1"/>
                </a:solidFill>
                <a:latin typeface="Times New Roman" charset="0"/>
              </a:rPr>
              <a:t>Main-memory management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sz="2400" noProof="1">
                <a:solidFill>
                  <a:schemeClr val="tx1"/>
                </a:solidFill>
                <a:latin typeface="Times New Roman" charset="0"/>
              </a:rPr>
              <a:t>Secondary-storage management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sz="2400" noProof="1">
                <a:solidFill>
                  <a:schemeClr val="tx1"/>
                </a:solidFill>
                <a:latin typeface="Times New Roman" charset="0"/>
              </a:rPr>
              <a:t>File Management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sz="2400" noProof="1">
                <a:solidFill>
                  <a:schemeClr val="tx1"/>
                </a:solidFill>
                <a:latin typeface="Times New Roman" charset="0"/>
              </a:rPr>
              <a:t>I/O System Management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sz="2400" noProof="1">
                <a:solidFill>
                  <a:schemeClr val="tx1"/>
                </a:solidFill>
                <a:latin typeface="Times New Roman" charset="0"/>
              </a:rPr>
              <a:t>Protection System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sz="2400" noProof="1">
                <a:solidFill>
                  <a:schemeClr val="tx1"/>
                </a:solidFill>
                <a:latin typeface="Times New Roman" charset="0"/>
              </a:rPr>
              <a:t>Networking (Distributed Systems) </a:t>
            </a:r>
            <a:endParaRPr lang="en-US" sz="2400" noProof="1">
              <a:solidFill>
                <a:schemeClr val="tx1"/>
              </a:solidFill>
              <a:latin typeface="Times New Roman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sz="2400" noProof="1">
                <a:solidFill>
                  <a:schemeClr val="tx1"/>
                </a:solidFill>
                <a:latin typeface="Times New Roman" charset="0"/>
              </a:rPr>
              <a:t>Command- interpreter System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C7A144-F07E-4442-9F52-439AC6D33B51}" type="slidenum">
              <a:rPr lang="en-AU"/>
              <a:pPr>
                <a:defRPr/>
              </a:pPr>
              <a:t>14</a:t>
            </a:fld>
            <a:endParaRPr lang="en-AU"/>
          </a:p>
        </p:txBody>
      </p:sp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4648201" y="144780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82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F2B35-2DF9-4EDD-8A79-FFABF43F5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Process Management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77986-68CD-4D03-9840-7A04C1A23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22" y="1921566"/>
            <a:ext cx="11029616" cy="457200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A process is a program in execution. Program is a </a:t>
            </a:r>
            <a:r>
              <a:rPr lang="en-US" altLang="en-US" sz="2400" b="1" i="1" dirty="0"/>
              <a:t>passive entity </a:t>
            </a:r>
            <a:r>
              <a:rPr lang="en-US" altLang="en-US" sz="2400" dirty="0"/>
              <a:t>and</a:t>
            </a:r>
            <a:r>
              <a:rPr lang="en-US" altLang="en-US" sz="2400" b="1" i="1" dirty="0"/>
              <a:t> </a:t>
            </a:r>
            <a:r>
              <a:rPr lang="en-US" altLang="en-US" sz="2400" dirty="0"/>
              <a:t>process is </a:t>
            </a:r>
            <a:r>
              <a:rPr lang="en-US" altLang="en-US" sz="2400" dirty="0">
                <a:solidFill>
                  <a:srgbClr val="000000"/>
                </a:solidFill>
              </a:rPr>
              <a:t>an </a:t>
            </a:r>
            <a:r>
              <a:rPr lang="en-US" altLang="en-US" sz="2400" b="1" i="1" dirty="0">
                <a:solidFill>
                  <a:srgbClr val="000000"/>
                </a:solidFill>
              </a:rPr>
              <a:t>active entity</a:t>
            </a:r>
            <a:r>
              <a:rPr lang="en-US" altLang="en-US" sz="2400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Process needs resources (CPU, memory, I/O, files) to complete the execution.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Process execution is sequential and </a:t>
            </a:r>
            <a:r>
              <a:rPr lang="en-US" altLang="en-US" sz="2400" b="1" dirty="0">
                <a:solidFill>
                  <a:srgbClr val="3366FF"/>
                </a:solidFill>
              </a:rPr>
              <a:t>program counter register </a:t>
            </a:r>
            <a:r>
              <a:rPr lang="en-US" altLang="en-US" sz="2400" dirty="0"/>
              <a:t>is specifying the location of next instruction to execute. 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Process termination requires reclaim of any reusable resources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Process management activities;</a:t>
            </a:r>
          </a:p>
          <a:p>
            <a:pPr lvl="1"/>
            <a:r>
              <a:rPr lang="en-US" sz="2400" dirty="0"/>
              <a:t>Creating and deleting both user and system processes</a:t>
            </a:r>
          </a:p>
          <a:p>
            <a:pPr lvl="1"/>
            <a:r>
              <a:rPr lang="en-US" sz="2400" dirty="0"/>
              <a:t>Suspending and resuming processes</a:t>
            </a:r>
          </a:p>
          <a:p>
            <a:pPr lvl="1"/>
            <a:r>
              <a:rPr lang="en-US" sz="2400" dirty="0"/>
              <a:t>Providing mechanisms for process synchronization</a:t>
            </a:r>
          </a:p>
          <a:p>
            <a:pPr lvl="1"/>
            <a:r>
              <a:rPr lang="en-US" sz="2400" dirty="0"/>
              <a:t>Providing mechanisms for process communication</a:t>
            </a:r>
          </a:p>
          <a:p>
            <a:pPr lvl="1"/>
            <a:r>
              <a:rPr lang="en-US" sz="2400" dirty="0"/>
              <a:t>Providing mechanisms for deadlock handling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10867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F2B35-2DF9-4EDD-8A79-FFABF43F5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Main-Memory Management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77986-68CD-4D03-9840-7A04C1A23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15956"/>
            <a:ext cx="11133730" cy="4830618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To execute a program, it must be in memory. </a:t>
            </a:r>
          </a:p>
          <a:p>
            <a:r>
              <a:rPr lang="en-US" altLang="en-US" sz="2400" dirty="0"/>
              <a:t>Memory management determines what is in memory and when</a:t>
            </a:r>
          </a:p>
          <a:p>
            <a:pPr lvl="1"/>
            <a:r>
              <a:rPr lang="en-US" altLang="en-US" sz="2000" dirty="0"/>
              <a:t>Optimizing CPU utilization and computer response to users</a:t>
            </a:r>
            <a:endParaRPr lang="en-US" altLang="en-US" sz="1000" dirty="0"/>
          </a:p>
          <a:p>
            <a:r>
              <a:rPr lang="en-US" altLang="en-US" sz="2400" dirty="0"/>
              <a:t>Memory management activities</a:t>
            </a:r>
          </a:p>
          <a:p>
            <a:pPr lvl="1"/>
            <a:r>
              <a:rPr lang="en-US" altLang="en-US" sz="2000" dirty="0"/>
              <a:t>Keeping track of which parts of memory are currently being used and by whom</a:t>
            </a:r>
          </a:p>
          <a:p>
            <a:pPr lvl="1"/>
            <a:r>
              <a:rPr lang="en-US" altLang="en-US" sz="2000" dirty="0"/>
              <a:t>Deciding which processes (or parts thereof) and data to move into and out of memory</a:t>
            </a:r>
          </a:p>
          <a:p>
            <a:pPr lvl="1"/>
            <a:r>
              <a:rPr lang="en-US" altLang="en-US" sz="2000" dirty="0"/>
              <a:t>Allocating and deallocating memory space as needed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3467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F2B35-2DF9-4EDD-8A79-FFABF43F5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Secondary-storage</a:t>
            </a:r>
            <a:r>
              <a:rPr lang="en-US" sz="2800" noProof="1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altLang="en-US" dirty="0"/>
              <a:t>Management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77986-68CD-4D03-9840-7A04C1A23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578" y="2271771"/>
            <a:ext cx="11029615" cy="4380821"/>
          </a:xfrm>
        </p:spPr>
        <p:txBody>
          <a:bodyPr>
            <a:normAutofit/>
          </a:bodyPr>
          <a:lstStyle/>
          <a:p>
            <a:r>
              <a:rPr lang="en-US" sz="2400" dirty="0"/>
              <a:t>Usually, disks use to store data that does not fit in main memory or data that must be kept for a “long” period of time.</a:t>
            </a:r>
          </a:p>
          <a:p>
            <a:r>
              <a:rPr lang="en-US" sz="2400" dirty="0"/>
              <a:t>Proper management is of central importance</a:t>
            </a:r>
          </a:p>
          <a:p>
            <a:r>
              <a:rPr lang="en-US" sz="2400" dirty="0"/>
              <a:t>Storage management activities</a:t>
            </a:r>
          </a:p>
          <a:p>
            <a:pPr lvl="1"/>
            <a:r>
              <a:rPr lang="en-US" sz="2400" dirty="0"/>
              <a:t>Free-space management</a:t>
            </a:r>
          </a:p>
          <a:p>
            <a:pPr lvl="1"/>
            <a:r>
              <a:rPr lang="en-US" sz="2400" dirty="0"/>
              <a:t>Storage allocation</a:t>
            </a:r>
          </a:p>
          <a:p>
            <a:pPr lvl="1"/>
            <a:r>
              <a:rPr lang="en-US" sz="2400" dirty="0"/>
              <a:t>Disk scheduling</a:t>
            </a:r>
          </a:p>
          <a:p>
            <a:pPr lvl="1"/>
            <a:r>
              <a:rPr lang="en-US" sz="2400" dirty="0"/>
              <a:t>Proving a uniform, logical view of data (file) </a:t>
            </a:r>
          </a:p>
          <a:p>
            <a:pPr lvl="1"/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97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F2B35-2DF9-4EDD-8A79-FFABF43F5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File Management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77986-68CD-4D03-9840-7A04C1A23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48888"/>
            <a:ext cx="10072379" cy="4306956"/>
          </a:xfrm>
        </p:spPr>
        <p:txBody>
          <a:bodyPr>
            <a:normAutofit/>
          </a:bodyPr>
          <a:lstStyle/>
          <a:p>
            <a:r>
              <a:rPr lang="en-US" sz="2400" dirty="0"/>
              <a:t>Files usually organized into directories</a:t>
            </a:r>
          </a:p>
          <a:p>
            <a:r>
              <a:rPr lang="en-US" sz="2400" dirty="0"/>
              <a:t>Access control on most systems to determine who can access what</a:t>
            </a:r>
          </a:p>
          <a:p>
            <a:r>
              <a:rPr lang="en-US" sz="2400" dirty="0"/>
              <a:t>File management activities </a:t>
            </a:r>
          </a:p>
          <a:p>
            <a:pPr lvl="1"/>
            <a:r>
              <a:rPr lang="en-US" sz="2000" dirty="0"/>
              <a:t>Creating and deleting files and directories</a:t>
            </a:r>
          </a:p>
          <a:p>
            <a:pPr lvl="1"/>
            <a:r>
              <a:rPr lang="en-US" sz="2000" dirty="0"/>
              <a:t>Primitives to manipulate files and directories</a:t>
            </a:r>
          </a:p>
          <a:p>
            <a:pPr lvl="1"/>
            <a:r>
              <a:rPr lang="en-US" sz="2000" dirty="0"/>
              <a:t>Mapping files onto secondary storage</a:t>
            </a:r>
          </a:p>
          <a:p>
            <a:pPr lvl="1"/>
            <a:r>
              <a:rPr lang="en-US" sz="2000" dirty="0"/>
              <a:t>Backup files onto stable (non-volatile) storage media</a:t>
            </a:r>
          </a:p>
        </p:txBody>
      </p:sp>
    </p:spTree>
    <p:extLst>
      <p:ext uri="{BB962C8B-B14F-4D97-AF65-F5344CB8AC3E}">
        <p14:creationId xmlns:p14="http://schemas.microsoft.com/office/powerpoint/2010/main" val="1956992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548430" y="928687"/>
            <a:ext cx="11480800" cy="519113"/>
          </a:xfrm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>
              <a:defRPr/>
            </a:pPr>
            <a:r>
              <a:rPr sz="3200" noProof="1"/>
              <a:t>O</a:t>
            </a:r>
            <a:r>
              <a:rPr lang="en-US" sz="3200" noProof="1"/>
              <a:t>perating </a:t>
            </a:r>
            <a:r>
              <a:rPr sz="3200" noProof="1"/>
              <a:t>S</a:t>
            </a:r>
            <a:r>
              <a:rPr lang="en-US" sz="3200" noProof="1"/>
              <a:t>ystem </a:t>
            </a:r>
            <a:r>
              <a:rPr sz="3200" noProof="1"/>
              <a:t>Services</a:t>
            </a:r>
            <a:endParaRPr lang="en-AU" sz="3200" dirty="0"/>
          </a:p>
        </p:txBody>
      </p:sp>
      <p:sp>
        <p:nvSpPr>
          <p:cNvPr id="195587" name="Rectangle 3"/>
          <p:cNvSpPr>
            <a:spLocks noGrp="1" noChangeArrowheads="1"/>
          </p:cNvSpPr>
          <p:nvPr>
            <p:ph idx="1"/>
          </p:nvPr>
        </p:nvSpPr>
        <p:spPr>
          <a:xfrm>
            <a:off x="548430" y="2152515"/>
            <a:ext cx="11480800" cy="3903728"/>
          </a:xfrm>
        </p:spPr>
        <p:txBody>
          <a:bodyPr>
            <a:normAutofit lnSpcReduction="10000"/>
          </a:bodyPr>
          <a:lstStyle/>
          <a:p>
            <a:pPr algn="just"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AU" sz="2400" noProof="1">
                <a:solidFill>
                  <a:schemeClr val="tx1"/>
                </a:solidFill>
                <a:latin typeface="Times New Roman" charset="0"/>
                <a:cs typeface="+mn-cs"/>
              </a:rPr>
              <a:t>Provide user interface (UI)</a:t>
            </a:r>
          </a:p>
          <a:p>
            <a:pPr lvl="1" algn="just"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AU" sz="2000" noProof="1">
                <a:solidFill>
                  <a:schemeClr val="tx1"/>
                </a:solidFill>
                <a:latin typeface="Times New Roman" charset="0"/>
                <a:cs typeface="+mn-cs"/>
              </a:rPr>
              <a:t>Command line interface – using text commands</a:t>
            </a:r>
          </a:p>
          <a:p>
            <a:pPr lvl="1" algn="just"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AU" sz="2000" noProof="1">
                <a:solidFill>
                  <a:schemeClr val="tx1"/>
                </a:solidFill>
                <a:latin typeface="Times New Roman" charset="0"/>
                <a:cs typeface="+mn-cs"/>
              </a:rPr>
              <a:t>Batch interface – commands and their directives are put in a file</a:t>
            </a:r>
          </a:p>
          <a:p>
            <a:pPr lvl="1" algn="just"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AU" sz="2000" noProof="1">
                <a:solidFill>
                  <a:schemeClr val="tx1"/>
                </a:solidFill>
                <a:latin typeface="Times New Roman" charset="0"/>
                <a:cs typeface="+mn-cs"/>
              </a:rPr>
              <a:t>Graphical user interface (GUI) – window system with pointing devices</a:t>
            </a:r>
          </a:p>
          <a:p>
            <a:pPr lvl="1" algn="just" eaLnBrk="1" hangingPunct="1">
              <a:spcBef>
                <a:spcPts val="0"/>
              </a:spcBef>
              <a:spcAft>
                <a:spcPts val="600"/>
              </a:spcAft>
              <a:defRPr/>
            </a:pPr>
            <a:endParaRPr lang="en-AU" sz="2000" noProof="1">
              <a:solidFill>
                <a:schemeClr val="tx1"/>
              </a:solidFill>
              <a:latin typeface="Times New Roman" charset="0"/>
              <a:cs typeface="+mn-cs"/>
            </a:endParaRPr>
          </a:p>
          <a:p>
            <a:pPr algn="just"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sz="2400" noProof="1">
                <a:solidFill>
                  <a:schemeClr val="tx1"/>
                </a:solidFill>
                <a:latin typeface="Times New Roman" charset="0"/>
                <a:cs typeface="+mn-cs"/>
              </a:rPr>
              <a:t>Provide environment for program execution.</a:t>
            </a:r>
            <a:endParaRPr lang="en-AU" sz="2400" dirty="0">
              <a:solidFill>
                <a:schemeClr val="tx1"/>
              </a:solidFill>
              <a:latin typeface="Times New Roman" charset="0"/>
              <a:cs typeface="+mn-cs"/>
            </a:endParaRPr>
          </a:p>
          <a:p>
            <a:pPr lvl="1" algn="just"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sz="2000" noProof="1">
                <a:solidFill>
                  <a:schemeClr val="tx1"/>
                </a:solidFill>
                <a:latin typeface="Times New Roman" charset="0"/>
              </a:rPr>
              <a:t>OS must load program and run it.</a:t>
            </a:r>
            <a:endParaRPr lang="en-US" sz="2000" noProof="1">
              <a:solidFill>
                <a:schemeClr val="tx1"/>
              </a:solidFill>
              <a:latin typeface="Times New Roman" charset="0"/>
            </a:endParaRPr>
          </a:p>
          <a:p>
            <a:pPr lvl="1" algn="just" eaLnBrk="1" hangingPunct="1">
              <a:spcBef>
                <a:spcPts val="0"/>
              </a:spcBef>
              <a:spcAft>
                <a:spcPts val="600"/>
              </a:spcAft>
              <a:defRPr/>
            </a:pPr>
            <a:endParaRPr lang="en-US" sz="2000" noProof="1">
              <a:solidFill>
                <a:schemeClr val="tx1"/>
              </a:solidFill>
              <a:latin typeface="Times New Roman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400" noProof="1">
                <a:solidFill>
                  <a:schemeClr val="tx1"/>
                </a:solidFill>
                <a:latin typeface="Times New Roman" charset="0"/>
              </a:rPr>
              <a:t>Provide some means to do I/O 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000" noProof="1">
                <a:solidFill>
                  <a:schemeClr val="tx1"/>
                </a:solidFill>
                <a:latin typeface="Times New Roman" charset="0"/>
              </a:rPr>
              <a:t>User programs cannot execute I/O operations directly. </a:t>
            </a:r>
          </a:p>
          <a:p>
            <a:pPr lvl="1" algn="just" eaLnBrk="1" hangingPunct="1">
              <a:spcBef>
                <a:spcPts val="0"/>
              </a:spcBef>
              <a:spcAft>
                <a:spcPts val="600"/>
              </a:spcAft>
              <a:defRPr/>
            </a:pPr>
            <a:endParaRPr sz="2000" noProof="1">
              <a:solidFill>
                <a:schemeClr val="tx1"/>
              </a:solidFill>
              <a:latin typeface="Times New Roman" charset="0"/>
            </a:endParaRPr>
          </a:p>
          <a:p>
            <a:pPr algn="just" eaLnBrk="1" hangingPunct="1">
              <a:spcBef>
                <a:spcPts val="0"/>
              </a:spcBef>
              <a:spcAft>
                <a:spcPts val="600"/>
              </a:spcAft>
              <a:buFont typeface="Wingdings" charset="0"/>
              <a:buNone/>
              <a:defRPr/>
            </a:pPr>
            <a:endParaRPr sz="2400" noProof="1">
              <a:solidFill>
                <a:schemeClr val="tx1"/>
              </a:solidFill>
              <a:latin typeface="Times New Roman" charset="0"/>
              <a:cs typeface="+mn-cs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68FB79-EB84-974F-A0F0-4C55D6F47DAE}" type="slidenum">
              <a:rPr lang="en-AU"/>
              <a:pPr>
                <a:defRPr/>
              </a:pPr>
              <a:t>19</a:t>
            </a:fld>
            <a:endParaRPr lang="en-AU"/>
          </a:p>
        </p:txBody>
      </p:sp>
      <p:sp>
        <p:nvSpPr>
          <p:cNvPr id="195588" name="Rectangle 4"/>
          <p:cNvSpPr>
            <a:spLocks noChangeArrowheads="1"/>
          </p:cNvSpPr>
          <p:nvPr/>
        </p:nvSpPr>
        <p:spPr bwMode="auto">
          <a:xfrm>
            <a:off x="4165600" y="144780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430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E812D-D155-428D-B4E6-08A0C110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01A46-1AC1-4B22-913A-7E8BD9BCB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6376" y="1577009"/>
            <a:ext cx="6913799" cy="4465981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What Operating Systems Do</a:t>
            </a:r>
          </a:p>
          <a:p>
            <a:r>
              <a:rPr lang="en-US" altLang="en-US" sz="2400" dirty="0"/>
              <a:t>Computer-System Organization</a:t>
            </a:r>
          </a:p>
          <a:p>
            <a:r>
              <a:rPr lang="en-US" altLang="en-US" sz="2400" dirty="0"/>
              <a:t>Operating-System Structure</a:t>
            </a:r>
          </a:p>
          <a:p>
            <a:r>
              <a:rPr lang="en-US" altLang="en-US" sz="2400" dirty="0"/>
              <a:t>Operating-System Operations</a:t>
            </a:r>
          </a:p>
          <a:p>
            <a:r>
              <a:rPr lang="en-US" altLang="en-US" sz="2400" dirty="0"/>
              <a:t>Process, Memory &amp; Storage Management</a:t>
            </a:r>
          </a:p>
          <a:p>
            <a:r>
              <a:rPr lang="en-US" altLang="en-US" sz="2400" dirty="0"/>
              <a:t>Protection and Security</a:t>
            </a:r>
          </a:p>
          <a:p>
            <a:r>
              <a:rPr lang="en-US" altLang="en-US" sz="2400" dirty="0"/>
              <a:t>Computing Environments</a:t>
            </a:r>
          </a:p>
          <a:p>
            <a:r>
              <a:rPr lang="en-US" altLang="en-US" sz="2400" dirty="0"/>
              <a:t>Open-Source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1231085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7" name="Rectangle 3"/>
          <p:cNvSpPr>
            <a:spLocks noGrp="1" noChangeArrowheads="1"/>
          </p:cNvSpPr>
          <p:nvPr>
            <p:ph idx="1"/>
          </p:nvPr>
        </p:nvSpPr>
        <p:spPr>
          <a:xfrm>
            <a:off x="548430" y="1632466"/>
            <a:ext cx="11480800" cy="5168750"/>
          </a:xfrm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sz="2400" noProof="1">
                <a:solidFill>
                  <a:schemeClr val="tx1"/>
                </a:solidFill>
                <a:latin typeface="Times New Roman" charset="0"/>
                <a:cs typeface="+mn-cs"/>
              </a:rPr>
              <a:t>Provide mechanism to do file-system manipulation.</a:t>
            </a:r>
            <a:endParaRPr lang="en-AU" sz="2400" dirty="0">
              <a:solidFill>
                <a:schemeClr val="tx1"/>
              </a:solidFill>
              <a:latin typeface="Times New Roman" charset="0"/>
              <a:cs typeface="+mn-cs"/>
            </a:endParaRP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sz="2000" noProof="1">
                <a:solidFill>
                  <a:schemeClr val="tx1"/>
                </a:solidFill>
                <a:latin typeface="Times New Roman" charset="0"/>
              </a:rPr>
              <a:t>Capability to read, write, create, and delete files, directory trees etc.</a:t>
            </a:r>
            <a:endParaRPr lang="en-US" sz="2000" noProof="1">
              <a:solidFill>
                <a:schemeClr val="tx1"/>
              </a:solidFill>
              <a:latin typeface="Times New Roman" charset="0"/>
            </a:endParaRPr>
          </a:p>
          <a:p>
            <a:pPr marL="324000" lvl="1" indent="0" eaLnBrk="1" hangingPunct="1">
              <a:spcBef>
                <a:spcPts val="0"/>
              </a:spcBef>
              <a:spcAft>
                <a:spcPts val="600"/>
              </a:spcAft>
              <a:buNone/>
              <a:defRPr/>
            </a:pPr>
            <a:endParaRPr sz="2000" noProof="1">
              <a:solidFill>
                <a:schemeClr val="tx1"/>
              </a:solidFill>
              <a:latin typeface="Times New Roman" charset="0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sz="2400" noProof="1">
                <a:solidFill>
                  <a:schemeClr val="tx1"/>
                </a:solidFill>
                <a:latin typeface="Times New Roman" charset="0"/>
                <a:cs typeface="+mn-cs"/>
              </a:rPr>
              <a:t>Provide mechanism for process communication.</a:t>
            </a:r>
            <a:endParaRPr lang="en-AU" sz="2400" dirty="0">
              <a:solidFill>
                <a:schemeClr val="tx1"/>
              </a:solidFill>
              <a:latin typeface="Times New Roman" charset="0"/>
              <a:cs typeface="+mn-cs"/>
            </a:endParaRPr>
          </a:p>
          <a:p>
            <a:pPr lvl="1" algn="just"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sz="2000" noProof="1">
                <a:solidFill>
                  <a:schemeClr val="tx1"/>
                </a:solidFill>
                <a:latin typeface="Times New Roman" charset="0"/>
              </a:rPr>
              <a:t>Exchange information between processes executing on the same computer or on different systems through a network. </a:t>
            </a:r>
          </a:p>
          <a:p>
            <a:pPr lvl="1" algn="just"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sz="2000" noProof="1">
                <a:solidFill>
                  <a:schemeClr val="tx1"/>
                </a:solidFill>
                <a:latin typeface="Times New Roman" charset="0"/>
              </a:rPr>
              <a:t>Implemented via shared memory or message passing.</a:t>
            </a:r>
            <a:endParaRPr lang="en-US" sz="2000" noProof="1">
              <a:solidFill>
                <a:schemeClr val="tx1"/>
              </a:solidFill>
              <a:latin typeface="Times New Roman" charset="0"/>
            </a:endParaRPr>
          </a:p>
          <a:p>
            <a:pPr marL="324000" lvl="1" indent="0" algn="just" eaLnBrk="1" hangingPunct="1">
              <a:spcBef>
                <a:spcPts val="0"/>
              </a:spcBef>
              <a:spcAft>
                <a:spcPts val="600"/>
              </a:spcAft>
              <a:buNone/>
              <a:defRPr/>
            </a:pPr>
            <a:endParaRPr sz="2000" noProof="1">
              <a:solidFill>
                <a:schemeClr val="tx1"/>
              </a:solidFill>
              <a:latin typeface="Times New Roman" charset="0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sz="2400" noProof="1">
                <a:solidFill>
                  <a:schemeClr val="tx1"/>
                </a:solidFill>
                <a:latin typeface="Times New Roman" charset="0"/>
                <a:cs typeface="+mn-cs"/>
              </a:rPr>
              <a:t>Detect errors and take appropriate actions to ensure correct and consistent computing.</a:t>
            </a:r>
          </a:p>
          <a:p>
            <a:pPr lvl="1" algn="just"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sz="2000" noProof="1">
                <a:solidFill>
                  <a:schemeClr val="tx1"/>
                </a:solidFill>
                <a:latin typeface="Times New Roman" charset="0"/>
              </a:rPr>
              <a:t>Detect errors in CPU and memory hardware, in I/O devices, or in user programs.</a:t>
            </a:r>
            <a:endParaRPr lang="en-AU" sz="2400" b="1" dirty="0">
              <a:solidFill>
                <a:schemeClr val="tx1"/>
              </a:solidFill>
              <a:latin typeface="Times New Roman" charset="0"/>
              <a:cs typeface="+mn-cs"/>
            </a:endParaRPr>
          </a:p>
          <a:p>
            <a:pPr algn="just" eaLnBrk="1" hangingPunct="1">
              <a:spcBef>
                <a:spcPts val="0"/>
              </a:spcBef>
              <a:spcAft>
                <a:spcPts val="600"/>
              </a:spcAft>
              <a:buFont typeface="Wingdings" charset="0"/>
              <a:buNone/>
              <a:defRPr/>
            </a:pPr>
            <a:endParaRPr sz="2400" noProof="1">
              <a:solidFill>
                <a:schemeClr val="tx1"/>
              </a:solidFill>
              <a:latin typeface="Times New Roman" charset="0"/>
              <a:cs typeface="+mn-cs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68FB79-EB84-974F-A0F0-4C55D6F47DAE}" type="slidenum">
              <a:rPr lang="en-AU"/>
              <a:pPr>
                <a:defRPr/>
              </a:pPr>
              <a:t>20</a:t>
            </a:fld>
            <a:endParaRPr lang="en-AU"/>
          </a:p>
        </p:txBody>
      </p:sp>
      <p:sp>
        <p:nvSpPr>
          <p:cNvPr id="195588" name="Rectangle 4"/>
          <p:cNvSpPr>
            <a:spLocks noChangeArrowheads="1"/>
          </p:cNvSpPr>
          <p:nvPr/>
        </p:nvSpPr>
        <p:spPr bwMode="auto">
          <a:xfrm>
            <a:off x="4165600" y="144780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03F1902-3E28-44BA-2A9D-DCCD4FB86959}"/>
              </a:ext>
            </a:extLst>
          </p:cNvPr>
          <p:cNvSpPr txBox="1">
            <a:spLocks noChangeArrowheads="1"/>
          </p:cNvSpPr>
          <p:nvPr/>
        </p:nvSpPr>
        <p:spPr>
          <a:xfrm>
            <a:off x="548430" y="928687"/>
            <a:ext cx="11480800" cy="51911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noProof="1"/>
              <a:t>Operating System Services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61152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7" name="Rectangle 3"/>
          <p:cNvSpPr>
            <a:spLocks noGrp="1" noChangeArrowheads="1"/>
          </p:cNvSpPr>
          <p:nvPr>
            <p:ph idx="1"/>
          </p:nvPr>
        </p:nvSpPr>
        <p:spPr>
          <a:xfrm>
            <a:off x="548430" y="2120348"/>
            <a:ext cx="11480800" cy="3657600"/>
          </a:xfrm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400" noProof="1">
                <a:solidFill>
                  <a:schemeClr val="tx1"/>
                </a:solidFill>
                <a:latin typeface="Times New Roman" charset="0"/>
                <a:cs typeface="+mn-cs"/>
              </a:rPr>
              <a:t>Resource allocation </a:t>
            </a:r>
            <a:endParaRPr lang="en-US" sz="2400" dirty="0">
              <a:solidFill>
                <a:schemeClr val="tx1"/>
              </a:solidFill>
              <a:latin typeface="Times New Roman" charset="0"/>
              <a:cs typeface="+mn-cs"/>
            </a:endParaRP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Times New Roman" charset="0"/>
              </a:rPr>
              <a:t>A</a:t>
            </a:r>
            <a:r>
              <a:rPr lang="en-US" sz="2000" noProof="1">
                <a:solidFill>
                  <a:schemeClr val="tx1"/>
                </a:solidFill>
                <a:latin typeface="Times New Roman" charset="0"/>
              </a:rPr>
              <a:t>llocating resources to multiple users or multiple jobs running at the same time (CPU scheduling, etc.).</a:t>
            </a:r>
          </a:p>
          <a:p>
            <a:pPr marL="324000" lvl="1" indent="0" eaLnBrk="1" hangingPunct="1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en-US" sz="2000" noProof="1">
              <a:solidFill>
                <a:schemeClr val="tx1"/>
              </a:solidFill>
              <a:latin typeface="Times New Roman" charset="0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400" noProof="1">
                <a:solidFill>
                  <a:schemeClr val="tx1"/>
                </a:solidFill>
                <a:latin typeface="Times New Roman" charset="0"/>
                <a:cs typeface="+mn-cs"/>
              </a:rPr>
              <a:t>Accounting </a:t>
            </a:r>
            <a:endParaRPr lang="en-US" sz="2400" dirty="0">
              <a:solidFill>
                <a:schemeClr val="tx1"/>
              </a:solidFill>
              <a:latin typeface="Times New Roman" charset="0"/>
              <a:cs typeface="+mn-cs"/>
            </a:endParaRP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Times New Roman" charset="0"/>
              </a:rPr>
              <a:t>K</a:t>
            </a:r>
            <a:r>
              <a:rPr lang="en-US" sz="2000" noProof="1">
                <a:solidFill>
                  <a:schemeClr val="tx1"/>
                </a:solidFill>
                <a:latin typeface="Times New Roman" charset="0"/>
              </a:rPr>
              <a:t>eep track of and record which users use how much and what kinds of computer resources for account billing or for accumulating usage statistics .</a:t>
            </a:r>
          </a:p>
          <a:p>
            <a:pPr marL="324000" lvl="1" indent="0" eaLnBrk="1" hangingPunct="1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en-US" sz="2000" noProof="1">
              <a:solidFill>
                <a:schemeClr val="tx1"/>
              </a:solidFill>
              <a:latin typeface="Times New Roman" charset="0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400" noProof="1">
                <a:solidFill>
                  <a:schemeClr val="tx1"/>
                </a:solidFill>
                <a:latin typeface="Times New Roman" charset="0"/>
                <a:cs typeface="+mn-cs"/>
              </a:rPr>
              <a:t>Protection and security</a:t>
            </a:r>
            <a:endParaRPr lang="en-US" sz="2400" dirty="0">
              <a:solidFill>
                <a:schemeClr val="tx1"/>
              </a:solidFill>
              <a:latin typeface="Times New Roman" charset="0"/>
              <a:cs typeface="+mn-cs"/>
            </a:endParaRP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Times New Roman" charset="0"/>
              </a:rPr>
              <a:t>E</a:t>
            </a:r>
            <a:r>
              <a:rPr lang="en-US" sz="2000" noProof="1">
                <a:solidFill>
                  <a:schemeClr val="tx1"/>
                </a:solidFill>
                <a:latin typeface="Times New Roman" charset="0"/>
              </a:rPr>
              <a:t>nsuring that all access to system resources is controlled (access permissions, etc.).</a:t>
            </a:r>
            <a:endParaRPr lang="en-US" sz="2000" dirty="0">
              <a:solidFill>
                <a:schemeClr val="tx1"/>
              </a:solidFill>
              <a:latin typeface="Times New Roman" charset="0"/>
            </a:endParaRPr>
          </a:p>
          <a:p>
            <a:pPr algn="just" eaLnBrk="1" hangingPunct="1">
              <a:spcBef>
                <a:spcPts val="0"/>
              </a:spcBef>
              <a:spcAft>
                <a:spcPts val="600"/>
              </a:spcAft>
              <a:buFont typeface="Wingdings" charset="0"/>
              <a:buNone/>
              <a:defRPr/>
            </a:pPr>
            <a:endParaRPr sz="2400" noProof="1">
              <a:solidFill>
                <a:schemeClr val="tx1"/>
              </a:solidFill>
              <a:latin typeface="Times New Roman" charset="0"/>
              <a:cs typeface="+mn-cs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68FB79-EB84-974F-A0F0-4C55D6F47DAE}" type="slidenum">
              <a:rPr lang="en-AU"/>
              <a:pPr>
                <a:defRPr/>
              </a:pPr>
              <a:t>21</a:t>
            </a:fld>
            <a:endParaRPr lang="en-AU"/>
          </a:p>
        </p:txBody>
      </p:sp>
      <p:sp>
        <p:nvSpPr>
          <p:cNvPr id="195588" name="Rectangle 4"/>
          <p:cNvSpPr>
            <a:spLocks noChangeArrowheads="1"/>
          </p:cNvSpPr>
          <p:nvPr/>
        </p:nvSpPr>
        <p:spPr bwMode="auto">
          <a:xfrm>
            <a:off x="4165600" y="144780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03F1902-3E28-44BA-2A9D-DCCD4FB86959}"/>
              </a:ext>
            </a:extLst>
          </p:cNvPr>
          <p:cNvSpPr txBox="1">
            <a:spLocks noChangeArrowheads="1"/>
          </p:cNvSpPr>
          <p:nvPr/>
        </p:nvSpPr>
        <p:spPr>
          <a:xfrm>
            <a:off x="548430" y="928687"/>
            <a:ext cx="11480800" cy="51911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200" noProof="1"/>
              <a:t>Operating System Services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78144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0DB80-929B-4541-8366-25FBC21F6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Operating-System Operations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BB83D-A8B4-4281-A526-BEF2E601B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66809"/>
            <a:ext cx="10687986" cy="2368446"/>
          </a:xfrm>
        </p:spPr>
        <p:txBody>
          <a:bodyPr>
            <a:noAutofit/>
          </a:bodyPr>
          <a:lstStyle/>
          <a:p>
            <a:r>
              <a:rPr lang="en-US" sz="2400" dirty="0"/>
              <a:t>Dual-mode operation allows OS to protect itself and other system components</a:t>
            </a:r>
          </a:p>
          <a:p>
            <a:pPr lvl="1"/>
            <a:r>
              <a:rPr lang="en-US" sz="2200" dirty="0"/>
              <a:t>User mode and kernel mode </a:t>
            </a:r>
          </a:p>
          <a:p>
            <a:pPr lvl="1"/>
            <a:r>
              <a:rPr lang="en-US" sz="2200" dirty="0"/>
              <a:t>Mode bit provided by hardware</a:t>
            </a:r>
          </a:p>
          <a:p>
            <a:pPr lvl="1"/>
            <a:r>
              <a:rPr lang="en-US" sz="2200" dirty="0"/>
              <a:t>Provides ability to distinguish when system is running user code or kernel code</a:t>
            </a:r>
          </a:p>
          <a:p>
            <a:pPr>
              <a:lnSpc>
                <a:spcPct val="90000"/>
              </a:lnSpc>
              <a:defRPr/>
            </a:pPr>
            <a:r>
              <a:rPr lang="en-US" sz="2200" noProof="1"/>
              <a:t>Some machine instructions that may cause harm are designated (by hardware) as privileged instructions and they can be executed only in monitor mode.</a:t>
            </a:r>
          </a:p>
          <a:p>
            <a:pPr lvl="1"/>
            <a:endParaRPr lang="en-US" sz="2200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F57BFA69-1A55-A1F9-BD66-39FDEFD1A6A2}"/>
              </a:ext>
            </a:extLst>
          </p:cNvPr>
          <p:cNvGrpSpPr>
            <a:grpSpLocks/>
          </p:cNvGrpSpPr>
          <p:nvPr/>
        </p:nvGrpSpPr>
        <p:grpSpPr bwMode="auto">
          <a:xfrm>
            <a:off x="3131185" y="4921065"/>
            <a:ext cx="5588000" cy="1524000"/>
            <a:chOff x="2781" y="10766"/>
            <a:chExt cx="6660" cy="2668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A1F00D1A-AE54-F110-3B6C-EA0788651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1" y="11096"/>
              <a:ext cx="2160" cy="21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1AF74C64-A80F-1535-8B39-D3B98AB9C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1" y="11096"/>
              <a:ext cx="2160" cy="21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42465BA0-518C-BB3E-BB8F-907A3C4DF3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1" y="11755"/>
              <a:ext cx="144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600">
                  <a:solidFill>
                    <a:srgbClr val="0000FF"/>
                  </a:solidFill>
                </a:rPr>
                <a:t>monitor</a:t>
              </a:r>
            </a:p>
          </p:txBody>
        </p: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01F2BA23-2011-0B33-47A4-0D702C08D3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1" y="11905"/>
              <a:ext cx="90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600">
                  <a:solidFill>
                    <a:srgbClr val="0000FF"/>
                  </a:solidFill>
                </a:rPr>
                <a:t>user</a:t>
              </a:r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928DDFD2-85BF-46B6-9DF6-617DED3BBB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81" y="10766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81AE3802-4ACA-A174-3945-24CF665765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1" y="10766"/>
              <a:ext cx="46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EFCBFC7C-6C29-BBD5-888C-D2EEBB2269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61" y="10766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CF1A69AB-7F8F-D062-C782-06ADFACFA1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61" y="13074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D3B57054-71C9-5734-1D5D-B417CBDA9C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81" y="13403"/>
              <a:ext cx="46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6315278F-F296-7047-1DC3-0988ABCAE2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81" y="13074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id="{63265992-BE34-700B-C93B-4F90BFE36C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8" y="10946"/>
              <a:ext cx="234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solidFill>
                    <a:srgbClr val="0000FF"/>
                  </a:solidFill>
                </a:rPr>
                <a:t>Set to user mode</a:t>
              </a:r>
            </a:p>
          </p:txBody>
        </p:sp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id="{86B2D7E0-8073-5465-999D-F89DEEE6F2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1" y="12744"/>
              <a:ext cx="234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solidFill>
                    <a:srgbClr val="0000FF"/>
                  </a:solidFill>
                </a:rPr>
                <a:t>Set to monitor mode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2705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0DB80-929B-4541-8366-25FBC21F6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Operating-System Operations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BB83D-A8B4-4281-A526-BEF2E601B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209" y="1514369"/>
            <a:ext cx="10508104" cy="271321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 System call </a:t>
            </a:r>
            <a:r>
              <a:rPr lang="en-US" sz="2400" dirty="0"/>
              <a:t>is the way that a computer program requests a service from the kernel. This may include hardware-related services changes mode to monitor/ kernel, return from call resets it to user.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C3573B-F9BC-4D15-ADEC-94351445DE2C}"/>
              </a:ext>
            </a:extLst>
          </p:cNvPr>
          <p:cNvSpPr txBox="1"/>
          <p:nvPr/>
        </p:nvSpPr>
        <p:spPr>
          <a:xfrm>
            <a:off x="2398426" y="524655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D13B16-8800-44CA-5F0A-10F4AA095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381" y="3579448"/>
            <a:ext cx="9030267" cy="257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632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0DB80-929B-4541-8366-25FBC21F6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Interrupts 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BB83D-A8B4-4281-A526-BEF2E601B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626" y="2171768"/>
            <a:ext cx="10842182" cy="369894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Operating systems are </a:t>
            </a:r>
            <a:r>
              <a:rPr lang="en-US" altLang="en-US" sz="2800" b="1" dirty="0">
                <a:solidFill>
                  <a:srgbClr val="3366FF"/>
                </a:solidFill>
              </a:rPr>
              <a:t>Interrupt driven.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Three types;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Hardware interrupts – generated by hardware devices. 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Software interrupt – generated by programs when they are executing system calls.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Traps – generated by CPU itself to indicate an error.</a:t>
            </a:r>
          </a:p>
          <a:p>
            <a:pPr lvl="1">
              <a:lnSpc>
                <a:spcPct val="90000"/>
              </a:lnSpc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003107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1E8F2-B528-4DB1-B019-58BF6E2B1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26820"/>
            <a:ext cx="11029616" cy="1013800"/>
          </a:xfrm>
        </p:spPr>
        <p:txBody>
          <a:bodyPr>
            <a:normAutofit/>
          </a:bodyPr>
          <a:lstStyle/>
          <a:p>
            <a:r>
              <a:rPr lang="en-US" altLang="en-US" dirty="0"/>
              <a:t>Computing Environments – Virtualization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82D60-C10F-4137-8D0E-94DAB66AD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626" y="2120348"/>
            <a:ext cx="10842182" cy="4195145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sz="2800" dirty="0"/>
              <a:t>Allows operating systems to run applications within other OSes</a:t>
            </a:r>
          </a:p>
          <a:p>
            <a:pPr lvl="1"/>
            <a:r>
              <a:rPr lang="en-US" altLang="en-US" sz="2800" dirty="0"/>
              <a:t>Vast and growing industry</a:t>
            </a:r>
          </a:p>
          <a:p>
            <a:r>
              <a:rPr lang="en-US" alt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Emulation</a:t>
            </a:r>
            <a:r>
              <a:rPr lang="en-US" altLang="en-US" sz="2800" dirty="0"/>
              <a:t> used when source CPU type different from target type (i.e. PowerPC to Intel x86)</a:t>
            </a:r>
          </a:p>
          <a:p>
            <a:pPr lvl="1"/>
            <a:r>
              <a:rPr lang="en-US" altLang="en-US" sz="2800" dirty="0"/>
              <a:t>Generally slowest method</a:t>
            </a:r>
          </a:p>
          <a:p>
            <a:pPr lvl="1"/>
            <a:r>
              <a:rPr lang="en-US" altLang="en-US" sz="2800" dirty="0"/>
              <a:t>When computer language not compiled to native code – Interpretation</a:t>
            </a:r>
          </a:p>
          <a:p>
            <a:r>
              <a:rPr lang="en-US" alt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Virtualization</a:t>
            </a:r>
            <a:r>
              <a:rPr lang="en-US" altLang="en-US" sz="2800" dirty="0"/>
              <a:t> – OS natively compiled for CPU, running guest OSes also natively compiled </a:t>
            </a:r>
          </a:p>
          <a:p>
            <a:pPr lvl="1"/>
            <a:r>
              <a:rPr lang="en-US" altLang="en-US" sz="2800" dirty="0"/>
              <a:t>Consider VMware running </a:t>
            </a:r>
            <a:r>
              <a:rPr lang="en-US" altLang="en-US" sz="2800" dirty="0" err="1"/>
              <a:t>WinXP</a:t>
            </a:r>
            <a:r>
              <a:rPr lang="en-US" altLang="en-US" sz="2800" dirty="0"/>
              <a:t> guests, each running applications, all on native </a:t>
            </a:r>
            <a:r>
              <a:rPr lang="en-US" altLang="en-US" sz="2800" dirty="0" err="1"/>
              <a:t>WinXP</a:t>
            </a:r>
            <a:r>
              <a:rPr lang="en-US" altLang="en-US" sz="2800" dirty="0"/>
              <a:t> host OS</a:t>
            </a:r>
          </a:p>
          <a:p>
            <a:pPr lvl="1"/>
            <a:r>
              <a:rPr lang="en-US" altLang="en-US" sz="2800" dirty="0"/>
              <a:t>VMM (virtual machine Manager) provides virtualization services</a:t>
            </a:r>
          </a:p>
        </p:txBody>
      </p:sp>
    </p:spTree>
    <p:extLst>
      <p:ext uri="{BB962C8B-B14F-4D97-AF65-F5344CB8AC3E}">
        <p14:creationId xmlns:p14="http://schemas.microsoft.com/office/powerpoint/2010/main" val="3405964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1E8F2-B528-4DB1-B019-58BF6E2B1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Computing Environments – Virtualization</a:t>
            </a:r>
            <a:br>
              <a:rPr lang="en-US" altLang="en-US" dirty="0"/>
            </a:br>
            <a:endParaRPr lang="en-US" dirty="0"/>
          </a:p>
        </p:txBody>
      </p:sp>
      <p:pic>
        <p:nvPicPr>
          <p:cNvPr id="4" name="Picture 1" descr="1_20.pdf">
            <a:extLst>
              <a:ext uri="{FF2B5EF4-FFF2-40B4-BE49-F238E27FC236}">
                <a16:creationId xmlns:a16="http://schemas.microsoft.com/office/drawing/2014/main" id="{3CAB4116-B910-4737-9902-258FC9DF6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713" y="2413345"/>
            <a:ext cx="6109253" cy="414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29940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1E8F2-B528-4DB1-B019-58BF6E2B1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Computing Environments – Virtualization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82D60-C10F-4137-8D0E-94DAB66AD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852" y="1550504"/>
            <a:ext cx="10840278" cy="4354171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Use cases involve laptops and desktops running multiple OSes for exploration or compatibility</a:t>
            </a:r>
          </a:p>
          <a:p>
            <a:pPr lvl="1"/>
            <a:r>
              <a:rPr lang="en-US" altLang="en-US" sz="2400" dirty="0"/>
              <a:t>Developing apps for multiple OSes without having multiple systems</a:t>
            </a:r>
          </a:p>
          <a:p>
            <a:pPr lvl="1"/>
            <a:r>
              <a:rPr lang="en-US" altLang="en-US" sz="2400" dirty="0"/>
              <a:t>QA testing applications without having multiple systems</a:t>
            </a:r>
          </a:p>
          <a:p>
            <a:pPr lvl="1"/>
            <a:r>
              <a:rPr lang="en-US" altLang="en-US" sz="2400" dirty="0"/>
              <a:t>Executing and managing computer environments within data centers</a:t>
            </a:r>
          </a:p>
        </p:txBody>
      </p:sp>
    </p:spTree>
    <p:extLst>
      <p:ext uri="{BB962C8B-B14F-4D97-AF65-F5344CB8AC3E}">
        <p14:creationId xmlns:p14="http://schemas.microsoft.com/office/powerpoint/2010/main" val="1696590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042CD-ADD4-481C-B674-8ECEF6ED0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Computing Environments – Client-Server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4F935-CA37-41E2-9471-EA1A7E09B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139" y="2239618"/>
            <a:ext cx="6200984" cy="4102379"/>
          </a:xfrm>
        </p:spPr>
        <p:txBody>
          <a:bodyPr>
            <a:normAutofit/>
          </a:bodyPr>
          <a:lstStyle/>
          <a:p>
            <a:r>
              <a:rPr lang="en-US" sz="2400" dirty="0"/>
              <a:t>The model of a computer network in which many clients (remote computers) request and receive services from a centralized server (host computer).</a:t>
            </a:r>
            <a:endParaRPr lang="en-US" altLang="en-US" sz="2400" dirty="0"/>
          </a:p>
          <a:p>
            <a:r>
              <a:rPr lang="en-US" altLang="en-US" sz="2400" dirty="0"/>
              <a:t>User requests are accepting by the interface provided by the client systems. </a:t>
            </a:r>
          </a:p>
          <a:p>
            <a:r>
              <a:rPr lang="en-US" altLang="en-US" sz="2400" dirty="0"/>
              <a:t>Compute-server receives the requests submitted by the users and the responses are sending to the client to transfer to users.</a:t>
            </a:r>
          </a:p>
          <a:p>
            <a:pPr marL="0" indent="0">
              <a:buNone/>
            </a:pPr>
            <a:endParaRPr lang="en-US" altLang="en-US" sz="2400" dirty="0"/>
          </a:p>
          <a:p>
            <a:endParaRPr lang="en-US" altLang="en-US" b="1" dirty="0">
              <a:solidFill>
                <a:srgbClr val="3366FF"/>
              </a:solidFill>
            </a:endParaRPr>
          </a:p>
        </p:txBody>
      </p:sp>
      <p:pic>
        <p:nvPicPr>
          <p:cNvPr id="4" name="Picture 1" descr="1_18.pdf">
            <a:extLst>
              <a:ext uri="{FF2B5EF4-FFF2-40B4-BE49-F238E27FC236}">
                <a16:creationId xmlns:a16="http://schemas.microsoft.com/office/drawing/2014/main" id="{955303E1-DCFA-455D-B34E-21F3BB366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761" y="2539049"/>
            <a:ext cx="4610100" cy="200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2028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1E8F2-B528-4DB1-B019-58BF6E2B1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Computing Environments – Cloud Computing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82D60-C10F-4137-8D0E-94DAB66AD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17" y="2199861"/>
            <a:ext cx="10213591" cy="419514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en-US" sz="2400" dirty="0"/>
              <a:t>Delivers computing, storage, even apps as a service across a network</a:t>
            </a:r>
          </a:p>
          <a:p>
            <a:r>
              <a:rPr lang="en-US" altLang="en-US" sz="2400" dirty="0"/>
              <a:t>Logical extension of virtualization because it uses virtualization as the base for its functionality.</a:t>
            </a:r>
          </a:p>
          <a:p>
            <a:pPr lvl="1"/>
            <a:r>
              <a:rPr lang="en-US" altLang="en-US" sz="2400" dirty="0"/>
              <a:t>Amazon EC2  has thousands of servers, millions of virtual machines, petabytes of storage available across the Internet, pay based on usage</a:t>
            </a:r>
          </a:p>
          <a:p>
            <a:r>
              <a:rPr lang="en-US" altLang="en-US" sz="2400" dirty="0"/>
              <a:t>Many types</a:t>
            </a:r>
          </a:p>
          <a:p>
            <a:pPr lvl="1"/>
            <a:r>
              <a:rPr lang="en-US" alt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Public cloud </a:t>
            </a:r>
            <a:r>
              <a:rPr lang="en-US" altLang="en-US" sz="2400" dirty="0"/>
              <a:t>– available via Internet to anyone willing to pay</a:t>
            </a:r>
          </a:p>
          <a:p>
            <a:pPr lvl="1"/>
            <a:r>
              <a:rPr lang="en-US" alt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Private cloud </a:t>
            </a:r>
            <a:r>
              <a:rPr lang="en-US" altLang="en-US" sz="2400" dirty="0"/>
              <a:t>– run by a company for the company’s own use</a:t>
            </a:r>
          </a:p>
          <a:p>
            <a:pPr lvl="1"/>
            <a:r>
              <a:rPr lang="en-US" alt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Hybrid cloud </a:t>
            </a:r>
            <a:r>
              <a:rPr lang="en-US" altLang="en-US" sz="2400" dirty="0"/>
              <a:t>– includes both public and private cloud components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8354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F030D-3363-43FD-A81A-1AA1C342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an Operating System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644D9-A70B-4902-B150-7D7EEC78E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026" y="2236763"/>
            <a:ext cx="10349947" cy="4075876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A program that acts as </a:t>
            </a:r>
            <a:r>
              <a:rPr lang="en-US" altLang="en-US" sz="2800" dirty="0">
                <a:solidFill>
                  <a:srgbClr val="0070C0"/>
                </a:solidFill>
              </a:rPr>
              <a:t>an intermediary </a:t>
            </a:r>
            <a:r>
              <a:rPr lang="en-US" altLang="en-US" sz="2800" dirty="0"/>
              <a:t>between </a:t>
            </a:r>
            <a:r>
              <a:rPr lang="en-US" altLang="en-US" sz="2800" dirty="0">
                <a:solidFill>
                  <a:srgbClr val="7030A0"/>
                </a:solidFill>
              </a:rPr>
              <a:t>a user </a:t>
            </a:r>
            <a:r>
              <a:rPr lang="en-US" altLang="en-US" sz="2800" dirty="0"/>
              <a:t>of </a:t>
            </a:r>
            <a:r>
              <a:rPr lang="en-US" altLang="en-US" sz="2800" dirty="0">
                <a:solidFill>
                  <a:schemeClr val="accent5"/>
                </a:solidFill>
              </a:rPr>
              <a:t>a computer </a:t>
            </a:r>
            <a:r>
              <a:rPr lang="en-US" altLang="en-US" sz="2800" dirty="0"/>
              <a:t>and the computer hardware.</a:t>
            </a:r>
          </a:p>
          <a:p>
            <a:pPr marL="0" indent="0">
              <a:buNone/>
            </a:pPr>
            <a:endParaRPr lang="en-US" altLang="en-US" sz="2800" dirty="0"/>
          </a:p>
          <a:p>
            <a:r>
              <a:rPr lang="en-US" altLang="en-US" sz="2800" dirty="0"/>
              <a:t>Operating system </a:t>
            </a:r>
            <a:r>
              <a:rPr lang="en-US" altLang="en-US" sz="2800" dirty="0">
                <a:solidFill>
                  <a:srgbClr val="FF0000"/>
                </a:solidFill>
              </a:rPr>
              <a:t>goals</a:t>
            </a:r>
            <a:r>
              <a:rPr lang="en-US" altLang="en-US" sz="2800" dirty="0"/>
              <a:t>:</a:t>
            </a:r>
          </a:p>
          <a:p>
            <a:pPr lvl="1"/>
            <a:r>
              <a:rPr lang="en-US" altLang="en-US" sz="2800" dirty="0">
                <a:solidFill>
                  <a:srgbClr val="7030A0"/>
                </a:solidFill>
              </a:rPr>
              <a:t>Execute user programs </a:t>
            </a:r>
            <a:r>
              <a:rPr lang="en-US" altLang="en-US" sz="2800" dirty="0"/>
              <a:t>and make solving user problems easier</a:t>
            </a:r>
          </a:p>
          <a:p>
            <a:pPr lvl="1"/>
            <a:r>
              <a:rPr lang="en-US" altLang="en-US" sz="2800" dirty="0"/>
              <a:t>Make the computer system </a:t>
            </a:r>
            <a:r>
              <a:rPr lang="en-US" altLang="en-US" sz="2800" dirty="0">
                <a:solidFill>
                  <a:srgbClr val="00B050"/>
                </a:solidFill>
              </a:rPr>
              <a:t>convenient to use</a:t>
            </a:r>
          </a:p>
          <a:p>
            <a:pPr lvl="1"/>
            <a:r>
              <a:rPr lang="en-US" altLang="en-US" sz="2800" dirty="0">
                <a:solidFill>
                  <a:srgbClr val="C00000"/>
                </a:solidFill>
              </a:rPr>
              <a:t>Manage</a:t>
            </a:r>
            <a:r>
              <a:rPr lang="en-US" altLang="en-US" sz="2800" dirty="0"/>
              <a:t> the computer hardware in an </a:t>
            </a:r>
            <a:r>
              <a:rPr lang="en-US" altLang="en-US" sz="2800" dirty="0">
                <a:solidFill>
                  <a:srgbClr val="C00000"/>
                </a:solidFill>
              </a:rPr>
              <a:t>efficient manner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47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1E8F2-B528-4DB1-B019-58BF6E2B1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Computing Environments – Cloud Computing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82D60-C10F-4137-8D0E-94DAB66AD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130" y="1908312"/>
            <a:ext cx="10815678" cy="4625010"/>
          </a:xfrm>
        </p:spPr>
        <p:txBody>
          <a:bodyPr>
            <a:normAutofit/>
          </a:bodyPr>
          <a:lstStyle/>
          <a:p>
            <a:pPr lvl="1"/>
            <a:r>
              <a:rPr lang="en-US" altLang="en-US" sz="2400" dirty="0"/>
              <a:t>Software as a Service (</a:t>
            </a:r>
            <a:r>
              <a:rPr lang="en-US" alt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SaaS</a:t>
            </a:r>
            <a:r>
              <a:rPr lang="en-US" altLang="en-US" sz="2400" dirty="0"/>
              <a:t>) – one or more applications available via the Internet (i.e., word processor)</a:t>
            </a:r>
          </a:p>
          <a:p>
            <a:pPr lvl="1"/>
            <a:r>
              <a:rPr lang="en-US" altLang="en-US" sz="2400" dirty="0"/>
              <a:t>Platform as a Service (</a:t>
            </a:r>
            <a:r>
              <a:rPr lang="en-US" alt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PaaS</a:t>
            </a:r>
            <a:r>
              <a:rPr lang="en-US" altLang="en-US" sz="2400" dirty="0"/>
              <a:t>) – software stack ready for application use via the Internet (i.e., a database server)</a:t>
            </a:r>
          </a:p>
          <a:p>
            <a:pPr lvl="1"/>
            <a:r>
              <a:rPr lang="en-US" altLang="en-US" sz="2400" dirty="0"/>
              <a:t>Infrastructure as a Service (</a:t>
            </a:r>
            <a:r>
              <a:rPr lang="en-US" alt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IaaS</a:t>
            </a:r>
            <a:r>
              <a:rPr lang="en-US" altLang="en-US" sz="2400" dirty="0"/>
              <a:t>) – servers or storage available over Internet (i.e., storage available for backup use)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4440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05"/>
              </a:spcBef>
            </a:pPr>
            <a:fld id="{81D60167-4931-47E6-BA6A-407CBD079E47}" type="slidenum">
              <a:rPr lang="en-US" smtClean="0"/>
              <a:pPr marL="38100">
                <a:spcBef>
                  <a:spcPts val="105"/>
                </a:spcBef>
              </a:pPr>
              <a:t>31</a:t>
            </a:fld>
            <a:endParaRPr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2C1312-257C-36B2-2FA8-EEC3DBC81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chemeClr val="accent3"/>
                </a:solidFill>
              </a:rPr>
              <a:t>THANK YOU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1B39CA3-D1D9-5A75-6EB2-B89E6952A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724FE-C88C-453F-898F-D2BE0E775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Operating-System Structure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79559-2156-4AA8-AC6D-0EC45FA22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13707"/>
            <a:ext cx="10323442" cy="4844293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chemeClr val="tx1"/>
                </a:solidFill>
              </a:rPr>
              <a:t>Computer system can be divided into four components: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Hardware</a:t>
            </a:r>
            <a:r>
              <a:rPr lang="en-US" sz="2000" dirty="0"/>
              <a:t> – provides basic computing resources</a:t>
            </a:r>
          </a:p>
          <a:p>
            <a:pPr lvl="2"/>
            <a:r>
              <a:rPr lang="en-US" sz="1800" dirty="0"/>
              <a:t>CPU, memory, I/O devices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Operating system</a:t>
            </a:r>
          </a:p>
          <a:p>
            <a:pPr lvl="2"/>
            <a:r>
              <a:rPr lang="en-US" sz="1800" dirty="0"/>
              <a:t>Controls and coordinates use of hardware among various applications and users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Application programs </a:t>
            </a:r>
            <a:r>
              <a:rPr lang="en-US" sz="2000" dirty="0"/>
              <a:t>– define the ways in which the system resources are used to solve the computing problems of the users</a:t>
            </a:r>
          </a:p>
          <a:p>
            <a:pPr lvl="2"/>
            <a:r>
              <a:rPr lang="en-US" sz="1800" dirty="0"/>
              <a:t>Word processors, compilers, web browsers, database systems, video games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Users</a:t>
            </a:r>
          </a:p>
          <a:p>
            <a:pPr lvl="2"/>
            <a:r>
              <a:rPr lang="en-US" sz="1800" dirty="0"/>
              <a:t>People, machines, other computers</a:t>
            </a:r>
          </a:p>
        </p:txBody>
      </p:sp>
    </p:spTree>
    <p:extLst>
      <p:ext uri="{BB962C8B-B14F-4D97-AF65-F5344CB8AC3E}">
        <p14:creationId xmlns:p14="http://schemas.microsoft.com/office/powerpoint/2010/main" val="192537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724FE-C88C-453F-898F-D2BE0E775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Operating-System Structure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20A67-341D-B0B7-B97E-305298CD6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10B9F6-8C15-B559-96C2-D484C704C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509" y="2171606"/>
            <a:ext cx="5845677" cy="414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798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F030D-3363-43FD-A81A-1AA1C342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Purposes of an Operating System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644D9-A70B-4902-B150-7D7EEC78E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15956"/>
            <a:ext cx="10072378" cy="4195797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solidFill>
                  <a:schemeClr val="tx1"/>
                </a:solidFill>
              </a:rPr>
              <a:t>Provide the environment for program execution and development</a:t>
            </a:r>
          </a:p>
          <a:p>
            <a:r>
              <a:rPr lang="en-US" altLang="en-US" sz="2800" dirty="0">
                <a:solidFill>
                  <a:schemeClr val="tx1"/>
                </a:solidFill>
              </a:rPr>
              <a:t> Manage the resources (CPU, memory, I/O devices, hard disk, files etc..)</a:t>
            </a:r>
          </a:p>
          <a:p>
            <a:r>
              <a:rPr lang="en-US" altLang="en-US" sz="2800" dirty="0">
                <a:solidFill>
                  <a:schemeClr val="tx1"/>
                </a:solidFill>
              </a:rPr>
              <a:t> Provide the access controlling (username and password)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08738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F030D-3363-43FD-A81A-1AA1C3424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617" y="424088"/>
            <a:ext cx="9605322" cy="1049235"/>
          </a:xfrm>
        </p:spPr>
        <p:txBody>
          <a:bodyPr>
            <a:normAutofit/>
          </a:bodyPr>
          <a:lstStyle/>
          <a:p>
            <a:r>
              <a:rPr lang="en-US" altLang="en-US" dirty="0"/>
              <a:t>Computer-Start up – booting 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644D9-A70B-4902-B150-7D7EEC78E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617" y="1749287"/>
            <a:ext cx="10851026" cy="3775694"/>
          </a:xfrm>
        </p:spPr>
        <p:txBody>
          <a:bodyPr>
            <a:normAutofit/>
          </a:bodyPr>
          <a:lstStyle/>
          <a:p>
            <a:r>
              <a:rPr lang="en-US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Bootstrap program</a:t>
            </a:r>
            <a:r>
              <a:rPr lang="en-US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en-US" sz="2400" dirty="0"/>
              <a:t>is loaded at power-up or reboot</a:t>
            </a:r>
          </a:p>
          <a:p>
            <a:pPr lvl="1"/>
            <a:r>
              <a:rPr lang="en-US" altLang="en-US" sz="2400" dirty="0"/>
              <a:t>Typically stored in ROM or EPROM, generally known as </a:t>
            </a:r>
            <a:r>
              <a:rPr lang="en-US" altLang="en-US" sz="2400" b="1" dirty="0">
                <a:solidFill>
                  <a:schemeClr val="accent4"/>
                </a:solidFill>
              </a:rPr>
              <a:t>firmware</a:t>
            </a:r>
          </a:p>
          <a:p>
            <a:pPr lvl="1"/>
            <a:r>
              <a:rPr lang="en-US" altLang="en-US" sz="2400" dirty="0"/>
              <a:t>Initializes all aspects of system (Power on Self  Test)</a:t>
            </a:r>
          </a:p>
          <a:p>
            <a:pPr lvl="1"/>
            <a:r>
              <a:rPr lang="en-US" altLang="en-US" sz="2400" dirty="0"/>
              <a:t>Loads operating system kernel and starts execution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02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F030D-3363-43FD-A81A-1AA1C342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Computer-System Operation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644D9-A70B-4902-B150-7D7EEC78E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906" y="2138162"/>
            <a:ext cx="10514187" cy="4130116"/>
          </a:xfrm>
        </p:spPr>
        <p:txBody>
          <a:bodyPr/>
          <a:lstStyle/>
          <a:p>
            <a:r>
              <a:rPr lang="en-US" altLang="en-US" sz="2400" dirty="0"/>
              <a:t>I/O devices and the CPU can execute concurrently</a:t>
            </a:r>
          </a:p>
          <a:p>
            <a:r>
              <a:rPr lang="en-US" altLang="en-US" sz="2400" dirty="0"/>
              <a:t>Each device controller is in charge of a particular device type</a:t>
            </a:r>
          </a:p>
          <a:p>
            <a:r>
              <a:rPr lang="en-US" altLang="en-US" sz="2400" dirty="0"/>
              <a:t>Each device controller has a local buffer</a:t>
            </a:r>
          </a:p>
          <a:p>
            <a:r>
              <a:rPr lang="en-US" altLang="en-US" sz="2400" dirty="0"/>
              <a:t>CPU moves data from/to main memory to/from local buffers</a:t>
            </a:r>
          </a:p>
          <a:p>
            <a:r>
              <a:rPr lang="en-US" altLang="en-US" sz="2400" dirty="0"/>
              <a:t>I/O is from the device to local buffer of controller</a:t>
            </a:r>
          </a:p>
          <a:p>
            <a:r>
              <a:rPr lang="en-US" altLang="en-US" sz="2400" dirty="0"/>
              <a:t>Device controller informs CPU that it has finished its operation by causing a signal/ an </a:t>
            </a:r>
            <a:r>
              <a:rPr lang="en-US" altLang="en-US" sz="2400" dirty="0">
                <a:solidFill>
                  <a:srgbClr val="0000FF"/>
                </a:solidFill>
              </a:rPr>
              <a:t>interrupt.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6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0DB80-929B-4541-8366-25FBC21F6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Operating System Software</a:t>
            </a:r>
            <a:br>
              <a:rPr lang="en-US" alt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393B97-44AE-621C-C137-8696B47C1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46145" y="2066334"/>
            <a:ext cx="9217152" cy="1362666"/>
          </a:xfrm>
          <a:prstGeom prst="rect">
            <a:avLst/>
          </a:prstGeom>
          <a:noFill/>
        </p:spPr>
      </p:pic>
      <p:pic>
        <p:nvPicPr>
          <p:cNvPr id="5" name="Picture 3" descr="අදාළ රූපය">
            <a:extLst>
              <a:ext uri="{FF2B5EF4-FFF2-40B4-BE49-F238E27FC236}">
                <a16:creationId xmlns:a16="http://schemas.microsoft.com/office/drawing/2014/main" id="{3A3D0DA2-F6B2-83CF-5DC8-EC062FEC9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787" y="3429000"/>
            <a:ext cx="5114855" cy="308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77682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4382</TotalTime>
  <Words>1786</Words>
  <Application>Microsoft Office PowerPoint</Application>
  <PresentationFormat>Widescreen</PresentationFormat>
  <Paragraphs>212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Calibri</vt:lpstr>
      <vt:lpstr>Gill Sans MT</vt:lpstr>
      <vt:lpstr>Gothic Uralic</vt:lpstr>
      <vt:lpstr>Times New Roman</vt:lpstr>
      <vt:lpstr>Verdana</vt:lpstr>
      <vt:lpstr>Wingdings</vt:lpstr>
      <vt:lpstr>Wingdings 2</vt:lpstr>
      <vt:lpstr>Dividend</vt:lpstr>
      <vt:lpstr>IT1020 – Introduction to computer systems</vt:lpstr>
      <vt:lpstr>Lecture outline</vt:lpstr>
      <vt:lpstr>What is an Operating System </vt:lpstr>
      <vt:lpstr>Operating-System Structure </vt:lpstr>
      <vt:lpstr>Operating-System Structure </vt:lpstr>
      <vt:lpstr>Purposes of an Operating System </vt:lpstr>
      <vt:lpstr>Computer-Start up – booting process</vt:lpstr>
      <vt:lpstr>Computer-System Operation </vt:lpstr>
      <vt:lpstr>Operating System Software </vt:lpstr>
      <vt:lpstr>Types of Operating Systems – multiprogramming operating systems </vt:lpstr>
      <vt:lpstr>Types of Operating Systems – multitasking/ timesharing operating systems  </vt:lpstr>
      <vt:lpstr>Types of Operating Systems – Real-Time operating systems  </vt:lpstr>
      <vt:lpstr>Types of Operating Systems– Mobile operating systems</vt:lpstr>
      <vt:lpstr>OS Components</vt:lpstr>
      <vt:lpstr>Process Management </vt:lpstr>
      <vt:lpstr>Main-Memory Management </vt:lpstr>
      <vt:lpstr>Secondary-storage Management </vt:lpstr>
      <vt:lpstr>File Management </vt:lpstr>
      <vt:lpstr>Operating System Services</vt:lpstr>
      <vt:lpstr>PowerPoint Presentation</vt:lpstr>
      <vt:lpstr>PowerPoint Presentation</vt:lpstr>
      <vt:lpstr>Operating-System Operations </vt:lpstr>
      <vt:lpstr>Operating-System Operations </vt:lpstr>
      <vt:lpstr>Interrupts  </vt:lpstr>
      <vt:lpstr>Computing Environments – Virtualization </vt:lpstr>
      <vt:lpstr>Computing Environments – Virtualization </vt:lpstr>
      <vt:lpstr>Computing Environments – Virtualization </vt:lpstr>
      <vt:lpstr>Computing Environments – Client-Server</vt:lpstr>
      <vt:lpstr>Computing Environments – Cloud Computing </vt:lpstr>
      <vt:lpstr>Computing Environments – Cloud Computing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(IT1020)</dc:title>
  <dc:creator>Sanvitha Kasthuriarachchi</dc:creator>
  <cp:lastModifiedBy>Sanvitha Kasthuriarachchi</cp:lastModifiedBy>
  <cp:revision>283</cp:revision>
  <dcterms:created xsi:type="dcterms:W3CDTF">2017-12-01T06:14:40Z</dcterms:created>
  <dcterms:modified xsi:type="dcterms:W3CDTF">2022-08-31T05:20:16Z</dcterms:modified>
</cp:coreProperties>
</file>