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FFCD3E-8023-474A-AFFB-C275DB154C8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CD3E-8023-474A-AFFB-C275DB154C8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CD3E-8023-474A-AFFB-C275DB154C8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CD3E-8023-474A-AFFB-C275DB154C8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FCD3E-8023-474A-AFFB-C275DB154C8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FFCD3E-8023-474A-AFFB-C275DB154C8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FFCD3E-8023-474A-AFFB-C275DB154C83}" type="datetimeFigureOut">
              <a:rPr lang="en-US" smtClean="0"/>
              <a:pPr/>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FFCD3E-8023-474A-AFFB-C275DB154C83}" type="datetimeFigureOut">
              <a:rPr lang="en-US" smtClean="0"/>
              <a:pPr/>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FCD3E-8023-474A-AFFB-C275DB154C83}" type="datetimeFigureOut">
              <a:rPr lang="en-US" smtClean="0"/>
              <a:pPr/>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FCD3E-8023-474A-AFFB-C275DB154C8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FCD3E-8023-474A-AFFB-C275DB154C8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2394-39F3-4E25-815A-5D4B6E913E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FCD3E-8023-474A-AFFB-C275DB154C83}" type="datetimeFigureOut">
              <a:rPr lang="en-US" smtClean="0"/>
              <a:pPr/>
              <a:t>7/17/2014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62394-39F3-4E25-815A-5D4B6E913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OpenGL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t>OpenGL as a State Machine</a:t>
            </a:r>
            <a:endParaRPr lang="en-US" dirty="0"/>
          </a:p>
        </p:txBody>
      </p:sp>
      <p:sp>
        <p:nvSpPr>
          <p:cNvPr id="3" name="Content Placeholder 2"/>
          <p:cNvSpPr>
            <a:spLocks noGrp="1"/>
          </p:cNvSpPr>
          <p:nvPr>
            <p:ph idx="1"/>
          </p:nvPr>
        </p:nvSpPr>
        <p:spPr>
          <a:xfrm>
            <a:off x="0" y="1066800"/>
            <a:ext cx="9144000" cy="5791200"/>
          </a:xfrm>
        </p:spPr>
        <p:txBody>
          <a:bodyPr>
            <a:normAutofit/>
          </a:bodyPr>
          <a:lstStyle/>
          <a:p>
            <a:r>
              <a:rPr lang="en-US" sz="2000" dirty="0" smtClean="0"/>
              <a:t>There are over 40 enumerated values that can be passed as a parameter to </a:t>
            </a:r>
            <a:r>
              <a:rPr lang="en-US" sz="2000" b="1" dirty="0" err="1" smtClean="0"/>
              <a:t>glEnable</a:t>
            </a:r>
            <a:r>
              <a:rPr lang="en-US" sz="2000" b="1" dirty="0" smtClean="0"/>
              <a:t>() </a:t>
            </a:r>
            <a:r>
              <a:rPr lang="en-US" sz="2000" dirty="0" smtClean="0"/>
              <a:t>or </a:t>
            </a:r>
            <a:r>
              <a:rPr lang="en-US" sz="2000" b="1" dirty="0" err="1" smtClean="0"/>
              <a:t>glDisable</a:t>
            </a:r>
            <a:r>
              <a:rPr lang="en-US" sz="2000" b="1" dirty="0" smtClean="0"/>
              <a:t>()</a:t>
            </a:r>
            <a:r>
              <a:rPr lang="en-US" sz="2000" dirty="0" smtClean="0"/>
              <a:t>.</a:t>
            </a:r>
          </a:p>
          <a:p>
            <a:r>
              <a:rPr lang="en-US" sz="2000" dirty="0" smtClean="0"/>
              <a:t>Some </a:t>
            </a:r>
            <a:r>
              <a:rPr lang="en-US" sz="2000" dirty="0" smtClean="0"/>
              <a:t>examples of these are </a:t>
            </a:r>
            <a:endParaRPr lang="en-US" sz="2000" dirty="0" smtClean="0"/>
          </a:p>
          <a:p>
            <a:r>
              <a:rPr lang="en-US" sz="2000" dirty="0" smtClean="0"/>
              <a:t>GL_BLEND </a:t>
            </a:r>
            <a:r>
              <a:rPr lang="en-US" sz="2000" dirty="0" smtClean="0"/>
              <a:t>(which controls blending RGBA values), </a:t>
            </a:r>
            <a:endParaRPr lang="en-US" sz="2000" dirty="0" smtClean="0"/>
          </a:p>
          <a:p>
            <a:r>
              <a:rPr lang="en-US" sz="2000" dirty="0" smtClean="0"/>
              <a:t>GL_DEPTH_TEST </a:t>
            </a:r>
            <a:r>
              <a:rPr lang="en-US" sz="2000" dirty="0" smtClean="0"/>
              <a:t>(which controls depth comparisons and updates to the depth buffer), </a:t>
            </a:r>
            <a:endParaRPr lang="en-US" sz="2000" dirty="0" smtClean="0"/>
          </a:p>
          <a:p>
            <a:r>
              <a:rPr lang="en-US" sz="2000" dirty="0" smtClean="0"/>
              <a:t>GL_FOG </a:t>
            </a:r>
            <a:r>
              <a:rPr lang="en-US" sz="2000" dirty="0" smtClean="0"/>
              <a:t>(which controls fog), </a:t>
            </a:r>
            <a:endParaRPr lang="en-US" sz="2000" dirty="0" smtClean="0"/>
          </a:p>
          <a:p>
            <a:r>
              <a:rPr lang="en-US" sz="2000" dirty="0" smtClean="0"/>
              <a:t>GL_LINE_STIPPLE </a:t>
            </a:r>
            <a:r>
              <a:rPr lang="en-US" sz="2000" dirty="0" smtClean="0"/>
              <a:t>(patterned lines), </a:t>
            </a:r>
            <a:endParaRPr lang="en-US" sz="2000" dirty="0" smtClean="0"/>
          </a:p>
          <a:p>
            <a:r>
              <a:rPr lang="en-US" sz="2000" dirty="0" smtClean="0"/>
              <a:t>GL_LIGHTING </a:t>
            </a:r>
            <a:r>
              <a:rPr lang="en-US" sz="2000" dirty="0" smtClean="0"/>
              <a:t>(you get the idea), and so forth. </a:t>
            </a:r>
            <a:endParaRPr lang="en-US" sz="2000" dirty="0" smtClean="0"/>
          </a:p>
          <a:p>
            <a:r>
              <a:rPr lang="en-US" sz="2000" dirty="0" smtClean="0"/>
              <a:t>You </a:t>
            </a:r>
            <a:r>
              <a:rPr lang="en-US" sz="2000" dirty="0" smtClean="0"/>
              <a:t>can also check if a state is currently enabled or disabled. </a:t>
            </a:r>
          </a:p>
          <a:p>
            <a:r>
              <a:rPr lang="en-US" sz="2000" dirty="0" err="1" smtClean="0"/>
              <a:t>GLboolean</a:t>
            </a:r>
            <a:r>
              <a:rPr lang="en-US" sz="2000" dirty="0" smtClean="0"/>
              <a:t> </a:t>
            </a:r>
            <a:r>
              <a:rPr lang="en-US" sz="2000" b="1" dirty="0" err="1" smtClean="0"/>
              <a:t>glIsEnabled</a:t>
            </a:r>
            <a:r>
              <a:rPr lang="en-US" sz="2000" dirty="0" smtClean="0"/>
              <a:t>(</a:t>
            </a:r>
            <a:r>
              <a:rPr lang="en-US" sz="2000" dirty="0" err="1" smtClean="0"/>
              <a:t>GLenum</a:t>
            </a:r>
            <a:r>
              <a:rPr lang="en-US" sz="2000" dirty="0" smtClean="0"/>
              <a:t> capability</a:t>
            </a:r>
            <a:r>
              <a:rPr lang="en-US" sz="2000" dirty="0" smtClean="0"/>
              <a:t>) </a:t>
            </a:r>
            <a:r>
              <a:rPr lang="en-US" sz="2000" b="1" dirty="0" smtClean="0"/>
              <a:t>R</a:t>
            </a:r>
            <a:r>
              <a:rPr lang="en-US" sz="2000" dirty="0" smtClean="0"/>
              <a:t>eturns </a:t>
            </a:r>
            <a:r>
              <a:rPr lang="en-US" sz="2000" dirty="0" smtClean="0"/>
              <a:t>GL_TRUE or GL_FALSE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OpenGL as a State Machine</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sz="2000" dirty="0" smtClean="0"/>
              <a:t>most OpenGL routines set values for more complicated state variables. For example, the routine </a:t>
            </a:r>
            <a:r>
              <a:rPr lang="en-US" sz="2000" b="1" dirty="0" smtClean="0"/>
              <a:t>glColor3f() </a:t>
            </a:r>
            <a:r>
              <a:rPr lang="en-US" sz="2000" dirty="0" smtClean="0"/>
              <a:t>sets three values, which are part of the GL_CURRENT_COLOR state. </a:t>
            </a:r>
            <a:endParaRPr lang="en-US" sz="2000" dirty="0" smtClean="0"/>
          </a:p>
          <a:p>
            <a:r>
              <a:rPr lang="en-US" sz="2000" dirty="0" smtClean="0"/>
              <a:t>There </a:t>
            </a:r>
            <a:r>
              <a:rPr lang="en-US" sz="2000" dirty="0" smtClean="0"/>
              <a:t>are five querying routines used to find out what values are set for many states:</a:t>
            </a:r>
          </a:p>
          <a:p>
            <a:pPr lvl="2">
              <a:buNone/>
            </a:pPr>
            <a:r>
              <a:rPr lang="en-US" sz="2000" i="1" dirty="0" smtClean="0"/>
              <a:t>void </a:t>
            </a:r>
            <a:r>
              <a:rPr lang="en-US" sz="2000" b="1" i="1" dirty="0" err="1" smtClean="0"/>
              <a:t>glGetBooleanv</a:t>
            </a:r>
            <a:r>
              <a:rPr lang="en-US" sz="2000" i="1" dirty="0" smtClean="0"/>
              <a:t>(</a:t>
            </a:r>
            <a:r>
              <a:rPr lang="en-US" sz="2000" i="1" dirty="0" err="1" smtClean="0"/>
              <a:t>GLenum</a:t>
            </a:r>
            <a:r>
              <a:rPr lang="en-US" sz="2000" i="1" dirty="0" smtClean="0"/>
              <a:t> </a:t>
            </a:r>
            <a:r>
              <a:rPr lang="en-US" sz="2000" i="1" dirty="0" err="1" smtClean="0"/>
              <a:t>pname</a:t>
            </a:r>
            <a:r>
              <a:rPr lang="en-US" sz="2000" i="1" dirty="0" smtClean="0"/>
              <a:t>, </a:t>
            </a:r>
            <a:r>
              <a:rPr lang="en-US" sz="2000" i="1" dirty="0" err="1" smtClean="0"/>
              <a:t>GLboolean</a:t>
            </a:r>
            <a:r>
              <a:rPr lang="en-US" sz="2000" i="1" dirty="0" smtClean="0"/>
              <a:t> *</a:t>
            </a:r>
            <a:r>
              <a:rPr lang="en-US" sz="2000" i="1" dirty="0" err="1" smtClean="0"/>
              <a:t>params</a:t>
            </a:r>
            <a:r>
              <a:rPr lang="en-US" sz="2000" i="1" dirty="0" smtClean="0"/>
              <a:t>);</a:t>
            </a:r>
            <a:endParaRPr lang="en-US" sz="2000" dirty="0" smtClean="0"/>
          </a:p>
          <a:p>
            <a:pPr lvl="2">
              <a:buNone/>
            </a:pPr>
            <a:r>
              <a:rPr lang="en-US" sz="2000" i="1" dirty="0" smtClean="0"/>
              <a:t>void </a:t>
            </a:r>
            <a:r>
              <a:rPr lang="en-US" sz="2000" b="1" i="1" dirty="0" err="1" smtClean="0"/>
              <a:t>glGetIntegerv</a:t>
            </a:r>
            <a:r>
              <a:rPr lang="en-US" sz="2000" i="1" dirty="0" smtClean="0"/>
              <a:t>(</a:t>
            </a:r>
            <a:r>
              <a:rPr lang="en-US" sz="2000" i="1" dirty="0" err="1" smtClean="0"/>
              <a:t>GLenum</a:t>
            </a:r>
            <a:r>
              <a:rPr lang="en-US" sz="2000" i="1" dirty="0" smtClean="0"/>
              <a:t> </a:t>
            </a:r>
            <a:r>
              <a:rPr lang="en-US" sz="2000" i="1" dirty="0" err="1" smtClean="0"/>
              <a:t>pname</a:t>
            </a:r>
            <a:r>
              <a:rPr lang="en-US" sz="2000" i="1" dirty="0" smtClean="0"/>
              <a:t>, </a:t>
            </a:r>
            <a:r>
              <a:rPr lang="en-US" sz="2000" i="1" dirty="0" err="1" smtClean="0"/>
              <a:t>GLint</a:t>
            </a:r>
            <a:r>
              <a:rPr lang="en-US" sz="2000" i="1" dirty="0" smtClean="0"/>
              <a:t> *</a:t>
            </a:r>
            <a:r>
              <a:rPr lang="en-US" sz="2000" i="1" dirty="0" err="1" smtClean="0"/>
              <a:t>params</a:t>
            </a:r>
            <a:r>
              <a:rPr lang="en-US" sz="2000" i="1" dirty="0" smtClean="0"/>
              <a:t>);</a:t>
            </a:r>
            <a:endParaRPr lang="en-US" sz="2000" dirty="0" smtClean="0"/>
          </a:p>
          <a:p>
            <a:pPr lvl="2">
              <a:buNone/>
            </a:pPr>
            <a:r>
              <a:rPr lang="en-US" sz="2000" i="1" dirty="0" smtClean="0"/>
              <a:t>void </a:t>
            </a:r>
            <a:r>
              <a:rPr lang="en-US" sz="2000" b="1" i="1" dirty="0" err="1" smtClean="0"/>
              <a:t>glGetFloatv</a:t>
            </a:r>
            <a:r>
              <a:rPr lang="en-US" sz="2000" i="1" dirty="0" smtClean="0"/>
              <a:t>(</a:t>
            </a:r>
            <a:r>
              <a:rPr lang="en-US" sz="2000" i="1" dirty="0" err="1" smtClean="0"/>
              <a:t>GLenum</a:t>
            </a:r>
            <a:r>
              <a:rPr lang="en-US" sz="2000" i="1" dirty="0" smtClean="0"/>
              <a:t> </a:t>
            </a:r>
            <a:r>
              <a:rPr lang="en-US" sz="2000" i="1" dirty="0" err="1" smtClean="0"/>
              <a:t>pname</a:t>
            </a:r>
            <a:r>
              <a:rPr lang="en-US" sz="2000" i="1" dirty="0" smtClean="0"/>
              <a:t>, </a:t>
            </a:r>
            <a:r>
              <a:rPr lang="en-US" sz="2000" i="1" dirty="0" err="1" smtClean="0"/>
              <a:t>GLfloat</a:t>
            </a:r>
            <a:r>
              <a:rPr lang="en-US" sz="2000" i="1" dirty="0" smtClean="0"/>
              <a:t> *</a:t>
            </a:r>
            <a:r>
              <a:rPr lang="en-US" sz="2000" i="1" dirty="0" err="1" smtClean="0"/>
              <a:t>params</a:t>
            </a:r>
            <a:r>
              <a:rPr lang="en-US" sz="2000" i="1" dirty="0" smtClean="0"/>
              <a:t>);</a:t>
            </a:r>
            <a:endParaRPr lang="en-US" sz="2000" dirty="0" smtClean="0"/>
          </a:p>
          <a:p>
            <a:pPr lvl="2">
              <a:buNone/>
            </a:pPr>
            <a:r>
              <a:rPr lang="en-US" sz="2000" i="1" dirty="0" smtClean="0"/>
              <a:t>void </a:t>
            </a:r>
            <a:r>
              <a:rPr lang="en-US" sz="2000" b="1" i="1" dirty="0" err="1" smtClean="0"/>
              <a:t>glGetDoublev</a:t>
            </a:r>
            <a:r>
              <a:rPr lang="en-US" sz="2000" i="1" dirty="0" smtClean="0"/>
              <a:t>(</a:t>
            </a:r>
            <a:r>
              <a:rPr lang="en-US" sz="2000" i="1" dirty="0" err="1" smtClean="0"/>
              <a:t>GLenum</a:t>
            </a:r>
            <a:r>
              <a:rPr lang="en-US" sz="2000" i="1" dirty="0" smtClean="0"/>
              <a:t> </a:t>
            </a:r>
            <a:r>
              <a:rPr lang="en-US" sz="2000" i="1" dirty="0" err="1" smtClean="0"/>
              <a:t>pname</a:t>
            </a:r>
            <a:r>
              <a:rPr lang="en-US" sz="2000" i="1" dirty="0" smtClean="0"/>
              <a:t>, </a:t>
            </a:r>
            <a:r>
              <a:rPr lang="en-US" sz="2000" i="1" dirty="0" err="1" smtClean="0"/>
              <a:t>GLdouble</a:t>
            </a:r>
            <a:r>
              <a:rPr lang="en-US" sz="2000" i="1" dirty="0" smtClean="0"/>
              <a:t> *</a:t>
            </a:r>
            <a:r>
              <a:rPr lang="en-US" sz="2000" i="1" dirty="0" err="1" smtClean="0"/>
              <a:t>params</a:t>
            </a:r>
            <a:r>
              <a:rPr lang="en-US" sz="2000" i="1" dirty="0" smtClean="0"/>
              <a:t>);</a:t>
            </a:r>
            <a:endParaRPr lang="en-US" sz="2000" dirty="0" smtClean="0"/>
          </a:p>
          <a:p>
            <a:pPr lvl="2">
              <a:buNone/>
            </a:pPr>
            <a:r>
              <a:rPr lang="en-US" sz="2000" i="1" dirty="0" smtClean="0"/>
              <a:t>void </a:t>
            </a:r>
            <a:r>
              <a:rPr lang="en-US" sz="2000" b="1" i="1" dirty="0" err="1" smtClean="0"/>
              <a:t>glGetPointerv</a:t>
            </a:r>
            <a:r>
              <a:rPr lang="en-US" sz="2000" i="1" dirty="0" smtClean="0"/>
              <a:t>(</a:t>
            </a:r>
            <a:r>
              <a:rPr lang="en-US" sz="2000" i="1" dirty="0" err="1" smtClean="0"/>
              <a:t>GLenum</a:t>
            </a:r>
            <a:r>
              <a:rPr lang="en-US" sz="2000" i="1" dirty="0" smtClean="0"/>
              <a:t> </a:t>
            </a:r>
            <a:r>
              <a:rPr lang="en-US" sz="2000" i="1" dirty="0" err="1" smtClean="0"/>
              <a:t>pname</a:t>
            </a:r>
            <a:r>
              <a:rPr lang="en-US" sz="2000" i="1" dirty="0" smtClean="0"/>
              <a:t>, </a:t>
            </a:r>
            <a:r>
              <a:rPr lang="en-US" sz="2000" i="1" dirty="0" err="1" smtClean="0"/>
              <a:t>GLvoid</a:t>
            </a:r>
            <a:r>
              <a:rPr lang="en-US" sz="2000" i="1" dirty="0" smtClean="0"/>
              <a:t> **</a:t>
            </a:r>
            <a:r>
              <a:rPr lang="en-US" sz="2000" i="1" dirty="0" err="1" smtClean="0"/>
              <a:t>params</a:t>
            </a:r>
            <a:r>
              <a:rPr lang="en-US" sz="2000" i="1" dirty="0" smtClean="0"/>
              <a:t>);</a:t>
            </a:r>
            <a:endParaRPr lang="en-US" sz="2000" dirty="0" smtClean="0"/>
          </a:p>
          <a:p>
            <a:r>
              <a:rPr lang="en-US" sz="2000" i="1" dirty="0" smtClean="0"/>
              <a:t>Obtains </a:t>
            </a:r>
            <a:r>
              <a:rPr lang="en-US" sz="2000" b="1" i="1" dirty="0" smtClean="0">
                <a:solidFill>
                  <a:srgbClr val="FF0000"/>
                </a:solidFill>
              </a:rPr>
              <a:t>Boolean, integer, floating-point, double-precision, or pointer state </a:t>
            </a:r>
            <a:r>
              <a:rPr lang="en-US" sz="2000" i="1" dirty="0" smtClean="0"/>
              <a:t>variables. The </a:t>
            </a:r>
            <a:r>
              <a:rPr lang="en-US" sz="2000" b="1" i="1" dirty="0" err="1" smtClean="0">
                <a:solidFill>
                  <a:srgbClr val="FF0000"/>
                </a:solidFill>
              </a:rPr>
              <a:t>pname</a:t>
            </a:r>
            <a:r>
              <a:rPr lang="en-US" sz="2000" b="1" i="1" dirty="0" smtClean="0">
                <a:solidFill>
                  <a:srgbClr val="FF0000"/>
                </a:solidFill>
              </a:rPr>
              <a:t> argument </a:t>
            </a:r>
            <a:r>
              <a:rPr lang="en-US" sz="2000" i="1" dirty="0" smtClean="0"/>
              <a:t>is a symbolic constant indicating the state variable to return, and </a:t>
            </a:r>
            <a:r>
              <a:rPr lang="en-US" sz="2000" b="1" i="1" dirty="0" err="1" smtClean="0">
                <a:solidFill>
                  <a:srgbClr val="0000FF"/>
                </a:solidFill>
              </a:rPr>
              <a:t>params</a:t>
            </a:r>
            <a:r>
              <a:rPr lang="en-US" sz="2000" i="1" dirty="0" smtClean="0"/>
              <a:t> is a pointer to an array of the indicated type in which to place the returned data. </a:t>
            </a:r>
            <a:endParaRPr lang="en-US" sz="2000" dirty="0" smtClean="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normAutofit/>
          </a:bodyPr>
          <a:lstStyle/>
          <a:p>
            <a:r>
              <a:rPr lang="en-US" b="1" dirty="0" smtClean="0"/>
              <a:t>OpenGL basic graphics Primitives</a:t>
            </a:r>
            <a:endParaRPr lang="en-US" dirty="0"/>
          </a:p>
        </p:txBody>
      </p:sp>
      <p:sp>
        <p:nvSpPr>
          <p:cNvPr id="3" name="Content Placeholder 2"/>
          <p:cNvSpPr>
            <a:spLocks noGrp="1"/>
          </p:cNvSpPr>
          <p:nvPr>
            <p:ph idx="1"/>
          </p:nvPr>
        </p:nvSpPr>
        <p:spPr>
          <a:xfrm>
            <a:off x="0" y="990600"/>
            <a:ext cx="9144000" cy="5867400"/>
          </a:xfrm>
        </p:spPr>
        <p:txBody>
          <a:bodyPr>
            <a:normAutofit/>
          </a:bodyPr>
          <a:lstStyle/>
          <a:p>
            <a:r>
              <a:rPr lang="en-US" sz="2000" dirty="0" smtClean="0"/>
              <a:t>To tell OpenGL to create a set of points, a line, or a polygon from those vertices. </a:t>
            </a:r>
            <a:endParaRPr lang="en-US" sz="2000" dirty="0" smtClean="0"/>
          </a:p>
          <a:p>
            <a:r>
              <a:rPr lang="en-US" sz="2000" dirty="0" smtClean="0"/>
              <a:t>To </a:t>
            </a:r>
            <a:r>
              <a:rPr lang="en-US" sz="2000" dirty="0" smtClean="0"/>
              <a:t>do this, you bracket each set of vertices between a call to </a:t>
            </a:r>
            <a:r>
              <a:rPr lang="en-US" sz="2000" b="1" dirty="0" err="1" smtClean="0"/>
              <a:t>glBegin</a:t>
            </a:r>
            <a:r>
              <a:rPr lang="en-US" sz="2000" b="1" dirty="0" smtClean="0"/>
              <a:t>() </a:t>
            </a:r>
            <a:r>
              <a:rPr lang="en-US" sz="2000" dirty="0" smtClean="0"/>
              <a:t>and a call to </a:t>
            </a:r>
            <a:r>
              <a:rPr lang="en-US" sz="2000" b="1" dirty="0" err="1" smtClean="0"/>
              <a:t>glEnd</a:t>
            </a:r>
            <a:r>
              <a:rPr lang="en-US" sz="2000" b="1" dirty="0" smtClean="0"/>
              <a:t>()</a:t>
            </a:r>
            <a:r>
              <a:rPr lang="en-US" sz="2000" dirty="0" smtClean="0"/>
              <a:t>. </a:t>
            </a:r>
          </a:p>
          <a:p>
            <a:r>
              <a:rPr lang="en-US" sz="2000" dirty="0" smtClean="0"/>
              <a:t>The argument passed to </a:t>
            </a:r>
            <a:r>
              <a:rPr lang="en-US" sz="2000" b="1" dirty="0" err="1" smtClean="0"/>
              <a:t>glBegin</a:t>
            </a:r>
            <a:r>
              <a:rPr lang="en-US" sz="2000" b="1" dirty="0" smtClean="0"/>
              <a:t>() </a:t>
            </a:r>
            <a:r>
              <a:rPr lang="en-US" sz="2000" dirty="0" smtClean="0"/>
              <a:t>determines what sort of geometric primitive is constructed from the vertices. </a:t>
            </a:r>
          </a:p>
          <a:p>
            <a:pPr lvl="5">
              <a:buNone/>
            </a:pPr>
            <a:r>
              <a:rPr lang="en-US" dirty="0" err="1" smtClean="0"/>
              <a:t>glBegin</a:t>
            </a:r>
            <a:r>
              <a:rPr lang="en-US" dirty="0" smtClean="0"/>
              <a:t>(GL_POLYGON);</a:t>
            </a:r>
          </a:p>
          <a:p>
            <a:pPr lvl="6">
              <a:buNone/>
            </a:pPr>
            <a:r>
              <a:rPr lang="en-US" dirty="0" smtClean="0"/>
              <a:t>glVertex2f(0.0, 0.0);</a:t>
            </a:r>
          </a:p>
          <a:p>
            <a:pPr lvl="6">
              <a:buNone/>
            </a:pPr>
            <a:r>
              <a:rPr lang="en-US" dirty="0" smtClean="0"/>
              <a:t>glVertex2f(0.0, 3.0);</a:t>
            </a:r>
          </a:p>
          <a:p>
            <a:pPr lvl="6">
              <a:buNone/>
            </a:pPr>
            <a:r>
              <a:rPr lang="en-US" dirty="0" smtClean="0"/>
              <a:t>glVertex2f(4.0, 3.0);</a:t>
            </a:r>
          </a:p>
          <a:p>
            <a:pPr lvl="6">
              <a:buNone/>
            </a:pPr>
            <a:r>
              <a:rPr lang="en-US" dirty="0" smtClean="0"/>
              <a:t>glVertex2f(6.0, 1.5);</a:t>
            </a:r>
          </a:p>
          <a:p>
            <a:pPr lvl="6">
              <a:buNone/>
            </a:pPr>
            <a:r>
              <a:rPr lang="en-US" dirty="0" smtClean="0"/>
              <a:t>glVertex2f(4.0, 0.0);</a:t>
            </a:r>
          </a:p>
          <a:p>
            <a:pPr lvl="5">
              <a:buNone/>
            </a:pPr>
            <a:r>
              <a:rPr lang="en-US" dirty="0" err="1" smtClean="0"/>
              <a:t>glEnd</a:t>
            </a:r>
            <a:r>
              <a:rPr lang="en-US"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2209800" y="5410200"/>
            <a:ext cx="2667000" cy="1236654"/>
          </a:xfrm>
          <a:prstGeom prst="rect">
            <a:avLst/>
          </a:prstGeom>
          <a:noFill/>
          <a:ln w="9525">
            <a:noFill/>
            <a:miter lim="800000"/>
            <a:headEnd/>
            <a:tailEnd/>
          </a:ln>
        </p:spPr>
      </p:pic>
      <p:sp>
        <p:nvSpPr>
          <p:cNvPr id="5" name="Rectangle 4"/>
          <p:cNvSpPr/>
          <p:nvPr/>
        </p:nvSpPr>
        <p:spPr>
          <a:xfrm>
            <a:off x="4800600" y="5486400"/>
            <a:ext cx="3733800" cy="646331"/>
          </a:xfrm>
          <a:prstGeom prst="rect">
            <a:avLst/>
          </a:prstGeom>
        </p:spPr>
        <p:txBody>
          <a:bodyPr wrap="square">
            <a:spAutoFit/>
          </a:bodyPr>
          <a:lstStyle/>
          <a:p>
            <a:r>
              <a:rPr lang="en-US" dirty="0" smtClean="0"/>
              <a:t>If you had used GL_POINTS instead of GL_POLYGON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OpenGL basic graphics Primitives</a:t>
            </a:r>
            <a:endParaRPr lang="en-US" dirty="0"/>
          </a:p>
        </p:txBody>
      </p:sp>
      <p:pic>
        <p:nvPicPr>
          <p:cNvPr id="3074" name="Picture 2"/>
          <p:cNvPicPr>
            <a:picLocks noChangeAspect="1" noChangeArrowheads="1"/>
          </p:cNvPicPr>
          <p:nvPr/>
        </p:nvPicPr>
        <p:blipFill>
          <a:blip r:embed="rId2"/>
          <a:srcRect/>
          <a:stretch>
            <a:fillRect/>
          </a:stretch>
        </p:blipFill>
        <p:spPr bwMode="auto">
          <a:xfrm>
            <a:off x="533400" y="914400"/>
            <a:ext cx="8409213" cy="5943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Window Management</a:t>
            </a:r>
            <a:endParaRPr lang="en-US" dirty="0"/>
          </a:p>
        </p:txBody>
      </p:sp>
      <p:sp>
        <p:nvSpPr>
          <p:cNvPr id="3" name="Content Placeholder 2"/>
          <p:cNvSpPr>
            <a:spLocks noGrp="1"/>
          </p:cNvSpPr>
          <p:nvPr>
            <p:ph idx="1"/>
          </p:nvPr>
        </p:nvSpPr>
        <p:spPr>
          <a:xfrm>
            <a:off x="0" y="533400"/>
            <a:ext cx="9144000" cy="6324600"/>
          </a:xfrm>
        </p:spPr>
        <p:txBody>
          <a:bodyPr>
            <a:noAutofit/>
          </a:bodyPr>
          <a:lstStyle/>
          <a:p>
            <a:r>
              <a:rPr lang="en-US" sz="2000" b="1" dirty="0" err="1" smtClean="0"/>
              <a:t>glutInit</a:t>
            </a:r>
            <a:r>
              <a:rPr lang="en-US" sz="2000" b="1" dirty="0" smtClean="0"/>
              <a:t>(</a:t>
            </a:r>
            <a:r>
              <a:rPr lang="en-US" sz="2000" b="1" dirty="0" err="1" smtClean="0"/>
              <a:t>int</a:t>
            </a:r>
            <a:r>
              <a:rPr lang="en-US" sz="2000" b="1" dirty="0" smtClean="0"/>
              <a:t> *</a:t>
            </a:r>
            <a:r>
              <a:rPr lang="en-US" sz="2000" b="1" i="1" dirty="0" err="1" smtClean="0"/>
              <a:t>argc</a:t>
            </a:r>
            <a:r>
              <a:rPr lang="en-US" sz="2000" b="1" i="1" dirty="0" smtClean="0"/>
              <a:t>, char **</a:t>
            </a:r>
            <a:r>
              <a:rPr lang="en-US" sz="2000" b="1" i="1" dirty="0" err="1" smtClean="0"/>
              <a:t>argv</a:t>
            </a:r>
            <a:r>
              <a:rPr lang="en-US" sz="2000" b="1" i="1" dirty="0" smtClean="0"/>
              <a:t>) : </a:t>
            </a:r>
            <a:r>
              <a:rPr lang="en-US" sz="2000" i="1" dirty="0" smtClean="0"/>
              <a:t>initializes GLUT and processes any command line arguments .</a:t>
            </a:r>
            <a:r>
              <a:rPr lang="en-US" sz="2000" dirty="0" err="1" smtClean="0"/>
              <a:t>glutInit</a:t>
            </a:r>
            <a:r>
              <a:rPr lang="en-US" sz="2000" dirty="0" smtClean="0"/>
              <a:t>() should be called before any other GLUT routine.</a:t>
            </a:r>
          </a:p>
          <a:p>
            <a:r>
              <a:rPr lang="en-US" sz="2000" b="1" dirty="0" err="1" smtClean="0"/>
              <a:t>glutInitDisplayMode</a:t>
            </a:r>
            <a:r>
              <a:rPr lang="en-US" sz="2000" b="1" dirty="0" smtClean="0"/>
              <a:t>(unsigned </a:t>
            </a:r>
            <a:r>
              <a:rPr lang="en-US" sz="2000" b="1" dirty="0" err="1" smtClean="0"/>
              <a:t>int</a:t>
            </a:r>
            <a:r>
              <a:rPr lang="en-US" sz="2000" b="1" dirty="0" smtClean="0"/>
              <a:t> </a:t>
            </a:r>
            <a:r>
              <a:rPr lang="en-US" sz="2000" b="1" i="1" dirty="0" smtClean="0"/>
              <a:t>mode) : </a:t>
            </a:r>
            <a:r>
              <a:rPr lang="en-US" sz="2000" i="1" dirty="0" smtClean="0"/>
              <a:t>specifies whether to use an RGBA or color-index color </a:t>
            </a:r>
            <a:r>
              <a:rPr lang="en-US" sz="2000" dirty="0" smtClean="0"/>
              <a:t>model. You can also specify whether you want a single- or double-buffered window. (If you’re  working in color-index mode, you’ll want to load certain colors into the color map; use </a:t>
            </a:r>
            <a:r>
              <a:rPr lang="en-US" sz="2000" b="1" dirty="0" err="1" smtClean="0"/>
              <a:t>glutSetColor</a:t>
            </a:r>
            <a:r>
              <a:rPr lang="en-US" sz="2000" b="1" dirty="0" smtClean="0"/>
              <a:t>() </a:t>
            </a:r>
            <a:r>
              <a:rPr lang="en-US" sz="2000" dirty="0" smtClean="0"/>
              <a:t>to do this.) Finally, you can use this routine to indicate that you want the window to have an associated depth, stencil, and/or accumulation buffer. For example, if you want a window with double buffering, the RGBA color model, and a depth buffer, you might call</a:t>
            </a:r>
          </a:p>
          <a:p>
            <a:pPr algn="ctr">
              <a:buNone/>
            </a:pPr>
            <a:r>
              <a:rPr lang="en-US" sz="2000" b="1" dirty="0" err="1" smtClean="0"/>
              <a:t>glutInitDisplayMode</a:t>
            </a:r>
            <a:r>
              <a:rPr lang="en-US" sz="2000" b="1" dirty="0" smtClean="0"/>
              <a:t>(</a:t>
            </a:r>
            <a:r>
              <a:rPr lang="en-US" sz="2000" b="1" i="1" dirty="0" smtClean="0"/>
              <a:t>GLUT_DOUBLE | GLUT_RGB | GLUT_DEPTH).</a:t>
            </a:r>
          </a:p>
          <a:p>
            <a:r>
              <a:rPr lang="en-US" sz="2000" b="1" dirty="0" err="1" smtClean="0"/>
              <a:t>glutInitWindowPosition</a:t>
            </a:r>
            <a:r>
              <a:rPr lang="en-US" sz="2000" b="1" dirty="0" smtClean="0"/>
              <a:t>(</a:t>
            </a:r>
            <a:r>
              <a:rPr lang="en-US" sz="2000" b="1" dirty="0" err="1" smtClean="0"/>
              <a:t>int</a:t>
            </a:r>
            <a:r>
              <a:rPr lang="en-US" sz="2000" b="1" dirty="0" smtClean="0"/>
              <a:t> </a:t>
            </a:r>
            <a:r>
              <a:rPr lang="en-US" sz="2000" b="1" i="1" dirty="0" smtClean="0"/>
              <a:t>x, </a:t>
            </a:r>
            <a:r>
              <a:rPr lang="en-US" sz="2000" b="1" i="1" dirty="0" err="1" smtClean="0"/>
              <a:t>int</a:t>
            </a:r>
            <a:r>
              <a:rPr lang="en-US" sz="2000" b="1" i="1" dirty="0" smtClean="0"/>
              <a:t> y) : </a:t>
            </a:r>
            <a:r>
              <a:rPr lang="en-US" sz="2000" dirty="0" smtClean="0"/>
              <a:t>specifies the screen location for the upper-left corner of your window.</a:t>
            </a:r>
          </a:p>
          <a:p>
            <a:r>
              <a:rPr lang="en-US" sz="2000" b="1" dirty="0" err="1" smtClean="0"/>
              <a:t>glutInitWindowSize</a:t>
            </a:r>
            <a:r>
              <a:rPr lang="en-US" sz="2000" b="1" dirty="0" smtClean="0"/>
              <a:t>(</a:t>
            </a:r>
            <a:r>
              <a:rPr lang="en-US" sz="2000" b="1" dirty="0" err="1" smtClean="0"/>
              <a:t>int</a:t>
            </a:r>
            <a:r>
              <a:rPr lang="en-US" sz="2000" b="1" dirty="0" smtClean="0"/>
              <a:t> </a:t>
            </a:r>
            <a:r>
              <a:rPr lang="en-US" sz="2000" b="1" i="1" dirty="0" smtClean="0"/>
              <a:t>width, </a:t>
            </a:r>
            <a:r>
              <a:rPr lang="en-US" sz="2000" b="1" i="1" dirty="0" err="1" smtClean="0"/>
              <a:t>int</a:t>
            </a:r>
            <a:r>
              <a:rPr lang="en-US" sz="2000" b="1" i="1" dirty="0" smtClean="0"/>
              <a:t> size) : </a:t>
            </a:r>
            <a:r>
              <a:rPr lang="en-US" sz="2000" dirty="0" smtClean="0"/>
              <a:t>specifies the size, in pixels, of your window.</a:t>
            </a:r>
          </a:p>
          <a:p>
            <a:r>
              <a:rPr lang="en-US" sz="2000" dirty="0" err="1" smtClean="0"/>
              <a:t>int</a:t>
            </a:r>
            <a:r>
              <a:rPr lang="en-US" sz="2000" dirty="0" smtClean="0"/>
              <a:t> </a:t>
            </a:r>
            <a:r>
              <a:rPr lang="en-US" sz="2000" b="1" dirty="0" err="1" smtClean="0"/>
              <a:t>glutCreateWindow</a:t>
            </a:r>
            <a:r>
              <a:rPr lang="en-US" sz="2000" b="1" dirty="0" smtClean="0"/>
              <a:t>(char *</a:t>
            </a:r>
            <a:r>
              <a:rPr lang="en-US" sz="2000" b="1" i="1" dirty="0" smtClean="0"/>
              <a:t>string) : </a:t>
            </a:r>
            <a:r>
              <a:rPr lang="en-US" sz="2000" dirty="0" smtClean="0"/>
              <a:t>creates a window with an OpenGL context. It returns a unique identifier for the new window. Be warned: Until </a:t>
            </a:r>
            <a:r>
              <a:rPr lang="en-US" sz="2000" b="1" dirty="0" err="1" smtClean="0"/>
              <a:t>glutMainLoop</a:t>
            </a:r>
            <a:r>
              <a:rPr lang="en-US" sz="2000" b="1" dirty="0" smtClean="0"/>
              <a:t>() </a:t>
            </a:r>
            <a:r>
              <a:rPr lang="en-US" sz="2000" dirty="0" smtClean="0"/>
              <a:t>is called (see next section), the window is not yet displayed.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Window Management</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sz="2000" b="1" dirty="0" smtClean="0"/>
              <a:t>The Display Callback:</a:t>
            </a:r>
          </a:p>
          <a:p>
            <a:r>
              <a:rPr lang="en-US" sz="2000" b="1" dirty="0" err="1" smtClean="0"/>
              <a:t>glutDisplayFunc</a:t>
            </a:r>
            <a:r>
              <a:rPr lang="en-US" sz="2000" b="1" dirty="0" smtClean="0"/>
              <a:t>(void (* </a:t>
            </a:r>
            <a:r>
              <a:rPr lang="en-US" sz="2000" b="1" i="1" dirty="0" err="1" smtClean="0"/>
              <a:t>func</a:t>
            </a:r>
            <a:r>
              <a:rPr lang="en-US" sz="2000" b="1" i="1" dirty="0" smtClean="0"/>
              <a:t>)(void)) </a:t>
            </a:r>
            <a:r>
              <a:rPr lang="en-US" sz="2000" dirty="0" smtClean="0"/>
              <a:t>is the first and most important event callback function you will see. Whenever GLUT determines the contents of the window need to be redisplayed, the callback function registered by </a:t>
            </a:r>
            <a:r>
              <a:rPr lang="en-US" sz="2000" b="1" dirty="0" err="1" smtClean="0"/>
              <a:t>glutDisplayFunc</a:t>
            </a:r>
            <a:r>
              <a:rPr lang="en-US" sz="2000" b="1" dirty="0" smtClean="0"/>
              <a:t>() </a:t>
            </a:r>
            <a:r>
              <a:rPr lang="en-US" sz="2000" dirty="0" smtClean="0"/>
              <a:t>is executed. Therefore, you should put all the routines you need to redraw the scene in the display callback function.</a:t>
            </a:r>
          </a:p>
          <a:p>
            <a:r>
              <a:rPr lang="en-US" sz="2000" dirty="0" smtClean="0"/>
              <a:t>If your program changes the contents of the window, sometimes you will have to call </a:t>
            </a:r>
            <a:r>
              <a:rPr lang="en-US" sz="2000" b="1" dirty="0" err="1" smtClean="0"/>
              <a:t>glutPostRedisplay</a:t>
            </a:r>
            <a:r>
              <a:rPr lang="en-US" sz="2000" b="1" dirty="0" smtClean="0"/>
              <a:t>(void), </a:t>
            </a:r>
            <a:r>
              <a:rPr lang="en-US" sz="2000" dirty="0" smtClean="0"/>
              <a:t>which gives </a:t>
            </a:r>
            <a:r>
              <a:rPr lang="en-US" sz="2000" b="1" dirty="0" err="1" smtClean="0"/>
              <a:t>glutMainLoop</a:t>
            </a:r>
            <a:r>
              <a:rPr lang="en-US" sz="2000" b="1" dirty="0" smtClean="0"/>
              <a:t>() </a:t>
            </a:r>
            <a:r>
              <a:rPr lang="en-US" sz="2000" dirty="0" smtClean="0"/>
              <a:t>a nudge to call the registered display callback at its next opportunity</a:t>
            </a:r>
          </a:p>
          <a:p>
            <a:r>
              <a:rPr lang="en-US" sz="2000" b="1" dirty="0" smtClean="0"/>
              <a:t>Running the Program:</a:t>
            </a:r>
          </a:p>
          <a:p>
            <a:r>
              <a:rPr lang="en-US" sz="2000" dirty="0" smtClean="0"/>
              <a:t>The very last thing you must do is call </a:t>
            </a:r>
            <a:r>
              <a:rPr lang="en-US" sz="2000" b="1" dirty="0" err="1" smtClean="0"/>
              <a:t>glutMainLoop</a:t>
            </a:r>
            <a:r>
              <a:rPr lang="en-US" sz="2000" b="1" dirty="0" smtClean="0"/>
              <a:t>(void). All windows that have been created are </a:t>
            </a:r>
            <a:r>
              <a:rPr lang="en-US" sz="2000" dirty="0" smtClean="0"/>
              <a:t>now shown, and rendering to those windows is now effective. Event processing begins, and the registered display callback is triggered. Once this loop is entered, it is </a:t>
            </a:r>
            <a:r>
              <a:rPr lang="en-US" sz="2000" smtClean="0"/>
              <a:t>never exited.</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What Is OpenGL</a:t>
            </a:r>
            <a:r>
              <a:rPr lang="en-US" b="1" dirty="0" smtClean="0"/>
              <a:t>?</a:t>
            </a:r>
            <a:endParaRPr lang="en-US" dirty="0"/>
          </a:p>
        </p:txBody>
      </p:sp>
      <p:sp>
        <p:nvSpPr>
          <p:cNvPr id="3" name="Content Placeholder 2"/>
          <p:cNvSpPr>
            <a:spLocks noGrp="1"/>
          </p:cNvSpPr>
          <p:nvPr>
            <p:ph idx="1"/>
          </p:nvPr>
        </p:nvSpPr>
        <p:spPr>
          <a:xfrm>
            <a:off x="0" y="1066800"/>
            <a:ext cx="9144000" cy="5791200"/>
          </a:xfrm>
        </p:spPr>
        <p:txBody>
          <a:bodyPr>
            <a:normAutofit/>
          </a:bodyPr>
          <a:lstStyle/>
          <a:p>
            <a:r>
              <a:rPr lang="en-US" sz="2000" dirty="0">
                <a:latin typeface="Times New Roman" pitchFamily="18" charset="0"/>
                <a:cs typeface="Times New Roman" pitchFamily="18" charset="0"/>
              </a:rPr>
              <a:t>“a software interface to graphics hardware</a:t>
            </a:r>
            <a:r>
              <a:rPr lang="en-US" sz="2000" dirty="0" smtClean="0">
                <a:latin typeface="Times New Roman" pitchFamily="18" charset="0"/>
                <a:cs typeface="Times New Roman" pitchFamily="18" charset="0"/>
              </a:rPr>
              <a:t>.”</a:t>
            </a:r>
          </a:p>
          <a:p>
            <a:r>
              <a:rPr lang="en-US" sz="2000" dirty="0"/>
              <a:t>it is a 3D graphics and modeling library that is extremely portable and very fast. </a:t>
            </a:r>
            <a:endParaRPr lang="en-US" sz="2000" dirty="0" smtClean="0"/>
          </a:p>
          <a:p>
            <a:r>
              <a:rPr lang="en-US" sz="2000" dirty="0"/>
              <a:t>This interface consists of about 150 </a:t>
            </a:r>
            <a:r>
              <a:rPr lang="en-US" sz="2000" dirty="0" smtClean="0"/>
              <a:t>distinct commands and functions that </a:t>
            </a:r>
            <a:r>
              <a:rPr lang="en-US" sz="2000" dirty="0"/>
              <a:t>you use to specify the objects and operations needed to produce </a:t>
            </a:r>
            <a:r>
              <a:rPr lang="en-US" sz="2000" dirty="0" smtClean="0"/>
              <a:t>interactive three-dimensional </a:t>
            </a:r>
            <a:r>
              <a:rPr lang="en-US" sz="2000" dirty="0"/>
              <a:t>applications.</a:t>
            </a:r>
            <a:endParaRPr lang="en-US" sz="2000" dirty="0" smtClean="0"/>
          </a:p>
          <a:p>
            <a:r>
              <a:rPr lang="en-US" sz="2000" dirty="0"/>
              <a:t>OpenGL is not a programming language; it is an API (Application Programming Interface</a:t>
            </a:r>
            <a:r>
              <a:rPr lang="en-US" sz="2000" dirty="0" smtClean="0"/>
              <a:t>).</a:t>
            </a:r>
          </a:p>
          <a:p>
            <a:r>
              <a:rPr lang="en-US" sz="2000" dirty="0"/>
              <a:t>As an API, the OpenGL library follows the C calling </a:t>
            </a:r>
            <a:r>
              <a:rPr lang="en-US" sz="2000" dirty="0" smtClean="0"/>
              <a:t>convention.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OpenGL API </a:t>
            </a:r>
            <a:r>
              <a:rPr lang="en-US" b="1" dirty="0" smtClean="0"/>
              <a:t>:Three libraries</a:t>
            </a:r>
            <a:endParaRPr lang="en-US" dirty="0"/>
          </a:p>
        </p:txBody>
      </p:sp>
      <p:sp>
        <p:nvSpPr>
          <p:cNvPr id="3" name="Content Placeholder 2"/>
          <p:cNvSpPr>
            <a:spLocks noGrp="1"/>
          </p:cNvSpPr>
          <p:nvPr>
            <p:ph idx="1"/>
          </p:nvPr>
        </p:nvSpPr>
        <p:spPr>
          <a:xfrm>
            <a:off x="0" y="1371600"/>
            <a:ext cx="9144000" cy="5486400"/>
          </a:xfrm>
        </p:spPr>
        <p:txBody>
          <a:bodyPr>
            <a:normAutofit/>
          </a:bodyPr>
          <a:lstStyle/>
          <a:p>
            <a:r>
              <a:rPr lang="en-US" sz="2000" b="1" dirty="0">
                <a:solidFill>
                  <a:srgbClr val="FF0000"/>
                </a:solidFill>
              </a:rPr>
              <a:t>Auxiliary or AUX library </a:t>
            </a:r>
            <a:r>
              <a:rPr lang="en-US" sz="2000" b="1" dirty="0" smtClean="0">
                <a:solidFill>
                  <a:srgbClr val="FF0000"/>
                </a:solidFill>
              </a:rPr>
              <a:t>:</a:t>
            </a:r>
            <a:r>
              <a:rPr lang="en-US" sz="2000" dirty="0" smtClean="0"/>
              <a:t>sometimes referred </a:t>
            </a:r>
            <a:r>
              <a:rPr lang="en-US" sz="2000" dirty="0"/>
              <a:t>to as the “toolkit” </a:t>
            </a:r>
            <a:r>
              <a:rPr lang="en-US" sz="2000" dirty="0" smtClean="0"/>
              <a:t>library, </a:t>
            </a:r>
            <a:r>
              <a:rPr lang="en-US" sz="2000" b="1" dirty="0">
                <a:solidFill>
                  <a:srgbClr val="0000FF"/>
                </a:solidFill>
              </a:rPr>
              <a:t>glaux.lib.</a:t>
            </a:r>
            <a:r>
              <a:rPr lang="en-US" sz="2000" dirty="0"/>
              <a:t> </a:t>
            </a:r>
            <a:endParaRPr lang="en-US" sz="2000" dirty="0" smtClean="0"/>
          </a:p>
          <a:p>
            <a:r>
              <a:rPr lang="en-US" sz="2000" dirty="0" smtClean="0"/>
              <a:t>The </a:t>
            </a:r>
            <a:r>
              <a:rPr lang="en-US" sz="2000" dirty="0"/>
              <a:t>declarations for this library </a:t>
            </a:r>
            <a:r>
              <a:rPr lang="en-US" sz="2000" dirty="0" smtClean="0"/>
              <a:t>are contained </a:t>
            </a:r>
            <a:r>
              <a:rPr lang="en-US" sz="2000" dirty="0"/>
              <a:t>in the file </a:t>
            </a:r>
            <a:r>
              <a:rPr lang="en-US" sz="2000" b="1" dirty="0" err="1">
                <a:solidFill>
                  <a:srgbClr val="FF0000"/>
                </a:solidFill>
              </a:rPr>
              <a:t>glaux.h</a:t>
            </a:r>
            <a:r>
              <a:rPr lang="en-US" sz="2000" b="1" dirty="0">
                <a:solidFill>
                  <a:srgbClr val="FF0000"/>
                </a:solidFill>
              </a:rPr>
              <a:t>. </a:t>
            </a:r>
            <a:endParaRPr lang="en-US" sz="2000" b="1" dirty="0" smtClean="0">
              <a:solidFill>
                <a:srgbClr val="FF0000"/>
              </a:solidFill>
            </a:endParaRPr>
          </a:p>
          <a:p>
            <a:r>
              <a:rPr lang="en-US" sz="2000" dirty="0" smtClean="0"/>
              <a:t>The </a:t>
            </a:r>
            <a:r>
              <a:rPr lang="en-US" sz="2000" dirty="0"/>
              <a:t>functions contained in this library are not really </a:t>
            </a:r>
            <a:r>
              <a:rPr lang="en-US" sz="2000" dirty="0" smtClean="0"/>
              <a:t>a part </a:t>
            </a:r>
            <a:r>
              <a:rPr lang="en-US" sz="2000" dirty="0"/>
              <a:t>of the OpenGL specification, but rather </a:t>
            </a:r>
            <a:r>
              <a:rPr lang="en-US" sz="2000" dirty="0">
                <a:solidFill>
                  <a:srgbClr val="0000FF"/>
                </a:solidFill>
              </a:rPr>
              <a:t>a toolkit that provides a </a:t>
            </a:r>
            <a:r>
              <a:rPr lang="en-US" sz="2000" dirty="0" smtClean="0">
                <a:solidFill>
                  <a:srgbClr val="0000FF"/>
                </a:solidFill>
              </a:rPr>
              <a:t>platform independent framework </a:t>
            </a:r>
            <a:r>
              <a:rPr lang="en-US" sz="2000" dirty="0">
                <a:solidFill>
                  <a:srgbClr val="0000FF"/>
                </a:solidFill>
              </a:rPr>
              <a:t>for calling OpenGL functions. </a:t>
            </a:r>
            <a:endParaRPr lang="en-US" sz="2000" dirty="0" smtClean="0">
              <a:solidFill>
                <a:srgbClr val="0000FF"/>
              </a:solidFill>
            </a:endParaRPr>
          </a:p>
          <a:p>
            <a:r>
              <a:rPr lang="en-US" sz="2000" dirty="0" smtClean="0"/>
              <a:t>If </a:t>
            </a:r>
            <a:r>
              <a:rPr lang="en-US" sz="2000" dirty="0"/>
              <a:t>your compiler vendor </a:t>
            </a:r>
            <a:r>
              <a:rPr lang="en-US" sz="2000" dirty="0" smtClean="0"/>
              <a:t>did not </a:t>
            </a:r>
            <a:r>
              <a:rPr lang="en-US" sz="2000" dirty="0"/>
              <a:t>supply these files, they can be obtained from the Microsoft Win32 SDK. </a:t>
            </a:r>
            <a:endParaRPr lang="en-US" sz="2000" dirty="0" smtClean="0"/>
          </a:p>
          <a:p>
            <a:r>
              <a:rPr lang="en-US" sz="2000" dirty="0" smtClean="0"/>
              <a:t>All functions </a:t>
            </a:r>
            <a:r>
              <a:rPr lang="en-US" sz="2000" dirty="0"/>
              <a:t>from this library begin with the </a:t>
            </a:r>
            <a:r>
              <a:rPr lang="en-US" sz="2000" b="1" dirty="0">
                <a:solidFill>
                  <a:srgbClr val="FF0000"/>
                </a:solidFill>
              </a:rPr>
              <a:t>prefix </a:t>
            </a:r>
            <a:r>
              <a:rPr lang="en-US" sz="2000" b="1" i="1" dirty="0">
                <a:solidFill>
                  <a:srgbClr val="FF0000"/>
                </a:solidFill>
              </a:rPr>
              <a:t>aux.</a:t>
            </a:r>
            <a:endParaRPr lang="en-US" sz="2000" b="1" dirty="0">
              <a:solidFill>
                <a:srgbClr val="FF0000"/>
              </a:solidFill>
            </a:endParaRP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b="1" dirty="0" smtClean="0"/>
              <a:t>The OpenGL API :Three libraries</a:t>
            </a:r>
            <a:endParaRPr lang="en-US" dirty="0"/>
          </a:p>
        </p:txBody>
      </p:sp>
      <p:sp>
        <p:nvSpPr>
          <p:cNvPr id="3" name="Content Placeholder 2"/>
          <p:cNvSpPr>
            <a:spLocks noGrp="1"/>
          </p:cNvSpPr>
          <p:nvPr>
            <p:ph idx="1"/>
          </p:nvPr>
        </p:nvSpPr>
        <p:spPr>
          <a:xfrm>
            <a:off x="0" y="990600"/>
            <a:ext cx="9144000" cy="5867400"/>
          </a:xfrm>
        </p:spPr>
        <p:txBody>
          <a:bodyPr>
            <a:normAutofit/>
          </a:bodyPr>
          <a:lstStyle/>
          <a:p>
            <a:r>
              <a:rPr lang="en-US" sz="2000" b="1" dirty="0" smtClean="0">
                <a:solidFill>
                  <a:srgbClr val="FF0000"/>
                </a:solidFill>
              </a:rPr>
              <a:t>OpenGL: </a:t>
            </a:r>
            <a:r>
              <a:rPr lang="en-US" sz="2000" dirty="0" smtClean="0"/>
              <a:t>The </a:t>
            </a:r>
            <a:r>
              <a:rPr lang="en-US" sz="2000" dirty="0"/>
              <a:t>functions that actually define OpenGL as specified by the </a:t>
            </a:r>
            <a:r>
              <a:rPr lang="en-US" sz="2000" dirty="0" smtClean="0"/>
              <a:t>OpenGL Architecture </a:t>
            </a:r>
            <a:r>
              <a:rPr lang="en-US" sz="2000" dirty="0"/>
              <a:t>Review Board are contained in the library </a:t>
            </a:r>
            <a:r>
              <a:rPr lang="en-US" sz="2000" b="1" dirty="0">
                <a:solidFill>
                  <a:srgbClr val="0000FF"/>
                </a:solidFill>
              </a:rPr>
              <a:t>opengl32.dll,</a:t>
            </a:r>
            <a:r>
              <a:rPr lang="en-US" sz="2000" dirty="0"/>
              <a:t> and its </a:t>
            </a:r>
            <a:r>
              <a:rPr lang="en-US" sz="2000" dirty="0" smtClean="0"/>
              <a:t>header </a:t>
            </a:r>
            <a:r>
              <a:rPr lang="en-US" sz="2000" b="1" dirty="0" err="1" smtClean="0">
                <a:solidFill>
                  <a:srgbClr val="FF0000"/>
                </a:solidFill>
              </a:rPr>
              <a:t>gl.h</a:t>
            </a:r>
            <a:r>
              <a:rPr lang="en-US" sz="2000" b="1" dirty="0">
                <a:solidFill>
                  <a:srgbClr val="FF0000"/>
                </a:solidFill>
              </a:rPr>
              <a:t>. </a:t>
            </a:r>
            <a:endParaRPr lang="en-US" sz="2000" b="1" dirty="0" smtClean="0">
              <a:solidFill>
                <a:srgbClr val="FF0000"/>
              </a:solidFill>
            </a:endParaRPr>
          </a:p>
          <a:p>
            <a:r>
              <a:rPr lang="en-US" sz="2000" dirty="0" smtClean="0"/>
              <a:t>Functions </a:t>
            </a:r>
            <a:r>
              <a:rPr lang="en-US" sz="2000" dirty="0"/>
              <a:t>from this library are </a:t>
            </a:r>
            <a:r>
              <a:rPr lang="en-US" sz="2000" b="1" dirty="0">
                <a:solidFill>
                  <a:srgbClr val="FF0000"/>
                </a:solidFill>
              </a:rPr>
              <a:t>prefixed with </a:t>
            </a:r>
            <a:r>
              <a:rPr lang="en-US" sz="2000" b="1" i="1" dirty="0">
                <a:solidFill>
                  <a:srgbClr val="FF0000"/>
                </a:solidFill>
              </a:rPr>
              <a:t>gl</a:t>
            </a:r>
            <a:r>
              <a:rPr lang="en-US" sz="2000" i="1" dirty="0"/>
              <a:t>.</a:t>
            </a:r>
            <a:endParaRPr lang="en-US" sz="2000" dirty="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t>The OpenGL API :Three libraries</a:t>
            </a:r>
            <a:endParaRPr lang="en-US" dirty="0"/>
          </a:p>
        </p:txBody>
      </p:sp>
      <p:sp>
        <p:nvSpPr>
          <p:cNvPr id="3" name="Content Placeholder 2"/>
          <p:cNvSpPr>
            <a:spLocks noGrp="1"/>
          </p:cNvSpPr>
          <p:nvPr>
            <p:ph idx="1"/>
          </p:nvPr>
        </p:nvSpPr>
        <p:spPr>
          <a:xfrm>
            <a:off x="0" y="990600"/>
            <a:ext cx="9144000" cy="5867400"/>
          </a:xfrm>
        </p:spPr>
        <p:txBody>
          <a:bodyPr>
            <a:normAutofit/>
          </a:bodyPr>
          <a:lstStyle/>
          <a:p>
            <a:r>
              <a:rPr lang="en-US" sz="2000" b="1" dirty="0" smtClean="0">
                <a:solidFill>
                  <a:srgbClr val="FF0000"/>
                </a:solidFill>
              </a:rPr>
              <a:t>Utility library: </a:t>
            </a:r>
            <a:r>
              <a:rPr lang="en-US" sz="2000" dirty="0" smtClean="0"/>
              <a:t>OpenGL </a:t>
            </a:r>
            <a:r>
              <a:rPr lang="en-US" sz="2000" dirty="0"/>
              <a:t>utility library </a:t>
            </a:r>
            <a:r>
              <a:rPr lang="en-US" sz="2000" b="1" dirty="0">
                <a:solidFill>
                  <a:srgbClr val="0000FF"/>
                </a:solidFill>
              </a:rPr>
              <a:t>glu32.dll </a:t>
            </a:r>
            <a:r>
              <a:rPr lang="en-US" sz="2000" dirty="0"/>
              <a:t>and its </a:t>
            </a:r>
            <a:r>
              <a:rPr lang="en-US" sz="2000" b="1" dirty="0">
                <a:solidFill>
                  <a:srgbClr val="FF0000"/>
                </a:solidFill>
              </a:rPr>
              <a:t>header </a:t>
            </a:r>
            <a:r>
              <a:rPr lang="en-US" sz="2000" b="1" dirty="0" err="1">
                <a:solidFill>
                  <a:srgbClr val="FF0000"/>
                </a:solidFill>
              </a:rPr>
              <a:t>glu.h</a:t>
            </a:r>
            <a:r>
              <a:rPr lang="en-US" sz="2000" b="1" dirty="0" smtClean="0">
                <a:solidFill>
                  <a:srgbClr val="FF0000"/>
                </a:solidFill>
              </a:rPr>
              <a:t>.</a:t>
            </a:r>
          </a:p>
          <a:p>
            <a:r>
              <a:rPr lang="en-US" sz="2000" dirty="0" smtClean="0"/>
              <a:t>This library </a:t>
            </a:r>
            <a:r>
              <a:rPr lang="en-US" sz="2000" dirty="0"/>
              <a:t>contains utility functions that make everyday tasks easier, such as </a:t>
            </a:r>
            <a:r>
              <a:rPr lang="en-US" sz="2000" dirty="0" smtClean="0">
                <a:solidFill>
                  <a:srgbClr val="0000FF"/>
                </a:solidFill>
              </a:rPr>
              <a:t>drawing spheres</a:t>
            </a:r>
            <a:r>
              <a:rPr lang="en-US" sz="2000" dirty="0">
                <a:solidFill>
                  <a:srgbClr val="0000FF"/>
                </a:solidFill>
              </a:rPr>
              <a:t>, disks, and cylinders. </a:t>
            </a:r>
            <a:endParaRPr lang="en-US" sz="2000" dirty="0" smtClean="0">
              <a:solidFill>
                <a:srgbClr val="0000FF"/>
              </a:solidFill>
            </a:endParaRPr>
          </a:p>
          <a:p>
            <a:r>
              <a:rPr lang="en-US" sz="2000" dirty="0" smtClean="0"/>
              <a:t>The </a:t>
            </a:r>
            <a:r>
              <a:rPr lang="en-US" sz="2000" dirty="0"/>
              <a:t>utility library is actually written using </a:t>
            </a:r>
            <a:r>
              <a:rPr lang="en-US" sz="2000" dirty="0" smtClean="0"/>
              <a:t>OpenGL commands</a:t>
            </a:r>
            <a:r>
              <a:rPr lang="en-US" sz="2000" dirty="0"/>
              <a:t>, and thus is guaranteed to be available on all platforms that support </a:t>
            </a:r>
            <a:r>
              <a:rPr lang="en-US" sz="2000" dirty="0" smtClean="0"/>
              <a:t>the OpenGL </a:t>
            </a:r>
            <a:r>
              <a:rPr lang="en-US" sz="2000" dirty="0"/>
              <a:t>specification. </a:t>
            </a:r>
            <a:endParaRPr lang="en-US" sz="2000" dirty="0" smtClean="0"/>
          </a:p>
          <a:p>
            <a:r>
              <a:rPr lang="en-US" sz="2000" dirty="0" smtClean="0"/>
              <a:t>These </a:t>
            </a:r>
            <a:r>
              <a:rPr lang="en-US" sz="2000" dirty="0"/>
              <a:t>functions are all prefixed with </a:t>
            </a:r>
            <a:r>
              <a:rPr lang="en-US" sz="2000" i="1" dirty="0" err="1"/>
              <a:t>glu</a:t>
            </a:r>
            <a:r>
              <a:rPr lang="en-US" sz="2000" i="1" dirty="0"/>
              <a:t>.</a:t>
            </a:r>
            <a:endParaRPr lang="en-US" sz="2000" dirty="0"/>
          </a:p>
          <a:p>
            <a:r>
              <a:rPr lang="en-US" sz="2000" dirty="0"/>
              <a:t>All of the functions in the opengl32.dll and glu32.dll libraries are available for use </a:t>
            </a:r>
            <a:r>
              <a:rPr lang="en-US" sz="2000" dirty="0" smtClean="0"/>
              <a:t>when using </a:t>
            </a:r>
            <a:r>
              <a:rPr lang="en-US" sz="2000" dirty="0"/>
              <a:t>the AUX library for your program’s </a:t>
            </a:r>
            <a:r>
              <a:rPr lang="en-US" sz="2000" dirty="0" smtClean="0"/>
              <a:t>framework.</a:t>
            </a:r>
            <a:endParaRPr lang="en-US" sz="2000" dirty="0"/>
          </a:p>
          <a:p>
            <a:endParaRPr lang="en-US" sz="2000" dirty="0"/>
          </a:p>
        </p:txBody>
      </p:sp>
      <p:grpSp>
        <p:nvGrpSpPr>
          <p:cNvPr id="1028" name="Group 4"/>
          <p:cNvGrpSpPr>
            <a:grpSpLocks noChangeAspect="1"/>
          </p:cNvGrpSpPr>
          <p:nvPr/>
        </p:nvGrpSpPr>
        <p:grpSpPr bwMode="auto">
          <a:xfrm>
            <a:off x="228600" y="4038601"/>
            <a:ext cx="8610600" cy="2514600"/>
            <a:chOff x="144" y="2544"/>
            <a:chExt cx="5424" cy="1902"/>
          </a:xfrm>
        </p:grpSpPr>
        <p:sp>
          <p:nvSpPr>
            <p:cNvPr id="1027" name="AutoShape 3"/>
            <p:cNvSpPr>
              <a:spLocks noChangeAspect="1" noChangeArrowheads="1" noTextEdit="1"/>
            </p:cNvSpPr>
            <p:nvPr/>
          </p:nvSpPr>
          <p:spPr bwMode="auto">
            <a:xfrm>
              <a:off x="144" y="2544"/>
              <a:ext cx="5424" cy="1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144" y="2544"/>
              <a:ext cx="5432" cy="1910"/>
            </a:xfrm>
            <a:prstGeom prst="rect">
              <a:avLst/>
            </a:prstGeom>
            <a:noFill/>
            <a:ln w="9525">
              <a:noFill/>
              <a:miter lim="800000"/>
              <a:headEnd/>
              <a:tailEnd/>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487025"/>
            <a:ext cx="6096000" cy="6370975"/>
          </a:xfrm>
          <a:prstGeom prst="rect">
            <a:avLst/>
          </a:prstGeom>
        </p:spPr>
        <p:txBody>
          <a:bodyPr wrap="square">
            <a:spAutoFit/>
          </a:bodyPr>
          <a:lstStyle/>
          <a:p>
            <a:r>
              <a:rPr lang="en-US" sz="2400" b="1" dirty="0" smtClean="0"/>
              <a:t>Example 1-1 : Chunk of OpenGL Code</a:t>
            </a:r>
          </a:p>
          <a:p>
            <a:r>
              <a:rPr lang="en-US" sz="2400" dirty="0" smtClean="0"/>
              <a:t>#include &lt;</a:t>
            </a:r>
            <a:r>
              <a:rPr lang="en-US" sz="2400" dirty="0" err="1" smtClean="0"/>
              <a:t>whateverYouNeed.h</a:t>
            </a:r>
            <a:r>
              <a:rPr lang="en-US" sz="2400" dirty="0" smtClean="0"/>
              <a:t>&gt;</a:t>
            </a:r>
          </a:p>
          <a:p>
            <a:r>
              <a:rPr lang="en-US" sz="2400" dirty="0" smtClean="0"/>
              <a:t>main() {</a:t>
            </a:r>
          </a:p>
          <a:p>
            <a:r>
              <a:rPr lang="en-US" sz="2400" dirty="0" err="1" smtClean="0"/>
              <a:t>InitializeAWindowPlease</a:t>
            </a:r>
            <a:r>
              <a:rPr lang="en-US" sz="2400" dirty="0" smtClean="0"/>
              <a:t>();</a:t>
            </a:r>
          </a:p>
          <a:p>
            <a:r>
              <a:rPr lang="en-US" sz="2400" dirty="0" err="1" smtClean="0"/>
              <a:t>glClearColor</a:t>
            </a:r>
            <a:r>
              <a:rPr lang="en-US" sz="2400" dirty="0" smtClean="0"/>
              <a:t> (0.0, 0.0, 0.0, 0.0);</a:t>
            </a:r>
          </a:p>
          <a:p>
            <a:r>
              <a:rPr lang="en-US" sz="2400" dirty="0" err="1" smtClean="0"/>
              <a:t>glClear</a:t>
            </a:r>
            <a:r>
              <a:rPr lang="en-US" sz="2400" dirty="0" smtClean="0"/>
              <a:t> (GL_COLOR_BUFFER_BIT);</a:t>
            </a:r>
          </a:p>
          <a:p>
            <a:r>
              <a:rPr lang="en-US" sz="2400" dirty="0" smtClean="0"/>
              <a:t>glColor3f (1.0, 1.0, 1.0);</a:t>
            </a:r>
          </a:p>
          <a:p>
            <a:r>
              <a:rPr lang="en-US" sz="2400" dirty="0" err="1" smtClean="0"/>
              <a:t>glOrtho</a:t>
            </a:r>
            <a:r>
              <a:rPr lang="en-US" sz="2400" dirty="0" smtClean="0"/>
              <a:t>(0.0, 1.0, 0.0, 1.0, -1.0, 1.0);</a:t>
            </a:r>
          </a:p>
          <a:p>
            <a:r>
              <a:rPr lang="en-US" sz="2400" dirty="0" err="1" smtClean="0"/>
              <a:t>glBegin</a:t>
            </a:r>
            <a:r>
              <a:rPr lang="en-US" sz="2400" dirty="0" smtClean="0"/>
              <a:t>(GL_POLYGON);</a:t>
            </a:r>
          </a:p>
          <a:p>
            <a:r>
              <a:rPr lang="en-US" sz="2400" dirty="0" smtClean="0"/>
              <a:t>glVertex3f (0.25, 0.25, 0.0);</a:t>
            </a:r>
          </a:p>
          <a:p>
            <a:r>
              <a:rPr lang="en-US" sz="2400" dirty="0" smtClean="0"/>
              <a:t>glVertex3f (0.75, 0.25, 0.0);</a:t>
            </a:r>
          </a:p>
          <a:p>
            <a:r>
              <a:rPr lang="en-US" sz="2400" dirty="0" smtClean="0"/>
              <a:t>glVertex3f (0.75, 0.75, 0.0);</a:t>
            </a:r>
          </a:p>
          <a:p>
            <a:r>
              <a:rPr lang="en-US" sz="2400" dirty="0" smtClean="0"/>
              <a:t>glVertex3f (0.25, 0.75, 0.0);</a:t>
            </a:r>
          </a:p>
          <a:p>
            <a:r>
              <a:rPr lang="en-US" sz="2400" dirty="0" err="1" smtClean="0"/>
              <a:t>glEnd</a:t>
            </a:r>
            <a:r>
              <a:rPr lang="en-US" sz="2400" dirty="0" smtClean="0"/>
              <a:t>();</a:t>
            </a:r>
          </a:p>
          <a:p>
            <a:r>
              <a:rPr lang="en-US" sz="2400" dirty="0" err="1" smtClean="0"/>
              <a:t>glFlush</a:t>
            </a:r>
            <a:r>
              <a:rPr lang="en-US" sz="2400" dirty="0" smtClean="0"/>
              <a:t>();</a:t>
            </a:r>
          </a:p>
          <a:p>
            <a:r>
              <a:rPr lang="en-US" sz="2400" dirty="0" err="1" smtClean="0"/>
              <a:t>UpdateTheWindowAndCheckForEvents</a:t>
            </a:r>
            <a:r>
              <a:rPr lang="en-US" sz="2400" dirty="0" smtClean="0"/>
              <a:t>();</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t>OpenGL Command Syntax</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sz="2000" dirty="0" smtClean="0"/>
              <a:t>commands use the prefix </a:t>
            </a:r>
            <a:r>
              <a:rPr lang="en-US" sz="2000" b="1" dirty="0" err="1" smtClean="0"/>
              <a:t>gl</a:t>
            </a:r>
            <a:r>
              <a:rPr lang="en-US" sz="2000" b="1" dirty="0" smtClean="0"/>
              <a:t> </a:t>
            </a:r>
            <a:r>
              <a:rPr lang="en-US" sz="2000" dirty="0" smtClean="0"/>
              <a:t>and</a:t>
            </a:r>
            <a:r>
              <a:rPr lang="en-US" sz="2000" b="1" dirty="0" smtClean="0"/>
              <a:t> </a:t>
            </a:r>
            <a:r>
              <a:rPr lang="en-US" sz="2000" dirty="0" smtClean="0"/>
              <a:t>initial capital letters for each word making up the command name </a:t>
            </a:r>
            <a:r>
              <a:rPr lang="en-US" sz="2000" b="1" dirty="0" smtClean="0"/>
              <a:t>(e.g. </a:t>
            </a:r>
            <a:r>
              <a:rPr lang="en-US" sz="2000" b="1" dirty="0" err="1" smtClean="0"/>
              <a:t>glClearColor</a:t>
            </a:r>
            <a:r>
              <a:rPr lang="en-US" sz="2000" b="1" dirty="0" smtClean="0"/>
              <a:t>()).</a:t>
            </a:r>
          </a:p>
          <a:p>
            <a:r>
              <a:rPr lang="en-US" sz="2000" b="1" dirty="0" smtClean="0"/>
              <a:t>constants begin with GL_, </a:t>
            </a:r>
            <a:r>
              <a:rPr lang="en-US" sz="2000" dirty="0" smtClean="0"/>
              <a:t>use all capital letters, and use underscores to separate words (like GL_COLOR_BUFFER_BIT).</a:t>
            </a:r>
          </a:p>
          <a:p>
            <a:r>
              <a:rPr lang="en-US" sz="2000" dirty="0" smtClean="0"/>
              <a:t>some seemingly extraneous letters appended to some command names (e.g. </a:t>
            </a:r>
            <a:r>
              <a:rPr lang="en-US" sz="2000" b="1" dirty="0" smtClean="0"/>
              <a:t>3f in glColor3f() and glVertex3f()).</a:t>
            </a:r>
            <a:r>
              <a:rPr lang="en-US" sz="2000" dirty="0" smtClean="0"/>
              <a:t> the </a:t>
            </a:r>
            <a:r>
              <a:rPr lang="en-US" sz="2000" b="1" dirty="0" smtClean="0"/>
              <a:t>3 </a:t>
            </a:r>
            <a:r>
              <a:rPr lang="en-US" sz="2000" dirty="0" smtClean="0"/>
              <a:t>part of the suffix indicates that three arguments are given; The </a:t>
            </a:r>
            <a:r>
              <a:rPr lang="en-US" sz="2000" b="1" dirty="0" smtClean="0"/>
              <a:t>f</a:t>
            </a:r>
            <a:r>
              <a:rPr lang="en-US" sz="2000" dirty="0" smtClean="0"/>
              <a:t> part of the suffix indicates that the arguments are floating-point numbers.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noAutofit/>
          </a:bodyPr>
          <a:lstStyle/>
          <a:p>
            <a:r>
              <a:rPr lang="en-US" sz="3500" dirty="0" smtClean="0"/>
              <a:t>Command Suffixes and Argument Data Types</a:t>
            </a:r>
            <a:endParaRPr lang="en-US" sz="35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990600"/>
            <a:ext cx="8915400" cy="5342302"/>
          </a:xfrm>
          <a:prstGeom prst="rect">
            <a:avLst/>
          </a:prstGeom>
          <a:noFill/>
          <a:ln w="9525">
            <a:noFill/>
            <a:miter lim="800000"/>
            <a:headEnd/>
            <a:tailEnd/>
          </a:ln>
          <a:effectLst/>
        </p:spPr>
      </p:pic>
      <p:sp>
        <p:nvSpPr>
          <p:cNvPr id="6" name="Rectangle 5"/>
          <p:cNvSpPr/>
          <p:nvPr/>
        </p:nvSpPr>
        <p:spPr>
          <a:xfrm>
            <a:off x="609600" y="6488668"/>
            <a:ext cx="5715000" cy="400110"/>
          </a:xfrm>
          <a:prstGeom prst="rect">
            <a:avLst/>
          </a:prstGeom>
        </p:spPr>
        <p:txBody>
          <a:bodyPr wrap="square">
            <a:spAutoFit/>
          </a:bodyPr>
          <a:lstStyle/>
          <a:p>
            <a:r>
              <a:rPr lang="en-US" sz="2000" dirty="0" smtClean="0"/>
              <a:t>E.g. : glVertex2i(1, 3);glVertex2f(1.0, 3.0);</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OpenGL as a State Machine</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000" dirty="0" smtClean="0"/>
              <a:t>OpenGL is a state machine. </a:t>
            </a:r>
            <a:r>
              <a:rPr lang="en-US" sz="2000" dirty="0" smtClean="0">
                <a:solidFill>
                  <a:srgbClr val="0000FF"/>
                </a:solidFill>
              </a:rPr>
              <a:t>You put it into various states (or modes) that then remain in effect until you change them.</a:t>
            </a:r>
          </a:p>
          <a:p>
            <a:r>
              <a:rPr lang="en-US" sz="2000" dirty="0" smtClean="0"/>
              <a:t>The current color is a state variable. You can set the current color to white, red, or any other color, and thereafter every object is drawn with that color until you set the current color to something else. </a:t>
            </a:r>
          </a:p>
          <a:p>
            <a:r>
              <a:rPr lang="en-US" sz="2000" dirty="0" smtClean="0"/>
              <a:t>The current color is only one of many state variables that OpenGL maintains.</a:t>
            </a:r>
          </a:p>
          <a:p>
            <a:r>
              <a:rPr lang="en-US" sz="2000" dirty="0" smtClean="0"/>
              <a:t>An object may be rendered with </a:t>
            </a:r>
            <a:r>
              <a:rPr lang="en-US" sz="2000" dirty="0" smtClean="0">
                <a:solidFill>
                  <a:srgbClr val="0000FF"/>
                </a:solidFill>
              </a:rPr>
              <a:t>lighting, texturing, hidden surface removal, fog,</a:t>
            </a:r>
            <a:r>
              <a:rPr lang="en-US" sz="2000" dirty="0" smtClean="0"/>
              <a:t> or some other states affecting its appearance. </a:t>
            </a:r>
          </a:p>
          <a:p>
            <a:r>
              <a:rPr lang="en-US" sz="2000" dirty="0" smtClean="0"/>
              <a:t>By default, most of these states are initially inactive. These states may be costly to activate; for example, turning on texture mapping will almost certainly slow down the speed of rendering a primitive. However, the </a:t>
            </a:r>
            <a:r>
              <a:rPr lang="en-US" sz="2000" dirty="0" smtClean="0">
                <a:solidFill>
                  <a:srgbClr val="0000FF"/>
                </a:solidFill>
              </a:rPr>
              <a:t>quality of the image will improve and look more realistic</a:t>
            </a:r>
            <a:r>
              <a:rPr lang="en-US" sz="2000" dirty="0" smtClean="0"/>
              <a:t>, due to the enhanced graphics capabilities.</a:t>
            </a:r>
          </a:p>
          <a:p>
            <a:r>
              <a:rPr lang="en-US" sz="2000" dirty="0" smtClean="0">
                <a:solidFill>
                  <a:srgbClr val="0000FF"/>
                </a:solidFill>
              </a:rPr>
              <a:t>To turn on and off many of these states</a:t>
            </a:r>
            <a:r>
              <a:rPr lang="en-US" sz="2000" dirty="0" smtClean="0"/>
              <a:t>, use these two simple commands:</a:t>
            </a:r>
          </a:p>
          <a:p>
            <a:pPr lvl="1" algn="ctr">
              <a:buNone/>
            </a:pPr>
            <a:r>
              <a:rPr lang="en-US" sz="2000" b="1" i="1" dirty="0" smtClean="0">
                <a:solidFill>
                  <a:srgbClr val="FF0000"/>
                </a:solidFill>
              </a:rPr>
              <a:t>void </a:t>
            </a:r>
            <a:r>
              <a:rPr lang="en-US" sz="2000" b="1" i="1" dirty="0" err="1" smtClean="0">
                <a:solidFill>
                  <a:srgbClr val="FF0000"/>
                </a:solidFill>
              </a:rPr>
              <a:t>glEnable</a:t>
            </a:r>
            <a:r>
              <a:rPr lang="en-US" sz="2000" b="1" i="1" dirty="0" smtClean="0">
                <a:solidFill>
                  <a:srgbClr val="FF0000"/>
                </a:solidFill>
              </a:rPr>
              <a:t>(</a:t>
            </a:r>
            <a:r>
              <a:rPr lang="en-US" sz="2000" b="1" i="1" dirty="0" err="1" smtClean="0">
                <a:solidFill>
                  <a:srgbClr val="FF0000"/>
                </a:solidFill>
              </a:rPr>
              <a:t>GLenum</a:t>
            </a:r>
            <a:r>
              <a:rPr lang="en-US" sz="2000" b="1" i="1" dirty="0" smtClean="0">
                <a:solidFill>
                  <a:srgbClr val="FF0000"/>
                </a:solidFill>
              </a:rPr>
              <a:t> cap);</a:t>
            </a:r>
            <a:endParaRPr lang="en-US" sz="2000" b="1" dirty="0" smtClean="0">
              <a:solidFill>
                <a:srgbClr val="FF0000"/>
              </a:solidFill>
            </a:endParaRPr>
          </a:p>
          <a:p>
            <a:pPr lvl="1" algn="ctr">
              <a:buNone/>
            </a:pPr>
            <a:r>
              <a:rPr lang="en-US" sz="2000" b="1" i="1" dirty="0" smtClean="0">
                <a:solidFill>
                  <a:srgbClr val="FF0000"/>
                </a:solidFill>
              </a:rPr>
              <a:t>void </a:t>
            </a:r>
            <a:r>
              <a:rPr lang="en-US" sz="2000" b="1" i="1" dirty="0" err="1" smtClean="0">
                <a:solidFill>
                  <a:srgbClr val="FF0000"/>
                </a:solidFill>
              </a:rPr>
              <a:t>glDisable</a:t>
            </a:r>
            <a:r>
              <a:rPr lang="en-US" sz="2000" b="1" i="1" dirty="0" smtClean="0">
                <a:solidFill>
                  <a:srgbClr val="FF0000"/>
                </a:solidFill>
              </a:rPr>
              <a:t>(</a:t>
            </a:r>
            <a:r>
              <a:rPr lang="en-US" sz="2000" b="1" i="1" dirty="0" err="1" smtClean="0">
                <a:solidFill>
                  <a:srgbClr val="FF0000"/>
                </a:solidFill>
              </a:rPr>
              <a:t>GLenum</a:t>
            </a:r>
            <a:r>
              <a:rPr lang="en-US" sz="2000" b="1" i="1" dirty="0" smtClean="0">
                <a:solidFill>
                  <a:srgbClr val="FF0000"/>
                </a:solidFill>
              </a:rPr>
              <a:t> cap);</a:t>
            </a:r>
            <a:endParaRPr lang="en-US" sz="2000" b="1" dirty="0" smtClean="0">
              <a:solidFill>
                <a:srgbClr val="FF0000"/>
              </a:solidFill>
            </a:endParaRPr>
          </a:p>
          <a:p>
            <a:r>
              <a:rPr lang="en-US" sz="2000" b="1" i="1" dirty="0" err="1" smtClean="0"/>
              <a:t>glEnable</a:t>
            </a:r>
            <a:r>
              <a:rPr lang="en-US" sz="2000" b="1" dirty="0" smtClean="0"/>
              <a:t>() </a:t>
            </a:r>
            <a:r>
              <a:rPr lang="en-US" sz="2000" dirty="0" smtClean="0"/>
              <a:t>turns on a capability, and </a:t>
            </a:r>
            <a:r>
              <a:rPr lang="en-US" sz="2000" b="1" dirty="0" err="1" smtClean="0"/>
              <a:t>glDisable</a:t>
            </a:r>
            <a:r>
              <a:rPr lang="en-US" sz="2000" b="1" dirty="0" smtClean="0"/>
              <a:t>() </a:t>
            </a:r>
            <a:r>
              <a:rPr lang="en-US" sz="2000" dirty="0" smtClean="0"/>
              <a:t>turns it off.</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1447</Words>
  <Application>Microsoft Office PowerPoint</Application>
  <PresentationFormat>On-screen Show (4:3)</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OpenGL</vt:lpstr>
      <vt:lpstr>What Is OpenGL?</vt:lpstr>
      <vt:lpstr>The OpenGL API :Three libraries</vt:lpstr>
      <vt:lpstr>The OpenGL API :Three libraries</vt:lpstr>
      <vt:lpstr>The OpenGL API :Three libraries</vt:lpstr>
      <vt:lpstr>Slide 6</vt:lpstr>
      <vt:lpstr>OpenGL Command Syntax</vt:lpstr>
      <vt:lpstr>Command Suffixes and Argument Data Types</vt:lpstr>
      <vt:lpstr>OpenGL as a State Machine</vt:lpstr>
      <vt:lpstr>OpenGL as a State Machine</vt:lpstr>
      <vt:lpstr>OpenGL as a State Machine</vt:lpstr>
      <vt:lpstr>OpenGL basic graphics Primitives</vt:lpstr>
      <vt:lpstr>OpenGL basic graphics Primitives</vt:lpstr>
      <vt:lpstr>Window Management</vt:lpstr>
      <vt:lpstr>Window Management</vt:lpstr>
    </vt:vector>
  </TitlesOfParts>
  <Company>KIT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GVO</dc:creator>
  <cp:lastModifiedBy>GVO</cp:lastModifiedBy>
  <cp:revision>26</cp:revision>
  <dcterms:created xsi:type="dcterms:W3CDTF">2013-08-13T04:25:15Z</dcterms:created>
  <dcterms:modified xsi:type="dcterms:W3CDTF">2014-07-17T05:34:31Z</dcterms:modified>
</cp:coreProperties>
</file>