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9" r:id="rId3"/>
    <p:sldId id="277" r:id="rId4"/>
    <p:sldId id="266" r:id="rId5"/>
    <p:sldId id="283" r:id="rId6"/>
    <p:sldId id="284" r:id="rId7"/>
    <p:sldId id="292" r:id="rId8"/>
    <p:sldId id="291" r:id="rId9"/>
    <p:sldId id="297" r:id="rId10"/>
    <p:sldId id="295" r:id="rId11"/>
    <p:sldId id="294" r:id="rId12"/>
    <p:sldId id="344" r:id="rId13"/>
    <p:sldId id="293" r:id="rId14"/>
    <p:sldId id="341" r:id="rId15"/>
    <p:sldId id="304" r:id="rId16"/>
    <p:sldId id="307" r:id="rId17"/>
    <p:sldId id="311" r:id="rId18"/>
    <p:sldId id="345" r:id="rId19"/>
    <p:sldId id="312" r:id="rId20"/>
    <p:sldId id="313" r:id="rId21"/>
    <p:sldId id="315" r:id="rId22"/>
    <p:sldId id="314" r:id="rId23"/>
    <p:sldId id="309" r:id="rId24"/>
    <p:sldId id="308" r:id="rId25"/>
    <p:sldId id="349" r:id="rId26"/>
    <p:sldId id="347" r:id="rId27"/>
    <p:sldId id="316" r:id="rId28"/>
    <p:sldId id="346" r:id="rId29"/>
    <p:sldId id="317" r:id="rId30"/>
    <p:sldId id="318" r:id="rId31"/>
    <p:sldId id="340" r:id="rId32"/>
    <p:sldId id="319" r:id="rId33"/>
    <p:sldId id="320" r:id="rId34"/>
    <p:sldId id="333" r:id="rId35"/>
    <p:sldId id="334" r:id="rId36"/>
    <p:sldId id="321" r:id="rId37"/>
    <p:sldId id="335" r:id="rId38"/>
    <p:sldId id="336" r:id="rId39"/>
    <p:sldId id="337" r:id="rId40"/>
    <p:sldId id="303" r:id="rId41"/>
    <p:sldId id="348" r:id="rId42"/>
    <p:sldId id="338" r:id="rId43"/>
    <p:sldId id="339" r:id="rId44"/>
    <p:sldId id="322" r:id="rId45"/>
    <p:sldId id="305" r:id="rId46"/>
    <p:sldId id="323" r:id="rId47"/>
    <p:sldId id="324" r:id="rId48"/>
    <p:sldId id="299" r:id="rId49"/>
    <p:sldId id="326" r:id="rId50"/>
    <p:sldId id="327" r:id="rId51"/>
    <p:sldId id="300" r:id="rId52"/>
    <p:sldId id="325" r:id="rId53"/>
    <p:sldId id="342" r:id="rId54"/>
    <p:sldId id="343" r:id="rId55"/>
    <p:sldId id="282" r:id="rId56"/>
    <p:sldId id="290" r:id="rId57"/>
    <p:sldId id="289" r:id="rId58"/>
    <p:sldId id="288" r:id="rId59"/>
    <p:sldId id="332" r:id="rId6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36" userDrawn="1">
          <p15:clr>
            <a:srgbClr val="A4A3A4"/>
          </p15:clr>
        </p15:guide>
        <p15:guide id="2" pos="5117" userDrawn="1">
          <p15:clr>
            <a:srgbClr val="A4A3A4"/>
          </p15:clr>
        </p15:guide>
        <p15:guide id="3" pos="1647" userDrawn="1">
          <p15:clr>
            <a:srgbClr val="A4A3A4"/>
          </p15:clr>
        </p15:guide>
        <p15:guide id="4" pos="13713" userDrawn="1">
          <p15:clr>
            <a:srgbClr val="A4A3A4"/>
          </p15:clr>
        </p15:guide>
        <p15:guide id="5" orient="horz" pos="7495" userDrawn="1">
          <p15:clr>
            <a:srgbClr val="A4A3A4"/>
          </p15:clr>
        </p15:guide>
        <p15:guide id="6" orient="horz" pos="2120" userDrawn="1">
          <p15:clr>
            <a:srgbClr val="A4A3A4"/>
          </p15:clr>
        </p15:guide>
        <p15:guide id="7" orient="horz" pos="3095" userDrawn="1">
          <p15:clr>
            <a:srgbClr val="A4A3A4"/>
          </p15:clr>
        </p15:guide>
        <p15:guide id="8" orient="horz" pos="941" userDrawn="1">
          <p15:clr>
            <a:srgbClr val="A4A3A4"/>
          </p15:clr>
        </p15:guide>
        <p15:guide id="9" orient="horz" pos="7087" userDrawn="1">
          <p15:clr>
            <a:srgbClr val="A4A3A4"/>
          </p15:clr>
        </p15:guide>
        <p15:guide id="10" orient="horz" pos="4071" userDrawn="1">
          <p15:clr>
            <a:srgbClr val="A4A3A4"/>
          </p15:clr>
        </p15:guide>
        <p15:guide id="11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howGuides="1">
      <p:cViewPr varScale="1">
        <p:scale>
          <a:sx n="42" d="100"/>
          <a:sy n="42" d="100"/>
        </p:scale>
        <p:origin x="702" y="54"/>
      </p:cViewPr>
      <p:guideLst>
        <p:guide orient="horz" pos="1236"/>
        <p:guide pos="5117"/>
        <p:guide pos="1647"/>
        <p:guide pos="13713"/>
        <p:guide orient="horz" pos="7495"/>
        <p:guide orient="horz" pos="2120"/>
        <p:guide orient="horz" pos="3095"/>
        <p:guide orient="horz" pos="941"/>
        <p:guide orient="horz" pos="7087"/>
        <p:guide orient="horz" pos="407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B59A632-C249-43A5-8C62-8D250CCA9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18A66E-5D9F-4A22-82B1-737F2F18E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E6978B-BC63-4BF0-B076-A344A05CC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BA31C2-8CA6-4131-A865-B42F6C456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1FBFC-F0B3-4EC9-812F-1CE7C60D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8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82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oka.in/differences-between-l1-and-l2-as-loss-function-and-regularization/" TargetMode="External"/><Relationship Id="rId2" Type="http://schemas.openxmlformats.org/officeDocument/2006/relationships/hyperlink" Target="https://habrahabr.ru/company/ods/blog/322076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habrahabr.ru/company/ods/blog/323890/#3-naglyadnyy-primer-regulyarizacii-logisticheskoy-regressii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338969"/>
            <a:ext cx="19549605" cy="460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sz="6600" dirty="0">
                <a:latin typeface="PFBeauSansPro-Regular" panose="02000500000000020004" pitchFamily="50" charset="0"/>
              </a:rPr>
              <a:t>Занятие 4</a:t>
            </a:r>
            <a:r>
              <a:rPr lang="en-US" sz="6600" dirty="0" smtClean="0">
                <a:latin typeface="PFBeauSansPro-Regular" panose="02000500000000020004" pitchFamily="50" charset="0"/>
              </a:rPr>
              <a:t>.4</a:t>
            </a:r>
            <a:endParaRPr lang="en-US" sz="6600" dirty="0">
              <a:latin typeface="PFBeauSansPro-Regular" panose="02000500000000020004" pitchFamily="50" charset="0"/>
            </a:endParaRP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метрики качества модели и переобучение</a:t>
            </a:r>
            <a:endParaRPr lang="ru-RU" dirty="0"/>
          </a:p>
        </p:txBody>
      </p:sp>
      <p:pic>
        <p:nvPicPr>
          <p:cNvPr id="12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9718" y="1990911"/>
            <a:ext cx="3580016" cy="99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Проблемы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20246496" cy="475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может хорошо работать на обучающей выборке, однако сильно терять в качестве на тестовой (один из вариантов - переобучение).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Преобразования данных на обучающей выборке должны быть повторены и иметь смысл для </a:t>
            </a:r>
            <a:r>
              <a:rPr lang="ru-RU" sz="5200" dirty="0" smtClean="0">
                <a:latin typeface="Proxima Nova Lt" panose="02000506030000020004" pitchFamily="50" charset="0"/>
              </a:rPr>
              <a:t>тестовой.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5589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Разбиваем обучающую выборку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322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Разбиваем обучающую выборку на 2 части. На одной будем тренировать модель, на другой – проверять (т. е. использовать в качестве тестовой, только с известной целевой переменной)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54" y="7907274"/>
            <a:ext cx="20012863" cy="118186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52928" y="9607888"/>
            <a:ext cx="13990320" cy="71814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Обучающая выборка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2928" y="11376333"/>
            <a:ext cx="10698480" cy="71814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Training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51408" y="11376333"/>
            <a:ext cx="3291840" cy="718145"/>
          </a:xfrm>
          <a:prstGeom prst="rect">
            <a:avLst/>
          </a:prstGeom>
          <a:solidFill>
            <a:srgbClr val="FFC000"/>
          </a:solidFill>
          <a:ln w="12700" cap="flat">
            <a:solidFill>
              <a:srgbClr val="FFC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all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</a:t>
            </a:r>
            <a:endParaRPr kumimoji="0" lang="ru-RU" sz="4000" i="0" u="none" strike="noStrike" cap="all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9427464" y="10441850"/>
            <a:ext cx="841248" cy="805869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337805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Немного практики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751255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оценка качества модели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128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precision recall</a:t>
            </a: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точность и полнота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847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Порог для тестовой выборки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4226384" y="4892230"/>
            <a:ext cx="9639455" cy="683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Выберем порог, выше которого будем считать полученное значение принадлежащим 1. А ниже – нулю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Это определит долю угаданных моделью значений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19" y="4892230"/>
            <a:ext cx="10895198" cy="75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0135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Матрица ошибок для порога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p:sp>
        <p:nvSpPr>
          <p:cNvPr id="9" name="Shape 199"/>
          <p:cNvSpPr/>
          <p:nvPr/>
        </p:nvSpPr>
        <p:spPr>
          <a:xfrm>
            <a:off x="11246607" y="7223324"/>
            <a:ext cx="12957001" cy="267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positive – </a:t>
            </a:r>
            <a:r>
              <a:rPr lang="ru-RU" sz="5200" dirty="0" smtClean="0">
                <a:latin typeface="Proxima Nova Lt" panose="02000506030000020004" pitchFamily="50" charset="0"/>
              </a:rPr>
              <a:t>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I </a:t>
            </a:r>
            <a:r>
              <a:rPr lang="ru-RU" sz="5200" dirty="0" smtClean="0">
                <a:latin typeface="Proxima Nova Lt" panose="02000506030000020004" pitchFamily="50" charset="0"/>
              </a:rPr>
              <a:t>рода (ложная тревога)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negative – </a:t>
            </a:r>
            <a:r>
              <a:rPr lang="ru-RU" sz="5200" dirty="0" smtClean="0">
                <a:latin typeface="Proxima Nova Lt" panose="02000506030000020004" pitchFamily="50" charset="0"/>
              </a:rPr>
              <a:t>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II </a:t>
            </a:r>
            <a:r>
              <a:rPr lang="ru-RU" sz="5200" dirty="0" smtClean="0">
                <a:latin typeface="Proxima Nova Lt" panose="02000506030000020004" pitchFamily="50" charset="0"/>
              </a:rPr>
              <a:t>рода (пропуск цели)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563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Точность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Accuracy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от всех вариантов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870812"/>
                <a:ext cx="11374589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870812"/>
                <a:ext cx="11374589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133088" y="6876288"/>
            <a:ext cx="7223760" cy="338328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316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Немного посчитаем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2970762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5791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почту пришло 100 обычных писем. И 10 писем спама.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Наша модель из 100 обычных 10 классифицировала как спам. Из 10 спам-писем – 5 как спам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1520" y="6129407"/>
            <a:ext cx="5961888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93407" y="6129407"/>
            <a:ext cx="1335024" cy="3983857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199"/>
          <p:cNvSpPr/>
          <p:nvPr/>
        </p:nvSpPr>
        <p:spPr>
          <a:xfrm>
            <a:off x="73152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96112" y="11786495"/>
            <a:ext cx="3675888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572000" y="11786495"/>
            <a:ext cx="3542394" cy="1518102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73152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6" name="Shape 199"/>
          <p:cNvSpPr/>
          <p:nvPr/>
        </p:nvSpPr>
        <p:spPr>
          <a:xfrm>
            <a:off x="1484376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90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6607446" y="7149787"/>
            <a:ext cx="1506947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FP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Shape 199"/>
          <p:cNvSpPr/>
          <p:nvPr/>
        </p:nvSpPr>
        <p:spPr>
          <a:xfrm>
            <a:off x="50596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solidFill>
                  <a:schemeClr val="bg1"/>
                </a:solidFill>
                <a:latin typeface="Proxima Nova Lt" panose="02000506030000020004" pitchFamily="50" charset="0"/>
              </a:rPr>
              <a:t>5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9" name="Shape 199"/>
          <p:cNvSpPr/>
          <p:nvPr/>
        </p:nvSpPr>
        <p:spPr>
          <a:xfrm>
            <a:off x="4572000" y="11712099"/>
            <a:ext cx="3542393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positive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solidFill>
                  <a:schemeClr val="bg1"/>
                </a:solidFill>
                <a:latin typeface="Proxima Nova Lt" panose="02000506030000020004" pitchFamily="50" charset="0"/>
              </a:rPr>
              <a:t>5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989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917795" y="5129015"/>
            <a:ext cx="1006685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86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dirty="0" smtClean="0"/>
              <a:t>Алексей кузьмин</a:t>
            </a:r>
            <a:endParaRPr sz="8000" dirty="0"/>
          </a:p>
        </p:txBody>
      </p:sp>
      <p:sp>
        <p:nvSpPr>
          <p:cNvPr id="127" name="Shape 127"/>
          <p:cNvSpPr/>
          <p:nvPr/>
        </p:nvSpPr>
        <p:spPr>
          <a:xfrm>
            <a:off x="6030917" y="11141128"/>
            <a:ext cx="102657" cy="975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78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endParaRPr lang="ru-RU" sz="4500" dirty="0" smtClean="0">
              <a:latin typeface="Proxima Nova Lt" panose="02000506030000020004" pitchFamily="50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5698649" y="4900082"/>
            <a:ext cx="6642367" cy="878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2800" spc="196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4000" smtClean="0">
                <a:latin typeface="Proxima Nova Lt" panose="02000506030000020004" pitchFamily="50" charset="0"/>
              </a:rPr>
              <a:t>a</a:t>
            </a:r>
            <a:r>
              <a:rPr lang="en-US" sz="4000" smtClean="0">
                <a:latin typeface="Proxima Nova Lt" panose="02000506030000020004" pitchFamily="50" charset="0"/>
              </a:rPr>
              <a:t>leksej.kuzmin@gmail.com</a:t>
            </a:r>
            <a:endParaRPr sz="4000" dirty="0">
              <a:latin typeface="Proxima Nova Lt" panose="02000506030000020004" pitchFamily="50" charset="0"/>
            </a:endParaRP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0790" y="5146239"/>
            <a:ext cx="906779" cy="688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9831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Accuracy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от всех вариантов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96230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5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90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7988" y="10607606"/>
                <a:ext cx="12457834" cy="17688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5+90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5+90+10+5</m:t>
                          </m:r>
                        </m:den>
                      </m:f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=86%</m:t>
                      </m:r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88" y="10607606"/>
                <a:ext cx="12457834" cy="1768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550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Возьмем модель, которая считает все письма обычными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6760" y="6129407"/>
            <a:ext cx="7296913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199"/>
          <p:cNvSpPr/>
          <p:nvPr/>
        </p:nvSpPr>
        <p:spPr>
          <a:xfrm>
            <a:off x="74676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9056" y="11786495"/>
            <a:ext cx="7132320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74676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6" name="Shape 199"/>
          <p:cNvSpPr/>
          <p:nvPr/>
        </p:nvSpPr>
        <p:spPr>
          <a:xfrm>
            <a:off x="2167128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8" name="Shape 199"/>
          <p:cNvSpPr/>
          <p:nvPr/>
        </p:nvSpPr>
        <p:spPr>
          <a:xfrm>
            <a:off x="216712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079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Почему точности недостаточно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Возьмем модель, которая считает все письма обычными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39470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r>
                        <a:rPr lang="en-US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24789" y="10616999"/>
                <a:ext cx="12884233" cy="17500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𝑐𝑐𝑢𝑟𝑎𝑐𝑦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num>
                        <m:den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10</m:t>
                          </m:r>
                        </m:den>
                      </m:f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ru-RU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91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%</m:t>
                      </m:r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89" y="10616999"/>
                <a:ext cx="12884233" cy="17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338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Precision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среди причисленных моделью к категории 1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334990"/>
                <a:ext cx="7511095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𝑃𝑟𝑒𝑐𝑖𝑠𝑖𝑜𝑛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334990"/>
                <a:ext cx="7511095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133088" y="6876288"/>
            <a:ext cx="7132320" cy="1865376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991617" y="11943662"/>
            <a:ext cx="22709631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Способность алгоритма </a:t>
            </a:r>
            <a:r>
              <a:rPr lang="ru-RU" sz="5200" dirty="0">
                <a:latin typeface="Proxima Nova Lt" panose="02000506030000020004" pitchFamily="50" charset="0"/>
              </a:rPr>
              <a:t>отличать </a:t>
            </a:r>
            <a:r>
              <a:rPr lang="ru-RU" sz="5200" dirty="0" smtClean="0">
                <a:latin typeface="Proxima Nova Lt" panose="02000506030000020004" pitchFamily="50" charset="0"/>
              </a:rPr>
              <a:t>данный </a:t>
            </a:r>
            <a:r>
              <a:rPr lang="ru-RU" sz="5200" dirty="0">
                <a:latin typeface="Proxima Nova Lt" panose="02000506030000020004" pitchFamily="50" charset="0"/>
              </a:rPr>
              <a:t>класс от других классов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6553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2299082" y="5562479"/>
            <a:ext cx="9639455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правильно предсказанных среди категории 1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9082" y="8643580"/>
                <a:ext cx="6477222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𝑅𝑒𝑐𝑎𝑙𝑙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82" y="8643580"/>
                <a:ext cx="6477222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315968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18027786" y="10551343"/>
            <a:ext cx="6203814" cy="66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2800" dirty="0" smtClean="0">
                <a:latin typeface="Proxima Nova Lt" panose="02000506030000020004" pitchFamily="50" charset="0"/>
              </a:rPr>
              <a:t>Синоним – </a:t>
            </a:r>
            <a:r>
              <a:rPr lang="en-US" sz="2800" dirty="0" smtClean="0">
                <a:latin typeface="Proxima Nova Lt" panose="02000506030000020004" pitchFamily="50" charset="0"/>
              </a:rPr>
              <a:t>True Positive Rate (</a:t>
            </a:r>
            <a:r>
              <a:rPr lang="en-US" sz="2800" dirty="0" err="1" smtClean="0">
                <a:latin typeface="Proxima Nova Lt" panose="02000506030000020004" pitchFamily="50" charset="0"/>
              </a:rPr>
              <a:t>sensivity</a:t>
            </a:r>
            <a:r>
              <a:rPr lang="en-US" sz="2800" dirty="0" smtClean="0">
                <a:latin typeface="Proxima Nova Lt" panose="02000506030000020004" pitchFamily="50" charset="0"/>
              </a:rPr>
              <a:t>)</a:t>
            </a:r>
            <a:endParaRPr lang="ru-RU" sz="2800" dirty="0">
              <a:latin typeface="Proxima Nova Lt" panose="02000506030000020004" pitchFamily="50" charset="0"/>
            </a:endParaRPr>
          </a:p>
        </p:txBody>
      </p:sp>
      <p:sp>
        <p:nvSpPr>
          <p:cNvPr id="10" name="Shape 199"/>
          <p:cNvSpPr/>
          <p:nvPr/>
        </p:nvSpPr>
        <p:spPr>
          <a:xfrm>
            <a:off x="991617" y="12040594"/>
            <a:ext cx="22654767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Способность </a:t>
            </a:r>
            <a:r>
              <a:rPr lang="ru-RU" sz="5200" dirty="0">
                <a:latin typeface="Proxima Nova Lt" panose="02000506030000020004" pitchFamily="50" charset="0"/>
              </a:rPr>
              <a:t>алгоритма обнаруживать данный класс вообще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7855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Precision </a:t>
            </a:r>
            <a:r>
              <a:rPr lang="ru-RU" dirty="0" smtClean="0"/>
              <a:t>и </a:t>
            </a:r>
            <a:r>
              <a:rPr lang="en-US" dirty="0" smtClean="0"/>
              <a:t>Recall</a:t>
            </a:r>
            <a:r>
              <a:rPr lang="ru-RU" dirty="0" smtClean="0"/>
              <a:t> для спама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04994"/>
              </p:ext>
            </p:extLst>
          </p:nvPr>
        </p:nvGraphicFramePr>
        <p:xfrm>
          <a:off x="10903713" y="6156917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100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46760" y="6129407"/>
            <a:ext cx="7296913" cy="39838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Shape 199"/>
          <p:cNvSpPr/>
          <p:nvPr/>
        </p:nvSpPr>
        <p:spPr>
          <a:xfrm>
            <a:off x="746760" y="4968226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100 обычных 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9056" y="11786495"/>
            <a:ext cx="7132320" cy="15181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199"/>
          <p:cNvSpPr/>
          <p:nvPr/>
        </p:nvSpPr>
        <p:spPr>
          <a:xfrm>
            <a:off x="746760" y="10634549"/>
            <a:ext cx="729691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10 спам-писем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4" name="Shape 199"/>
          <p:cNvSpPr/>
          <p:nvPr/>
        </p:nvSpPr>
        <p:spPr>
          <a:xfrm>
            <a:off x="2167128" y="7149787"/>
            <a:ext cx="4456176" cy="1943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True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2167128" y="11753468"/>
            <a:ext cx="44561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48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False negative</a:t>
            </a:r>
          </a:p>
          <a:p>
            <a:pPr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solidFill>
                  <a:schemeClr val="bg1"/>
                </a:solidFill>
                <a:latin typeface="Proxima Nova Lt" panose="02000506030000020004" pitchFamily="50" charset="0"/>
              </a:rPr>
              <a:t>10</a:t>
            </a:r>
            <a:endParaRPr lang="ru-RU" sz="5200" dirty="0">
              <a:solidFill>
                <a:schemeClr val="bg1"/>
              </a:solidFill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8514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Снова Тот же файл</a:t>
            </a:r>
          </a:p>
          <a:p>
            <a:endParaRPr lang="en-US" dirty="0"/>
          </a:p>
          <a:p>
            <a:r>
              <a:rPr lang="en-US" dirty="0" err="1"/>
              <a:t>Logres_affair.ipynb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424431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Кривая </a:t>
            </a:r>
            <a:r>
              <a:rPr lang="en-US" dirty="0" smtClean="0"/>
              <a:t>precision-recall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3867954" y="11459940"/>
            <a:ext cx="4862883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92" y="5292974"/>
            <a:ext cx="9346808" cy="6166966"/>
          </a:xfrm>
          <a:prstGeom prst="rect">
            <a:avLst/>
          </a:prstGeom>
        </p:spPr>
      </p:pic>
      <p:sp>
        <p:nvSpPr>
          <p:cNvPr id="11" name="Shape 199"/>
          <p:cNvSpPr/>
          <p:nvPr/>
        </p:nvSpPr>
        <p:spPr>
          <a:xfrm rot="16200000">
            <a:off x="-663246" y="7805018"/>
            <a:ext cx="306603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63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Кривая </a:t>
            </a:r>
            <a:r>
              <a:rPr lang="en-US" dirty="0" smtClean="0"/>
              <a:t>precision-recall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2299082" y="5562479"/>
            <a:ext cx="9639455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тем лучше, чем выше площадь под кривой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3867954" y="11459940"/>
            <a:ext cx="4862883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recall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92" y="5292974"/>
            <a:ext cx="9346808" cy="6166966"/>
          </a:xfrm>
          <a:prstGeom prst="rect">
            <a:avLst/>
          </a:prstGeom>
        </p:spPr>
      </p:pic>
      <p:sp>
        <p:nvSpPr>
          <p:cNvPr id="11" name="Shape 199"/>
          <p:cNvSpPr/>
          <p:nvPr/>
        </p:nvSpPr>
        <p:spPr>
          <a:xfrm rot="16200000">
            <a:off x="-663246" y="7805018"/>
            <a:ext cx="306603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precision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834640" y="5779008"/>
            <a:ext cx="7388352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10204704" y="5779008"/>
            <a:ext cx="0" cy="4758607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3291764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Area under curve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7897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89981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Цели занятия</a:t>
            </a:r>
          </a:p>
        </p:txBody>
      </p:sp>
      <p:sp>
        <p:nvSpPr>
          <p:cNvPr id="8" name="Shape 232">
            <a:extLst>
              <a:ext uri="{FF2B5EF4-FFF2-40B4-BE49-F238E27FC236}">
                <a16:creationId xmlns:a16="http://schemas.microsoft.com/office/drawing/2014/main" id="{67812C4C-C597-4459-9C84-9A898288788F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808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True Positive Rate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True Positive Rate – </a:t>
            </a:r>
            <a:r>
              <a:rPr lang="ru-RU" sz="5200" dirty="0">
                <a:latin typeface="Proxima Nova Lt" panose="02000506030000020004" pitchFamily="50" charset="0"/>
              </a:rPr>
              <a:t>доля правильно предсказанных среди категории </a:t>
            </a:r>
            <a:r>
              <a:rPr lang="ru-RU" sz="5200" dirty="0" smtClean="0">
                <a:latin typeface="Proxima Nova Lt" panose="02000506030000020004" pitchFamily="50" charset="0"/>
              </a:rPr>
              <a:t>1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5306" y="8797094"/>
                <a:ext cx="5760423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306" y="8797094"/>
                <a:ext cx="5760423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297680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397189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smtClean="0"/>
              <a:t>False Positive Rate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322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False Positive Rate – </a:t>
            </a:r>
            <a:r>
              <a:rPr lang="ru-RU" sz="5200" dirty="0" smtClean="0">
                <a:latin typeface="Proxima Nova Lt" panose="02000506030000020004" pitchFamily="50" charset="0"/>
              </a:rPr>
              <a:t>доля неправильно предсказанных среди относящихся к категории 0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2256"/>
              </p:ext>
            </p:extLst>
          </p:nvPr>
        </p:nvGraphicFramePr>
        <p:xfrm>
          <a:off x="991617" y="5562479"/>
          <a:ext cx="10017759" cy="447763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39253">
                  <a:extLst>
                    <a:ext uri="{9D8B030D-6E8A-4147-A177-3AD203B41FA5}">
                      <a16:colId xmlns:a16="http://schemas.microsoft.com/office/drawing/2014/main" val="672613752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2860656503"/>
                    </a:ext>
                  </a:extLst>
                </a:gridCol>
                <a:gridCol w="3339253">
                  <a:extLst>
                    <a:ext uri="{9D8B030D-6E8A-4147-A177-3AD203B41FA5}">
                      <a16:colId xmlns:a16="http://schemas.microsoft.com/office/drawing/2014/main" val="384351508"/>
                    </a:ext>
                  </a:extLst>
                </a:gridCol>
              </a:tblGrid>
              <a:tr h="1492544">
                <a:tc>
                  <a:txBody>
                    <a:bodyPr/>
                    <a:lstStyle/>
                    <a:p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Actual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7409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positive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positive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746363"/>
                  </a:ext>
                </a:extLst>
              </a:tr>
              <a:tr h="149254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Predicted</a:t>
                      </a:r>
                      <a:r>
                        <a:rPr lang="en-US" sz="3600" baseline="0" dirty="0" smtClean="0"/>
                        <a:t>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False negative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negative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68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77253" y="9583478"/>
                <a:ext cx="5771645" cy="1744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f>
                        <m:f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</m:num>
                        <m:den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𝐹𝑃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+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253" y="9583478"/>
                <a:ext cx="5771645" cy="17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7644384" y="5340096"/>
            <a:ext cx="3401568" cy="504748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903407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Идеальный случай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05306" y="5562479"/>
            <a:ext cx="12261702" cy="419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 предсказывает абсолютно верно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TPR = 1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FPR = 0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188720" y="10424160"/>
            <a:ext cx="958291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188720" y="4773168"/>
            <a:ext cx="0" cy="56509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Shape 199"/>
          <p:cNvSpPr/>
          <p:nvPr/>
        </p:nvSpPr>
        <p:spPr>
          <a:xfrm>
            <a:off x="582758" y="104241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0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sp>
        <p:nvSpPr>
          <p:cNvPr id="15" name="Shape 199"/>
          <p:cNvSpPr/>
          <p:nvPr/>
        </p:nvSpPr>
        <p:spPr>
          <a:xfrm>
            <a:off x="9726326" y="104241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1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438913" y="4632960"/>
            <a:ext cx="60596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3600" dirty="0" smtClean="0">
                <a:latin typeface="Proxima Nova Lt" panose="02000506030000020004" pitchFamily="50" charset="0"/>
              </a:rPr>
              <a:t>1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1572768" y="5292974"/>
            <a:ext cx="0" cy="4783715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1572768" y="5292974"/>
            <a:ext cx="8153558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1572768" y="5292973"/>
            <a:ext cx="8153558" cy="4783716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Shape 199"/>
          <p:cNvSpPr/>
          <p:nvPr/>
        </p:nvSpPr>
        <p:spPr>
          <a:xfrm>
            <a:off x="14079114" y="10707732"/>
            <a:ext cx="7427574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случайные предсказания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1805306" y="11279171"/>
            <a:ext cx="168859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758128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Сравнение двух моделей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оценка качества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76" y="5562479"/>
            <a:ext cx="10771969" cy="70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402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1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4202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Классификация спортсменов</a:t>
            </a:r>
            <a:endParaRPr lang="en-US" dirty="0" smtClean="0"/>
          </a:p>
          <a:p>
            <a:r>
              <a:rPr lang="en-US" dirty="0" err="1" smtClean="0">
                <a:latin typeface="Proxima Nova Lt" panose="02000506030000020004" pitchFamily="50" charset="0"/>
              </a:rPr>
              <a:t>athletes_classifier.ipynb</a:t>
            </a:r>
            <a:endParaRPr lang="en-US" dirty="0">
              <a:latin typeface="Proxima Nova Lt" panose="02000506030000020004" pitchFamily="50" charset="0"/>
            </a:endParaRPr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58640" y="7048341"/>
            <a:ext cx="18471651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спортсменов ОИ 2016. Необходимо построить модель, предсказывающая пол спортсмена по имеющимся признакам (кроме столбца </a:t>
            </a:r>
            <a:r>
              <a:rPr lang="en-US" sz="5200" dirty="0" smtClean="0">
                <a:latin typeface="Proxima Nova Lt" panose="02000506030000020004" pitchFamily="50" charset="0"/>
              </a:rPr>
              <a:t>sex</a:t>
            </a:r>
            <a:r>
              <a:rPr lang="ru-RU" sz="5200" dirty="0" smtClean="0">
                <a:latin typeface="Proxima Nova Lt" panose="02000506030000020004" pitchFamily="50" charset="0"/>
              </a:rPr>
              <a:t>).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Построить графики </a:t>
            </a:r>
            <a:r>
              <a:rPr lang="en-US" sz="5200" dirty="0" smtClean="0">
                <a:latin typeface="Proxima Nova Lt" panose="02000506030000020004" pitchFamily="50" charset="0"/>
              </a:rPr>
              <a:t>Precision-Recall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FPR-TPR</a:t>
            </a:r>
            <a:r>
              <a:rPr lang="ru-RU" sz="5200" dirty="0" smtClean="0">
                <a:latin typeface="Proxima Nova Lt" panose="02000506030000020004" pitchFamily="50" charset="0"/>
              </a:rPr>
              <a:t>, посчитать </a:t>
            </a:r>
            <a:r>
              <a:rPr lang="en-US" sz="5200" dirty="0" smtClean="0">
                <a:latin typeface="Proxima Nova Lt" panose="02000506030000020004" pitchFamily="50" charset="0"/>
              </a:rPr>
              <a:t>AUC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Время на задание 20 минут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651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Борьба с переобучением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38236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</p:spTree>
    <p:extLst>
      <p:ext uri="{BB962C8B-B14F-4D97-AF65-F5344CB8AC3E}">
        <p14:creationId xmlns:p14="http://schemas.microsoft.com/office/powerpoint/2010/main" val="2418087481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303004" y="6510528"/>
            <a:ext cx="1318968" cy="452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hape 199"/>
          <p:cNvSpPr/>
          <p:nvPr/>
        </p:nvSpPr>
        <p:spPr>
          <a:xfrm>
            <a:off x="16153880" y="5939089"/>
            <a:ext cx="7620520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y = </a:t>
            </a:r>
            <a:r>
              <a:rPr lang="en-US" sz="5200" dirty="0" err="1" smtClean="0">
                <a:latin typeface="Proxima Nova Lt" panose="02000506030000020004" pitchFamily="50" charset="0"/>
              </a:rPr>
              <a:t>kx</a:t>
            </a:r>
            <a:r>
              <a:rPr lang="en-US" sz="5200" dirty="0" smtClean="0">
                <a:latin typeface="Proxima Nova Lt" panose="02000506030000020004" pitchFamily="50" charset="0"/>
              </a:rPr>
              <a:t> + b; </a:t>
            </a:r>
            <a:r>
              <a:rPr lang="ru-RU" sz="5200" dirty="0" smtClean="0">
                <a:latin typeface="Proxima Nova Lt" panose="02000506030000020004" pitchFamily="50" charset="0"/>
              </a:rPr>
              <a:t>есть 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&gt; 0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  <p:sp>
        <p:nvSpPr>
          <p:cNvPr id="18" name="Овал 17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62917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1957824" y="7334073"/>
            <a:ext cx="9271008" cy="5137263"/>
          </a:xfrm>
          <a:custGeom>
            <a:avLst/>
            <a:gdLst>
              <a:gd name="connsiteX0" fmla="*/ 17280 w 9271008"/>
              <a:gd name="connsiteY0" fmla="*/ 5046903 h 5137263"/>
              <a:gd name="connsiteX1" fmla="*/ 108720 w 9271008"/>
              <a:gd name="connsiteY1" fmla="*/ 4973751 h 5137263"/>
              <a:gd name="connsiteX2" fmla="*/ 840240 w 9271008"/>
              <a:gd name="connsiteY2" fmla="*/ 3547287 h 5137263"/>
              <a:gd name="connsiteX3" fmla="*/ 2723904 w 9271008"/>
              <a:gd name="connsiteY3" fmla="*/ 3236391 h 5137263"/>
              <a:gd name="connsiteX4" fmla="*/ 3729744 w 9271008"/>
              <a:gd name="connsiteY4" fmla="*/ 1425879 h 5137263"/>
              <a:gd name="connsiteX5" fmla="*/ 5906016 w 9271008"/>
              <a:gd name="connsiteY5" fmla="*/ 1535607 h 5137263"/>
              <a:gd name="connsiteX6" fmla="*/ 6454656 w 9271008"/>
              <a:gd name="connsiteY6" fmla="*/ 35991 h 5137263"/>
              <a:gd name="connsiteX7" fmla="*/ 8210304 w 9271008"/>
              <a:gd name="connsiteY7" fmla="*/ 474903 h 5137263"/>
              <a:gd name="connsiteX8" fmla="*/ 9252720 w 9271008"/>
              <a:gd name="connsiteY8" fmla="*/ 566343 h 5137263"/>
              <a:gd name="connsiteX9" fmla="*/ 9252720 w 9271008"/>
              <a:gd name="connsiteY9" fmla="*/ 566343 h 5137263"/>
              <a:gd name="connsiteX10" fmla="*/ 9271008 w 9271008"/>
              <a:gd name="connsiteY10" fmla="*/ 566343 h 51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71008" h="5137263">
                <a:moveTo>
                  <a:pt x="17280" y="5046903"/>
                </a:moveTo>
                <a:cubicBezTo>
                  <a:pt x="-5580" y="5135295"/>
                  <a:pt x="-28440" y="5223687"/>
                  <a:pt x="108720" y="4973751"/>
                </a:cubicBezTo>
                <a:cubicBezTo>
                  <a:pt x="245880" y="4723815"/>
                  <a:pt x="404376" y="3836847"/>
                  <a:pt x="840240" y="3547287"/>
                </a:cubicBezTo>
                <a:cubicBezTo>
                  <a:pt x="1276104" y="3257727"/>
                  <a:pt x="2242320" y="3589959"/>
                  <a:pt x="2723904" y="3236391"/>
                </a:cubicBezTo>
                <a:cubicBezTo>
                  <a:pt x="3205488" y="2882823"/>
                  <a:pt x="3199392" y="1709343"/>
                  <a:pt x="3729744" y="1425879"/>
                </a:cubicBezTo>
                <a:cubicBezTo>
                  <a:pt x="4260096" y="1142415"/>
                  <a:pt x="5451864" y="1767255"/>
                  <a:pt x="5906016" y="1535607"/>
                </a:cubicBezTo>
                <a:cubicBezTo>
                  <a:pt x="6360168" y="1303959"/>
                  <a:pt x="6070608" y="212775"/>
                  <a:pt x="6454656" y="35991"/>
                </a:cubicBezTo>
                <a:cubicBezTo>
                  <a:pt x="6838704" y="-140793"/>
                  <a:pt x="7743960" y="386511"/>
                  <a:pt x="8210304" y="474903"/>
                </a:cubicBezTo>
                <a:cubicBezTo>
                  <a:pt x="8676648" y="563295"/>
                  <a:pt x="9252720" y="566343"/>
                  <a:pt x="9252720" y="566343"/>
                </a:cubicBezTo>
                <a:lnTo>
                  <a:pt x="9252720" y="566343"/>
                </a:lnTo>
                <a:lnTo>
                  <a:pt x="9271008" y="566343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303004" y="6510528"/>
            <a:ext cx="1318968" cy="452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hape 199"/>
          <p:cNvSpPr/>
          <p:nvPr/>
        </p:nvSpPr>
        <p:spPr>
          <a:xfrm>
            <a:off x="16153880" y="5939089"/>
            <a:ext cx="7620520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y = </a:t>
            </a:r>
            <a:r>
              <a:rPr lang="en-US" sz="5200" dirty="0" err="1" smtClean="0">
                <a:latin typeface="Proxima Nova Lt" panose="02000506030000020004" pitchFamily="50" charset="0"/>
              </a:rPr>
              <a:t>kx</a:t>
            </a:r>
            <a:r>
              <a:rPr lang="en-US" sz="5200" dirty="0" smtClean="0">
                <a:latin typeface="Proxima Nova Lt" panose="02000506030000020004" pitchFamily="50" charset="0"/>
              </a:rPr>
              <a:t> + b; </a:t>
            </a:r>
            <a:r>
              <a:rPr lang="ru-RU" sz="5200" dirty="0" smtClean="0">
                <a:latin typeface="Proxima Nova Lt" panose="02000506030000020004" pitchFamily="50" charset="0"/>
              </a:rPr>
              <a:t>есть ошибка </a:t>
            </a:r>
            <a:r>
              <a:rPr lang="en-US" sz="5200" dirty="0" smtClean="0">
                <a:latin typeface="Proxima Nova Lt" panose="02000506030000020004" pitchFamily="50" charset="0"/>
              </a:rPr>
              <a:t>&gt; 0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303004" y="8253022"/>
            <a:ext cx="1318968" cy="452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99"/>
          <p:cNvSpPr/>
          <p:nvPr/>
        </p:nvSpPr>
        <p:spPr>
          <a:xfrm>
            <a:off x="16153880" y="7681583"/>
            <a:ext cx="6523614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ошибка = 0. Круто?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88919" y="8174063"/>
            <a:ext cx="6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1775244" y="9141937"/>
                <a:ext cx="12502525" cy="870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244" y="9141937"/>
                <a:ext cx="12502525" cy="870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hape 199"/>
          <p:cNvSpPr/>
          <p:nvPr/>
        </p:nvSpPr>
        <p:spPr>
          <a:xfrm>
            <a:off x="2558641" y="4548783"/>
            <a:ext cx="867019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Имеются данные из 6 точек</a:t>
            </a:r>
          </a:p>
        </p:txBody>
      </p:sp>
    </p:spTree>
    <p:extLst>
      <p:ext uri="{BB962C8B-B14F-4D97-AF65-F5344CB8AC3E}">
        <p14:creationId xmlns:p14="http://schemas.microsoft.com/office/powerpoint/2010/main" val="42676354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499646" y="2840101"/>
            <a:ext cx="193706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В конце занятия вы: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588137" y="1937312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725765"/>
            <a:ext cx="18471651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− будете </a:t>
            </a:r>
            <a:r>
              <a:rPr lang="ru-RU" sz="5200" dirty="0" smtClean="0">
                <a:latin typeface="Proxima Nova Lt" panose="02000506030000020004" pitchFamily="50" charset="0"/>
              </a:rPr>
              <a:t>знать как проводить 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валидацию</a:t>
            </a:r>
            <a:r>
              <a:rPr lang="ru-RU" sz="5200" dirty="0" smtClean="0">
                <a:latin typeface="Proxima Nova Lt" panose="02000506030000020004" pitchFamily="50" charset="0"/>
              </a:rPr>
              <a:t> модели;</a:t>
            </a: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− сможете оценить качество разных версий модели по </a:t>
            </a:r>
            <a:r>
              <a:rPr lang="en-US" sz="5200" dirty="0" smtClean="0">
                <a:latin typeface="Proxima Nova Lt" panose="02000506030000020004" pitchFamily="50" charset="0"/>
              </a:rPr>
              <a:t>AUC</a:t>
            </a:r>
            <a:r>
              <a:rPr lang="ru-RU" sz="5200" dirty="0" smtClean="0">
                <a:latin typeface="Proxima Nova Lt" panose="02000506030000020004" pitchFamily="50" charset="0"/>
              </a:rPr>
              <a:t>;</a:t>
            </a:r>
            <a:endParaRPr lang="ru-RU" sz="5200" dirty="0">
              <a:latin typeface="Proxima Nova Lt" panose="02000506030000020004" pitchFamily="50" charset="0"/>
            </a:endParaRP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− </a:t>
            </a:r>
            <a:r>
              <a:rPr lang="ru-RU" sz="5200" dirty="0" smtClean="0">
                <a:latin typeface="Proxima Nova Lt" panose="02000506030000020004" pitchFamily="50" charset="0"/>
              </a:rPr>
              <a:t>подберете параметры модели для борьбы с переобучением.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k-fold cross validation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Борьба с переобучением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19" y="5996808"/>
            <a:ext cx="13921869" cy="7450854"/>
          </a:xfrm>
          <a:prstGeom prst="rect">
            <a:avLst/>
          </a:prstGeom>
        </p:spPr>
      </p:pic>
      <p:sp>
        <p:nvSpPr>
          <p:cNvPr id="7" name="Shape 199"/>
          <p:cNvSpPr/>
          <p:nvPr/>
        </p:nvSpPr>
        <p:spPr>
          <a:xfrm>
            <a:off x="18585025" y="12256754"/>
            <a:ext cx="5798975" cy="74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3200" dirty="0" smtClean="0">
                <a:latin typeface="Proxima Nova Lt" panose="02000506030000020004" pitchFamily="50" charset="0"/>
              </a:rPr>
              <a:t>Лучше, чем случайная выборка</a:t>
            </a:r>
          </a:p>
        </p:txBody>
      </p:sp>
    </p:spTree>
    <p:extLst>
      <p:ext uri="{BB962C8B-B14F-4D97-AF65-F5344CB8AC3E}">
        <p14:creationId xmlns:p14="http://schemas.microsoft.com/office/powerpoint/2010/main" val="93020084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4767760"/>
            <a:ext cx="19370676" cy="1543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dirty="0" err="1" smtClean="0"/>
              <a:t>cross_val_score.ipynb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K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3000829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2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9617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Распознавание цифр</a:t>
            </a:r>
            <a:endParaRPr dirty="0"/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58640" y="4725765"/>
            <a:ext cx="19311682" cy="587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картинок цифр, каждая из которых описывается набором из 64 признаков. </a:t>
            </a:r>
            <a:endParaRPr lang="en-US" sz="5200" dirty="0" smtClean="0">
              <a:latin typeface="Proxima Nova Lt" panose="02000506030000020004" pitchFamily="50" charset="0"/>
            </a:endParaRP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Используя модель </a:t>
            </a:r>
            <a:r>
              <a:rPr lang="en-US" sz="5200" dirty="0" err="1" smtClean="0">
                <a:latin typeface="Proxima Nova Lt" panose="02000506030000020004" pitchFamily="50" charset="0"/>
              </a:rPr>
              <a:t>DecisionTreeClassifier</a:t>
            </a:r>
            <a:r>
              <a:rPr lang="ru-RU" sz="5200" dirty="0" smtClean="0">
                <a:latin typeface="Proxima Nova Lt" panose="02000506030000020004" pitchFamily="50" charset="0"/>
              </a:rPr>
              <a:t>, необходимо подобрать значение параметра модели </a:t>
            </a:r>
            <a:r>
              <a:rPr lang="en-US" sz="5200" dirty="0" err="1" smtClean="0">
                <a:latin typeface="Proxima Nova Lt" panose="02000506030000020004" pitchFamily="50" charset="0"/>
              </a:rPr>
              <a:t>max_depth</a:t>
            </a:r>
            <a:r>
              <a:rPr lang="ru-RU" sz="5200" dirty="0" smtClean="0">
                <a:latin typeface="Proxima Nova Lt" panose="02000506030000020004" pitchFamily="50" charset="0"/>
              </a:rPr>
              <a:t> (от 1 до 20), при котором точность модели (</a:t>
            </a:r>
            <a:r>
              <a:rPr lang="en-US" sz="5200" dirty="0" smtClean="0">
                <a:latin typeface="Proxima Nova Lt" panose="02000506030000020004" pitchFamily="50" charset="0"/>
              </a:rPr>
              <a:t>accuracy</a:t>
            </a:r>
            <a:r>
              <a:rPr lang="ru-RU" sz="5200" dirty="0" smtClean="0">
                <a:latin typeface="Proxima Nova Lt" panose="02000506030000020004" pitchFamily="50" charset="0"/>
              </a:rPr>
              <a:t>) максимальна </a:t>
            </a: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Время на задание 20 минут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9507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Смещение и разброс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7358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266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Ошибка</a:t>
            </a:r>
            <a:r>
              <a:rPr lang="en-US" dirty="0" smtClean="0"/>
              <a:t> </a:t>
            </a:r>
            <a:r>
              <a:rPr lang="ru-RU" dirty="0" smtClean="0"/>
              <a:t>прогноза</a:t>
            </a:r>
          </a:p>
          <a:p>
            <a:r>
              <a:rPr lang="en-US" sz="2400" dirty="0"/>
              <a:t>https://habrahabr.ru/company/ods/blog/323890/#razlozhenie-oshibki-na-smeschenie-i-razbros-bias-variance-decomposition</a:t>
            </a:r>
            <a:endParaRPr sz="3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5920383"/>
            <a:ext cx="20941440" cy="572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Можем разложить на слагаемые: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Bias</a:t>
            </a:r>
            <a:r>
              <a:rPr lang="ru-RU" sz="5200" dirty="0" smtClean="0">
                <a:latin typeface="Proxima Nova Lt" panose="02000506030000020004" pitchFamily="50" charset="0"/>
              </a:rPr>
              <a:t> – средняя ошибка прогноза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Variance – </a:t>
            </a:r>
            <a:r>
              <a:rPr lang="ru-RU" sz="5200" dirty="0" smtClean="0">
                <a:latin typeface="Proxima Nova Lt" panose="02000506030000020004" pitchFamily="50" charset="0"/>
              </a:rPr>
              <a:t>изменение ошибки при обучении на разных наборах данных</a:t>
            </a:r>
          </a:p>
          <a:p>
            <a:pPr marL="685800" indent="-685800" algn="l">
              <a:lnSpc>
                <a:spcPct val="130000"/>
              </a:lnSpc>
              <a:spcBef>
                <a:spcPts val="3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Неустранимая ошибка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98970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Ошибка</a:t>
            </a:r>
            <a:r>
              <a:rPr lang="en-US" dirty="0" smtClean="0"/>
              <a:t> </a:t>
            </a:r>
            <a:r>
              <a:rPr lang="ru-RU" dirty="0" smtClean="0"/>
              <a:t>прогноза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356551" y="5024340"/>
            <a:ext cx="14511155" cy="475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Сложная модель (учитывает много признаков) – увеличивает разброс ошибки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Слишком простая модель (мало признаков) – вызывает смещение в пользу одного признака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9" y="5024340"/>
            <a:ext cx="7804774" cy="75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7254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оптимальный вариант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Смещение и разброс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14" y="4935855"/>
            <a:ext cx="12770549" cy="8048470"/>
          </a:xfrm>
          <a:prstGeom prst="rect">
            <a:avLst/>
          </a:prstGeom>
        </p:spPr>
      </p:pic>
      <p:sp>
        <p:nvSpPr>
          <p:cNvPr id="8" name="Shape 199"/>
          <p:cNvSpPr/>
          <p:nvPr/>
        </p:nvSpPr>
        <p:spPr>
          <a:xfrm>
            <a:off x="13880592" y="5024340"/>
            <a:ext cx="9987114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Можно ли повлиять на стабильность модели, т. е. уменьшить </a:t>
            </a:r>
            <a:r>
              <a:rPr lang="en-US" sz="5200" dirty="0" smtClean="0">
                <a:latin typeface="Proxima Nova Lt" panose="02000506030000020004" pitchFamily="50" charset="0"/>
              </a:rPr>
              <a:t>Variance?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4789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 smtClean="0"/>
              <a:t>L1</a:t>
            </a:r>
            <a:r>
              <a:rPr lang="ru-RU" dirty="0" smtClean="0"/>
              <a:t> и </a:t>
            </a:r>
            <a:r>
              <a:rPr lang="en-US" dirty="0" smtClean="0"/>
              <a:t>l2 </a:t>
            </a:r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29701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Прошлый пример переобучения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444752" y="13075920"/>
            <a:ext cx="119969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44752" y="6675120"/>
            <a:ext cx="0" cy="64008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Овал 6"/>
          <p:cNvSpPr/>
          <p:nvPr/>
        </p:nvSpPr>
        <p:spPr>
          <a:xfrm>
            <a:off x="2626855" y="10714487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16615" y="1035354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583415" y="85135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692631" y="8669012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65655" y="7164820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935959" y="7663664"/>
            <a:ext cx="310896" cy="310896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681489" y="6675120"/>
            <a:ext cx="8409918" cy="5414328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Полилиния 16"/>
          <p:cNvSpPr/>
          <p:nvPr/>
        </p:nvSpPr>
        <p:spPr>
          <a:xfrm>
            <a:off x="2194560" y="6510528"/>
            <a:ext cx="8942832" cy="4974336"/>
          </a:xfrm>
          <a:custGeom>
            <a:avLst/>
            <a:gdLst>
              <a:gd name="connsiteX0" fmla="*/ 0 w 8942832"/>
              <a:gd name="connsiteY0" fmla="*/ 4974336 h 4974336"/>
              <a:gd name="connsiteX1" fmla="*/ 841248 w 8942832"/>
              <a:gd name="connsiteY1" fmla="*/ 4352544 h 4974336"/>
              <a:gd name="connsiteX2" fmla="*/ 2468880 w 8942832"/>
              <a:gd name="connsiteY2" fmla="*/ 4023360 h 4974336"/>
              <a:gd name="connsiteX3" fmla="*/ 3529584 w 8942832"/>
              <a:gd name="connsiteY3" fmla="*/ 2157984 h 4974336"/>
              <a:gd name="connsiteX4" fmla="*/ 5632704 w 8942832"/>
              <a:gd name="connsiteY4" fmla="*/ 2286000 h 4974336"/>
              <a:gd name="connsiteX5" fmla="*/ 6163056 w 8942832"/>
              <a:gd name="connsiteY5" fmla="*/ 859536 h 4974336"/>
              <a:gd name="connsiteX6" fmla="*/ 7955280 w 8942832"/>
              <a:gd name="connsiteY6" fmla="*/ 1298448 h 4974336"/>
              <a:gd name="connsiteX7" fmla="*/ 8942832 w 8942832"/>
              <a:gd name="connsiteY7" fmla="*/ 0 h 49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2832" h="4974336">
                <a:moveTo>
                  <a:pt x="0" y="4974336"/>
                </a:moveTo>
                <a:cubicBezTo>
                  <a:pt x="214884" y="4742688"/>
                  <a:pt x="429768" y="4511040"/>
                  <a:pt x="841248" y="4352544"/>
                </a:cubicBezTo>
                <a:cubicBezTo>
                  <a:pt x="1252728" y="4194048"/>
                  <a:pt x="2020824" y="4389120"/>
                  <a:pt x="2468880" y="4023360"/>
                </a:cubicBezTo>
                <a:cubicBezTo>
                  <a:pt x="2916936" y="3657600"/>
                  <a:pt x="3002280" y="2447544"/>
                  <a:pt x="3529584" y="2157984"/>
                </a:cubicBezTo>
                <a:cubicBezTo>
                  <a:pt x="4056888" y="1868424"/>
                  <a:pt x="5193792" y="2502408"/>
                  <a:pt x="5632704" y="2286000"/>
                </a:cubicBezTo>
                <a:cubicBezTo>
                  <a:pt x="6071616" y="2069592"/>
                  <a:pt x="5775960" y="1024128"/>
                  <a:pt x="6163056" y="859536"/>
                </a:cubicBezTo>
                <a:cubicBezTo>
                  <a:pt x="6550152" y="694944"/>
                  <a:pt x="7491984" y="1441704"/>
                  <a:pt x="7955280" y="1298448"/>
                </a:cubicBezTo>
                <a:cubicBezTo>
                  <a:pt x="8418576" y="1155192"/>
                  <a:pt x="8680704" y="577596"/>
                  <a:pt x="8942832" y="0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1957824" y="7334073"/>
            <a:ext cx="9271008" cy="5137263"/>
          </a:xfrm>
          <a:custGeom>
            <a:avLst/>
            <a:gdLst>
              <a:gd name="connsiteX0" fmla="*/ 17280 w 9271008"/>
              <a:gd name="connsiteY0" fmla="*/ 5046903 h 5137263"/>
              <a:gd name="connsiteX1" fmla="*/ 108720 w 9271008"/>
              <a:gd name="connsiteY1" fmla="*/ 4973751 h 5137263"/>
              <a:gd name="connsiteX2" fmla="*/ 840240 w 9271008"/>
              <a:gd name="connsiteY2" fmla="*/ 3547287 h 5137263"/>
              <a:gd name="connsiteX3" fmla="*/ 2723904 w 9271008"/>
              <a:gd name="connsiteY3" fmla="*/ 3236391 h 5137263"/>
              <a:gd name="connsiteX4" fmla="*/ 3729744 w 9271008"/>
              <a:gd name="connsiteY4" fmla="*/ 1425879 h 5137263"/>
              <a:gd name="connsiteX5" fmla="*/ 5906016 w 9271008"/>
              <a:gd name="connsiteY5" fmla="*/ 1535607 h 5137263"/>
              <a:gd name="connsiteX6" fmla="*/ 6454656 w 9271008"/>
              <a:gd name="connsiteY6" fmla="*/ 35991 h 5137263"/>
              <a:gd name="connsiteX7" fmla="*/ 8210304 w 9271008"/>
              <a:gd name="connsiteY7" fmla="*/ 474903 h 5137263"/>
              <a:gd name="connsiteX8" fmla="*/ 9252720 w 9271008"/>
              <a:gd name="connsiteY8" fmla="*/ 566343 h 5137263"/>
              <a:gd name="connsiteX9" fmla="*/ 9252720 w 9271008"/>
              <a:gd name="connsiteY9" fmla="*/ 566343 h 5137263"/>
              <a:gd name="connsiteX10" fmla="*/ 9271008 w 9271008"/>
              <a:gd name="connsiteY10" fmla="*/ 566343 h 51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71008" h="5137263">
                <a:moveTo>
                  <a:pt x="17280" y="5046903"/>
                </a:moveTo>
                <a:cubicBezTo>
                  <a:pt x="-5580" y="5135295"/>
                  <a:pt x="-28440" y="5223687"/>
                  <a:pt x="108720" y="4973751"/>
                </a:cubicBezTo>
                <a:cubicBezTo>
                  <a:pt x="245880" y="4723815"/>
                  <a:pt x="404376" y="3836847"/>
                  <a:pt x="840240" y="3547287"/>
                </a:cubicBezTo>
                <a:cubicBezTo>
                  <a:pt x="1276104" y="3257727"/>
                  <a:pt x="2242320" y="3589959"/>
                  <a:pt x="2723904" y="3236391"/>
                </a:cubicBezTo>
                <a:cubicBezTo>
                  <a:pt x="3205488" y="2882823"/>
                  <a:pt x="3199392" y="1709343"/>
                  <a:pt x="3729744" y="1425879"/>
                </a:cubicBezTo>
                <a:cubicBezTo>
                  <a:pt x="4260096" y="1142415"/>
                  <a:pt x="5451864" y="1767255"/>
                  <a:pt x="5906016" y="1535607"/>
                </a:cubicBezTo>
                <a:cubicBezTo>
                  <a:pt x="6360168" y="1303959"/>
                  <a:pt x="6070608" y="212775"/>
                  <a:pt x="6454656" y="35991"/>
                </a:cubicBezTo>
                <a:cubicBezTo>
                  <a:pt x="6838704" y="-140793"/>
                  <a:pt x="7743960" y="386511"/>
                  <a:pt x="8210304" y="474903"/>
                </a:cubicBezTo>
                <a:cubicBezTo>
                  <a:pt x="8676648" y="563295"/>
                  <a:pt x="9252720" y="566343"/>
                  <a:pt x="9252720" y="566343"/>
                </a:cubicBezTo>
                <a:lnTo>
                  <a:pt x="9252720" y="566343"/>
                </a:lnTo>
                <a:lnTo>
                  <a:pt x="9271008" y="566343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13441680" y="4991040"/>
            <a:ext cx="8670192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Переберем модели, увеличивая степень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41680" y="7672090"/>
                <a:ext cx="3944798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7672090"/>
                <a:ext cx="394479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441680" y="8751808"/>
                <a:ext cx="6038063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8751808"/>
                <a:ext cx="603806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441680" y="9968821"/>
                <a:ext cx="8131329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9968821"/>
                <a:ext cx="8131329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441680" y="11942913"/>
                <a:ext cx="9680727" cy="7781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𝑦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𝑥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p>
                      </m:sSup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+…+</m:t>
                      </m:r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𝑎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𝑥</m:t>
                          </m:r>
                        </m:e>
                        <m:sup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80" y="11942913"/>
                <a:ext cx="9680727" cy="778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hape 199"/>
          <p:cNvSpPr/>
          <p:nvPr/>
        </p:nvSpPr>
        <p:spPr>
          <a:xfrm>
            <a:off x="13441680" y="10745125"/>
            <a:ext cx="8670192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…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9348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115580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О чём поговорим и что сделаем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53386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как будут варьироваться </a:t>
            </a:r>
            <a:r>
              <a:rPr lang="en-US" cap="none" dirty="0" smtClean="0"/>
              <a:t>a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30" name="Shape 199"/>
          <p:cNvSpPr/>
          <p:nvPr/>
        </p:nvSpPr>
        <p:spPr>
          <a:xfrm>
            <a:off x="750569" y="4788558"/>
            <a:ext cx="2335301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При увеличении степени полинома вариация коэффициентов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быстро растет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" y="5931435"/>
            <a:ext cx="10120870" cy="70514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838" y="5931435"/>
            <a:ext cx="10984802" cy="7524665"/>
          </a:xfrm>
          <a:prstGeom prst="rect">
            <a:avLst/>
          </a:prstGeom>
        </p:spPr>
      </p:pic>
      <p:sp>
        <p:nvSpPr>
          <p:cNvPr id="25" name="Shape 199"/>
          <p:cNvSpPr/>
          <p:nvPr/>
        </p:nvSpPr>
        <p:spPr>
          <a:xfrm>
            <a:off x="750569" y="12894632"/>
            <a:ext cx="9749781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1600" dirty="0" smtClean="0">
                <a:latin typeface="Proxima Nova Lt" panose="02000506030000020004" pitchFamily="50" charset="0"/>
              </a:rPr>
              <a:t>Картинка из блога </a:t>
            </a:r>
            <a:r>
              <a:rPr lang="en-US" sz="1600" dirty="0" smtClean="0">
                <a:latin typeface="Proxima Nova Lt" panose="02000506030000020004" pitchFamily="50" charset="0"/>
              </a:rPr>
              <a:t>ODS</a:t>
            </a:r>
            <a:endParaRPr lang="ru-RU" sz="1600" dirty="0" smtClean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11405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Надо уменьшить разброс коэффициентов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6542175"/>
            <a:ext cx="18471651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Имеем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модель</a:t>
            </a:r>
            <a:r>
              <a:rPr lang="en-US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smtClean="0">
                <a:latin typeface="Proxima Nova Lt" panose="02000506030000020004" pitchFamily="50" charset="0"/>
              </a:rPr>
              <a:t>целевой переменной </a:t>
            </a:r>
            <a:r>
              <a:rPr lang="en-US" sz="5200" dirty="0" smtClean="0">
                <a:latin typeface="Proxima Nova Lt" panose="02000506030000020004" pitchFamily="50" charset="0"/>
              </a:rPr>
              <a:t>y </a:t>
            </a:r>
            <a:r>
              <a:rPr lang="ru-RU" sz="5200" dirty="0" smtClean="0">
                <a:latin typeface="Proxima Nova Lt" panose="02000506030000020004" pitchFamily="50" charset="0"/>
              </a:rPr>
              <a:t>и коэффициентами </a:t>
            </a:r>
            <a:r>
              <a:rPr lang="en-US" sz="5200" dirty="0" smtClean="0">
                <a:latin typeface="Proxima Nova Lt" panose="02000506030000020004" pitchFamily="50" charset="0"/>
              </a:rPr>
              <a:t>a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Регуляризация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7175" y="9801530"/>
                <a:ext cx="10767563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Целевая функция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175" y="9801530"/>
                <a:ext cx="10767563" cy="186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98312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штраф за сложность</a:t>
            </a: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Основные варианты регуляризации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Регуляризация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13403" y="6662090"/>
                <a:ext cx="9279592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λ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l-GR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l-GR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l-GR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03" y="6662090"/>
                <a:ext cx="9279592" cy="186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06638" y="9941738"/>
                <a:ext cx="9293121" cy="1867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𝐿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ru-RU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факт</m:t>
                                  </m:r>
                                </m:sub>
                              </m:sSub>
                              <m:r>
                                <a:rPr kumimoji="0" lang="ru-RU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𝑋𝑎</m:t>
                              </m:r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l-GR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λ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l-GR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l-GR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l-GR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5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38" y="9941738"/>
                <a:ext cx="9293121" cy="186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835879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3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5202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7">
            <a:extLst>
              <a:ext uri="{FF2B5EF4-FFF2-40B4-BE49-F238E27FC236}">
                <a16:creationId xmlns:a16="http://schemas.microsoft.com/office/drawing/2014/main" id="{49715578-BA01-4FE1-AD18-1EF14E9FA836}"/>
              </a:ext>
            </a:extLst>
          </p:cNvPr>
          <p:cNvSpPr/>
          <p:nvPr/>
        </p:nvSpPr>
        <p:spPr>
          <a:xfrm>
            <a:off x="2499646" y="2869598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Предсказание уровня дохода</a:t>
            </a:r>
            <a:endParaRPr dirty="0"/>
          </a:p>
        </p:txBody>
      </p:sp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58640" y="4725765"/>
            <a:ext cx="18471651" cy="2190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Дана статистика пользователей </a:t>
            </a:r>
            <a:r>
              <a:rPr lang="en-US" sz="5200" dirty="0">
                <a:latin typeface="Proxima Nova Lt" panose="02000506030000020004" pitchFamily="50" charset="0"/>
              </a:rPr>
              <a:t>adult.csv</a:t>
            </a:r>
            <a:r>
              <a:rPr lang="ru-RU" sz="5200" dirty="0" smtClean="0">
                <a:latin typeface="Proxima Nova Lt" panose="02000506030000020004" pitchFamily="50" charset="0"/>
              </a:rPr>
              <a:t>. </a:t>
            </a:r>
            <a:endParaRPr lang="en-US" sz="5200" dirty="0" smtClean="0">
              <a:latin typeface="Proxima Nova Lt" panose="02000506030000020004" pitchFamily="50" charset="0"/>
            </a:endParaRPr>
          </a:p>
          <a:p>
            <a:pPr algn="just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Получите значения </a:t>
            </a:r>
            <a:r>
              <a:rPr lang="en-US" sz="5200" dirty="0" smtClean="0">
                <a:latin typeface="Proxima Nova Lt" panose="02000506030000020004" pitchFamily="50" charset="0"/>
              </a:rPr>
              <a:t>AUC </a:t>
            </a:r>
            <a:r>
              <a:rPr lang="ru-RU" sz="5200" dirty="0" smtClean="0">
                <a:latin typeface="Proxima Nova Lt" panose="02000506030000020004" pitchFamily="50" charset="0"/>
              </a:rPr>
              <a:t>для различных моделей и их параметров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Практические задания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53400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Что мы сегодня узнали</a:t>
            </a:r>
          </a:p>
        </p:txBody>
      </p:sp>
      <p:sp>
        <p:nvSpPr>
          <p:cNvPr id="5" name="Shape 232">
            <a:extLst>
              <a:ext uri="{FF2B5EF4-FFF2-40B4-BE49-F238E27FC236}">
                <a16:creationId xmlns:a16="http://schemas.microsoft.com/office/drawing/2014/main" id="{82AD2D01-0F02-4F95-AF4A-F60C649D3E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7782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47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метрики оценки качества моделей.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практике потренировались в проведении 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валидации</a:t>
            </a:r>
            <a:r>
              <a:rPr lang="ru-RU" sz="5200" dirty="0" smtClean="0">
                <a:latin typeface="Proxima Nova Lt" panose="02000506030000020004" pitchFamily="50" charset="0"/>
              </a:rPr>
              <a:t> моделей</a:t>
            </a:r>
            <a:r>
              <a:rPr lang="en-US" sz="5200" dirty="0" smtClean="0">
                <a:latin typeface="Proxima Nova Lt" panose="02000506030000020004" pitchFamily="50" charset="0"/>
              </a:rPr>
              <a:t>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признаки и способы борьбы с переобучением на примере </a:t>
            </a:r>
            <a:r>
              <a:rPr lang="en-US" sz="5200" dirty="0" smtClean="0">
                <a:latin typeface="Proxima Nova Lt" panose="02000506030000020004" pitchFamily="50" charset="0"/>
              </a:rPr>
              <a:t>L1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L2</a:t>
            </a:r>
            <a:r>
              <a:rPr lang="ru-RU" sz="5200" dirty="0" smtClean="0">
                <a:latin typeface="Proxima Nova Lt" panose="02000506030000020004" pitchFamily="50" charset="0"/>
              </a:rPr>
              <a:t> регуляризации.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Что мы сегодня узнали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45377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05688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Полезные материалы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D4024185-C28D-4A58-B745-1BB89F3C5B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05477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7945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Наглядные примеры переобучения модели и теоретические выкладки регуляризации </a:t>
            </a:r>
            <a:r>
              <a:rPr lang="en-US" sz="5200" dirty="0">
                <a:latin typeface="Proxima Nova Lt" panose="02000506030000020004" pitchFamily="50" charset="0"/>
                <a:hlinkClick r:id="rId2"/>
              </a:rPr>
              <a:t>https://habrahabr.ru/company/ods/blog/322076</a:t>
            </a:r>
            <a:r>
              <a:rPr lang="en-US" sz="5200" dirty="0" smtClean="0">
                <a:latin typeface="Proxima Nova Lt" panose="02000506030000020004" pitchFamily="50" charset="0"/>
                <a:hlinkClick r:id="rId2"/>
              </a:rPr>
              <a:t>/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 разнице между </a:t>
            </a:r>
            <a:r>
              <a:rPr lang="en-US" sz="5200" dirty="0" smtClean="0">
                <a:latin typeface="Proxima Nova Lt" panose="02000506030000020004" pitchFamily="50" charset="0"/>
              </a:rPr>
              <a:t>L1 </a:t>
            </a:r>
            <a:r>
              <a:rPr lang="ru-RU" sz="5200" dirty="0" smtClean="0">
                <a:latin typeface="Proxima Nova Lt" panose="02000506030000020004" pitchFamily="50" charset="0"/>
              </a:rPr>
              <a:t>и </a:t>
            </a:r>
            <a:r>
              <a:rPr lang="en-US" sz="5200" dirty="0" smtClean="0">
                <a:latin typeface="Proxima Nova Lt" panose="02000506030000020004" pitchFamily="50" charset="0"/>
              </a:rPr>
              <a:t>L2</a:t>
            </a:r>
            <a:r>
              <a:rPr lang="ru-RU" sz="5200" dirty="0" smtClean="0">
                <a:latin typeface="Proxima Nova Lt" panose="02000506030000020004" pitchFamily="50" charset="0"/>
              </a:rPr>
              <a:t> регуляризацией </a:t>
            </a:r>
            <a:r>
              <a:rPr lang="en-US" sz="5200" dirty="0">
                <a:latin typeface="Proxima Nova Lt" panose="02000506030000020004" pitchFamily="50" charset="0"/>
                <a:hlinkClick r:id="rId3"/>
              </a:rPr>
              <a:t>http://www.chioka.in/differences-between-l1-and-l2-as-loss-function-and-regularization</a:t>
            </a:r>
            <a:r>
              <a:rPr lang="en-US" sz="5200" dirty="0" smtClean="0">
                <a:latin typeface="Proxima Nova Lt" panose="02000506030000020004" pitchFamily="50" charset="0"/>
                <a:hlinkClick r:id="rId3"/>
              </a:rPr>
              <a:t>/</a:t>
            </a:r>
            <a:endParaRPr lang="ru-RU" sz="5200" dirty="0" smtClean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Более сложный пример регуляризации </a:t>
            </a:r>
            <a:r>
              <a:rPr lang="en-US" sz="5200" dirty="0">
                <a:latin typeface="Proxima Nova Lt" panose="02000506030000020004" pitchFamily="50" charset="0"/>
                <a:hlinkClick r:id="rId4"/>
              </a:rPr>
              <a:t>https://habrahabr.ru/company/ods/blog/323890/#</a:t>
            </a:r>
            <a:r>
              <a:rPr lang="en-US" sz="5200" dirty="0" smtClean="0">
                <a:latin typeface="Proxima Nova Lt" panose="02000506030000020004" pitchFamily="50" charset="0"/>
                <a:hlinkClick r:id="rId4"/>
              </a:rPr>
              <a:t>3-naglyadnyy-primer-regulyarizacii-logisticheskoy-regressii</a:t>
            </a:r>
            <a:endParaRPr lang="ru-RU" sz="5200" dirty="0" smtClean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Полезные материалы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8131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5923823" y="11292892"/>
            <a:ext cx="4486741" cy="77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500" dirty="0" smtClean="0">
                <a:latin typeface="Proxima Nova Lt" panose="02000506030000020004" pitchFamily="50" charset="0"/>
              </a:rPr>
              <a:t>kbashevoy@gmail.com</a:t>
            </a:r>
            <a:endParaRPr sz="3500" dirty="0">
              <a:latin typeface="Proxima Nova Lt" panose="02000506030000020004" pitchFamily="50" charset="0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4299574" y="11307766"/>
            <a:ext cx="4492897" cy="79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600" dirty="0">
                <a:latin typeface="Proxima Nova Lt" panose="02000506030000020004" pitchFamily="50" charset="0"/>
              </a:rPr>
              <a:t>/</a:t>
            </a:r>
            <a:r>
              <a:rPr lang="en-US" sz="3600" dirty="0" err="1">
                <a:latin typeface="Proxima Nova Lt" panose="02000506030000020004" pitchFamily="50" charset="0"/>
              </a:rPr>
              <a:t>konstantin.bashevoy</a:t>
            </a:r>
            <a:endParaRPr lang="en-US" sz="3600" dirty="0">
              <a:latin typeface="Proxima Nova Lt" panose="02000506030000020004" pitchFamily="50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787843" y="8531604"/>
            <a:ext cx="11062324" cy="14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10000" cap="all" spc="0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000" dirty="0" smtClean="0"/>
              <a:t>Константин Башевой</a:t>
            </a:r>
            <a:endParaRPr lang="ru-RU" sz="7000" dirty="0"/>
          </a:p>
        </p:txBody>
      </p:sp>
      <p:sp>
        <p:nvSpPr>
          <p:cNvPr id="259" name="Shape 259"/>
          <p:cNvSpPr/>
          <p:nvPr/>
        </p:nvSpPr>
        <p:spPr>
          <a:xfrm>
            <a:off x="2701459" y="5030867"/>
            <a:ext cx="19154775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7000" spc="140">
                <a:solidFill>
                  <a:srgbClr val="C4AFD2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sz="13000" dirty="0" err="1"/>
              <a:t>Спасибо</a:t>
            </a:r>
            <a:r>
              <a:rPr sz="13000" dirty="0"/>
              <a:t> </a:t>
            </a:r>
            <a:r>
              <a:rPr sz="13000" dirty="0" err="1"/>
              <a:t>за</a:t>
            </a:r>
            <a:r>
              <a:rPr sz="13000" dirty="0"/>
              <a:t> </a:t>
            </a:r>
            <a:r>
              <a:rPr sz="13000" dirty="0" err="1"/>
              <a:t>внимание</a:t>
            </a:r>
            <a:r>
              <a:rPr sz="13000" dirty="0"/>
              <a:t>!</a:t>
            </a:r>
          </a:p>
        </p:txBody>
      </p:sp>
      <p:pic>
        <p:nvPicPr>
          <p:cNvPr id="26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4415" y="10683288"/>
            <a:ext cx="715883" cy="54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13691" y="1493838"/>
            <a:ext cx="5756618" cy="1600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713" y="10648168"/>
            <a:ext cx="627733" cy="6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3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3162434"/>
            <a:ext cx="18471651" cy="716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Обучающая и тестовая выборка, </a:t>
            </a:r>
            <a:r>
              <a:rPr lang="ru-RU" sz="5200" dirty="0" smtClean="0">
                <a:latin typeface="Proxima Nova Lt" panose="02000506030000020004" pitchFamily="50" charset="0"/>
              </a:rPr>
              <a:t>кросс-</a:t>
            </a:r>
            <a:r>
              <a:rPr lang="ru-RU" sz="5200" dirty="0" err="1" smtClean="0">
                <a:latin typeface="Proxima Nova Lt" panose="02000506030000020004" pitchFamily="50" charset="0"/>
              </a:rPr>
              <a:t>валидация</a:t>
            </a:r>
            <a:r>
              <a:rPr lang="ru-RU" sz="5200" dirty="0" smtClean="0">
                <a:latin typeface="Proxima Nova Lt" panose="02000506030000020004" pitchFamily="50" charset="0"/>
              </a:rPr>
              <a:t>: немного теории;</a:t>
            </a: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Метрики качества: </a:t>
            </a:r>
            <a:r>
              <a:rPr lang="ru-RU" sz="5200" dirty="0" err="1">
                <a:latin typeface="Proxima Nova Lt" panose="02000506030000020004" pitchFamily="50" charset="0"/>
              </a:rPr>
              <a:t>accuracy</a:t>
            </a:r>
            <a:r>
              <a:rPr lang="ru-RU" sz="5200" dirty="0">
                <a:latin typeface="Proxima Nova Lt" panose="02000506030000020004" pitchFamily="50" charset="0"/>
              </a:rPr>
              <a:t>, </a:t>
            </a:r>
            <a:r>
              <a:rPr lang="ru-RU" sz="5200" dirty="0" err="1">
                <a:latin typeface="Proxima Nova Lt" panose="02000506030000020004" pitchFamily="50" charset="0"/>
              </a:rPr>
              <a:t>precision</a:t>
            </a:r>
            <a:r>
              <a:rPr lang="ru-RU" sz="5200" dirty="0">
                <a:latin typeface="Proxima Nova Lt" panose="02000506030000020004" pitchFamily="50" charset="0"/>
              </a:rPr>
              <a:t>, </a:t>
            </a:r>
            <a:r>
              <a:rPr lang="ru-RU" sz="5200" dirty="0" err="1" smtClean="0">
                <a:latin typeface="Proxima Nova Lt" panose="02000506030000020004" pitchFamily="50" charset="0"/>
              </a:rPr>
              <a:t>recall</a:t>
            </a:r>
            <a:r>
              <a:rPr lang="ru-RU" sz="5200" dirty="0" smtClean="0">
                <a:latin typeface="Proxima Nova Lt" panose="02000506030000020004" pitchFamily="50" charset="0"/>
              </a:rPr>
              <a:t>: определения и практическое задание;</a:t>
            </a: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Смещение и разброс (</a:t>
            </a:r>
            <a:r>
              <a:rPr lang="en-US" sz="5200" dirty="0" smtClean="0">
                <a:latin typeface="Proxima Nova Lt" panose="02000506030000020004" pitchFamily="50" charset="0"/>
              </a:rPr>
              <a:t>b</a:t>
            </a:r>
            <a:r>
              <a:rPr lang="ru-RU" sz="5200" dirty="0" err="1" smtClean="0">
                <a:latin typeface="Proxima Nova Lt" panose="02000506030000020004" pitchFamily="50" charset="0"/>
              </a:rPr>
              <a:t>ias-variance</a:t>
            </a:r>
            <a:r>
              <a:rPr lang="ru-RU" sz="5200" dirty="0" smtClean="0">
                <a:latin typeface="Proxima Nova Lt" panose="02000506030000020004" pitchFamily="50" charset="0"/>
              </a:rPr>
              <a:t> </a:t>
            </a:r>
            <a:r>
              <a:rPr lang="ru-RU" sz="5200" dirty="0" err="1" smtClean="0">
                <a:latin typeface="Proxima Nova Lt" panose="02000506030000020004" pitchFamily="50" charset="0"/>
              </a:rPr>
              <a:t>tradeoff</a:t>
            </a:r>
            <a:r>
              <a:rPr lang="en-US" sz="5200" dirty="0" smtClean="0">
                <a:latin typeface="Proxima Nova Lt" panose="02000506030000020004" pitchFamily="50" charset="0"/>
              </a:rPr>
              <a:t>)</a:t>
            </a:r>
            <a:r>
              <a:rPr lang="ru-RU" sz="5200" dirty="0" smtClean="0">
                <a:latin typeface="Proxima Nova Lt" panose="02000506030000020004" pitchFamily="50" charset="0"/>
              </a:rPr>
              <a:t>: немного теории;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Признаки переобучения и регуляризация: основы и практическое задание.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1597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Обучающая</a:t>
            </a:r>
            <a:r>
              <a:rPr lang="ru-RU" dirty="0"/>
              <a:t>,</a:t>
            </a:r>
            <a:r>
              <a:rPr lang="ru-RU" dirty="0" smtClean="0"/>
              <a:t> тестовая выборка и переобучение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57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Обучающая выборка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267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Содержит значения признаков и целевой переменной.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На обучающей выборке строим модель.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129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Тестовая выборка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371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Содержит значения признаков, по которым необходимо предсказать значение целевой переменной.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Оцениваем </a:t>
            </a:r>
            <a:r>
              <a:rPr lang="ru-RU" sz="5200" dirty="0">
                <a:latin typeface="Proxima Nova Lt" panose="02000506030000020004" pitchFamily="50" charset="0"/>
              </a:rPr>
              <a:t>качество различных вариантов </a:t>
            </a:r>
            <a:r>
              <a:rPr lang="ru-RU" sz="5200" dirty="0" smtClean="0">
                <a:latin typeface="Proxima Nova Lt" panose="02000506030000020004" pitchFamily="50" charset="0"/>
              </a:rPr>
              <a:t>модели.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обучающая и тестовая выборка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8512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1165</Words>
  <Application>Microsoft Office PowerPoint</Application>
  <PresentationFormat>Custom</PresentationFormat>
  <Paragraphs>300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 Math</vt:lpstr>
      <vt:lpstr>Helvetica</vt:lpstr>
      <vt:lpstr>Helvetica Light</vt:lpstr>
      <vt:lpstr>Helvetica Neue</vt:lpstr>
      <vt:lpstr>PF BeauSans Pro SemiBold</vt:lpstr>
      <vt:lpstr>PFBeauSansPro-Bold</vt:lpstr>
      <vt:lpstr>PFBeauSansPro-Regular</vt:lpstr>
      <vt:lpstr>Proxima Nova Lt</vt:lpstr>
      <vt:lpstr>Proxima Nova 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Мельниченко</dc:creator>
  <cp:lastModifiedBy>Anastasiya Rykova</cp:lastModifiedBy>
  <cp:revision>154</cp:revision>
  <dcterms:modified xsi:type="dcterms:W3CDTF">2019-04-25T09:09:02Z</dcterms:modified>
</cp:coreProperties>
</file>