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9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3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1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6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9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7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3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021534" y="894724"/>
            <a:ext cx="4690754" cy="5629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/>
          <p:cNvSpPr txBox="1"/>
          <p:nvPr/>
        </p:nvSpPr>
        <p:spPr>
          <a:xfrm>
            <a:off x="3508920" y="1028498"/>
            <a:ext cx="17041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WORLD BANK </a:t>
            </a:r>
          </a:p>
          <a:p>
            <a:r>
              <a:rPr lang="en-US" b="1" dirty="0" smtClean="0"/>
              <a:t>COUNTRY DATA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7671223" y="1382137"/>
            <a:ext cx="2410691" cy="4655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966622" y="2856703"/>
            <a:ext cx="181989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u="sng" smtClean="0"/>
              <a:t>country_gdp</a:t>
            </a:r>
            <a:endParaRPr lang="en-IN" sz="1400" b="1" i="1" u="sng" dirty="0"/>
          </a:p>
          <a:p>
            <a:r>
              <a:rPr lang="en-IN" sz="1400" b="1" dirty="0" smtClean="0"/>
              <a:t>country_code</a:t>
            </a:r>
            <a:r>
              <a:rPr lang="en-IN" sz="1400" dirty="0" smtClean="0"/>
              <a:t> (</a:t>
            </a:r>
            <a:r>
              <a:rPr lang="en-IN" sz="1400" dirty="0"/>
              <a:t>PK</a:t>
            </a:r>
            <a:r>
              <a:rPr lang="en-IN" sz="1400" dirty="0" smtClean="0"/>
              <a:t>)</a:t>
            </a:r>
          </a:p>
          <a:p>
            <a:r>
              <a:rPr lang="en-IN" sz="1400" b="1" dirty="0"/>
              <a:t>country_name </a:t>
            </a:r>
          </a:p>
          <a:p>
            <a:r>
              <a:rPr lang="en-IN" sz="1400" b="1" dirty="0" smtClean="0"/>
              <a:t>indicator_name </a:t>
            </a:r>
            <a:endParaRPr lang="en-IN" sz="1400" b="1" dirty="0"/>
          </a:p>
          <a:p>
            <a:r>
              <a:rPr lang="en-IN" sz="1400" b="1" dirty="0"/>
              <a:t>Indicator_code </a:t>
            </a:r>
          </a:p>
          <a:p>
            <a:r>
              <a:rPr lang="en-IN" sz="1400" b="1" dirty="0" smtClean="0"/>
              <a:t>year_2019 </a:t>
            </a:r>
            <a:r>
              <a:rPr lang="en-IN" sz="1400" dirty="0"/>
              <a:t>(null able)</a:t>
            </a:r>
            <a:endParaRPr lang="en-IN" sz="1400" b="1" dirty="0"/>
          </a:p>
          <a:p>
            <a:r>
              <a:rPr lang="en-IN" sz="1400" b="1" dirty="0"/>
              <a:t>year_</a:t>
            </a:r>
            <a:r>
              <a:rPr lang="en-IN" sz="1400" b="1" dirty="0" smtClean="0"/>
              <a:t>2020 </a:t>
            </a:r>
            <a:r>
              <a:rPr lang="en-IN" sz="1400" dirty="0"/>
              <a:t>(null able)</a:t>
            </a:r>
            <a:endParaRPr lang="en-IN" sz="1400" b="1" dirty="0"/>
          </a:p>
          <a:p>
            <a:r>
              <a:rPr lang="en-IN" sz="1400" b="1" dirty="0"/>
              <a:t>year_</a:t>
            </a:r>
            <a:r>
              <a:rPr lang="en-IN" sz="1400" b="1" dirty="0" smtClean="0"/>
              <a:t>2021 </a:t>
            </a:r>
            <a:r>
              <a:rPr lang="en-IN" sz="1400" dirty="0"/>
              <a:t>(null able)</a:t>
            </a:r>
            <a:endParaRPr lang="en-IN" sz="1400" b="1" dirty="0"/>
          </a:p>
          <a:p>
            <a:r>
              <a:rPr lang="en-IN" sz="1400" b="1" dirty="0"/>
              <a:t>year_</a:t>
            </a:r>
            <a:r>
              <a:rPr lang="en-IN" sz="1400" b="1" dirty="0" smtClean="0"/>
              <a:t>2022 </a:t>
            </a:r>
            <a:r>
              <a:rPr lang="en-IN" sz="1400" dirty="0"/>
              <a:t>(null able)</a:t>
            </a:r>
            <a:endParaRPr lang="en-IN" sz="1400" b="1" dirty="0"/>
          </a:p>
          <a:p>
            <a:r>
              <a:rPr lang="en-IN" sz="1400" b="1" dirty="0"/>
              <a:t>year_</a:t>
            </a:r>
            <a:r>
              <a:rPr lang="en-IN" sz="1400" b="1" dirty="0" smtClean="0"/>
              <a:t>2023 </a:t>
            </a:r>
            <a:r>
              <a:rPr lang="en-IN" sz="1400" dirty="0" smtClean="0"/>
              <a:t>(null able)</a:t>
            </a:r>
          </a:p>
          <a:p>
            <a:endParaRPr lang="en-US" sz="1400" dirty="0"/>
          </a:p>
          <a:p>
            <a:r>
              <a:rPr lang="en-IN" sz="1400" dirty="0" smtClean="0"/>
              <a:t>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66622" y="1781250"/>
            <a:ext cx="17041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WORLD BANK </a:t>
            </a:r>
          </a:p>
          <a:p>
            <a:pPr algn="ctr"/>
            <a:r>
              <a:rPr lang="en-US" b="1" dirty="0" smtClean="0"/>
              <a:t>GDP DATA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38112" y="1781002"/>
            <a:ext cx="3645725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u="sng" dirty="0" smtClean="0"/>
              <a:t>country_raw</a:t>
            </a:r>
            <a:endParaRPr lang="en-IN" sz="1400" b="1" i="1" u="sng" dirty="0" smtClean="0"/>
          </a:p>
          <a:p>
            <a:r>
              <a:rPr lang="en-IN" sz="1400" b="1" dirty="0" smtClean="0"/>
              <a:t>country_id</a:t>
            </a:r>
            <a:r>
              <a:rPr lang="en-IN" sz="1400" dirty="0" smtClean="0"/>
              <a:t> (PK)</a:t>
            </a:r>
          </a:p>
          <a:p>
            <a:r>
              <a:rPr lang="en-IN" sz="1400" b="1" dirty="0" smtClean="0"/>
              <a:t>iso2_code </a:t>
            </a:r>
            <a:endParaRPr lang="en-IN" sz="1400" b="1" dirty="0"/>
          </a:p>
          <a:p>
            <a:r>
              <a:rPr lang="en-IN" sz="1400" b="1" dirty="0"/>
              <a:t>country_name </a:t>
            </a:r>
          </a:p>
          <a:p>
            <a:r>
              <a:rPr lang="en-IN" sz="1400" b="1" dirty="0"/>
              <a:t>capital_city </a:t>
            </a:r>
          </a:p>
          <a:p>
            <a:r>
              <a:rPr lang="en-IN" sz="1400" b="1" dirty="0"/>
              <a:t>Latitude </a:t>
            </a:r>
          </a:p>
          <a:p>
            <a:r>
              <a:rPr lang="en-IN" sz="1400" b="1" dirty="0"/>
              <a:t>Longitude </a:t>
            </a:r>
          </a:p>
          <a:p>
            <a:r>
              <a:rPr lang="en-IN" sz="1400" b="1" dirty="0"/>
              <a:t>region_id </a:t>
            </a:r>
          </a:p>
          <a:p>
            <a:r>
              <a:rPr lang="en-IN" sz="1400" b="1" dirty="0"/>
              <a:t>region_iso2Code  </a:t>
            </a:r>
            <a:r>
              <a:rPr lang="en-IN" sz="1400" dirty="0"/>
              <a:t>(default: NA)</a:t>
            </a:r>
          </a:p>
          <a:p>
            <a:r>
              <a:rPr lang="en-IN" sz="1400" b="1" dirty="0"/>
              <a:t>region_value</a:t>
            </a:r>
            <a:r>
              <a:rPr lang="en-IN" sz="1400" dirty="0"/>
              <a:t>  (default: Aggregates)</a:t>
            </a:r>
          </a:p>
          <a:p>
            <a:r>
              <a:rPr lang="en-IN" sz="1400" b="1" dirty="0"/>
              <a:t>admin_region_id  </a:t>
            </a:r>
          </a:p>
          <a:p>
            <a:r>
              <a:rPr lang="en-IN" sz="1400" b="1" dirty="0"/>
              <a:t>admin_region_iso2Code  </a:t>
            </a:r>
            <a:r>
              <a:rPr lang="en-IN" sz="1400" dirty="0"/>
              <a:t>(default: NA)</a:t>
            </a:r>
          </a:p>
          <a:p>
            <a:r>
              <a:rPr lang="en-IN" sz="1400" b="1" dirty="0"/>
              <a:t>admin_region_value</a:t>
            </a:r>
            <a:r>
              <a:rPr lang="en-IN" sz="1400" dirty="0"/>
              <a:t>  (default: Aggregates)</a:t>
            </a:r>
          </a:p>
          <a:p>
            <a:r>
              <a:rPr lang="en-IN" sz="1400" b="1" dirty="0"/>
              <a:t>income_level_id  </a:t>
            </a:r>
          </a:p>
          <a:p>
            <a:r>
              <a:rPr lang="en-IN" sz="1400" b="1" dirty="0"/>
              <a:t>income_level_iso2Code  </a:t>
            </a:r>
            <a:r>
              <a:rPr lang="en-IN" sz="1400" dirty="0"/>
              <a:t>(default: NA)</a:t>
            </a:r>
          </a:p>
          <a:p>
            <a:r>
              <a:rPr lang="en-IN" sz="1400" b="1" dirty="0"/>
              <a:t>income_level_value</a:t>
            </a:r>
            <a:r>
              <a:rPr lang="en-IN" sz="1400" dirty="0"/>
              <a:t>  (default: Aggregates)</a:t>
            </a:r>
          </a:p>
          <a:p>
            <a:r>
              <a:rPr lang="en-IN" sz="1400" b="1" dirty="0"/>
              <a:t>lending_type_id  </a:t>
            </a:r>
          </a:p>
          <a:p>
            <a:r>
              <a:rPr lang="en-IN" sz="1400" b="1" dirty="0"/>
              <a:t>lending_type_iso2Code  </a:t>
            </a:r>
            <a:r>
              <a:rPr lang="en-IN" sz="1400" dirty="0"/>
              <a:t>(default: NA)</a:t>
            </a:r>
          </a:p>
          <a:p>
            <a:r>
              <a:rPr lang="en-IN" sz="1400" b="1" dirty="0"/>
              <a:t>lending_type_value</a:t>
            </a:r>
            <a:r>
              <a:rPr lang="en-IN" sz="1400" dirty="0"/>
              <a:t>  (default: Aggregates)</a:t>
            </a:r>
            <a:endParaRPr lang="en-IN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69097" y="100341"/>
            <a:ext cx="9844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 DESIGN  - RAW TABLES</a:t>
            </a:r>
          </a:p>
        </p:txBody>
      </p:sp>
    </p:spTree>
    <p:extLst>
      <p:ext uri="{BB962C8B-B14F-4D97-AF65-F5344CB8AC3E}">
        <p14:creationId xmlns:p14="http://schemas.microsoft.com/office/powerpoint/2010/main" val="33257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754658" y="926757"/>
            <a:ext cx="8562269" cy="5616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056153" y="2925760"/>
            <a:ext cx="221178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u="sng" smtClean="0"/>
              <a:t>country_details</a:t>
            </a:r>
            <a:endParaRPr lang="en-IN" sz="1400" b="1" i="1" u="sng" dirty="0" smtClean="0"/>
          </a:p>
          <a:p>
            <a:r>
              <a:rPr lang="en-IN" sz="1400" b="1" dirty="0" smtClean="0"/>
              <a:t>country_id (</a:t>
            </a:r>
            <a:r>
              <a:rPr lang="en-IN" sz="1400" b="1" dirty="0"/>
              <a:t>FK</a:t>
            </a:r>
            <a:r>
              <a:rPr lang="en-IN" sz="1400" b="1" dirty="0" smtClean="0"/>
              <a:t>)</a:t>
            </a:r>
          </a:p>
          <a:p>
            <a:r>
              <a:rPr lang="en-IN" sz="1400" dirty="0" smtClean="0"/>
              <a:t>iso2Code                                               name          </a:t>
            </a:r>
          </a:p>
          <a:p>
            <a:r>
              <a:rPr lang="en-IN" sz="1400" dirty="0" smtClean="0"/>
              <a:t>capitalCity (null able)</a:t>
            </a:r>
          </a:p>
          <a:p>
            <a:r>
              <a:rPr lang="en-IN" sz="1400" dirty="0"/>
              <a:t>l</a:t>
            </a:r>
            <a:r>
              <a:rPr lang="en-IN" sz="1400" dirty="0" smtClean="0"/>
              <a:t>ongitude (null able)  </a:t>
            </a:r>
          </a:p>
          <a:p>
            <a:r>
              <a:rPr lang="en-IN" sz="1400" dirty="0"/>
              <a:t>l</a:t>
            </a:r>
            <a:r>
              <a:rPr lang="en-IN" sz="1400" dirty="0" smtClean="0"/>
              <a:t>atitude (null able)</a:t>
            </a:r>
          </a:p>
          <a:p>
            <a:r>
              <a:rPr lang="en-IN" sz="1400" dirty="0" smtClean="0"/>
              <a:t>region_id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80851" y="2710317"/>
            <a:ext cx="1692233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u="sng" dirty="0" err="1" smtClean="0"/>
              <a:t>country_fact</a:t>
            </a:r>
            <a:endParaRPr lang="en-IN" sz="1400" b="1" i="1" u="sng" dirty="0"/>
          </a:p>
          <a:p>
            <a:r>
              <a:rPr lang="en-IN" sz="1400" b="1" dirty="0" smtClean="0"/>
              <a:t>country_id </a:t>
            </a:r>
            <a:r>
              <a:rPr lang="en-IN" sz="1400" dirty="0" smtClean="0"/>
              <a:t>(PK)</a:t>
            </a:r>
          </a:p>
          <a:p>
            <a:r>
              <a:rPr lang="en-IN" sz="1400" b="1" dirty="0" smtClean="0"/>
              <a:t>region_id</a:t>
            </a:r>
            <a:endParaRPr lang="en-IN" sz="1400" b="1" dirty="0"/>
          </a:p>
          <a:p>
            <a:r>
              <a:rPr lang="en-US" sz="1400" dirty="0" smtClean="0"/>
              <a:t>(FK, default: NA)</a:t>
            </a:r>
            <a:endParaRPr lang="en-IN" sz="1400" dirty="0" smtClean="0"/>
          </a:p>
          <a:p>
            <a:r>
              <a:rPr lang="en-IN" sz="1400" b="1" dirty="0" smtClean="0"/>
              <a:t>admin_region_id</a:t>
            </a:r>
          </a:p>
          <a:p>
            <a:r>
              <a:rPr lang="en-IN" sz="1400" dirty="0" smtClean="0"/>
              <a:t>(</a:t>
            </a:r>
            <a:r>
              <a:rPr lang="en-US" sz="1400" dirty="0"/>
              <a:t>FK, </a:t>
            </a:r>
            <a:r>
              <a:rPr lang="en-IN" sz="1400" dirty="0" smtClean="0"/>
              <a:t>null able)</a:t>
            </a:r>
          </a:p>
          <a:p>
            <a:r>
              <a:rPr lang="en-IN" sz="1400" b="1" dirty="0" smtClean="0"/>
              <a:t>income_level_id</a:t>
            </a:r>
          </a:p>
          <a:p>
            <a:r>
              <a:rPr lang="en-US" sz="1400" dirty="0"/>
              <a:t>(FK, default</a:t>
            </a:r>
            <a:r>
              <a:rPr lang="en-US" sz="1400" dirty="0" smtClean="0"/>
              <a:t>: NA)</a:t>
            </a:r>
            <a:endParaRPr lang="en-IN" sz="1400" dirty="0" smtClean="0"/>
          </a:p>
          <a:p>
            <a:r>
              <a:rPr lang="en-IN" sz="1400" b="1" dirty="0" smtClean="0"/>
              <a:t>lending_type_id</a:t>
            </a:r>
            <a:r>
              <a:rPr lang="en-IN" sz="1400" dirty="0" smtClean="0"/>
              <a:t> </a:t>
            </a:r>
          </a:p>
          <a:p>
            <a:r>
              <a:rPr lang="en-IN" sz="1400" dirty="0" smtClean="0"/>
              <a:t>(</a:t>
            </a:r>
            <a:r>
              <a:rPr lang="en-US" sz="1400" dirty="0"/>
              <a:t>FK, </a:t>
            </a:r>
            <a:r>
              <a:rPr lang="en-IN" sz="1400" dirty="0" smtClean="0"/>
              <a:t>null able)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1866" y="2206904"/>
            <a:ext cx="2018808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region</a:t>
            </a:r>
            <a:endParaRPr lang="en-IN" sz="1400" b="1" i="1" u="sng" dirty="0"/>
          </a:p>
          <a:p>
            <a:r>
              <a:rPr lang="en-IN" sz="1400" b="1" dirty="0" smtClean="0"/>
              <a:t>region_id (PK)</a:t>
            </a:r>
          </a:p>
          <a:p>
            <a:r>
              <a:rPr lang="en-IN" sz="1400" dirty="0" smtClean="0"/>
              <a:t>region_iso2code</a:t>
            </a:r>
          </a:p>
          <a:p>
            <a:r>
              <a:rPr lang="en-US" sz="1400" dirty="0"/>
              <a:t>(default: NA)</a:t>
            </a:r>
            <a:endParaRPr lang="en-IN" sz="1400" dirty="0"/>
          </a:p>
          <a:p>
            <a:r>
              <a:rPr lang="en-IN" sz="1400" dirty="0" smtClean="0"/>
              <a:t>region_value </a:t>
            </a:r>
          </a:p>
          <a:p>
            <a:r>
              <a:rPr lang="en-US" sz="1400" dirty="0"/>
              <a:t>(default: Aggregates</a:t>
            </a:r>
            <a:r>
              <a:rPr lang="en-US" sz="1400" dirty="0" smtClean="0"/>
              <a:t>)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131863" y="4336367"/>
            <a:ext cx="201880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u="sng" dirty="0" err="1"/>
              <a:t>a</a:t>
            </a:r>
            <a:r>
              <a:rPr lang="en-US" sz="1400" b="1" i="1" u="sng" dirty="0" err="1" smtClean="0"/>
              <a:t>dmin_region</a:t>
            </a:r>
            <a:endParaRPr lang="en-IN" sz="1400" b="1" i="1" u="sng" dirty="0"/>
          </a:p>
          <a:p>
            <a:r>
              <a:rPr lang="en-IN" sz="1400" b="1" dirty="0" smtClean="0"/>
              <a:t>admin_region_id (PK)</a:t>
            </a:r>
          </a:p>
          <a:p>
            <a:r>
              <a:rPr lang="en-IN" sz="1400" dirty="0" smtClean="0"/>
              <a:t>admin_region_iso2code                                  admin_region_value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04501" y="1129473"/>
            <a:ext cx="3244932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u="sng" dirty="0" err="1" smtClean="0"/>
              <a:t>income_level</a:t>
            </a:r>
            <a:endParaRPr lang="en-IN" sz="1400" b="1" i="1" u="sng" dirty="0"/>
          </a:p>
          <a:p>
            <a:r>
              <a:rPr lang="en-IN" sz="1400" b="1" dirty="0" smtClean="0"/>
              <a:t>income_level_id (PK)</a:t>
            </a:r>
          </a:p>
          <a:p>
            <a:r>
              <a:rPr lang="en-IN" sz="1400" dirty="0" smtClean="0"/>
              <a:t>income_level_iso2code </a:t>
            </a:r>
            <a:r>
              <a:rPr lang="en-US" sz="1400" dirty="0" smtClean="0"/>
              <a:t>(default: NA)</a:t>
            </a:r>
            <a:endParaRPr lang="en-IN" sz="1400" dirty="0"/>
          </a:p>
          <a:p>
            <a:r>
              <a:rPr lang="en-IN" sz="1400" dirty="0" smtClean="0"/>
              <a:t>income_level_value </a:t>
            </a:r>
            <a:r>
              <a:rPr lang="en-US" sz="1400" dirty="0" smtClean="0"/>
              <a:t>(default: Aggregates)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40671" y="5426041"/>
            <a:ext cx="3372592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i="1" u="sng" dirty="0" err="1" smtClean="0"/>
              <a:t>lending_type</a:t>
            </a:r>
            <a:endParaRPr lang="en-IN" b="1" i="1" u="sng" dirty="0"/>
          </a:p>
          <a:p>
            <a:r>
              <a:rPr lang="en-IN" b="1" dirty="0" smtClean="0"/>
              <a:t>lending_type_id (PK</a:t>
            </a:r>
            <a:r>
              <a:rPr lang="en-IN" b="1" dirty="0"/>
              <a:t>)</a:t>
            </a:r>
          </a:p>
          <a:p>
            <a:r>
              <a:rPr lang="en-IN" dirty="0" smtClean="0"/>
              <a:t>lending_type_iso2code</a:t>
            </a:r>
          </a:p>
          <a:p>
            <a:r>
              <a:rPr lang="en-IN" dirty="0" smtClean="0"/>
              <a:t>lending_type_value </a:t>
            </a:r>
            <a:r>
              <a:rPr lang="en-US" dirty="0" smtClean="0"/>
              <a:t>(default</a:t>
            </a:r>
            <a:r>
              <a:rPr lang="en-US" dirty="0"/>
              <a:t>: Aggregates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6873084" y="3833702"/>
            <a:ext cx="1258779" cy="9797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 flipV="1">
            <a:off x="6873084" y="2899402"/>
            <a:ext cx="1258782" cy="934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8" idx="2"/>
          </p:cNvCxnSpPr>
          <p:nvPr/>
        </p:nvCxnSpPr>
        <p:spPr>
          <a:xfrm flipH="1" flipV="1">
            <a:off x="6026967" y="2083580"/>
            <a:ext cx="1" cy="6267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6026967" y="4957086"/>
            <a:ext cx="1" cy="4689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56153" y="1124529"/>
            <a:ext cx="17041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WORLD BANK </a:t>
            </a:r>
          </a:p>
          <a:p>
            <a:r>
              <a:rPr lang="en-US" b="1" dirty="0" smtClean="0"/>
              <a:t>COUNTRY DATA</a:t>
            </a:r>
            <a:endParaRPr lang="en-IN" b="1" dirty="0"/>
          </a:p>
        </p:txBody>
      </p:sp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4340671" y="3833701"/>
            <a:ext cx="840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097" y="100341"/>
            <a:ext cx="1132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 DESIGN - COUNTRY DATA - STAR SCHEMA</a:t>
            </a:r>
          </a:p>
        </p:txBody>
      </p:sp>
    </p:spTree>
    <p:extLst>
      <p:ext uri="{BB962C8B-B14F-4D97-AF65-F5344CB8AC3E}">
        <p14:creationId xmlns:p14="http://schemas.microsoft.com/office/powerpoint/2010/main" val="39370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231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Viky</dc:creator>
  <cp:lastModifiedBy>Viky</cp:lastModifiedBy>
  <cp:revision>33</cp:revision>
  <dcterms:created xsi:type="dcterms:W3CDTF">2022-04-30T23:08:16Z</dcterms:created>
  <dcterms:modified xsi:type="dcterms:W3CDTF">2022-05-11T12:46:32Z</dcterms:modified>
</cp:coreProperties>
</file>