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5"/>
  </p:sldMasterIdLst>
  <p:notesMasterIdLst>
    <p:notesMasterId r:id="rId10"/>
  </p:notesMasterIdLst>
  <p:handoutMasterIdLst>
    <p:handoutMasterId r:id="rId11"/>
  </p:handoutMasterIdLst>
  <p:sldIdLst>
    <p:sldId id="257" r:id="rId6"/>
    <p:sldId id="323" r:id="rId7"/>
    <p:sldId id="347" r:id="rId8"/>
    <p:sldId id="322" r:id="rId9"/>
  </p:sldIdLst>
  <p:sldSz cx="12192000" cy="6858000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4" pos="7379" userDrawn="1">
          <p15:clr>
            <a:srgbClr val="A4A3A4"/>
          </p15:clr>
        </p15:guide>
        <p15:guide id="5" pos="60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amb Gadgil" initials="HG" lastIdx="1" clrIdx="0">
    <p:extLst>
      <p:ext uri="{19B8F6BF-5375-455C-9EA6-DF929625EA0E}">
        <p15:presenceInfo xmlns:p15="http://schemas.microsoft.com/office/powerpoint/2012/main" userId="f1cbd94c4525d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5"/>
    <a:srgbClr val="D9D9D9"/>
    <a:srgbClr val="FFFFFF"/>
    <a:srgbClr val="0290C0"/>
    <a:srgbClr val="7E7E7E"/>
    <a:srgbClr val="025C7C"/>
    <a:srgbClr val="BDBFBF"/>
    <a:srgbClr val="A4D1DC"/>
    <a:srgbClr val="4AA4B9"/>
    <a:srgbClr val="D3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3" autoAdjust="0"/>
  </p:normalViewPr>
  <p:slideViewPr>
    <p:cSldViewPr snapToGrid="0">
      <p:cViewPr varScale="1">
        <p:scale>
          <a:sx n="81" d="100"/>
          <a:sy n="81" d="100"/>
        </p:scale>
        <p:origin x="423" y="45"/>
      </p:cViewPr>
      <p:guideLst>
        <p:guide orient="horz" pos="890"/>
        <p:guide orient="horz" pos="255"/>
        <p:guide orient="horz" pos="2886"/>
        <p:guide pos="7379"/>
        <p:guide pos="60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03.08.2024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4737100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5775" y="612775"/>
            <a:ext cx="4737100" cy="2665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9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91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illustrate the impact of Industry 4.0, we studied four Norwegian companies: </a:t>
            </a:r>
            <a:r>
              <a:rPr lang="en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Kleven</a:t>
            </a: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Maritime AS, </a:t>
            </a:r>
            <a:r>
              <a:rPr lang="en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Brunvoll</a:t>
            </a: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AS, </a:t>
            </a:r>
            <a:r>
              <a:rPr lang="en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Ekornes</a:t>
            </a: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AS, and </a:t>
            </a:r>
            <a:r>
              <a:rPr lang="en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Pipelife</a:t>
            </a: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Norge AS. These companies represent a diverse range of production environments, from highly customized shipbuilding to highly repetitive plastic pipe production. Let’s compare these companies' approaches and the results they achieved.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see how these companies differ in terms of their industry, production strategies, and the specific challenges and opportunities they face with the implementation of Industry 4.0 technologies.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7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8439071-AB87-485B-8F7E-9E1584F541B7}"/>
              </a:ext>
            </a:extLst>
          </p:cNvPr>
          <p:cNvSpPr/>
          <p:nvPr userDrawn="1"/>
        </p:nvSpPr>
        <p:spPr bwMode="auto">
          <a:xfrm>
            <a:off x="-6000" y="-20923"/>
            <a:ext cx="12198000" cy="1860571"/>
          </a:xfrm>
          <a:prstGeom prst="rect">
            <a:avLst/>
          </a:prstGeom>
          <a:gradFill flip="none" rotWithShape="1">
            <a:gsLst>
              <a:gs pos="0">
                <a:srgbClr val="BCBEC0"/>
              </a:gs>
              <a:gs pos="50000">
                <a:srgbClr val="D0D2D3"/>
              </a:gs>
              <a:gs pos="100000">
                <a:srgbClr val="E3E4E5"/>
              </a:gs>
            </a:gsLst>
            <a:lin ang="10800000" scaled="1"/>
            <a:tileRect/>
          </a:gradFill>
          <a:ln w="9525">
            <a:noFill/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4CADCB-4131-4DA5-87BB-E95EB8B32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/>
          <a:stretch/>
        </p:blipFill>
        <p:spPr>
          <a:xfrm>
            <a:off x="407370" y="1954819"/>
            <a:ext cx="6194225" cy="3963740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B405E2B5-3B48-4AFD-91FE-EE56C56B75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60096" y="1839648"/>
            <a:ext cx="5231904" cy="4064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7839" y="476822"/>
            <a:ext cx="11268000" cy="1362826"/>
          </a:xfrm>
          <a:noFill/>
        </p:spPr>
        <p:txBody>
          <a:bodyPr lIns="90000" tIns="108000" rIns="90000" bIns="108000"/>
          <a:lstStyle>
            <a:lvl1pPr marL="0" indent="0">
              <a:spcAft>
                <a:spcPts val="600"/>
              </a:spcAft>
              <a:defRPr sz="2800" cap="none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1196752"/>
            <a:ext cx="11233149" cy="470034"/>
          </a:xfrm>
          <a:prstGeom prst="rect">
            <a:avLst/>
          </a:prstGeom>
        </p:spPr>
        <p:txBody>
          <a:bodyPr lIns="90000" tIns="108000" rIns="90000" bIns="108000"/>
          <a:lstStyle>
            <a:lvl1pPr marL="0" indent="0">
              <a:spcAft>
                <a:spcPts val="600"/>
              </a:spcAft>
              <a:buNone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endParaRPr lang="de-DE" noProof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1DEB594-9962-486D-8F1A-6B1D5ADDC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48128" y="2011969"/>
            <a:ext cx="4248472" cy="364932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60027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720054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3pPr>
            <a:lvl4pPr marL="1080081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440108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D449F79F-C483-46D8-A779-E56B86A087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376" y="5895014"/>
            <a:ext cx="11268000" cy="28575"/>
          </a:xfrm>
          <a:prstGeom prst="rect">
            <a:avLst/>
          </a:prstGeom>
          <a:gradFill rotWithShape="0">
            <a:gsLst>
              <a:gs pos="50000">
                <a:srgbClr val="00AAD4"/>
              </a:gs>
              <a:gs pos="75000">
                <a:srgbClr val="3B4C7C"/>
              </a:gs>
              <a:gs pos="0">
                <a:srgbClr val="000000"/>
              </a:gs>
              <a:gs pos="100000">
                <a:srgbClr val="D9E0FF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20">
            <a:extLst>
              <a:ext uri="{FF2B5EF4-FFF2-40B4-BE49-F238E27FC236}">
                <a16:creationId xmlns:a16="http://schemas.microsoft.com/office/drawing/2014/main" id="{B3E951A9-29F9-C320-870F-B326777D3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82149" y="6007639"/>
            <a:ext cx="1352672" cy="809822"/>
          </a:xfrm>
          <a:prstGeom prst="rect">
            <a:avLst/>
          </a:prstGeom>
        </p:spPr>
      </p:pic>
      <p:pic>
        <p:nvPicPr>
          <p:cNvPr id="13" name="Picture 2" descr="P:\05 GPE\Vorlagen\Logo\GPE_Logo_27mm_cmyk.jpg">
            <a:extLst>
              <a:ext uri="{FF2B5EF4-FFF2-40B4-BE49-F238E27FC236}">
                <a16:creationId xmlns:a16="http://schemas.microsoft.com/office/drawing/2014/main" id="{5511208A-339C-1C6E-E148-0E79E408E0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903" y="6051981"/>
            <a:ext cx="732823" cy="73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3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7" y="3"/>
            <a:ext cx="3199123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7" y="908720"/>
            <a:ext cx="4519747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7" y="1498895"/>
            <a:ext cx="4123723" cy="1498465"/>
          </a:xfrm>
          <a:prstGeom prst="rect">
            <a:avLst/>
          </a:prstGeom>
        </p:spPr>
        <p:txBody>
          <a:bodyPr lIns="0"/>
          <a:lstStyle>
            <a:lvl1pPr marL="0" marR="0" indent="0" algn="l" defTabSz="77873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i="0" baseline="0">
                <a:solidFill>
                  <a:srgbClr val="00AAD4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7" y="3142678"/>
            <a:ext cx="4123723" cy="214314"/>
          </a:xfrm>
          <a:prstGeom prst="rect">
            <a:avLst/>
          </a:prstGeom>
        </p:spPr>
        <p:txBody>
          <a:bodyPr/>
          <a:lstStyle>
            <a:lvl1pPr marL="0" marR="0" indent="0" algn="l" defTabSz="77873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7" y="1124744"/>
            <a:ext cx="4123723" cy="35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9" y="3068960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2">
            <a:extLst>
              <a:ext uri="{FF2B5EF4-FFF2-40B4-BE49-F238E27FC236}">
                <a16:creationId xmlns:a16="http://schemas.microsoft.com/office/drawing/2014/main" id="{5FC69037-B37A-4B5C-BB1C-7A7B65414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Rectangle 70">
            <a:extLst>
              <a:ext uri="{FF2B5EF4-FFF2-40B4-BE49-F238E27FC236}">
                <a16:creationId xmlns:a16="http://schemas.microsoft.com/office/drawing/2014/main" id="{61483319-BDFA-4C15-8022-31EDE1B59A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376" y="5895014"/>
            <a:ext cx="11268000" cy="28575"/>
          </a:xfrm>
          <a:prstGeom prst="rect">
            <a:avLst/>
          </a:prstGeom>
          <a:gradFill rotWithShape="0">
            <a:gsLst>
              <a:gs pos="50000">
                <a:srgbClr val="00AAD4"/>
              </a:gs>
              <a:gs pos="75000">
                <a:srgbClr val="3B4C7C"/>
              </a:gs>
              <a:gs pos="0">
                <a:srgbClr val="000000"/>
              </a:gs>
              <a:gs pos="100000">
                <a:srgbClr val="D9E0FF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20">
            <a:extLst>
              <a:ext uri="{FF2B5EF4-FFF2-40B4-BE49-F238E27FC236}">
                <a16:creationId xmlns:a16="http://schemas.microsoft.com/office/drawing/2014/main" id="{C32A6A3D-A431-76DF-2020-36976FC905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82149" y="6007639"/>
            <a:ext cx="1352672" cy="809822"/>
          </a:xfrm>
          <a:prstGeom prst="rect">
            <a:avLst/>
          </a:prstGeom>
        </p:spPr>
      </p:pic>
      <p:pic>
        <p:nvPicPr>
          <p:cNvPr id="3" name="Picture 2" descr="P:\05 GPE\Vorlagen\Logo\GPE_Logo_27mm_cmyk.jpg">
            <a:extLst>
              <a:ext uri="{FF2B5EF4-FFF2-40B4-BE49-F238E27FC236}">
                <a16:creationId xmlns:a16="http://schemas.microsoft.com/office/drawing/2014/main" id="{FE2F9015-8A93-2D44-EBE7-8EBBBB0C5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903" y="6051981"/>
            <a:ext cx="732823" cy="73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7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24BB440-33BA-43EB-8DA6-DD7893D4937D}"/>
              </a:ext>
            </a:extLst>
          </p:cNvPr>
          <p:cNvSpPr/>
          <p:nvPr userDrawn="1"/>
        </p:nvSpPr>
        <p:spPr bwMode="auto">
          <a:xfrm>
            <a:off x="-6000" y="-20923"/>
            <a:ext cx="12198000" cy="1581263"/>
          </a:xfrm>
          <a:prstGeom prst="rect">
            <a:avLst/>
          </a:prstGeom>
          <a:gradFill flip="none" rotWithShape="1">
            <a:gsLst>
              <a:gs pos="0">
                <a:srgbClr val="BCBEC0"/>
              </a:gs>
              <a:gs pos="50000">
                <a:srgbClr val="D0D2D3"/>
              </a:gs>
              <a:gs pos="100000">
                <a:srgbClr val="E3E4E5"/>
              </a:gs>
            </a:gsLst>
            <a:lin ang="10800000" scaled="1"/>
            <a:tileRect/>
          </a:gradFill>
          <a:ln w="9525">
            <a:noFill/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3" y="476823"/>
            <a:ext cx="11088399" cy="1007908"/>
          </a:xfrm>
        </p:spPr>
        <p:txBody>
          <a:bodyPr/>
          <a:lstStyle>
            <a:lvl1pPr marL="0" indent="0">
              <a:defRPr sz="3200" cap="none" baseline="0">
                <a:solidFill>
                  <a:srgbClr val="0290C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  <a:prstGeom prst="rect">
            <a:avLst/>
          </a:prstGeom>
        </p:spPr>
        <p:txBody>
          <a:bodyPr/>
          <a:lstStyle>
            <a:lvl1pPr marL="360027" indent="-360027">
              <a:buFont typeface="Wingdings" pitchFamily="2" charset="2"/>
              <a:buChar char="n"/>
              <a:defRPr>
                <a:latin typeface="+mn-lt"/>
                <a:cs typeface="Arial" panose="020B0604020202020204" pitchFamily="34" charset="0"/>
              </a:defRPr>
            </a:lvl1pPr>
            <a:lvl2pPr marL="720054" indent="-360027">
              <a:buFont typeface="Wingdings" pitchFamily="2" charset="2"/>
              <a:buChar char="n"/>
              <a:defRPr/>
            </a:lvl2pPr>
            <a:lvl3pPr marL="1080081">
              <a:defRPr/>
            </a:lvl3pPr>
            <a:lvl4pPr marL="1440108">
              <a:defRPr/>
            </a:lvl4pPr>
            <a:lvl5pPr marL="1800135" indent="-360027">
              <a:defRPr/>
            </a:lvl5pPr>
          </a:lstStyle>
          <a:p>
            <a:pPr lvl="0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3" y="1773588"/>
            <a:ext cx="144463" cy="4103687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Bildrechte durch Klick mit © angeben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2" y="334803"/>
            <a:ext cx="11234612" cy="430887"/>
          </a:xfrm>
        </p:spPr>
        <p:txBody>
          <a:bodyPr wrap="square">
            <a:spAutoFit/>
          </a:bodyPr>
          <a:lstStyle>
            <a:lvl1pPr marL="0" indent="0" defTabSz="504038">
              <a:defRPr baseline="0">
                <a:solidFill>
                  <a:srgbClr val="0290C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394022"/>
            <a:ext cx="11234611" cy="44832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1pPr>
            <a:lvl2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2pPr>
            <a:lvl3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3pPr>
            <a:lvl4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4pPr>
            <a:lvl5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3" y="1773588"/>
            <a:ext cx="144463" cy="4103687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Bildrechte durch Klick mit © angeben</a:t>
            </a:r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2" y="334803"/>
            <a:ext cx="11234612" cy="430887"/>
          </a:xfrm>
        </p:spPr>
        <p:txBody>
          <a:bodyPr wrap="square">
            <a:spAutoFit/>
          </a:bodyPr>
          <a:lstStyle>
            <a:lvl1pPr marL="0" indent="0" defTabSz="504038">
              <a:defRPr baseline="0">
                <a:solidFill>
                  <a:srgbClr val="029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394022"/>
            <a:ext cx="11234611" cy="44832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1pPr>
            <a:lvl2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2pPr>
            <a:lvl3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3pPr>
            <a:lvl4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4pPr>
            <a:lvl5pPr>
              <a:spcAft>
                <a:spcPts val="600"/>
              </a:spcAft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3" y="1773588"/>
            <a:ext cx="144463" cy="4103687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Bildrechte durch Klick mit © angeben</a:t>
            </a:r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2FCAF19-4507-47DE-B158-AC92A49FDDC2}"/>
              </a:ext>
            </a:extLst>
          </p:cNvPr>
          <p:cNvSpPr/>
          <p:nvPr userDrawn="1"/>
        </p:nvSpPr>
        <p:spPr bwMode="auto">
          <a:xfrm>
            <a:off x="-6000" y="-20923"/>
            <a:ext cx="12198000" cy="1581263"/>
          </a:xfrm>
          <a:prstGeom prst="rect">
            <a:avLst/>
          </a:prstGeom>
          <a:gradFill flip="none" rotWithShape="1">
            <a:gsLst>
              <a:gs pos="0">
                <a:srgbClr val="BCBEC0"/>
              </a:gs>
              <a:gs pos="50000">
                <a:srgbClr val="D0D2D3"/>
              </a:gs>
              <a:gs pos="100000">
                <a:srgbClr val="E3E4E5"/>
              </a:gs>
            </a:gsLst>
            <a:lin ang="10800000" scaled="1"/>
            <a:tileRect/>
          </a:gradFill>
          <a:ln w="9525">
            <a:noFill/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3" y="1773588"/>
            <a:ext cx="144463" cy="4103687"/>
          </a:xfrm>
          <a:prstGeom prst="rect">
            <a:avLst/>
          </a:prstGeom>
        </p:spPr>
        <p:txBody>
          <a:bodyPr vert="vert270"/>
          <a:lstStyle>
            <a:lvl1pPr marL="0" indent="0">
              <a:buNone/>
              <a:defRPr sz="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Bildrechte durch Klick mit © angeben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83040" y="5902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1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fld id="{2BA386BC-3DC1-44F5-8153-0F5527E6021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tangle 70">
            <a:extLst>
              <a:ext uri="{FF2B5EF4-FFF2-40B4-BE49-F238E27FC236}">
                <a16:creationId xmlns:a16="http://schemas.microsoft.com/office/drawing/2014/main" id="{747DDFB0-91A5-47EC-A2CD-9C4C1963FC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376" y="5895014"/>
            <a:ext cx="11268000" cy="28575"/>
          </a:xfrm>
          <a:prstGeom prst="rect">
            <a:avLst/>
          </a:prstGeom>
          <a:gradFill rotWithShape="0">
            <a:gsLst>
              <a:gs pos="50000">
                <a:srgbClr val="00AAD4"/>
              </a:gs>
              <a:gs pos="75000">
                <a:srgbClr val="3B4C7C"/>
              </a:gs>
              <a:gs pos="0">
                <a:srgbClr val="000000"/>
              </a:gs>
              <a:gs pos="100000">
                <a:srgbClr val="D9E0FF"/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20">
            <a:extLst>
              <a:ext uri="{FF2B5EF4-FFF2-40B4-BE49-F238E27FC236}">
                <a16:creationId xmlns:a16="http://schemas.microsoft.com/office/drawing/2014/main" id="{B7C8AAE0-ADC9-225C-506F-D7E46BC7BD6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82149" y="6007639"/>
            <a:ext cx="1352672" cy="809822"/>
          </a:xfrm>
          <a:prstGeom prst="rect">
            <a:avLst/>
          </a:prstGeom>
        </p:spPr>
      </p:pic>
      <p:pic>
        <p:nvPicPr>
          <p:cNvPr id="3" name="Picture 2" descr="P:\05 GPE\Vorlagen\Logo\GPE_Logo_27mm_cmyk.jpg">
            <a:extLst>
              <a:ext uri="{FF2B5EF4-FFF2-40B4-BE49-F238E27FC236}">
                <a16:creationId xmlns:a16="http://schemas.microsoft.com/office/drawing/2014/main" id="{22F6E1AF-C986-0C77-5979-6854F536A7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903" y="6051981"/>
            <a:ext cx="732823" cy="73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0" r:id="rId2"/>
    <p:sldLayoutId id="2147483679" r:id="rId3"/>
    <p:sldLayoutId id="2147483674" r:id="rId4"/>
    <p:sldLayoutId id="2147483696" r:id="rId5"/>
    <p:sldLayoutId id="2147483693" r:id="rId6"/>
  </p:sldLayoutIdLst>
  <p:hf hdr="0"/>
  <p:txStyles>
    <p:titleStyle>
      <a:lvl1pPr marL="0" indent="0" algn="l" defTabSz="504038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rgbClr val="0490C0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3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6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0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27" indent="-360027" algn="l" defTabSz="360027" rtl="0" eaLnBrk="1" fontAlgn="base" hangingPunct="1">
        <a:spcBef>
          <a:spcPct val="0"/>
        </a:spcBef>
        <a:spcAft>
          <a:spcPts val="900"/>
        </a:spcAft>
        <a:buClr>
          <a:srgbClr val="0390C0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20054" indent="-360027" algn="l" defTabSz="360027" rtl="0" eaLnBrk="1" fontAlgn="base" hangingPunct="1">
        <a:spcBef>
          <a:spcPct val="0"/>
        </a:spcBef>
        <a:spcAft>
          <a:spcPts val="900"/>
        </a:spcAft>
        <a:buClr>
          <a:srgbClr val="DFE3E5"/>
        </a:buClr>
        <a:buFont typeface="Wingdings" pitchFamily="2" charset="2"/>
        <a:buChar char="n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80081" indent="-360027" algn="l" defTabSz="360027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440108" indent="-360027" algn="l" defTabSz="360027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800135" indent="-360027" algn="l" defTabSz="360027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1887679" indent="-35880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13" indent="-35880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149" indent="-35880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383" indent="-358802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5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3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7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2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6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0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5" algn="l" defTabSz="9144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1" userDrawn="1">
          <p15:clr>
            <a:srgbClr val="A4A3A4"/>
          </p15:clr>
        </p15:guide>
        <p15:guide id="4" pos="737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F590495-6941-402C-8109-513B36CFD5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526661" y="2144853"/>
            <a:ext cx="3712011" cy="646442"/>
          </a:xfrm>
        </p:spPr>
        <p:txBody>
          <a:bodyPr lIns="0" tIns="45720" rIns="91440" bIns="45720" anchor="t"/>
          <a:lstStyle/>
          <a:p>
            <a:r>
              <a:rPr lang="en-US" dirty="0">
                <a:cs typeface="Arial"/>
              </a:rPr>
              <a:t>Industry 4.0 and SCM</a:t>
            </a:r>
            <a:endParaRPr lang="de-DE" sz="2800" dirty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2BD1B-3CAE-4D2B-B792-FBAD055F5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4293" y="3307663"/>
            <a:ext cx="2496745" cy="869080"/>
          </a:xfrm>
        </p:spPr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Frutiger LT Com 55 Roman"/>
                <a:ea typeface="Verdana"/>
                <a:cs typeface="Calibri"/>
              </a:rPr>
              <a:t>Sudharshan</a:t>
            </a:r>
            <a:r>
              <a:rPr lang="en-US" sz="1800" dirty="0">
                <a:latin typeface="Frutiger LT Com 55 Roman"/>
                <a:ea typeface="Verdana"/>
                <a:cs typeface="Calibri"/>
              </a:rPr>
              <a:t> K   -  498753</a:t>
            </a:r>
            <a:br>
              <a:rPr lang="en-US" sz="1800" dirty="0">
                <a:latin typeface="Frutiger LT Com 55 Roman"/>
                <a:ea typeface="Verdana"/>
                <a:cs typeface="Calibri" panose="020F0502020204030204" pitchFamily="34" charset="0"/>
              </a:rPr>
            </a:br>
            <a:r>
              <a:rPr lang="en-US" sz="1800" dirty="0">
                <a:latin typeface="Frutiger LT Com 55 Roman"/>
                <a:ea typeface="Verdana"/>
                <a:cs typeface="Calibri"/>
              </a:rPr>
              <a:t>Desigan V </a:t>
            </a:r>
            <a:r>
              <a:rPr lang="en-US" sz="1800" dirty="0" err="1">
                <a:latin typeface="Frutiger LT Com 55 Roman"/>
                <a:ea typeface="Verdana"/>
                <a:cs typeface="Calibri"/>
              </a:rPr>
              <a:t>V</a:t>
            </a:r>
            <a:r>
              <a:rPr lang="en-US" sz="1800" dirty="0">
                <a:latin typeface="Frutiger LT Com 55 Roman"/>
                <a:ea typeface="Verdana"/>
                <a:cs typeface="Calibri"/>
              </a:rPr>
              <a:t>      -  498840</a:t>
            </a:r>
            <a:endParaRPr lang="en-US" sz="1800" dirty="0">
              <a:latin typeface="Frutiger LT Com 55 Roman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ndara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D9210A-1CA0-4B3B-BF1E-31CCBBC5C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1891" y="1667639"/>
            <a:ext cx="2401552" cy="365125"/>
          </a:xfrm>
        </p:spPr>
        <p:txBody>
          <a:bodyPr lIns="91440" tIns="45720" rIns="91440" bIns="45720" anchor="t"/>
          <a:lstStyle/>
          <a:p>
            <a:r>
              <a:rPr lang="en-IN" sz="1600" b="0" dirty="0">
                <a:latin typeface="Frutiger LT Com 55 Roman"/>
                <a:ea typeface="Verdana"/>
                <a:cs typeface="Calibri"/>
              </a:rPr>
              <a:t>Supply Chain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3E15-1A9E-8A12-4151-81C9701E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A386BC-3DC1-44F5-8153-0F5527E6021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9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0F4-C3DF-80F5-2AFE-CCCC788F1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andara"/>
                <a:cs typeface="Arial"/>
              </a:rPr>
              <a:t>Agenda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D1A762-17C2-E64F-4830-E5510D556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902" y="1641588"/>
            <a:ext cx="11090101" cy="41040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CC928-2715-C59A-4749-62514D6F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A386BC-3DC1-44F5-8153-0F5527E6021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2BF89-A414-C042-BC36-12E0E6C4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A386BC-3DC1-44F5-8153-0F5527E6021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2" name="Picture 8" descr="New Profit Record For Kleven Maritime">
            <a:extLst>
              <a:ext uri="{FF2B5EF4-FFF2-40B4-BE49-F238E27FC236}">
                <a16:creationId xmlns:a16="http://schemas.microsoft.com/office/drawing/2014/main" id="{7595AB92-D41B-50B7-974E-446A4BED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18" y="571798"/>
            <a:ext cx="2688780" cy="21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318B1-456F-0DA6-1DCA-650EFC31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Overview of Case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F14-235F-CAD2-33A9-9CD00E46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D09A-C6C6-9FE1-EBA0-AB45B455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59410" indent="-359410"/>
            <a:r>
              <a:rPr lang="en-US" sz="1400" dirty="0" err="1">
                <a:ea typeface="+mn-lt"/>
                <a:cs typeface="+mn-lt"/>
              </a:rPr>
              <a:t>Kagermann</a:t>
            </a:r>
            <a:r>
              <a:rPr lang="en-US" sz="1400" dirty="0">
                <a:ea typeface="+mn-lt"/>
                <a:cs typeface="+mn-lt"/>
              </a:rPr>
              <a:t>, H., </a:t>
            </a:r>
            <a:r>
              <a:rPr lang="en-US" sz="1400" dirty="0" err="1">
                <a:ea typeface="+mn-lt"/>
                <a:cs typeface="+mn-lt"/>
              </a:rPr>
              <a:t>Helbig</a:t>
            </a:r>
            <a:r>
              <a:rPr lang="en-US" sz="1400" dirty="0">
                <a:ea typeface="+mn-lt"/>
                <a:cs typeface="+mn-lt"/>
              </a:rPr>
              <a:t>, J., </a:t>
            </a:r>
            <a:r>
              <a:rPr lang="en-US" sz="1400" dirty="0" err="1">
                <a:ea typeface="+mn-lt"/>
                <a:cs typeface="+mn-lt"/>
              </a:rPr>
              <a:t>Hellinge</a:t>
            </a:r>
            <a:endParaRPr lang="en-IN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D21F-DBFD-C821-EACC-C7D9DB2A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A386BC-3DC1-44F5-8153-0F5527E6021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50831"/>
      </p:ext>
    </p:extLst>
  </p:cSld>
  <p:clrMapOvr>
    <a:masterClrMapping/>
  </p:clrMapOvr>
</p:sld>
</file>

<file path=ppt/theme/theme1.xml><?xml version="1.0" encoding="utf-8"?>
<a:theme xmlns:a="http://schemas.openxmlformats.org/drawingml/2006/main" name="GPE Master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16_190121_ppt_Master_Ins_de_16zu9.potx" id="{4EF4FC83-082C-42C2-B3E1-449DBD85C67C}" vid="{D2F4557E-E116-4643-826B-77D4BD5DC11C}"/>
    </a:ext>
  </a:ext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1AA09BF6F9D74E9B3B85C32FCC01AA" ma:contentTypeVersion="2" ma:contentTypeDescription="Ein neues Dokument erstellen." ma:contentTypeScope="" ma:versionID="8ec64f213d8bb26a7874d5c6392e47d2">
  <xsd:schema xmlns:xsd="http://www.w3.org/2001/XMLSchema" xmlns:xs="http://www.w3.org/2001/XMLSchema" xmlns:p="http://schemas.microsoft.com/office/2006/metadata/properties" xmlns:ns2="9a7d330f-a3ee-4a17-901b-b0e00eab8375" targetNamespace="http://schemas.microsoft.com/office/2006/metadata/properties" ma:root="true" ma:fieldsID="5d0a2d88a1ead6a819ba0a4a4356a367" ns2:_="">
    <xsd:import namespace="9a7d330f-a3ee-4a17-901b-b0e00eab837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330f-a3ee-4a17-901b-b0e00eab837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7d330f-a3ee-4a17-901b-b0e00eab8375">7SPTFMYJJWSV-83359401-4471</_dlc_DocId>
    <_dlc_DocIdUrl xmlns="9a7d330f-a3ee-4a17-901b-b0e00eab8375">
      <Url>https://ipkportal.ipk.fraunhofer.de/ipk_projekthosting/projekt_HHI_IPK_harmonisierung/_layouts/15/DocIdRedir.aspx?ID=7SPTFMYJJWSV-83359401-4471</Url>
      <Description>7SPTFMYJJWSV-83359401-4471</Description>
    </_dlc_DocIdUrl>
  </documentManagement>
</p:properties>
</file>

<file path=customXml/itemProps1.xml><?xml version="1.0" encoding="utf-8"?>
<ds:datastoreItem xmlns:ds="http://schemas.openxmlformats.org/officeDocument/2006/customXml" ds:itemID="{71F8744B-40D1-4885-A269-F17D489487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436A1F-049F-4D7E-8ED7-39889B0BC8FE}">
  <ds:schemaRefs>
    <ds:schemaRef ds:uri="9a7d330f-a3ee-4a17-901b-b0e00eab83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63D537-A968-43FB-A377-41CECF30EFA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5C792AC-8EF6-458D-AE8A-EDBED950A243}">
  <ds:schemaRefs>
    <ds:schemaRef ds:uri="9a7d330f-a3ee-4a17-901b-b0e00eab83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137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Candara</vt:lpstr>
      <vt:lpstr>Frutiger LT Com 45 Light</vt:lpstr>
      <vt:lpstr>Frutiger LT Com 55 Roman</vt:lpstr>
      <vt:lpstr>Times New Roman</vt:lpstr>
      <vt:lpstr>Wingdings</vt:lpstr>
      <vt:lpstr>GPE Master</vt:lpstr>
      <vt:lpstr>PowerPoint Presentation</vt:lpstr>
      <vt:lpstr>Agenda</vt:lpstr>
      <vt:lpstr>Case Study: Overview of Case Studies</vt:lpstr>
      <vt:lpstr>References</vt:lpstr>
    </vt:vector>
  </TitlesOfParts>
  <Company>Fraunhofer-Instituit IPK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GPE-D Lecture 11 - Work 4.0</dc:title>
  <dc:creator>DESIGAN V V</dc:creator>
  <cp:lastModifiedBy>DESIGAN V V</cp:lastModifiedBy>
  <cp:revision>7</cp:revision>
  <cp:lastPrinted>2011-04-27T07:57:31Z</cp:lastPrinted>
  <dcterms:created xsi:type="dcterms:W3CDTF">2019-06-24T07:36:50Z</dcterms:created>
  <dcterms:modified xsi:type="dcterms:W3CDTF">2024-08-03T19:15:49Z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HGvorlage">
    <vt:bool>true</vt:bool>
  </property>
  <property fmtid="{D5CDD505-2E9C-101B-9397-08002B2CF9AE}" pid="3" name="hasChanged">
    <vt:bool>false</vt:bool>
  </property>
  <property fmtid="{D5CDD505-2E9C-101B-9397-08002B2CF9AE}" pid="4" name="FHGsprache">
    <vt:lpwstr>de</vt:lpwstr>
  </property>
  <property fmtid="{D5CDD505-2E9C-101B-9397-08002B2CF9AE}" pid="5" name="klassifizierung">
    <vt:lpwstr>intern</vt:lpwstr>
  </property>
  <property fmtid="{D5CDD505-2E9C-101B-9397-08002B2CF9AE}" pid="6" name="pageCount">
    <vt:lpwstr>16</vt:lpwstr>
  </property>
  <property fmtid="{D5CDD505-2E9C-101B-9397-08002B2CF9AE}" pid="7" name="ContentTypeId">
    <vt:lpwstr>0x010100B01AA09BF6F9D74E9B3B85C32FCC01AA</vt:lpwstr>
  </property>
  <property fmtid="{D5CDD505-2E9C-101B-9397-08002B2CF9AE}" pid="8" name="_dlc_DocIdItemGuid">
    <vt:lpwstr>fbae94c3-fced-4660-a168-746588195758</vt:lpwstr>
  </property>
</Properties>
</file>