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CA654-0EA8-4295-B023-0EC906671F8B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94741-F86F-47D1-9D66-F7A60DDAA3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4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94741-F86F-47D1-9D66-F7A60DDAA39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72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7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24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9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36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3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8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8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3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39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34E8-46D9-438C-B0DA-B1DCB5EAECD5}" type="datetimeFigureOut">
              <a:rPr lang="ru-RU" smtClean="0"/>
              <a:t>07.08.2025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B3EFC-A55F-4D37-89CB-22FBC42A7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17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611560" y="332656"/>
            <a:ext cx="7772400" cy="3267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по проекту: </a:t>
            </a:r>
            <a:r>
              <a:rPr lang="ru-RU" b="1" dirty="0"/>
              <a:t>Организация учета отходов на полигоне ТКО (Твердых коммунальных отходов), для регламентированной </a:t>
            </a:r>
            <a:r>
              <a:rPr lang="ru-RU" b="1" dirty="0" smtClean="0"/>
              <a:t>отчетности.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845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</a:t>
            </a:r>
            <a:r>
              <a:rPr lang="ru-RU" dirty="0" smtClean="0"/>
              <a:t>тестирования </a:t>
            </a:r>
            <a:r>
              <a:rPr lang="en-US" dirty="0"/>
              <a:t>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1456183"/>
            <a:ext cx="8075240" cy="2260848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Сценарное тестирование выполнялось при помощи </a:t>
            </a:r>
            <a:r>
              <a:rPr lang="en-US" dirty="0" err="1" smtClean="0"/>
              <a:t>vanessa</a:t>
            </a:r>
            <a:r>
              <a:rPr lang="en-US" dirty="0" smtClean="0"/>
              <a:t>-automation</a:t>
            </a:r>
            <a:r>
              <a:rPr lang="ru-RU" dirty="0" smtClean="0"/>
              <a:t> и представлен в виде: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плана тестирования «Сценарий Тестирования_1С ТКО.</a:t>
            </a:r>
            <a:r>
              <a:rPr lang="en-US" dirty="0"/>
              <a:t>doc</a:t>
            </a:r>
            <a:r>
              <a:rPr lang="ru-RU" dirty="0" smtClean="0"/>
              <a:t>» </a:t>
            </a:r>
            <a:r>
              <a:rPr lang="ru-RU" dirty="0"/>
              <a:t>(папка </a:t>
            </a:r>
            <a:r>
              <a:rPr lang="en-US" dirty="0"/>
              <a:t>tests</a:t>
            </a:r>
            <a:r>
              <a:rPr lang="ru-RU" dirty="0"/>
              <a:t>)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сценария тестирования «Тест создание документа пользователем.</a:t>
            </a:r>
            <a:r>
              <a:rPr lang="en-US" dirty="0"/>
              <a:t>feature</a:t>
            </a:r>
            <a:r>
              <a:rPr lang="ru-RU" dirty="0" smtClean="0"/>
              <a:t>» (папка </a:t>
            </a:r>
            <a:r>
              <a:rPr lang="en-US" dirty="0" smtClean="0"/>
              <a:t>tests</a:t>
            </a:r>
            <a:r>
              <a:rPr lang="ru-RU" dirty="0" smtClean="0"/>
              <a:t>) </a:t>
            </a:r>
            <a:br>
              <a:rPr lang="ru-RU" dirty="0" smtClean="0"/>
            </a:br>
            <a:r>
              <a:rPr lang="ru-RU" dirty="0" smtClean="0"/>
              <a:t>- обработки для тестирования </a:t>
            </a:r>
            <a:r>
              <a:rPr lang="en-US" dirty="0" err="1" smtClean="0"/>
              <a:t>vanessa</a:t>
            </a:r>
            <a:r>
              <a:rPr lang="en-US" dirty="0" smtClean="0"/>
              <a:t>-automation-single</a:t>
            </a:r>
            <a:r>
              <a:rPr lang="ru-RU" dirty="0" smtClean="0"/>
              <a:t> (папка </a:t>
            </a:r>
            <a:r>
              <a:rPr lang="en-US" dirty="0"/>
              <a:t>\</a:t>
            </a:r>
            <a:r>
              <a:rPr lang="en-US" dirty="0" err="1"/>
              <a:t>src</a:t>
            </a:r>
            <a:r>
              <a:rPr lang="en-US" dirty="0"/>
              <a:t>\</a:t>
            </a:r>
            <a:r>
              <a:rPr lang="en-US" dirty="0" err="1"/>
              <a:t>epf</a:t>
            </a:r>
            <a:r>
              <a:rPr lang="ru-RU" dirty="0" smtClean="0"/>
              <a:t>)</a:t>
            </a:r>
          </a:p>
          <a:p>
            <a:r>
              <a:rPr lang="ru-RU" dirty="0" smtClean="0"/>
              <a:t>Цель тестирования проверить под разными пользователями возможность проведения документа «Регистрация Отходов». </a:t>
            </a:r>
          </a:p>
          <a:p>
            <a:r>
              <a:rPr lang="ru-RU" dirty="0" smtClean="0"/>
              <a:t>Так как запись в регистр при проведении документа выполнялось ранее (</a:t>
            </a:r>
            <a:r>
              <a:rPr lang="en-US" dirty="0" err="1"/>
              <a:t>Yaxunit</a:t>
            </a:r>
            <a:r>
              <a:rPr lang="ru-RU" dirty="0" smtClean="0"/>
              <a:t>), то цель этого теста, проверить достаточно ли прав у пользователя для проведения этого документа.</a:t>
            </a:r>
          </a:p>
          <a:p>
            <a:r>
              <a:rPr lang="ru-RU" dirty="0" smtClean="0"/>
              <a:t>Тестирование выполняется исключительно на тестовой базе и наличие ненужных документов в данном случае не критично. Удалять их не обязательно.</a:t>
            </a:r>
          </a:p>
          <a:p>
            <a:r>
              <a:rPr lang="ru-RU" dirty="0" smtClean="0"/>
              <a:t>Подразумевается, что перед запуском теста происходит подключение клиента под нужным пользователем</a:t>
            </a:r>
          </a:p>
          <a:p>
            <a:r>
              <a:rPr lang="ru-RU" dirty="0" smtClean="0"/>
              <a:t>Подразумевается, что тест выполняется на тестовой базе с Уже существующими данными, такими как: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/>
              <a:t>организация </a:t>
            </a:r>
            <a:r>
              <a:rPr lang="ru-RU" dirty="0" smtClean="0"/>
              <a:t>- Мурманский </a:t>
            </a:r>
            <a:r>
              <a:rPr lang="ru-RU" dirty="0"/>
              <a:t>филиал АО \"</a:t>
            </a:r>
            <a:r>
              <a:rPr lang="ru-RU" dirty="0" err="1"/>
              <a:t>Ситиматик</a:t>
            </a:r>
            <a:r>
              <a:rPr lang="ru-RU" dirty="0"/>
              <a:t>\"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smtClean="0"/>
              <a:t>Контрагент - </a:t>
            </a:r>
            <a:r>
              <a:rPr lang="ru-RU" dirty="0"/>
              <a:t>«Мурманский» филиал АО «МОСКОВСКОЕ ПРОП</a:t>
            </a:r>
            <a:r>
              <a:rPr lang="ru-RU" dirty="0" smtClean="0"/>
              <a:t>»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Номенклатура </a:t>
            </a:r>
            <a:r>
              <a:rPr lang="ru-RU" dirty="0"/>
              <a:t>- 1 00 000 00 00 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682759"/>
            <a:ext cx="5832648" cy="306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47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Исходный </a:t>
            </a:r>
            <a:r>
              <a:rPr lang="ru-RU" dirty="0"/>
              <a:t>код конфигурации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Рабочая конфигурация, в которой идет работа представлен в файле «</a:t>
            </a:r>
            <a:r>
              <a:rPr lang="en-US" dirty="0"/>
              <a:t>1Cv8_</a:t>
            </a:r>
            <a:r>
              <a:rPr lang="ru-RU" dirty="0"/>
              <a:t>ТКО.</a:t>
            </a:r>
            <a:r>
              <a:rPr lang="en-US" dirty="0" err="1"/>
              <a:t>cf</a:t>
            </a:r>
            <a:r>
              <a:rPr lang="ru-RU" dirty="0" smtClean="0"/>
              <a:t>» </a:t>
            </a:r>
          </a:p>
          <a:p>
            <a:r>
              <a:rPr lang="ru-RU" dirty="0" smtClean="0"/>
              <a:t>В связи с невозможностью установки стороннего ПО (</a:t>
            </a:r>
            <a:r>
              <a:rPr lang="en-US" dirty="0" smtClean="0"/>
              <a:t>Docker, </a:t>
            </a:r>
            <a:r>
              <a:rPr lang="en-US" dirty="0" err="1" smtClean="0"/>
              <a:t>RabbitMQ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на рабочем сервере, а также для демонстрации </a:t>
            </a:r>
            <a:r>
              <a:rPr lang="en-US" dirty="0" smtClean="0"/>
              <a:t>APDEX</a:t>
            </a:r>
            <a:r>
              <a:rPr lang="ru-RU" dirty="0" smtClean="0"/>
              <a:t> выгружена тестовая база </a:t>
            </a:r>
            <a:r>
              <a:rPr lang="ru-RU" dirty="0"/>
              <a:t>«</a:t>
            </a:r>
            <a:r>
              <a:rPr lang="en-US" dirty="0"/>
              <a:t>1Cv8_</a:t>
            </a:r>
            <a:r>
              <a:rPr lang="ru-RU" dirty="0" err="1" smtClean="0"/>
              <a:t>ТКО_Тест</a:t>
            </a:r>
            <a:r>
              <a:rPr lang="ru-RU" dirty="0" smtClean="0"/>
              <a:t>.</a:t>
            </a:r>
            <a:r>
              <a:rPr lang="en-US" dirty="0" err="1"/>
              <a:t>cf</a:t>
            </a:r>
            <a:r>
              <a:rPr lang="ru-RU" dirty="0"/>
              <a:t>» </a:t>
            </a:r>
          </a:p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>
          <a:xfrm>
            <a:off x="4716016" y="1628800"/>
            <a:ext cx="4038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В рабочей базе уже ведется работа, заполняются данные. В связи с политикой конфиденциальности предоставить заполненную рабочую или тестовую базу не возможно.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17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1Cv8_</a:t>
            </a:r>
            <a:r>
              <a:rPr lang="ru-RU" dirty="0"/>
              <a:t>ТКО.</a:t>
            </a:r>
            <a:r>
              <a:rPr lang="en-US" dirty="0" err="1"/>
              <a:t>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45651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Согласно принципу </a:t>
            </a:r>
            <a:r>
              <a:rPr lang="en-US" dirty="0" smtClean="0"/>
              <a:t>MVP </a:t>
            </a:r>
            <a:r>
              <a:rPr lang="ru-RU" dirty="0" smtClean="0"/>
              <a:t>в действующей конфигурации внедрены минимальные библиотеки из БСП:</a:t>
            </a:r>
            <a:br>
              <a:rPr lang="ru-RU" dirty="0" smtClean="0"/>
            </a:br>
            <a:r>
              <a:rPr lang="ru-RU" dirty="0" smtClean="0"/>
              <a:t>- Базовая функциональность</a:t>
            </a:r>
            <a:br>
              <a:rPr lang="ru-RU" dirty="0" smtClean="0"/>
            </a:br>
            <a:r>
              <a:rPr lang="ru-RU" dirty="0" smtClean="0"/>
              <a:t>- Обновление версий ИБ</a:t>
            </a:r>
            <a:br>
              <a:rPr lang="ru-RU" dirty="0" smtClean="0"/>
            </a:br>
            <a:r>
              <a:rPr lang="ru-RU" dirty="0" smtClean="0"/>
              <a:t>- Пользователи</a:t>
            </a:r>
          </a:p>
          <a:p>
            <a:r>
              <a:rPr lang="ru-RU" dirty="0" smtClean="0"/>
              <a:t>В связи с малой загруженность и заведомо избыточными мощностями серверов, библиотека «Оценка производительности» не внедрялась.</a:t>
            </a:r>
          </a:p>
          <a:p>
            <a:r>
              <a:rPr lang="ru-RU" dirty="0" smtClean="0"/>
              <a:t>В текущий момент у рабочей базы нет необходимости в выгрузке куда либо. </a:t>
            </a:r>
            <a:r>
              <a:rPr lang="en-US" dirty="0" err="1"/>
              <a:t>RabbitMQ</a:t>
            </a:r>
            <a:r>
              <a:rPr lang="ru-RU" dirty="0"/>
              <a:t> </a:t>
            </a:r>
            <a:r>
              <a:rPr lang="ru-RU" dirty="0" smtClean="0"/>
              <a:t>настроить на рабочем сервере без явной потребности не представляется возможным.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4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1Cv8_</a:t>
            </a:r>
            <a:r>
              <a:rPr lang="ru-RU" dirty="0" err="1"/>
              <a:t>ТКО_Тест</a:t>
            </a:r>
            <a:r>
              <a:rPr lang="ru-RU" dirty="0"/>
              <a:t>.</a:t>
            </a:r>
            <a:r>
              <a:rPr lang="en-US" dirty="0" err="1"/>
              <a:t>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4620" y="1268760"/>
            <a:ext cx="8285851" cy="201622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Для демонстрации работы с </a:t>
            </a:r>
            <a:r>
              <a:rPr lang="en-US" dirty="0" err="1" smtClean="0"/>
              <a:t>RabbitMQ</a:t>
            </a:r>
            <a:r>
              <a:rPr lang="ru-RU" dirty="0" smtClean="0"/>
              <a:t> и </a:t>
            </a:r>
            <a:r>
              <a:rPr lang="en-US" dirty="0" smtClean="0"/>
              <a:t>APDEX</a:t>
            </a:r>
            <a:r>
              <a:rPr lang="ru-RU" dirty="0" smtClean="0"/>
              <a:t> база была выгружена на локальный компьютер и развернута в качестве файловой базы.</a:t>
            </a:r>
          </a:p>
          <a:p>
            <a:r>
              <a:rPr lang="ru-RU" dirty="0" smtClean="0"/>
              <a:t>Обмен сообщений через </a:t>
            </a:r>
            <a:r>
              <a:rPr lang="en-US" dirty="0" err="1"/>
              <a:t>RabbitMQ</a:t>
            </a:r>
            <a:r>
              <a:rPr lang="ru-RU" dirty="0"/>
              <a:t> </a:t>
            </a:r>
            <a:r>
              <a:rPr lang="ru-RU" dirty="0" smtClean="0"/>
              <a:t>представлен в качестве отправки номера проведенного документа (только при проведении документа в через форму документа). На данный момент все сообщения копятся на стороне </a:t>
            </a:r>
            <a:r>
              <a:rPr lang="en-US" dirty="0" err="1"/>
              <a:t>RabbitMQ</a:t>
            </a:r>
            <a:r>
              <a:rPr lang="ru-RU" dirty="0"/>
              <a:t> </a:t>
            </a:r>
            <a:r>
              <a:rPr lang="ru-RU" dirty="0" smtClean="0"/>
              <a:t>и ждут когда появится адресат.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840760" cy="359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7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1Cv8_</a:t>
            </a:r>
            <a:r>
              <a:rPr lang="ru-RU" dirty="0" err="1"/>
              <a:t>ТКО_Тест</a:t>
            </a:r>
            <a:r>
              <a:rPr lang="ru-RU" dirty="0"/>
              <a:t>.</a:t>
            </a:r>
            <a:r>
              <a:rPr lang="en-US" dirty="0" err="1"/>
              <a:t>cf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91264" cy="190080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APDEX</a:t>
            </a:r>
            <a:r>
              <a:rPr lang="ru-RU" dirty="0" smtClean="0"/>
              <a:t> также представлено только для измерения проведения документа «Регистрация Отходов». Настройка показателей выполнялась только для демонстрации функционала и не несут в себе действительных ключевых показателей.</a:t>
            </a:r>
          </a:p>
          <a:p>
            <a:r>
              <a:rPr lang="ru-RU" dirty="0" smtClean="0"/>
              <a:t>Но при проведении любого документа можно увидеть результат в отчете.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17031"/>
            <a:ext cx="5147502" cy="262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7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Потребность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Потребность новой системы учета была обнаружена в ходе изучения действующих бизнес процессов в компании АО «</a:t>
            </a:r>
            <a:r>
              <a:rPr lang="ru-RU" sz="2000" dirty="0" err="1" smtClean="0"/>
              <a:t>Ситиматик</a:t>
            </a:r>
            <a:r>
              <a:rPr lang="ru-RU" sz="2000" dirty="0" smtClean="0"/>
              <a:t>» (региональный оператор твердых коммунальных отходов).</a:t>
            </a:r>
          </a:p>
          <a:p>
            <a:r>
              <a:rPr lang="ru-RU" sz="2000" dirty="0" smtClean="0"/>
              <a:t>Отдел экологии собирал информацию и формировал отчеты для министерства природных ресурсов и экологии в файлах </a:t>
            </a:r>
            <a:r>
              <a:rPr lang="en-US" sz="2000" dirty="0" smtClean="0"/>
              <a:t>Excel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Процесс ввода информации и составление форм отчета было решено автоматизировать средствами 1с.</a:t>
            </a:r>
          </a:p>
          <a:p>
            <a:pPr marL="0" indent="0">
              <a:buNone/>
            </a:pP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0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Подготовка к разработке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Вся подготовка выполнялась согласно техническому заданию.</a:t>
            </a:r>
          </a:p>
          <a:p>
            <a:r>
              <a:rPr lang="ru-RU" dirty="0" smtClean="0"/>
              <a:t>Все документы и исходники конфигурации размещены в публичном </a:t>
            </a:r>
            <a:r>
              <a:rPr lang="ru-RU" dirty="0" err="1" smtClean="0"/>
              <a:t>репрозитории</a:t>
            </a:r>
            <a:r>
              <a:rPr lang="ru-RU" dirty="0" smtClean="0"/>
              <a:t> </a:t>
            </a:r>
            <a:r>
              <a:rPr lang="en-US" dirty="0" smtClean="0"/>
              <a:t>https://github.com/Vil1983/vanessa-TKO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0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бизнес процесса </a:t>
            </a:r>
            <a:r>
              <a:rPr lang="en-US" dirty="0" smtClean="0"/>
              <a:t>AS-IS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Бизнес процесс описывался с помощью онлайн сервиса «</a:t>
            </a:r>
            <a:r>
              <a:rPr lang="en-US" sz="2000" dirty="0" smtClean="0"/>
              <a:t>demo.bpmn.io</a:t>
            </a:r>
            <a:r>
              <a:rPr lang="ru-RU" sz="2000" dirty="0" smtClean="0"/>
              <a:t>». </a:t>
            </a:r>
            <a:br>
              <a:rPr lang="ru-RU" sz="2000" dirty="0" smtClean="0"/>
            </a:br>
            <a:r>
              <a:rPr lang="ru-RU" sz="2000" dirty="0" smtClean="0"/>
              <a:t>Результатом является два файла:</a:t>
            </a:r>
            <a:br>
              <a:rPr lang="ru-RU" sz="2000" dirty="0" smtClean="0"/>
            </a:br>
            <a:r>
              <a:rPr lang="ru-RU" sz="2000" dirty="0" smtClean="0"/>
              <a:t>- Схема процесса </a:t>
            </a:r>
            <a:r>
              <a:rPr lang="en-US" sz="2000" dirty="0" smtClean="0"/>
              <a:t>AS-</a:t>
            </a:r>
            <a:r>
              <a:rPr lang="en-US" sz="2000" dirty="0" err="1" smtClean="0"/>
              <a:t>IS.bpmn</a:t>
            </a:r>
            <a:r>
              <a:rPr lang="ru-RU" sz="2000" dirty="0" smtClean="0"/>
              <a:t> (исходник)</a:t>
            </a:r>
            <a:br>
              <a:rPr lang="ru-RU" sz="2000" dirty="0" smtClean="0"/>
            </a:br>
            <a:r>
              <a:rPr lang="ru-RU" sz="2000" dirty="0" smtClean="0"/>
              <a:t>- Схема процесса </a:t>
            </a:r>
            <a:r>
              <a:rPr lang="en-US" sz="2000" dirty="0" smtClean="0"/>
              <a:t>AS-</a:t>
            </a:r>
            <a:r>
              <a:rPr lang="en-US" sz="2000" dirty="0" err="1" smtClean="0"/>
              <a:t>IS.svg</a:t>
            </a:r>
            <a:r>
              <a:rPr lang="ru-RU" sz="2000" dirty="0" smtClean="0"/>
              <a:t> (версия для просмотра в браузере) </a:t>
            </a:r>
            <a:endParaRPr lang="ru-RU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38600" cy="192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99992" y="3745472"/>
            <a:ext cx="4344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 схемы видно, что для формирования </a:t>
            </a:r>
            <a:br>
              <a:rPr lang="ru-RU" dirty="0" smtClean="0"/>
            </a:br>
            <a:r>
              <a:rPr lang="ru-RU" dirty="0" smtClean="0"/>
              <a:t>каждого отчета приходилось вручную </a:t>
            </a:r>
          </a:p>
          <a:p>
            <a:r>
              <a:rPr lang="ru-RU" dirty="0" smtClean="0"/>
              <a:t>переносить данные из исходного файла в </a:t>
            </a:r>
            <a:br>
              <a:rPr lang="ru-RU" dirty="0" smtClean="0"/>
            </a:br>
            <a:r>
              <a:rPr lang="ru-RU" dirty="0" smtClean="0"/>
              <a:t>файл нужного отчета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1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бизнес процесса </a:t>
            </a:r>
            <a:r>
              <a:rPr lang="en-US" dirty="0" smtClean="0"/>
              <a:t>TO-BE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4649195" y="3573016"/>
            <a:ext cx="3888432" cy="225336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новом варианте бизнес процесса все варианты отчетов формируются автоматически, что значительно сокращает время создание отчета</a:t>
            </a:r>
            <a:endParaRPr lang="ru-RU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00808"/>
            <a:ext cx="4038600" cy="144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бъект 9"/>
          <p:cNvSpPr txBox="1">
            <a:spLocks/>
          </p:cNvSpPr>
          <p:nvPr/>
        </p:nvSpPr>
        <p:spPr>
          <a:xfrm>
            <a:off x="609600" y="17526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smtClean="0"/>
              <a:t>Бизнес процесс описывался также при помощи онлайн сервиса «</a:t>
            </a:r>
            <a:r>
              <a:rPr lang="en-US" sz="2000" smtClean="0"/>
              <a:t>demo.bpmn.io</a:t>
            </a:r>
            <a:r>
              <a:rPr lang="ru-RU" sz="2000" smtClean="0"/>
              <a:t>». </a:t>
            </a:r>
            <a:br>
              <a:rPr lang="ru-RU" sz="2000" smtClean="0"/>
            </a:br>
            <a:r>
              <a:rPr lang="ru-RU" sz="2000" smtClean="0"/>
              <a:t>Результатом является два файла:</a:t>
            </a:r>
            <a:br>
              <a:rPr lang="ru-RU" sz="2000" smtClean="0"/>
            </a:br>
            <a:r>
              <a:rPr lang="ru-RU" sz="2000" smtClean="0"/>
              <a:t>- Схема процесса </a:t>
            </a:r>
            <a:r>
              <a:rPr lang="en-US" sz="2000" smtClean="0"/>
              <a:t>TO-BE.bpmn</a:t>
            </a:r>
            <a:r>
              <a:rPr lang="ru-RU" sz="2000" smtClean="0"/>
              <a:t> (исходник)</a:t>
            </a:r>
            <a:br>
              <a:rPr lang="ru-RU" sz="2000" smtClean="0"/>
            </a:br>
            <a:r>
              <a:rPr lang="ru-RU" sz="2000" smtClean="0"/>
              <a:t>- Схема процесса </a:t>
            </a:r>
            <a:r>
              <a:rPr lang="en-US" sz="2000" smtClean="0"/>
              <a:t>TO-BE.svg</a:t>
            </a:r>
            <a:r>
              <a:rPr lang="ru-RU" sz="2000" smtClean="0"/>
              <a:t> (версия для просмотра в браузере)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3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объектов метаданных (С4)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600" dirty="0" smtClean="0"/>
              <a:t>Модель С4 представлена только </a:t>
            </a:r>
            <a:r>
              <a:rPr lang="ru-RU" sz="1600" dirty="0"/>
              <a:t>тремя схемами:</a:t>
            </a:r>
            <a:br>
              <a:rPr lang="ru-RU" sz="1600" dirty="0"/>
            </a:br>
            <a:r>
              <a:rPr lang="ru-RU" sz="1600" dirty="0"/>
              <a:t>- Уровень 1. Диаграмма контекста</a:t>
            </a:r>
            <a:br>
              <a:rPr lang="ru-RU" sz="1600" dirty="0"/>
            </a:br>
            <a:r>
              <a:rPr lang="ru-RU" sz="1600" dirty="0"/>
              <a:t>- Уровень 2. Диаграмма контейнеров</a:t>
            </a:r>
            <a:br>
              <a:rPr lang="ru-RU" sz="1600" dirty="0"/>
            </a:br>
            <a:r>
              <a:rPr lang="ru-RU" sz="1600" dirty="0"/>
              <a:t>- Уровень 3. Диаграмма </a:t>
            </a:r>
            <a:r>
              <a:rPr lang="ru-RU" sz="1600" dirty="0" smtClean="0"/>
              <a:t>компонентов</a:t>
            </a:r>
            <a:br>
              <a:rPr lang="ru-RU" sz="1600" dirty="0" smtClean="0"/>
            </a:br>
            <a:r>
              <a:rPr lang="ru-RU" sz="1600" dirty="0" smtClean="0"/>
              <a:t>Диаграмма четверного уровня не использовалась в виду простоты внутренних процедур и функций.</a:t>
            </a:r>
          </a:p>
          <a:p>
            <a:r>
              <a:rPr lang="ru-RU" sz="1600" dirty="0" smtClean="0"/>
              <a:t>Все разработанные диаграммы представлены в двух видах: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en-US" sz="1600" dirty="0"/>
              <a:t>.</a:t>
            </a:r>
            <a:r>
              <a:rPr lang="en-US" sz="1600" dirty="0" err="1" smtClean="0"/>
              <a:t>png</a:t>
            </a:r>
            <a:r>
              <a:rPr lang="ru-RU" sz="1600" dirty="0" smtClean="0"/>
              <a:t> – для визуального просмотра</a:t>
            </a:r>
            <a:br>
              <a:rPr lang="ru-RU" sz="1600" dirty="0" smtClean="0"/>
            </a:br>
            <a:r>
              <a:rPr lang="ru-RU" sz="1600" dirty="0" smtClean="0"/>
              <a:t>- </a:t>
            </a:r>
            <a:r>
              <a:rPr lang="en-US" sz="1600" dirty="0"/>
              <a:t>.</a:t>
            </a:r>
            <a:r>
              <a:rPr lang="en-US" sz="1600" dirty="0" err="1" smtClean="0"/>
              <a:t>puml</a:t>
            </a:r>
            <a:r>
              <a:rPr lang="ru-RU" sz="1600" dirty="0" smtClean="0"/>
              <a:t> – для просмотра кода (например в </a:t>
            </a:r>
            <a:r>
              <a:rPr lang="en-US" sz="1600" dirty="0"/>
              <a:t>Visual Studio Code</a:t>
            </a:r>
            <a:r>
              <a:rPr lang="ru-RU" sz="1600" dirty="0" smtClean="0"/>
              <a:t>).</a:t>
            </a:r>
          </a:p>
          <a:p>
            <a:r>
              <a:rPr lang="ru-RU" sz="1600" dirty="0" smtClean="0"/>
              <a:t>На диаграммах представлены только ключевые моменты взаимодействия по учету отходов. Стандартные механизмы, например БСП, не отображались на третьем уровне.</a:t>
            </a:r>
            <a:endParaRPr lang="ru-RU" sz="1600" dirty="0"/>
          </a:p>
        </p:txBody>
      </p:sp>
      <p:pic>
        <p:nvPicPr>
          <p:cNvPr id="1026" name="Picture 2" descr="D:\Проекты\Дипломный проект\doc\Уровень 1. Диаграмма контекст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00808"/>
            <a:ext cx="1672440" cy="146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Проекты\Дипломный проект\doc\Уровень 2. Диаграмма контейнеров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48656"/>
            <a:ext cx="2224986" cy="28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Проекты\Дипломный проект\doc\Уровень 3. Диаграмма компонентов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2309863" cy="15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90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Прототипы ключевых форм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На данный момент ключевыми формами можно назвать только две:</a:t>
            </a:r>
            <a:br>
              <a:rPr lang="ru-RU" sz="1800" dirty="0" smtClean="0"/>
            </a:br>
            <a:r>
              <a:rPr lang="ru-RU" sz="1800" dirty="0" smtClean="0"/>
              <a:t>- форма документа «Регистрация отходов»</a:t>
            </a:r>
            <a:br>
              <a:rPr lang="ru-RU" sz="1800" dirty="0" smtClean="0"/>
            </a:br>
            <a:r>
              <a:rPr lang="ru-RU" sz="1800" dirty="0" smtClean="0"/>
              <a:t>- форма отчета за период.</a:t>
            </a:r>
          </a:p>
          <a:p>
            <a:r>
              <a:rPr lang="ru-RU" sz="1800" dirty="0" smtClean="0"/>
              <a:t>Для разработки прототипа использовался онлайн сервис «</a:t>
            </a:r>
            <a:r>
              <a:rPr lang="en-US" sz="1800" dirty="0" smtClean="0"/>
              <a:t>Maker-studio.pro</a:t>
            </a:r>
            <a:r>
              <a:rPr lang="ru-RU" sz="1800" dirty="0" smtClean="0"/>
              <a:t>»</a:t>
            </a:r>
          </a:p>
          <a:p>
            <a:r>
              <a:rPr lang="ru-RU" sz="1800" dirty="0" smtClean="0"/>
              <a:t>Обе формы представлены в формате </a:t>
            </a:r>
            <a:r>
              <a:rPr lang="en-US" sz="1800" dirty="0" smtClean="0"/>
              <a:t>pdf</a:t>
            </a:r>
            <a:r>
              <a:rPr lang="ru-RU" sz="1800" dirty="0"/>
              <a:t> м называются:</a:t>
            </a:r>
            <a:br>
              <a:rPr lang="ru-RU" sz="1800" dirty="0"/>
            </a:br>
            <a:r>
              <a:rPr lang="ru-RU" sz="1800" dirty="0"/>
              <a:t>- Форма документа Регистрация отходов</a:t>
            </a:r>
            <a:br>
              <a:rPr lang="ru-RU" sz="1800" dirty="0"/>
            </a:br>
            <a:r>
              <a:rPr lang="ru-RU" sz="1800" dirty="0"/>
              <a:t>- Форма отчета Отходы по периоду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99405"/>
            <a:ext cx="3075459" cy="1528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749" y="3645024"/>
            <a:ext cx="2780072" cy="1944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6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</a:t>
            </a:r>
            <a:r>
              <a:rPr lang="en-US" dirty="0"/>
              <a:t>MVP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ru-RU" dirty="0" smtClean="0"/>
              <a:t>Минимальным функционалом можно назвать две самые важные функции:</a:t>
            </a:r>
            <a:br>
              <a:rPr lang="ru-RU" dirty="0" smtClean="0"/>
            </a:br>
            <a:r>
              <a:rPr lang="ru-RU" dirty="0" smtClean="0"/>
              <a:t>- Ввод данных с помощью документа «Регистрация отходов»</a:t>
            </a:r>
            <a:br>
              <a:rPr lang="ru-RU" dirty="0" smtClean="0"/>
            </a:br>
            <a:r>
              <a:rPr lang="ru-RU" dirty="0" smtClean="0"/>
              <a:t>- Вывод хотя бы одной формы отчета (кнопка 2-ТП в форме отчета)</a:t>
            </a:r>
          </a:p>
          <a:p>
            <a:r>
              <a:rPr lang="ru-RU" dirty="0" smtClean="0"/>
              <a:t>Перечисленное выше позволит начать использовать 1с и в дальнейшем дорабатывать другие формы отчетности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Юнит-тесты на </a:t>
            </a:r>
            <a:r>
              <a:rPr lang="en-US" dirty="0" err="1"/>
              <a:t>Yaxunit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dirty="0" err="1" smtClean="0"/>
              <a:t>Yaxunit</a:t>
            </a:r>
            <a:r>
              <a:rPr lang="ru-RU" sz="1800" dirty="0" smtClean="0"/>
              <a:t> выложен в качестве расширения </a:t>
            </a:r>
            <a:r>
              <a:rPr lang="en-US" sz="1800" dirty="0" err="1" smtClean="0"/>
              <a:t>YAXUNIT.cfe</a:t>
            </a:r>
            <a:r>
              <a:rPr lang="ru-RU" sz="1800" dirty="0" smtClean="0"/>
              <a:t> и находится в папке </a:t>
            </a:r>
            <a:r>
              <a:rPr lang="en-US" sz="1800" dirty="0"/>
              <a:t>\</a:t>
            </a:r>
            <a:r>
              <a:rPr lang="en-US" sz="1800" dirty="0" err="1" smtClean="0"/>
              <a:t>src</a:t>
            </a:r>
            <a:r>
              <a:rPr lang="en-US" sz="1800" dirty="0" smtClean="0"/>
              <a:t>\</a:t>
            </a:r>
            <a:r>
              <a:rPr lang="en-US" sz="1800" dirty="0" err="1" smtClean="0"/>
              <a:t>cfe</a:t>
            </a:r>
            <a:endParaRPr lang="ru-RU" sz="1800" dirty="0" smtClean="0"/>
          </a:p>
          <a:p>
            <a:r>
              <a:rPr lang="ru-RU" sz="1800" dirty="0" smtClean="0"/>
              <a:t>Для данной конфигурации самым важным является сохранение данных в системе. То есть проведение документа «Регистрация отходов» и соответствующие записи в регистре накопления.</a:t>
            </a:r>
          </a:p>
          <a:p>
            <a:r>
              <a:rPr lang="ru-RU" sz="1800" dirty="0" smtClean="0"/>
              <a:t>Тест выполняется в транзакции, создается документ, проводится, после чего выполняется проверка регистра на наличие записи. Если </a:t>
            </a:r>
            <a:r>
              <a:rPr lang="ru-RU" sz="1800" dirty="0"/>
              <a:t>В регистре «</a:t>
            </a:r>
            <a:r>
              <a:rPr lang="ru-RU" sz="1800" dirty="0" err="1" smtClean="0"/>
              <a:t>ОтходыПолученные</a:t>
            </a:r>
            <a:r>
              <a:rPr lang="ru-RU" sz="1800" dirty="0" smtClean="0"/>
              <a:t>» присутствует созданный документ, то тест считается пройденным.</a:t>
            </a:r>
          </a:p>
          <a:p>
            <a:r>
              <a:rPr lang="ru-RU" sz="1800" dirty="0" smtClean="0"/>
              <a:t>Так как тестирование выполняется на базе с уже существующими данными, то принимаем за факт существования в </a:t>
            </a:r>
            <a:r>
              <a:rPr lang="ru-RU" sz="1800" dirty="0"/>
              <a:t>справочнике «</a:t>
            </a:r>
            <a:r>
              <a:rPr lang="ru-RU" sz="1800" dirty="0" err="1"/>
              <a:t>КлассификаторОтходов</a:t>
            </a:r>
            <a:r>
              <a:rPr lang="ru-RU" sz="1800" dirty="0"/>
              <a:t>» </a:t>
            </a:r>
            <a:r>
              <a:rPr lang="ru-RU" sz="1800" dirty="0" smtClean="0"/>
              <a:t>отхода </a:t>
            </a:r>
            <a:r>
              <a:rPr lang="ru-RU" sz="1800" dirty="0"/>
              <a:t>с кодом «1 00 000 00 00 0»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395962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12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502</Words>
  <Application>Microsoft Office PowerPoint</Application>
  <PresentationFormat>Экран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по проекту: Организация учета отходов на полигоне ТКО (Твердых коммунальных отходов), для регламентированной отчетности.</vt:lpstr>
      <vt:lpstr>1. Потребность</vt:lpstr>
      <vt:lpstr>2. Подготовка к разработке</vt:lpstr>
      <vt:lpstr>Описание бизнес процесса AS-IS</vt:lpstr>
      <vt:lpstr>Описание бизнес процесса TO-BE</vt:lpstr>
      <vt:lpstr>Проектирование объектов метаданных (С4)</vt:lpstr>
      <vt:lpstr>Прототипы ключевых форм</vt:lpstr>
      <vt:lpstr>Функционал MVP</vt:lpstr>
      <vt:lpstr>Юнит-тесты на Yaxunit</vt:lpstr>
      <vt:lpstr>Сценарий тестирования VA</vt:lpstr>
      <vt:lpstr>3. Исходный код конфигурации</vt:lpstr>
      <vt:lpstr>1Cv8_ТКО.cf</vt:lpstr>
      <vt:lpstr>1Cv8_ТКО_Тест.cf</vt:lpstr>
      <vt:lpstr>1Cv8_ТКО_Тест.cf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</dc:creator>
  <cp:lastModifiedBy>Я</cp:lastModifiedBy>
  <cp:revision>29</cp:revision>
  <dcterms:created xsi:type="dcterms:W3CDTF">2025-08-06T18:41:51Z</dcterms:created>
  <dcterms:modified xsi:type="dcterms:W3CDTF">2025-08-07T07:46:53Z</dcterms:modified>
</cp:coreProperties>
</file>