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4"/>
  </p:sldMasterIdLst>
  <p:notesMasterIdLst>
    <p:notesMasterId r:id="rId22"/>
  </p:notesMasterIdLst>
  <p:sldIdLst>
    <p:sldId id="256" r:id="rId5"/>
    <p:sldId id="257" r:id="rId6"/>
    <p:sldId id="267" r:id="rId7"/>
    <p:sldId id="258" r:id="rId8"/>
    <p:sldId id="271" r:id="rId9"/>
    <p:sldId id="272" r:id="rId10"/>
    <p:sldId id="273" r:id="rId11"/>
    <p:sldId id="274" r:id="rId12"/>
    <p:sldId id="259" r:id="rId13"/>
    <p:sldId id="313" r:id="rId14"/>
    <p:sldId id="317" r:id="rId15"/>
    <p:sldId id="318" r:id="rId16"/>
    <p:sldId id="319" r:id="rId17"/>
    <p:sldId id="270" r:id="rId18"/>
    <p:sldId id="312" r:id="rId19"/>
    <p:sldId id="283" r:id="rId20"/>
    <p:sldId id="275" r:id="rId21"/>
  </p:sldIdLst>
  <p:sldSz cx="9144000" cy="5143500" type="screen16x9"/>
  <p:notesSz cx="6858000" cy="9144000"/>
  <p:embeddedFontLst>
    <p:embeddedFont>
      <p:font typeface="Aharoni" panose="02010803020104030203" pitchFamily="2" charset="-79"/>
      <p:bold r:id="rId23"/>
    </p:embeddedFont>
    <p:embeddedFont>
      <p:font typeface="Congenial Black" panose="02000503040000020004" pitchFamily="2" charset="0"/>
      <p:bold r:id="rId24"/>
      <p:boldItalic r:id="rId25"/>
    </p:embeddedFon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Livvic" pitchFamily="2" charset="-18"/>
      <p:regular r:id="rId30"/>
      <p:bold r:id="rId31"/>
      <p:italic r:id="rId32"/>
      <p:boldItalic r:id="rId33"/>
    </p:embeddedFont>
    <p:embeddedFont>
      <p:font typeface="Roboto Condensed" panose="02000000000000000000" pitchFamily="2" charset="0"/>
      <p:regular r:id="rId34"/>
      <p:bold r:id="rId35"/>
      <p:italic r:id="rId36"/>
      <p:boldItalic r:id="rId37"/>
    </p:embeddedFont>
    <p:embeddedFont>
      <p:font typeface="Roboto Condensed Light" panose="02000000000000000000" pitchFamily="2" charset="0"/>
      <p:regular r:id="rId38"/>
      <p:bold r:id="rId39"/>
      <p:italic r:id="rId40"/>
      <p:boldItalic r:id="rId41"/>
    </p:embeddedFont>
    <p:embeddedFont>
      <p:font typeface="Roboto Condensed Medium" panose="02000000000000000000" pitchFamily="2" charset="0"/>
      <p:regular r:id="rId42"/>
      <p:italic r:id="rId43"/>
    </p:embeddedFont>
    <p:embeddedFont>
      <p:font typeface="Segoe UI Semibold" panose="020B0702040204020203" pitchFamily="34" charset="0"/>
      <p:bold r:id="rId44"/>
      <p:boldItalic r:id="rId45"/>
    </p:embeddedFont>
    <p:embeddedFont>
      <p:font typeface="Squada One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453002-0646-4EDA-98A9-CD1CEE867400}" v="2789" dt="2024-05-26T19:05:05.594"/>
  </p1510:revLst>
</p1510:revInfo>
</file>

<file path=ppt/tableStyles.xml><?xml version="1.0" encoding="utf-8"?>
<a:tblStyleLst xmlns:a="http://schemas.openxmlformats.org/drawingml/2006/main" def="{79AD6377-338B-4267-93EB-44754C4EB15E}">
  <a:tblStyle styleId="{79AD6377-338B-4267-93EB-44754C4EB1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7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7.fntdata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20" Type="http://schemas.openxmlformats.org/officeDocument/2006/relationships/slide" Target="slides/slide16.xml"/><Relationship Id="rId41" Type="http://schemas.openxmlformats.org/officeDocument/2006/relationships/font" Target="fonts/font1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39e48574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39e48574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9f7b1142c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9f7b1142c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a39e48574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a39e48574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a39e48574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a39e48574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a39e48574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a39e48574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a39e48574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a39e48574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3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ctrTitle" idx="2"/>
          </p:nvPr>
        </p:nvSpPr>
        <p:spPr>
          <a:xfrm>
            <a:off x="3716190" y="206257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subTitle" idx="1"/>
          </p:nvPr>
        </p:nvSpPr>
        <p:spPr>
          <a:xfrm>
            <a:off x="3716190" y="2765019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ctrTitle" idx="3"/>
          </p:nvPr>
        </p:nvSpPr>
        <p:spPr>
          <a:xfrm>
            <a:off x="5910940" y="2066326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subTitle" idx="4"/>
          </p:nvPr>
        </p:nvSpPr>
        <p:spPr>
          <a:xfrm>
            <a:off x="5910940" y="2866007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ctrTitle" idx="5"/>
          </p:nvPr>
        </p:nvSpPr>
        <p:spPr>
          <a:xfrm>
            <a:off x="1521440" y="206258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ubTitle" idx="6"/>
          </p:nvPr>
        </p:nvSpPr>
        <p:spPr>
          <a:xfrm>
            <a:off x="1479590" y="2765029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38825" y="3806025"/>
            <a:ext cx="2957125" cy="26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56536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584314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345894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364839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12641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145370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765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 idx="3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 idx="4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133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478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36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ctrTitle" idx="2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3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 idx="4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5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 idx="6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7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8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9" hasCustomPrompt="1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3" hasCustomPrompt="1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4" hasCustomPrompt="1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15" hasCustomPrompt="1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21663" y="364835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21663" y="-58075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>
            <a:spLocks noGrp="1"/>
          </p:cNvSpPr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1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ctrTitle" idx="2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ctrTitle" idx="3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4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ctrTitle" idx="5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6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4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65" r:id="rId6"/>
    <p:sldLayoutId id="2147483670" r:id="rId7"/>
    <p:sldLayoutId id="2147483696" r:id="rId8"/>
    <p:sldLayoutId id="2147483709" r:id="rId9"/>
    <p:sldLayoutId id="2147483710" r:id="rId10"/>
    <p:sldLayoutId id="2147483712" r:id="rId11"/>
    <p:sldLayoutId id="2147483738" r:id="rId12"/>
    <p:sldLayoutId id="214748373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FIREWALL</a:t>
            </a:r>
            <a:endParaRPr dirty="0"/>
          </a:p>
        </p:txBody>
      </p:sp>
      <p:sp>
        <p:nvSpPr>
          <p:cNvPr id="766" name="Google Shape;766;p94"/>
          <p:cNvSpPr txBox="1">
            <a:spLocks noGrp="1"/>
          </p:cNvSpPr>
          <p:nvPr>
            <p:ph type="subTitle" idx="1"/>
          </p:nvPr>
        </p:nvSpPr>
        <p:spPr>
          <a:xfrm>
            <a:off x="457275" y="36497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400" dirty="0"/>
              <a:t>ZÁKLADY A JEHO TYPY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k-SK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400" dirty="0"/>
              <a:t>Adam Ján Vilagi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400" dirty="0"/>
              <a:t>II.D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A18C4F-282B-68DE-AF30-057355B93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sz="2400" dirty="0">
                <a:latin typeface="Congenial Black"/>
              </a:rPr>
              <a:t>Výber správneho firewallu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BD25304-5D8C-9328-2DFB-CE84DA6D0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187" y="1299586"/>
            <a:ext cx="6278990" cy="3243900"/>
          </a:xfrm>
        </p:spPr>
        <p:txBody>
          <a:bodyPr/>
          <a:lstStyle/>
          <a:p>
            <a:pPr marL="114300" indent="0">
              <a:buNone/>
            </a:pPr>
            <a:r>
              <a:rPr lang="sk-SK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Výber firewallu je základným krokom ku správnej ochrane proti kybernetickým hrozbám, rôzne typy firewallov ponúkajú rôzne typy ochrany</a:t>
            </a:r>
          </a:p>
          <a:p>
            <a:pPr marL="114300" indent="0">
              <a:buNone/>
            </a:pP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sk-SK" sz="1600" dirty="0"/>
              <a:t>Analýza potrieb: Identifikácia špecifických bezpečnostných potrieb organizácie a typov hrozieb, ktoré je potrebné riešiť.</a:t>
            </a:r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sk-SK" sz="1600" dirty="0"/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sk-SK" sz="1600" dirty="0"/>
              <a:t>Porovnanie typov firewallov: Porovnanie výhod a nevýhod rôznych typov firewallov</a:t>
            </a:r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sk-SK" sz="1600" dirty="0"/>
              <a:t>Škálovateľnosť a náklady: Či dokáže firewall schopnosti rásť s organizáciou a jej finančnými nákladmi.</a:t>
            </a:r>
          </a:p>
          <a:p>
            <a:endParaRPr lang="en-US" dirty="0"/>
          </a:p>
        </p:txBody>
      </p:sp>
      <p:sp>
        <p:nvSpPr>
          <p:cNvPr id="4" name="Google Shape;1105;p121">
            <a:extLst>
              <a:ext uri="{FF2B5EF4-FFF2-40B4-BE49-F238E27FC236}">
                <a16:creationId xmlns:a16="http://schemas.microsoft.com/office/drawing/2014/main" id="{C6475067-E689-45C3-AD52-0CA4E5F29BD1}"/>
              </a:ext>
            </a:extLst>
          </p:cNvPr>
          <p:cNvSpPr/>
          <p:nvPr/>
        </p:nvSpPr>
        <p:spPr>
          <a:xfrm rot="5400000">
            <a:off x="7211213" y="2496883"/>
            <a:ext cx="1610405" cy="1417238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/>
          </a:p>
        </p:txBody>
      </p:sp>
      <p:sp>
        <p:nvSpPr>
          <p:cNvPr id="5" name="Google Shape;1125;p121">
            <a:extLst>
              <a:ext uri="{FF2B5EF4-FFF2-40B4-BE49-F238E27FC236}">
                <a16:creationId xmlns:a16="http://schemas.microsoft.com/office/drawing/2014/main" id="{2F184D71-BF9D-273D-35BA-D619E8DD6067}"/>
              </a:ext>
            </a:extLst>
          </p:cNvPr>
          <p:cNvSpPr/>
          <p:nvPr/>
        </p:nvSpPr>
        <p:spPr>
          <a:xfrm rot="5400000">
            <a:off x="6502594" y="1273809"/>
            <a:ext cx="1610406" cy="1417238"/>
          </a:xfrm>
          <a:custGeom>
            <a:avLst/>
            <a:gdLst/>
            <a:ahLst/>
            <a:cxnLst/>
            <a:rect l="l" t="t" r="r" b="b"/>
            <a:pathLst>
              <a:path w="31934" h="27693" extrusionOk="0">
                <a:moveTo>
                  <a:pt x="7959" y="0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34" y="13846"/>
                </a:lnTo>
                <a:lnTo>
                  <a:pt x="23991" y="0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9953;p179">
            <a:extLst>
              <a:ext uri="{FF2B5EF4-FFF2-40B4-BE49-F238E27FC236}">
                <a16:creationId xmlns:a16="http://schemas.microsoft.com/office/drawing/2014/main" id="{2C8D38A8-568E-38CC-3B59-8E58590B3A50}"/>
              </a:ext>
            </a:extLst>
          </p:cNvPr>
          <p:cNvGrpSpPr/>
          <p:nvPr/>
        </p:nvGrpSpPr>
        <p:grpSpPr>
          <a:xfrm>
            <a:off x="7142998" y="1818629"/>
            <a:ext cx="329595" cy="327598"/>
            <a:chOff x="-6689825" y="3992050"/>
            <a:chExt cx="293025" cy="291250"/>
          </a:xfrm>
          <a:solidFill>
            <a:schemeClr val="bg1"/>
          </a:solidFill>
        </p:grpSpPr>
        <p:sp>
          <p:nvSpPr>
            <p:cNvPr id="7" name="Google Shape;9954;p179">
              <a:extLst>
                <a:ext uri="{FF2B5EF4-FFF2-40B4-BE49-F238E27FC236}">
                  <a16:creationId xmlns:a16="http://schemas.microsoft.com/office/drawing/2014/main" id="{7CF56251-1A2C-954A-B58D-41189BECAED8}"/>
                </a:ext>
              </a:extLst>
            </p:cNvPr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955;p179">
              <a:extLst>
                <a:ext uri="{FF2B5EF4-FFF2-40B4-BE49-F238E27FC236}">
                  <a16:creationId xmlns:a16="http://schemas.microsoft.com/office/drawing/2014/main" id="{B073F004-1A88-67E9-709F-78D049F68792}"/>
                </a:ext>
              </a:extLst>
            </p:cNvPr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956;p179">
              <a:extLst>
                <a:ext uri="{FF2B5EF4-FFF2-40B4-BE49-F238E27FC236}">
                  <a16:creationId xmlns:a16="http://schemas.microsoft.com/office/drawing/2014/main" id="{11F41874-35CC-3118-98E1-E65432E97B5D}"/>
                </a:ext>
              </a:extLst>
            </p:cNvPr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957;p179">
              <a:extLst>
                <a:ext uri="{FF2B5EF4-FFF2-40B4-BE49-F238E27FC236}">
                  <a16:creationId xmlns:a16="http://schemas.microsoft.com/office/drawing/2014/main" id="{7A4239B6-4F59-0C0F-87AC-9F92153EC006}"/>
                </a:ext>
              </a:extLst>
            </p:cNvPr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958;p179">
              <a:extLst>
                <a:ext uri="{FF2B5EF4-FFF2-40B4-BE49-F238E27FC236}">
                  <a16:creationId xmlns:a16="http://schemas.microsoft.com/office/drawing/2014/main" id="{109BEC26-962A-54E5-8ED8-042FA41252B0}"/>
                </a:ext>
              </a:extLst>
            </p:cNvPr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959;p179">
              <a:extLst>
                <a:ext uri="{FF2B5EF4-FFF2-40B4-BE49-F238E27FC236}">
                  <a16:creationId xmlns:a16="http://schemas.microsoft.com/office/drawing/2014/main" id="{28547F6B-44DB-FD7A-4749-AA0CCD660F29}"/>
                </a:ext>
              </a:extLst>
            </p:cNvPr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960;p179">
              <a:extLst>
                <a:ext uri="{FF2B5EF4-FFF2-40B4-BE49-F238E27FC236}">
                  <a16:creationId xmlns:a16="http://schemas.microsoft.com/office/drawing/2014/main" id="{517E1B77-EC16-6BFA-21F7-B4E80B3FC71D}"/>
                </a:ext>
              </a:extLst>
            </p:cNvPr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961;p179">
              <a:extLst>
                <a:ext uri="{FF2B5EF4-FFF2-40B4-BE49-F238E27FC236}">
                  <a16:creationId xmlns:a16="http://schemas.microsoft.com/office/drawing/2014/main" id="{238A4B67-777F-9F01-AD7E-A8FA3BE859D7}"/>
                </a:ext>
              </a:extLst>
            </p:cNvPr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962;p179">
              <a:extLst>
                <a:ext uri="{FF2B5EF4-FFF2-40B4-BE49-F238E27FC236}">
                  <a16:creationId xmlns:a16="http://schemas.microsoft.com/office/drawing/2014/main" id="{EF4F85EB-3A6E-03E0-BE64-79B8C800024D}"/>
                </a:ext>
              </a:extLst>
            </p:cNvPr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963;p179">
              <a:extLst>
                <a:ext uri="{FF2B5EF4-FFF2-40B4-BE49-F238E27FC236}">
                  <a16:creationId xmlns:a16="http://schemas.microsoft.com/office/drawing/2014/main" id="{3A696B56-F6FF-EA3A-CE2E-000E53D5A94B}"/>
                </a:ext>
              </a:extLst>
            </p:cNvPr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964;p179">
              <a:extLst>
                <a:ext uri="{FF2B5EF4-FFF2-40B4-BE49-F238E27FC236}">
                  <a16:creationId xmlns:a16="http://schemas.microsoft.com/office/drawing/2014/main" id="{46588444-29FD-74F6-239A-C63938FBAAA7}"/>
                </a:ext>
              </a:extLst>
            </p:cNvPr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965;p179">
              <a:extLst>
                <a:ext uri="{FF2B5EF4-FFF2-40B4-BE49-F238E27FC236}">
                  <a16:creationId xmlns:a16="http://schemas.microsoft.com/office/drawing/2014/main" id="{16AE502B-6A61-6521-A3CD-BEF7D2A544A9}"/>
                </a:ext>
              </a:extLst>
            </p:cNvPr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31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A18C4F-282B-68DE-AF30-057355B93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400" dirty="0">
                <a:latin typeface="Congenial Black"/>
              </a:rPr>
              <a:t>In</a:t>
            </a:r>
            <a:r>
              <a:rPr lang="sk-SK" sz="2400" dirty="0">
                <a:latin typeface="Congenial Black"/>
              </a:rPr>
              <a:t>štalácia firewallu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BD25304-5D8C-9328-2DFB-CE84DA6D0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730" y="1165681"/>
            <a:ext cx="6278990" cy="3243900"/>
          </a:xfrm>
        </p:spPr>
        <p:txBody>
          <a:bodyPr/>
          <a:lstStyle/>
          <a:p>
            <a:pPr marL="114300" indent="0">
              <a:buNone/>
            </a:pPr>
            <a:r>
              <a:rPr lang="sk-SK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Toto je veľmi dôležitý krok, správna inštalácia zabezpečuje, že firewall bude fungovať na plný výkon</a:t>
            </a:r>
          </a:p>
          <a:p>
            <a:pPr marL="114300" indent="0">
              <a:buNone/>
            </a:pP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sk-SK" sz="1600" dirty="0"/>
              <a:t>Treba sa uistiť, že všetky potrebné komponenty a pripojenia sú pripravené na inštaláciu.</a:t>
            </a:r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sk-SK" sz="1600" dirty="0"/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sk-SK" sz="1600" dirty="0">
                <a:latin typeface="Roboto Condensed Medium" panose="02000000000000000000" pitchFamily="2" charset="0"/>
                <a:ea typeface="Roboto Condensed Medium" panose="02000000000000000000" pitchFamily="2" charset="0"/>
                <a:cs typeface="Roboto Condensed Medium" panose="02000000000000000000" pitchFamily="2" charset="0"/>
              </a:rPr>
              <a:t>Fyzická inštalácia: </a:t>
            </a:r>
            <a:r>
              <a:rPr lang="sk-SK" sz="1600" dirty="0"/>
              <a:t>Umiestnime hardware firewallu v správnej časti sieťovej infraštruktúry.</a:t>
            </a:r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sk-SK" sz="1600" dirty="0"/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sk-SK" sz="1600" dirty="0">
                <a:latin typeface="Roboto Condensed Medium" panose="02000000000000000000" pitchFamily="2" charset="0"/>
                <a:ea typeface="Roboto Condensed Medium" panose="02000000000000000000" pitchFamily="2" charset="0"/>
                <a:cs typeface="Roboto Condensed Medium" panose="02000000000000000000" pitchFamily="2" charset="0"/>
              </a:rPr>
              <a:t>Virtuálna inštalácia: </a:t>
            </a:r>
            <a:r>
              <a:rPr lang="sk-SK" sz="1600" dirty="0"/>
              <a:t>Nasadíme softvérový alebo </a:t>
            </a:r>
            <a:r>
              <a:rPr lang="sk-SK" sz="1600" dirty="0" err="1"/>
              <a:t>cloduový</a:t>
            </a:r>
            <a:r>
              <a:rPr lang="sk-SK" sz="1600" dirty="0"/>
              <a:t> firewall podľa potrieb</a:t>
            </a:r>
          </a:p>
        </p:txBody>
      </p:sp>
      <p:sp>
        <p:nvSpPr>
          <p:cNvPr id="4" name="Google Shape;1105;p121">
            <a:extLst>
              <a:ext uri="{FF2B5EF4-FFF2-40B4-BE49-F238E27FC236}">
                <a16:creationId xmlns:a16="http://schemas.microsoft.com/office/drawing/2014/main" id="{C6475067-E689-45C3-AD52-0CA4E5F29BD1}"/>
              </a:ext>
            </a:extLst>
          </p:cNvPr>
          <p:cNvSpPr/>
          <p:nvPr/>
        </p:nvSpPr>
        <p:spPr>
          <a:xfrm rot="5400000">
            <a:off x="7211213" y="2496883"/>
            <a:ext cx="1610405" cy="1417238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/>
          </a:p>
        </p:txBody>
      </p:sp>
      <p:sp>
        <p:nvSpPr>
          <p:cNvPr id="5" name="Google Shape;1125;p121">
            <a:extLst>
              <a:ext uri="{FF2B5EF4-FFF2-40B4-BE49-F238E27FC236}">
                <a16:creationId xmlns:a16="http://schemas.microsoft.com/office/drawing/2014/main" id="{2F184D71-BF9D-273D-35BA-D619E8DD6067}"/>
              </a:ext>
            </a:extLst>
          </p:cNvPr>
          <p:cNvSpPr/>
          <p:nvPr/>
        </p:nvSpPr>
        <p:spPr>
          <a:xfrm rot="5400000">
            <a:off x="6502594" y="1273809"/>
            <a:ext cx="1610406" cy="1417238"/>
          </a:xfrm>
          <a:custGeom>
            <a:avLst/>
            <a:gdLst/>
            <a:ahLst/>
            <a:cxnLst/>
            <a:rect l="l" t="t" r="r" b="b"/>
            <a:pathLst>
              <a:path w="31934" h="27693" extrusionOk="0">
                <a:moveTo>
                  <a:pt x="7959" y="0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34" y="13846"/>
                </a:lnTo>
                <a:lnTo>
                  <a:pt x="23991" y="0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8329;p175">
            <a:extLst>
              <a:ext uri="{FF2B5EF4-FFF2-40B4-BE49-F238E27FC236}">
                <a16:creationId xmlns:a16="http://schemas.microsoft.com/office/drawing/2014/main" id="{3812EC14-9244-993A-6F25-84849430BE15}"/>
              </a:ext>
            </a:extLst>
          </p:cNvPr>
          <p:cNvGrpSpPr/>
          <p:nvPr/>
        </p:nvGrpSpPr>
        <p:grpSpPr>
          <a:xfrm>
            <a:off x="7134921" y="1813908"/>
            <a:ext cx="345750" cy="337039"/>
            <a:chOff x="5662587" y="3883406"/>
            <a:chExt cx="301675" cy="294075"/>
          </a:xfrm>
        </p:grpSpPr>
        <p:sp>
          <p:nvSpPr>
            <p:cNvPr id="20" name="Google Shape;8330;p175">
              <a:extLst>
                <a:ext uri="{FF2B5EF4-FFF2-40B4-BE49-F238E27FC236}">
                  <a16:creationId xmlns:a16="http://schemas.microsoft.com/office/drawing/2014/main" id="{BF11C446-7C1C-A10A-384F-26C5DF38A8A9}"/>
                </a:ext>
              </a:extLst>
            </p:cNvPr>
            <p:cNvSpPr/>
            <p:nvPr/>
          </p:nvSpPr>
          <p:spPr>
            <a:xfrm>
              <a:off x="5662587" y="3884931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" name="Google Shape;8331;p175">
              <a:extLst>
                <a:ext uri="{FF2B5EF4-FFF2-40B4-BE49-F238E27FC236}">
                  <a16:creationId xmlns:a16="http://schemas.microsoft.com/office/drawing/2014/main" id="{D597377C-F715-F1F4-8A69-7CE9C17ADB83}"/>
                </a:ext>
              </a:extLst>
            </p:cNvPr>
            <p:cNvSpPr/>
            <p:nvPr/>
          </p:nvSpPr>
          <p:spPr>
            <a:xfrm>
              <a:off x="5663387" y="4036331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" name="Google Shape;8332;p175">
              <a:extLst>
                <a:ext uri="{FF2B5EF4-FFF2-40B4-BE49-F238E27FC236}">
                  <a16:creationId xmlns:a16="http://schemas.microsoft.com/office/drawing/2014/main" id="{9AE673F3-91D3-76A3-7E7B-C81DC012DBF2}"/>
                </a:ext>
              </a:extLst>
            </p:cNvPr>
            <p:cNvSpPr/>
            <p:nvPr/>
          </p:nvSpPr>
          <p:spPr>
            <a:xfrm>
              <a:off x="5831937" y="3883406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4614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A18C4F-282B-68DE-AF30-057355B93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sz="2400" dirty="0">
                <a:latin typeface="Congenial Black"/>
              </a:rPr>
              <a:t>Konfigurácia pravidiel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BD25304-5D8C-9328-2DFB-CE84DA6D0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187" y="1299586"/>
            <a:ext cx="6278990" cy="3243900"/>
          </a:xfrm>
        </p:spPr>
        <p:txBody>
          <a:bodyPr/>
          <a:lstStyle/>
          <a:p>
            <a:pPr marL="114300" indent="0">
              <a:buNone/>
            </a:pPr>
            <a:r>
              <a:rPr lang="sk-SK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Po inštalácii si musíme firewall aj správne nakonfigurovať, inak nemusí robiť vôbec to na čo bol predurčený</a:t>
            </a:r>
          </a:p>
          <a:p>
            <a:pPr marL="114300" indent="0">
              <a:buNone/>
            </a:pP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sk-SK" sz="1600" dirty="0"/>
              <a:t>Definujeme si pravidlá pre povolenie a blokovanie sieťového prenosu na základe našich potrieb</a:t>
            </a:r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sk-SK" sz="1600" dirty="0"/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sk-SK" sz="1600" dirty="0"/>
              <a:t>Následne si nastavíme ako bude firewall reagovať na dané prenosy</a:t>
            </a:r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sk-SK" sz="1600" dirty="0"/>
              <a:t>Nakoniec si firewall budeme neustále aktualizovať a optimalizovať aby sme sa uistili že všetko funguje tak ako má a nové potenciálne hrozby nemajú šancu</a:t>
            </a:r>
          </a:p>
          <a:p>
            <a:endParaRPr lang="en-US" dirty="0"/>
          </a:p>
        </p:txBody>
      </p:sp>
      <p:sp>
        <p:nvSpPr>
          <p:cNvPr id="4" name="Google Shape;1105;p121">
            <a:extLst>
              <a:ext uri="{FF2B5EF4-FFF2-40B4-BE49-F238E27FC236}">
                <a16:creationId xmlns:a16="http://schemas.microsoft.com/office/drawing/2014/main" id="{C6475067-E689-45C3-AD52-0CA4E5F29BD1}"/>
              </a:ext>
            </a:extLst>
          </p:cNvPr>
          <p:cNvSpPr/>
          <p:nvPr/>
        </p:nvSpPr>
        <p:spPr>
          <a:xfrm rot="5400000">
            <a:off x="7211213" y="2496883"/>
            <a:ext cx="1610405" cy="1417238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/>
          </a:p>
        </p:txBody>
      </p:sp>
      <p:sp>
        <p:nvSpPr>
          <p:cNvPr id="5" name="Google Shape;1125;p121">
            <a:extLst>
              <a:ext uri="{FF2B5EF4-FFF2-40B4-BE49-F238E27FC236}">
                <a16:creationId xmlns:a16="http://schemas.microsoft.com/office/drawing/2014/main" id="{2F184D71-BF9D-273D-35BA-D619E8DD6067}"/>
              </a:ext>
            </a:extLst>
          </p:cNvPr>
          <p:cNvSpPr/>
          <p:nvPr/>
        </p:nvSpPr>
        <p:spPr>
          <a:xfrm rot="5400000">
            <a:off x="6502594" y="1273809"/>
            <a:ext cx="1610406" cy="1417238"/>
          </a:xfrm>
          <a:custGeom>
            <a:avLst/>
            <a:gdLst/>
            <a:ahLst/>
            <a:cxnLst/>
            <a:rect l="l" t="t" r="r" b="b"/>
            <a:pathLst>
              <a:path w="31934" h="27693" extrusionOk="0">
                <a:moveTo>
                  <a:pt x="7959" y="0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34" y="13846"/>
                </a:lnTo>
                <a:lnTo>
                  <a:pt x="23991" y="0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6509;p171">
            <a:extLst>
              <a:ext uri="{FF2B5EF4-FFF2-40B4-BE49-F238E27FC236}">
                <a16:creationId xmlns:a16="http://schemas.microsoft.com/office/drawing/2014/main" id="{5875F4E7-5192-8729-F683-AA8B512AB3CD}"/>
              </a:ext>
            </a:extLst>
          </p:cNvPr>
          <p:cNvGrpSpPr/>
          <p:nvPr/>
        </p:nvGrpSpPr>
        <p:grpSpPr>
          <a:xfrm>
            <a:off x="7133512" y="1811611"/>
            <a:ext cx="348568" cy="341633"/>
            <a:chOff x="-60988625" y="3740800"/>
            <a:chExt cx="316650" cy="310350"/>
          </a:xfrm>
          <a:solidFill>
            <a:schemeClr val="bg1"/>
          </a:solidFill>
        </p:grpSpPr>
        <p:sp>
          <p:nvSpPr>
            <p:cNvPr id="20" name="Google Shape;6510;p171">
              <a:extLst>
                <a:ext uri="{FF2B5EF4-FFF2-40B4-BE49-F238E27FC236}">
                  <a16:creationId xmlns:a16="http://schemas.microsoft.com/office/drawing/2014/main" id="{913D13C3-34DC-13F2-F2EF-8D960C2203B0}"/>
                </a:ext>
              </a:extLst>
            </p:cNvPr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11;p171">
              <a:extLst>
                <a:ext uri="{FF2B5EF4-FFF2-40B4-BE49-F238E27FC236}">
                  <a16:creationId xmlns:a16="http://schemas.microsoft.com/office/drawing/2014/main" id="{1481D322-68C6-1653-1C51-21901B5C8939}"/>
                </a:ext>
              </a:extLst>
            </p:cNvPr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12;p171">
              <a:extLst>
                <a:ext uri="{FF2B5EF4-FFF2-40B4-BE49-F238E27FC236}">
                  <a16:creationId xmlns:a16="http://schemas.microsoft.com/office/drawing/2014/main" id="{00639764-5D90-3FB0-FEC9-DA38DFB7EB7F}"/>
                </a:ext>
              </a:extLst>
            </p:cNvPr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69919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A18C4F-282B-68DE-AF30-057355B93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sz="2400" dirty="0">
                <a:latin typeface="Congenial Black"/>
              </a:rPr>
              <a:t>Pravidelná údržba a aktualizácie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BD25304-5D8C-9328-2DFB-CE84DA6D0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188" y="1325963"/>
            <a:ext cx="6278990" cy="3243900"/>
          </a:xfrm>
        </p:spPr>
        <p:txBody>
          <a:bodyPr/>
          <a:lstStyle/>
          <a:p>
            <a:pPr marL="114300" indent="0">
              <a:buNone/>
            </a:pPr>
            <a:r>
              <a:rPr lang="sk-SK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Údržba firewallu je nevyhnutná pre čo najlepšiu ochranu, každým dnom sú na internete novšie a lepšie hrozby, ktoré by mohli nepatrne cez firewall vkĺznuť</a:t>
            </a:r>
          </a:p>
          <a:p>
            <a:pPr marL="114300" indent="0">
              <a:buNone/>
            </a:pP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sk-SK" sz="1600" dirty="0"/>
              <a:t>Nestále monitorovanie firewallu a jeho výkonu je ideálne pre optimálnu ochranu</a:t>
            </a:r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sk-SK" sz="1600" dirty="0"/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sk-SK" sz="1600" dirty="0"/>
              <a:t>Pravidelné údržby ako kontroly logov a analýzy incidentov môžu výrazne napomôcť k zlepšení ochrany</a:t>
            </a:r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sk-SK" sz="1600" dirty="0"/>
              <a:t>Aktualizácie softvéru a politík firewallu by mali byť pravidelné aby sa predišlo čo najviac hrozbám</a:t>
            </a:r>
          </a:p>
          <a:p>
            <a:endParaRPr lang="en-US" dirty="0"/>
          </a:p>
        </p:txBody>
      </p:sp>
      <p:sp>
        <p:nvSpPr>
          <p:cNvPr id="4" name="Google Shape;1105;p121">
            <a:extLst>
              <a:ext uri="{FF2B5EF4-FFF2-40B4-BE49-F238E27FC236}">
                <a16:creationId xmlns:a16="http://schemas.microsoft.com/office/drawing/2014/main" id="{C6475067-E689-45C3-AD52-0CA4E5F29BD1}"/>
              </a:ext>
            </a:extLst>
          </p:cNvPr>
          <p:cNvSpPr/>
          <p:nvPr/>
        </p:nvSpPr>
        <p:spPr>
          <a:xfrm rot="5400000">
            <a:off x="7211213" y="2496883"/>
            <a:ext cx="1610405" cy="1417238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/>
          </a:p>
        </p:txBody>
      </p:sp>
      <p:sp>
        <p:nvSpPr>
          <p:cNvPr id="5" name="Google Shape;1125;p121">
            <a:extLst>
              <a:ext uri="{FF2B5EF4-FFF2-40B4-BE49-F238E27FC236}">
                <a16:creationId xmlns:a16="http://schemas.microsoft.com/office/drawing/2014/main" id="{2F184D71-BF9D-273D-35BA-D619E8DD6067}"/>
              </a:ext>
            </a:extLst>
          </p:cNvPr>
          <p:cNvSpPr/>
          <p:nvPr/>
        </p:nvSpPr>
        <p:spPr>
          <a:xfrm rot="5400000">
            <a:off x="6502594" y="1273809"/>
            <a:ext cx="1610406" cy="1417238"/>
          </a:xfrm>
          <a:custGeom>
            <a:avLst/>
            <a:gdLst/>
            <a:ahLst/>
            <a:cxnLst/>
            <a:rect l="l" t="t" r="r" b="b"/>
            <a:pathLst>
              <a:path w="31934" h="27693" extrusionOk="0">
                <a:moveTo>
                  <a:pt x="7959" y="0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34" y="13846"/>
                </a:lnTo>
                <a:lnTo>
                  <a:pt x="23991" y="0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9909;p179">
            <a:extLst>
              <a:ext uri="{FF2B5EF4-FFF2-40B4-BE49-F238E27FC236}">
                <a16:creationId xmlns:a16="http://schemas.microsoft.com/office/drawing/2014/main" id="{16A8A5A2-6291-D42A-8E07-D12C434548B0}"/>
              </a:ext>
            </a:extLst>
          </p:cNvPr>
          <p:cNvGrpSpPr/>
          <p:nvPr/>
        </p:nvGrpSpPr>
        <p:grpSpPr>
          <a:xfrm>
            <a:off x="7151982" y="1721801"/>
            <a:ext cx="330272" cy="423522"/>
            <a:chOff x="-3462150" y="2046625"/>
            <a:chExt cx="224500" cy="291450"/>
          </a:xfrm>
          <a:solidFill>
            <a:srgbClr val="FFFFFF"/>
          </a:solidFill>
        </p:grpSpPr>
        <p:sp>
          <p:nvSpPr>
            <p:cNvPr id="20" name="Google Shape;9910;p179">
              <a:extLst>
                <a:ext uri="{FF2B5EF4-FFF2-40B4-BE49-F238E27FC236}">
                  <a16:creationId xmlns:a16="http://schemas.microsoft.com/office/drawing/2014/main" id="{63969A40-7A01-7240-A99A-EA861256398C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911;p179">
              <a:extLst>
                <a:ext uri="{FF2B5EF4-FFF2-40B4-BE49-F238E27FC236}">
                  <a16:creationId xmlns:a16="http://schemas.microsoft.com/office/drawing/2014/main" id="{ECD0E1D2-A040-4E58-A933-BEB557177E89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912;p179">
              <a:extLst>
                <a:ext uri="{FF2B5EF4-FFF2-40B4-BE49-F238E27FC236}">
                  <a16:creationId xmlns:a16="http://schemas.microsoft.com/office/drawing/2014/main" id="{26E7C5A7-E826-954E-1273-CB48E9663266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913;p179">
              <a:extLst>
                <a:ext uri="{FF2B5EF4-FFF2-40B4-BE49-F238E27FC236}">
                  <a16:creationId xmlns:a16="http://schemas.microsoft.com/office/drawing/2014/main" id="{606622A0-E2B5-33DC-0CFC-A37D471422C0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914;p179">
              <a:extLst>
                <a:ext uri="{FF2B5EF4-FFF2-40B4-BE49-F238E27FC236}">
                  <a16:creationId xmlns:a16="http://schemas.microsoft.com/office/drawing/2014/main" id="{C62B0D88-E518-6CC8-1FE9-4C04C112D6F8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915;p179">
              <a:extLst>
                <a:ext uri="{FF2B5EF4-FFF2-40B4-BE49-F238E27FC236}">
                  <a16:creationId xmlns:a16="http://schemas.microsoft.com/office/drawing/2014/main" id="{636B1246-EEFD-E151-2314-78A6A0286435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916;p179">
              <a:extLst>
                <a:ext uri="{FF2B5EF4-FFF2-40B4-BE49-F238E27FC236}">
                  <a16:creationId xmlns:a16="http://schemas.microsoft.com/office/drawing/2014/main" id="{6F13A770-918E-2583-B944-0333A54AE5EB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679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08"/>
          <p:cNvSpPr txBox="1">
            <a:spLocks noGrp="1"/>
          </p:cNvSpPr>
          <p:nvPr>
            <p:ph type="ctrTitle"/>
          </p:nvPr>
        </p:nvSpPr>
        <p:spPr>
          <a:xfrm>
            <a:off x="296259" y="199920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Postup pre správnu </a:t>
            </a:r>
            <a:r>
              <a:rPr lang="sk-SK" dirty="0"/>
              <a:t>ochranu</a:t>
            </a:r>
            <a:endParaRPr dirty="0"/>
          </a:p>
        </p:txBody>
      </p:sp>
      <p:sp>
        <p:nvSpPr>
          <p:cNvPr id="899" name="Google Shape;899;p108"/>
          <p:cNvSpPr txBox="1">
            <a:spLocks noGrp="1"/>
          </p:cNvSpPr>
          <p:nvPr>
            <p:ph type="ctrTitle" idx="2"/>
          </p:nvPr>
        </p:nvSpPr>
        <p:spPr>
          <a:xfrm>
            <a:off x="2750155" y="1701348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>
                <a:latin typeface="Congenial Black"/>
              </a:rPr>
              <a:t>JASNÉ</a:t>
            </a:r>
            <a:br>
              <a:rPr lang="en-US" dirty="0">
                <a:latin typeface="Congenial Black" panose="020F0502020204030204" pitchFamily="2" charset="0"/>
                <a:ea typeface="Verdana" panose="020B0604030504040204" pitchFamily="34" charset="0"/>
                <a:cs typeface="Khmer UI" panose="020F0502020204030204" pitchFamily="34" charset="0"/>
              </a:rPr>
            </a:br>
            <a:r>
              <a:rPr lang="en-US" dirty="0">
                <a:latin typeface="Congenial Black"/>
              </a:rPr>
              <a:t>ŠTANDARTY</a:t>
            </a:r>
          </a:p>
        </p:txBody>
      </p:sp>
      <p:sp>
        <p:nvSpPr>
          <p:cNvPr id="900" name="Google Shape;900;p108"/>
          <p:cNvSpPr txBox="1">
            <a:spLocks noGrp="1"/>
          </p:cNvSpPr>
          <p:nvPr>
            <p:ph type="ctrTitle" idx="3"/>
          </p:nvPr>
        </p:nvSpPr>
        <p:spPr>
          <a:xfrm>
            <a:off x="4800201" y="1698557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latin typeface="Congenial Black"/>
              </a:rPr>
              <a:t>TECHNICKÉ</a:t>
            </a:r>
            <a:br>
              <a:rPr lang="en" dirty="0">
                <a:latin typeface="Congenial Black"/>
              </a:rPr>
            </a:br>
            <a:r>
              <a:rPr lang="en" dirty="0">
                <a:latin typeface="Congenial Black"/>
              </a:rPr>
              <a:t>OPATRENIA</a:t>
            </a:r>
          </a:p>
        </p:txBody>
      </p:sp>
      <p:sp>
        <p:nvSpPr>
          <p:cNvPr id="902" name="Google Shape;902;p108"/>
          <p:cNvSpPr txBox="1">
            <a:spLocks noGrp="1"/>
          </p:cNvSpPr>
          <p:nvPr>
            <p:ph type="ctrTitle" idx="5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ngenial Black"/>
              </a:rPr>
              <a:t>VZDELÁVANIE</a:t>
            </a:r>
          </a:p>
        </p:txBody>
      </p:sp>
      <p:grpSp>
        <p:nvGrpSpPr>
          <p:cNvPr id="38" name="Google Shape;8329;p175">
            <a:extLst>
              <a:ext uri="{FF2B5EF4-FFF2-40B4-BE49-F238E27FC236}">
                <a16:creationId xmlns:a16="http://schemas.microsoft.com/office/drawing/2014/main" id="{79C3417F-C512-0E45-7432-F726F62D74AD}"/>
              </a:ext>
            </a:extLst>
          </p:cNvPr>
          <p:cNvGrpSpPr/>
          <p:nvPr/>
        </p:nvGrpSpPr>
        <p:grpSpPr>
          <a:xfrm>
            <a:off x="5411684" y="1207113"/>
            <a:ext cx="345750" cy="337039"/>
            <a:chOff x="5662587" y="3883406"/>
            <a:chExt cx="301675" cy="294075"/>
          </a:xfrm>
        </p:grpSpPr>
        <p:sp>
          <p:nvSpPr>
            <p:cNvPr id="39" name="Google Shape;8330;p175">
              <a:extLst>
                <a:ext uri="{FF2B5EF4-FFF2-40B4-BE49-F238E27FC236}">
                  <a16:creationId xmlns:a16="http://schemas.microsoft.com/office/drawing/2014/main" id="{D62C1AFB-DDF6-5AF7-A704-E6DB45E15BE6}"/>
                </a:ext>
              </a:extLst>
            </p:cNvPr>
            <p:cNvSpPr/>
            <p:nvPr/>
          </p:nvSpPr>
          <p:spPr>
            <a:xfrm>
              <a:off x="5662587" y="3884931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" name="Google Shape;8331;p175">
              <a:extLst>
                <a:ext uri="{FF2B5EF4-FFF2-40B4-BE49-F238E27FC236}">
                  <a16:creationId xmlns:a16="http://schemas.microsoft.com/office/drawing/2014/main" id="{80198454-8F00-261D-AF4F-2683CFCF57DD}"/>
                </a:ext>
              </a:extLst>
            </p:cNvPr>
            <p:cNvSpPr/>
            <p:nvPr/>
          </p:nvSpPr>
          <p:spPr>
            <a:xfrm>
              <a:off x="5663387" y="4036331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" name="Google Shape;8332;p175">
              <a:extLst>
                <a:ext uri="{FF2B5EF4-FFF2-40B4-BE49-F238E27FC236}">
                  <a16:creationId xmlns:a16="http://schemas.microsoft.com/office/drawing/2014/main" id="{E064C8F3-C5B8-7E09-729E-1B59E18F11CE}"/>
                </a:ext>
              </a:extLst>
            </p:cNvPr>
            <p:cNvSpPr/>
            <p:nvPr/>
          </p:nvSpPr>
          <p:spPr>
            <a:xfrm>
              <a:off x="5831937" y="3883406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" name="Google Shape;8035;p174">
            <a:extLst>
              <a:ext uri="{FF2B5EF4-FFF2-40B4-BE49-F238E27FC236}">
                <a16:creationId xmlns:a16="http://schemas.microsoft.com/office/drawing/2014/main" id="{AF6DB691-BAB8-3F4D-995B-96875B137DCE}"/>
              </a:ext>
            </a:extLst>
          </p:cNvPr>
          <p:cNvSpPr/>
          <p:nvPr/>
        </p:nvSpPr>
        <p:spPr>
          <a:xfrm>
            <a:off x="3387495" y="1198391"/>
            <a:ext cx="292654" cy="342995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7958;p174">
            <a:extLst>
              <a:ext uri="{FF2B5EF4-FFF2-40B4-BE49-F238E27FC236}">
                <a16:creationId xmlns:a16="http://schemas.microsoft.com/office/drawing/2014/main" id="{264A96F1-FC3A-70F9-7908-F9BEAA97C25D}"/>
              </a:ext>
            </a:extLst>
          </p:cNvPr>
          <p:cNvSpPr/>
          <p:nvPr/>
        </p:nvSpPr>
        <p:spPr>
          <a:xfrm>
            <a:off x="4411155" y="2877146"/>
            <a:ext cx="291814" cy="344701"/>
          </a:xfrm>
          <a:custGeom>
            <a:avLst/>
            <a:gdLst/>
            <a:ahLst/>
            <a:cxnLst/>
            <a:rect l="l" t="t" r="r" b="b"/>
            <a:pathLst>
              <a:path w="10776" h="12729" extrusionOk="0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35;p174">
            <a:extLst>
              <a:ext uri="{FF2B5EF4-FFF2-40B4-BE49-F238E27FC236}">
                <a16:creationId xmlns:a16="http://schemas.microsoft.com/office/drawing/2014/main" id="{29B6BA08-A81A-88C8-2B8D-B16BF8C7012A}"/>
              </a:ext>
            </a:extLst>
          </p:cNvPr>
          <p:cNvSpPr/>
          <p:nvPr/>
        </p:nvSpPr>
        <p:spPr>
          <a:xfrm>
            <a:off x="8016320" y="3796338"/>
            <a:ext cx="889089" cy="1170247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8" name="Google Shape;908;p109"/>
          <p:cNvGrpSpPr/>
          <p:nvPr/>
        </p:nvGrpSpPr>
        <p:grpSpPr>
          <a:xfrm>
            <a:off x="2137119" y="1878652"/>
            <a:ext cx="338842" cy="336332"/>
            <a:chOff x="-56012425" y="1903275"/>
            <a:chExt cx="320600" cy="318225"/>
          </a:xfrm>
        </p:grpSpPr>
        <p:sp>
          <p:nvSpPr>
            <p:cNvPr id="909" name="Google Shape;909;p109"/>
            <p:cNvSpPr/>
            <p:nvPr/>
          </p:nvSpPr>
          <p:spPr>
            <a:xfrm>
              <a:off x="-55897425" y="20151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0" name="Google Shape;910;p109"/>
            <p:cNvSpPr/>
            <p:nvPr/>
          </p:nvSpPr>
          <p:spPr>
            <a:xfrm>
              <a:off x="-56012425" y="1903275"/>
              <a:ext cx="320600" cy="318225"/>
            </a:xfrm>
            <a:custGeom>
              <a:avLst/>
              <a:gdLst/>
              <a:ahLst/>
              <a:cxnLst/>
              <a:rect l="l" t="t" r="r" b="b"/>
              <a:pathLst>
                <a:path w="12824" h="12729" extrusionOk="0">
                  <a:moveTo>
                    <a:pt x="5262" y="946"/>
                  </a:moveTo>
                  <a:lnTo>
                    <a:pt x="5262" y="946"/>
                  </a:lnTo>
                  <a:cubicBezTo>
                    <a:pt x="5010" y="1923"/>
                    <a:pt x="4254" y="2679"/>
                    <a:pt x="3277" y="2899"/>
                  </a:cubicBezTo>
                  <a:cubicBezTo>
                    <a:pt x="3592" y="2017"/>
                    <a:pt x="4348" y="1293"/>
                    <a:pt x="5262" y="946"/>
                  </a:cubicBezTo>
                  <a:close/>
                  <a:moveTo>
                    <a:pt x="2301" y="5231"/>
                  </a:moveTo>
                  <a:lnTo>
                    <a:pt x="2301" y="6333"/>
                  </a:lnTo>
                  <a:lnTo>
                    <a:pt x="2301" y="6680"/>
                  </a:lnTo>
                  <a:cubicBezTo>
                    <a:pt x="1891" y="6680"/>
                    <a:pt x="1545" y="6365"/>
                    <a:pt x="1545" y="5955"/>
                  </a:cubicBezTo>
                  <a:cubicBezTo>
                    <a:pt x="1545" y="5514"/>
                    <a:pt x="1891" y="5231"/>
                    <a:pt x="2301" y="5231"/>
                  </a:cubicBezTo>
                  <a:close/>
                  <a:moveTo>
                    <a:pt x="10555" y="5231"/>
                  </a:moveTo>
                  <a:cubicBezTo>
                    <a:pt x="10965" y="5231"/>
                    <a:pt x="11311" y="5546"/>
                    <a:pt x="11311" y="5987"/>
                  </a:cubicBezTo>
                  <a:cubicBezTo>
                    <a:pt x="11311" y="6365"/>
                    <a:pt x="10965" y="6743"/>
                    <a:pt x="10555" y="6743"/>
                  </a:cubicBezTo>
                  <a:lnTo>
                    <a:pt x="10555" y="5231"/>
                  </a:lnTo>
                  <a:close/>
                  <a:moveTo>
                    <a:pt x="1103" y="6837"/>
                  </a:moveTo>
                  <a:cubicBezTo>
                    <a:pt x="1387" y="7216"/>
                    <a:pt x="1828" y="7436"/>
                    <a:pt x="2301" y="7436"/>
                  </a:cubicBezTo>
                  <a:cubicBezTo>
                    <a:pt x="2301" y="7877"/>
                    <a:pt x="1986" y="8192"/>
                    <a:pt x="1545" y="8192"/>
                  </a:cubicBezTo>
                  <a:cubicBezTo>
                    <a:pt x="1166" y="8192"/>
                    <a:pt x="788" y="7877"/>
                    <a:pt x="788" y="7436"/>
                  </a:cubicBezTo>
                  <a:cubicBezTo>
                    <a:pt x="788" y="7216"/>
                    <a:pt x="914" y="6963"/>
                    <a:pt x="1103" y="6837"/>
                  </a:cubicBezTo>
                  <a:close/>
                  <a:moveTo>
                    <a:pt x="11752" y="6837"/>
                  </a:moveTo>
                  <a:cubicBezTo>
                    <a:pt x="11941" y="6995"/>
                    <a:pt x="12067" y="7216"/>
                    <a:pt x="12067" y="7436"/>
                  </a:cubicBezTo>
                  <a:cubicBezTo>
                    <a:pt x="12067" y="7877"/>
                    <a:pt x="11721" y="8192"/>
                    <a:pt x="11311" y="8192"/>
                  </a:cubicBezTo>
                  <a:cubicBezTo>
                    <a:pt x="10933" y="8192"/>
                    <a:pt x="10555" y="7877"/>
                    <a:pt x="10555" y="7436"/>
                  </a:cubicBezTo>
                  <a:cubicBezTo>
                    <a:pt x="11028" y="7436"/>
                    <a:pt x="11469" y="7216"/>
                    <a:pt x="11752" y="6837"/>
                  </a:cubicBezTo>
                  <a:close/>
                  <a:moveTo>
                    <a:pt x="5325" y="2490"/>
                  </a:moveTo>
                  <a:lnTo>
                    <a:pt x="5325" y="2647"/>
                  </a:lnTo>
                  <a:cubicBezTo>
                    <a:pt x="5325" y="3529"/>
                    <a:pt x="5955" y="4286"/>
                    <a:pt x="6837" y="4443"/>
                  </a:cubicBezTo>
                  <a:lnTo>
                    <a:pt x="6837" y="7405"/>
                  </a:lnTo>
                  <a:cubicBezTo>
                    <a:pt x="6711" y="7436"/>
                    <a:pt x="6585" y="7468"/>
                    <a:pt x="6491" y="7468"/>
                  </a:cubicBezTo>
                  <a:cubicBezTo>
                    <a:pt x="6176" y="7468"/>
                    <a:pt x="5892" y="7373"/>
                    <a:pt x="5703" y="7153"/>
                  </a:cubicBezTo>
                  <a:cubicBezTo>
                    <a:pt x="5624" y="7074"/>
                    <a:pt x="5522" y="7034"/>
                    <a:pt x="5424" y="7034"/>
                  </a:cubicBezTo>
                  <a:cubicBezTo>
                    <a:pt x="5325" y="7034"/>
                    <a:pt x="5231" y="7074"/>
                    <a:pt x="5168" y="7153"/>
                  </a:cubicBezTo>
                  <a:cubicBezTo>
                    <a:pt x="5010" y="7310"/>
                    <a:pt x="5010" y="7562"/>
                    <a:pt x="5168" y="7688"/>
                  </a:cubicBezTo>
                  <a:cubicBezTo>
                    <a:pt x="5514" y="8035"/>
                    <a:pt x="6018" y="8224"/>
                    <a:pt x="6491" y="8224"/>
                  </a:cubicBezTo>
                  <a:cubicBezTo>
                    <a:pt x="6585" y="8224"/>
                    <a:pt x="6711" y="8224"/>
                    <a:pt x="6837" y="8192"/>
                  </a:cubicBezTo>
                  <a:lnTo>
                    <a:pt x="6837" y="9326"/>
                  </a:lnTo>
                  <a:lnTo>
                    <a:pt x="6837" y="9673"/>
                  </a:lnTo>
                  <a:cubicBezTo>
                    <a:pt x="6711" y="9673"/>
                    <a:pt x="6554" y="9736"/>
                    <a:pt x="6428" y="9736"/>
                  </a:cubicBezTo>
                  <a:cubicBezTo>
                    <a:pt x="4569" y="9673"/>
                    <a:pt x="3057" y="8192"/>
                    <a:pt x="3057" y="6333"/>
                  </a:cubicBezTo>
                  <a:cubicBezTo>
                    <a:pt x="3057" y="3908"/>
                    <a:pt x="3057" y="3971"/>
                    <a:pt x="3088" y="3687"/>
                  </a:cubicBezTo>
                  <a:cubicBezTo>
                    <a:pt x="3939" y="3592"/>
                    <a:pt x="4790" y="3151"/>
                    <a:pt x="5325" y="2490"/>
                  </a:cubicBezTo>
                  <a:close/>
                  <a:moveTo>
                    <a:pt x="6459" y="694"/>
                  </a:moveTo>
                  <a:cubicBezTo>
                    <a:pt x="8287" y="757"/>
                    <a:pt x="9830" y="2238"/>
                    <a:pt x="9830" y="4097"/>
                  </a:cubicBezTo>
                  <a:lnTo>
                    <a:pt x="9830" y="11941"/>
                  </a:lnTo>
                  <a:cubicBezTo>
                    <a:pt x="8570" y="11721"/>
                    <a:pt x="7562" y="10618"/>
                    <a:pt x="7562" y="9295"/>
                  </a:cubicBezTo>
                  <a:lnTo>
                    <a:pt x="7562" y="4065"/>
                  </a:lnTo>
                  <a:cubicBezTo>
                    <a:pt x="7562" y="3845"/>
                    <a:pt x="7404" y="3687"/>
                    <a:pt x="7215" y="3687"/>
                  </a:cubicBezTo>
                  <a:cubicBezTo>
                    <a:pt x="6585" y="3687"/>
                    <a:pt x="6113" y="3183"/>
                    <a:pt x="6113" y="2584"/>
                  </a:cubicBezTo>
                  <a:lnTo>
                    <a:pt x="6113" y="757"/>
                  </a:lnTo>
                  <a:cubicBezTo>
                    <a:pt x="6239" y="757"/>
                    <a:pt x="6365" y="694"/>
                    <a:pt x="6459" y="694"/>
                  </a:cubicBezTo>
                  <a:close/>
                  <a:moveTo>
                    <a:pt x="3057" y="8665"/>
                  </a:moveTo>
                  <a:cubicBezTo>
                    <a:pt x="3781" y="9704"/>
                    <a:pt x="5010" y="10429"/>
                    <a:pt x="6428" y="10429"/>
                  </a:cubicBezTo>
                  <a:cubicBezTo>
                    <a:pt x="6617" y="10429"/>
                    <a:pt x="6774" y="10429"/>
                    <a:pt x="6995" y="10398"/>
                  </a:cubicBezTo>
                  <a:cubicBezTo>
                    <a:pt x="7184" y="11028"/>
                    <a:pt x="7562" y="11563"/>
                    <a:pt x="8098" y="11973"/>
                  </a:cubicBezTo>
                  <a:lnTo>
                    <a:pt x="3057" y="11973"/>
                  </a:lnTo>
                  <a:lnTo>
                    <a:pt x="3057" y="8665"/>
                  </a:lnTo>
                  <a:close/>
                  <a:moveTo>
                    <a:pt x="6396" y="1"/>
                  </a:moveTo>
                  <a:cubicBezTo>
                    <a:pt x="4096" y="1"/>
                    <a:pt x="2269" y="1860"/>
                    <a:pt x="2269" y="4097"/>
                  </a:cubicBezTo>
                  <a:lnTo>
                    <a:pt x="2269" y="4443"/>
                  </a:lnTo>
                  <a:cubicBezTo>
                    <a:pt x="1356" y="4443"/>
                    <a:pt x="631" y="5231"/>
                    <a:pt x="757" y="6144"/>
                  </a:cubicBezTo>
                  <a:cubicBezTo>
                    <a:pt x="284" y="6428"/>
                    <a:pt x="1" y="6900"/>
                    <a:pt x="1" y="7436"/>
                  </a:cubicBezTo>
                  <a:cubicBezTo>
                    <a:pt x="1" y="8255"/>
                    <a:pt x="694" y="8948"/>
                    <a:pt x="1513" y="8948"/>
                  </a:cubicBezTo>
                  <a:cubicBezTo>
                    <a:pt x="1797" y="8948"/>
                    <a:pt x="2017" y="8854"/>
                    <a:pt x="2269" y="8728"/>
                  </a:cubicBezTo>
                  <a:lnTo>
                    <a:pt x="2269" y="12351"/>
                  </a:lnTo>
                  <a:cubicBezTo>
                    <a:pt x="2269" y="12571"/>
                    <a:pt x="2427" y="12729"/>
                    <a:pt x="2616" y="12729"/>
                  </a:cubicBezTo>
                  <a:lnTo>
                    <a:pt x="10145" y="12729"/>
                  </a:lnTo>
                  <a:cubicBezTo>
                    <a:pt x="10334" y="12729"/>
                    <a:pt x="10492" y="12571"/>
                    <a:pt x="10492" y="12351"/>
                  </a:cubicBezTo>
                  <a:lnTo>
                    <a:pt x="10492" y="8728"/>
                  </a:lnTo>
                  <a:cubicBezTo>
                    <a:pt x="10712" y="8854"/>
                    <a:pt x="10965" y="8948"/>
                    <a:pt x="11248" y="8948"/>
                  </a:cubicBezTo>
                  <a:cubicBezTo>
                    <a:pt x="12067" y="8948"/>
                    <a:pt x="12729" y="8255"/>
                    <a:pt x="12729" y="7436"/>
                  </a:cubicBezTo>
                  <a:cubicBezTo>
                    <a:pt x="12823" y="6932"/>
                    <a:pt x="12508" y="6428"/>
                    <a:pt x="12036" y="6144"/>
                  </a:cubicBezTo>
                  <a:cubicBezTo>
                    <a:pt x="12130" y="5231"/>
                    <a:pt x="11437" y="4443"/>
                    <a:pt x="10523" y="4443"/>
                  </a:cubicBezTo>
                  <a:lnTo>
                    <a:pt x="10523" y="4097"/>
                  </a:lnTo>
                  <a:cubicBezTo>
                    <a:pt x="10523" y="1860"/>
                    <a:pt x="8665" y="1"/>
                    <a:pt x="6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911" name="Google Shape;911;p109"/>
          <p:cNvGrpSpPr/>
          <p:nvPr/>
        </p:nvGrpSpPr>
        <p:grpSpPr>
          <a:xfrm>
            <a:off x="6527042" y="1878603"/>
            <a:ext cx="337997" cy="336411"/>
            <a:chOff x="-55620175" y="2686900"/>
            <a:chExt cx="319800" cy="318300"/>
          </a:xfrm>
        </p:grpSpPr>
        <p:sp>
          <p:nvSpPr>
            <p:cNvPr id="912" name="Google Shape;912;p109"/>
            <p:cNvSpPr/>
            <p:nvPr/>
          </p:nvSpPr>
          <p:spPr>
            <a:xfrm>
              <a:off x="-55514650" y="2917925"/>
              <a:ext cx="72500" cy="29775"/>
            </a:xfrm>
            <a:custGeom>
              <a:avLst/>
              <a:gdLst/>
              <a:ahLst/>
              <a:cxnLst/>
              <a:rect l="l" t="t" r="r" b="b"/>
              <a:pathLst>
                <a:path w="2900" h="1191" extrusionOk="0">
                  <a:moveTo>
                    <a:pt x="387" y="1"/>
                  </a:moveTo>
                  <a:cubicBezTo>
                    <a:pt x="292" y="1"/>
                    <a:pt x="206" y="40"/>
                    <a:pt x="158" y="119"/>
                  </a:cubicBezTo>
                  <a:cubicBezTo>
                    <a:pt x="1" y="277"/>
                    <a:pt x="1" y="529"/>
                    <a:pt x="158" y="655"/>
                  </a:cubicBezTo>
                  <a:cubicBezTo>
                    <a:pt x="505" y="1001"/>
                    <a:pt x="978" y="1190"/>
                    <a:pt x="1450" y="1190"/>
                  </a:cubicBezTo>
                  <a:cubicBezTo>
                    <a:pt x="1954" y="1190"/>
                    <a:pt x="2427" y="1001"/>
                    <a:pt x="2742" y="655"/>
                  </a:cubicBezTo>
                  <a:cubicBezTo>
                    <a:pt x="2899" y="497"/>
                    <a:pt x="2899" y="245"/>
                    <a:pt x="2742" y="119"/>
                  </a:cubicBezTo>
                  <a:cubicBezTo>
                    <a:pt x="2679" y="72"/>
                    <a:pt x="2592" y="48"/>
                    <a:pt x="2502" y="48"/>
                  </a:cubicBezTo>
                  <a:cubicBezTo>
                    <a:pt x="2411" y="48"/>
                    <a:pt x="2317" y="72"/>
                    <a:pt x="2238" y="119"/>
                  </a:cubicBezTo>
                  <a:cubicBezTo>
                    <a:pt x="2049" y="340"/>
                    <a:pt x="1734" y="434"/>
                    <a:pt x="1450" y="434"/>
                  </a:cubicBezTo>
                  <a:cubicBezTo>
                    <a:pt x="1135" y="434"/>
                    <a:pt x="852" y="340"/>
                    <a:pt x="663" y="119"/>
                  </a:cubicBezTo>
                  <a:cubicBezTo>
                    <a:pt x="584" y="40"/>
                    <a:pt x="481" y="1"/>
                    <a:pt x="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3" name="Google Shape;913;p109"/>
            <p:cNvSpPr/>
            <p:nvPr/>
          </p:nvSpPr>
          <p:spPr>
            <a:xfrm>
              <a:off x="-55450050" y="285472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4" name="Google Shape;914;p109"/>
            <p:cNvSpPr/>
            <p:nvPr/>
          </p:nvSpPr>
          <p:spPr>
            <a:xfrm>
              <a:off x="-55524875" y="2855525"/>
              <a:ext cx="18925" cy="17450"/>
            </a:xfrm>
            <a:custGeom>
              <a:avLst/>
              <a:gdLst/>
              <a:ahLst/>
              <a:cxnLst/>
              <a:rect l="l" t="t" r="r" b="b"/>
              <a:pathLst>
                <a:path w="757" h="698" extrusionOk="0">
                  <a:moveTo>
                    <a:pt x="410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693"/>
                    <a:pt x="410" y="693"/>
                  </a:cubicBezTo>
                  <a:cubicBezTo>
                    <a:pt x="423" y="696"/>
                    <a:pt x="437" y="697"/>
                    <a:pt x="451" y="697"/>
                  </a:cubicBezTo>
                  <a:cubicBezTo>
                    <a:pt x="598" y="697"/>
                    <a:pt x="756" y="548"/>
                    <a:pt x="756" y="347"/>
                  </a:cubicBezTo>
                  <a:cubicBezTo>
                    <a:pt x="756" y="158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5" name="Google Shape;915;p109"/>
            <p:cNvSpPr/>
            <p:nvPr/>
          </p:nvSpPr>
          <p:spPr>
            <a:xfrm>
              <a:off x="-55620175" y="2686900"/>
              <a:ext cx="319800" cy="318300"/>
            </a:xfrm>
            <a:custGeom>
              <a:avLst/>
              <a:gdLst/>
              <a:ahLst/>
              <a:cxnLst/>
              <a:rect l="l" t="t" r="r" b="b"/>
              <a:pathLst>
                <a:path w="12792" h="12732" extrusionOk="0">
                  <a:moveTo>
                    <a:pt x="5671" y="2240"/>
                  </a:moveTo>
                  <a:cubicBezTo>
                    <a:pt x="6333" y="2240"/>
                    <a:pt x="6931" y="2429"/>
                    <a:pt x="7435" y="2744"/>
                  </a:cubicBezTo>
                  <a:cubicBezTo>
                    <a:pt x="7057" y="4225"/>
                    <a:pt x="5703" y="5233"/>
                    <a:pt x="4159" y="5233"/>
                  </a:cubicBezTo>
                  <a:lnTo>
                    <a:pt x="2332" y="5233"/>
                  </a:lnTo>
                  <a:cubicBezTo>
                    <a:pt x="2489" y="3532"/>
                    <a:pt x="3938" y="2240"/>
                    <a:pt x="5671" y="2240"/>
                  </a:cubicBezTo>
                  <a:close/>
                  <a:moveTo>
                    <a:pt x="8318" y="732"/>
                  </a:moveTo>
                  <a:cubicBezTo>
                    <a:pt x="8434" y="732"/>
                    <a:pt x="8549" y="741"/>
                    <a:pt x="8664" y="759"/>
                  </a:cubicBezTo>
                  <a:cubicBezTo>
                    <a:pt x="9735" y="917"/>
                    <a:pt x="10523" y="1925"/>
                    <a:pt x="10523" y="3059"/>
                  </a:cubicBezTo>
                  <a:lnTo>
                    <a:pt x="10523" y="6147"/>
                  </a:lnTo>
                  <a:cubicBezTo>
                    <a:pt x="10271" y="6021"/>
                    <a:pt x="10050" y="5958"/>
                    <a:pt x="9767" y="5958"/>
                  </a:cubicBezTo>
                  <a:lnTo>
                    <a:pt x="9767" y="5580"/>
                  </a:lnTo>
                  <a:cubicBezTo>
                    <a:pt x="9767" y="3626"/>
                    <a:pt x="8349" y="1957"/>
                    <a:pt x="6490" y="1578"/>
                  </a:cubicBezTo>
                  <a:cubicBezTo>
                    <a:pt x="6975" y="1040"/>
                    <a:pt x="7643" y="732"/>
                    <a:pt x="8318" y="732"/>
                  </a:cubicBezTo>
                  <a:close/>
                  <a:moveTo>
                    <a:pt x="1544" y="6745"/>
                  </a:moveTo>
                  <a:lnTo>
                    <a:pt x="1544" y="8226"/>
                  </a:lnTo>
                  <a:cubicBezTo>
                    <a:pt x="1134" y="8226"/>
                    <a:pt x="788" y="7879"/>
                    <a:pt x="788" y="7470"/>
                  </a:cubicBezTo>
                  <a:cubicBezTo>
                    <a:pt x="788" y="7092"/>
                    <a:pt x="1134" y="6745"/>
                    <a:pt x="1544" y="6745"/>
                  </a:cubicBezTo>
                  <a:close/>
                  <a:moveTo>
                    <a:pt x="9798" y="6745"/>
                  </a:moveTo>
                  <a:cubicBezTo>
                    <a:pt x="10208" y="6745"/>
                    <a:pt x="10554" y="7060"/>
                    <a:pt x="10554" y="7470"/>
                  </a:cubicBezTo>
                  <a:cubicBezTo>
                    <a:pt x="10554" y="7879"/>
                    <a:pt x="10208" y="8226"/>
                    <a:pt x="9798" y="8226"/>
                  </a:cubicBezTo>
                  <a:lnTo>
                    <a:pt x="9798" y="6745"/>
                  </a:lnTo>
                  <a:close/>
                  <a:moveTo>
                    <a:pt x="10712" y="8667"/>
                  </a:moveTo>
                  <a:cubicBezTo>
                    <a:pt x="10775" y="8888"/>
                    <a:pt x="10869" y="9108"/>
                    <a:pt x="11027" y="9297"/>
                  </a:cubicBezTo>
                  <a:cubicBezTo>
                    <a:pt x="11090" y="9455"/>
                    <a:pt x="11216" y="9549"/>
                    <a:pt x="11342" y="9707"/>
                  </a:cubicBezTo>
                  <a:lnTo>
                    <a:pt x="9652" y="9707"/>
                  </a:lnTo>
                  <a:cubicBezTo>
                    <a:pt x="9738" y="9468"/>
                    <a:pt x="9768" y="9254"/>
                    <a:pt x="9798" y="8982"/>
                  </a:cubicBezTo>
                  <a:cubicBezTo>
                    <a:pt x="10145" y="8982"/>
                    <a:pt x="10460" y="8856"/>
                    <a:pt x="10712" y="8667"/>
                  </a:cubicBezTo>
                  <a:close/>
                  <a:moveTo>
                    <a:pt x="8066" y="3280"/>
                  </a:moveTo>
                  <a:cubicBezTo>
                    <a:pt x="8664" y="3847"/>
                    <a:pt x="9042" y="4729"/>
                    <a:pt x="9042" y="5643"/>
                  </a:cubicBezTo>
                  <a:lnTo>
                    <a:pt x="9042" y="8636"/>
                  </a:lnTo>
                  <a:cubicBezTo>
                    <a:pt x="9042" y="10463"/>
                    <a:pt x="7530" y="11975"/>
                    <a:pt x="5671" y="11975"/>
                  </a:cubicBezTo>
                  <a:cubicBezTo>
                    <a:pt x="3812" y="11975"/>
                    <a:pt x="2269" y="10431"/>
                    <a:pt x="2269" y="8573"/>
                  </a:cubicBezTo>
                  <a:lnTo>
                    <a:pt x="2269" y="5989"/>
                  </a:lnTo>
                  <a:lnTo>
                    <a:pt x="4159" y="5989"/>
                  </a:lnTo>
                  <a:cubicBezTo>
                    <a:pt x="5104" y="5989"/>
                    <a:pt x="6049" y="5643"/>
                    <a:pt x="6805" y="5044"/>
                  </a:cubicBezTo>
                  <a:cubicBezTo>
                    <a:pt x="7404" y="4571"/>
                    <a:pt x="7782" y="3941"/>
                    <a:pt x="8066" y="3280"/>
                  </a:cubicBezTo>
                  <a:close/>
                  <a:moveTo>
                    <a:pt x="8329" y="0"/>
                  </a:moveTo>
                  <a:cubicBezTo>
                    <a:pt x="7237" y="0"/>
                    <a:pt x="6224" y="580"/>
                    <a:pt x="5671" y="1547"/>
                  </a:cubicBezTo>
                  <a:lnTo>
                    <a:pt x="5640" y="1547"/>
                  </a:lnTo>
                  <a:cubicBezTo>
                    <a:pt x="3340" y="1547"/>
                    <a:pt x="1481" y="3374"/>
                    <a:pt x="1481" y="5643"/>
                  </a:cubicBezTo>
                  <a:lnTo>
                    <a:pt x="1481" y="5989"/>
                  </a:lnTo>
                  <a:cubicBezTo>
                    <a:pt x="662" y="5989"/>
                    <a:pt x="0" y="6651"/>
                    <a:pt x="0" y="7470"/>
                  </a:cubicBezTo>
                  <a:cubicBezTo>
                    <a:pt x="0" y="8320"/>
                    <a:pt x="662" y="8982"/>
                    <a:pt x="1481" y="8982"/>
                  </a:cubicBezTo>
                  <a:cubicBezTo>
                    <a:pt x="1702" y="11061"/>
                    <a:pt x="3466" y="12731"/>
                    <a:pt x="5577" y="12731"/>
                  </a:cubicBezTo>
                  <a:cubicBezTo>
                    <a:pt x="7215" y="12731"/>
                    <a:pt x="8570" y="11818"/>
                    <a:pt x="9263" y="10463"/>
                  </a:cubicBezTo>
                  <a:lnTo>
                    <a:pt x="12319" y="10463"/>
                  </a:lnTo>
                  <a:cubicBezTo>
                    <a:pt x="12476" y="10463"/>
                    <a:pt x="12634" y="10368"/>
                    <a:pt x="12665" y="10211"/>
                  </a:cubicBezTo>
                  <a:cubicBezTo>
                    <a:pt x="12791" y="9990"/>
                    <a:pt x="12728" y="9833"/>
                    <a:pt x="12571" y="9770"/>
                  </a:cubicBezTo>
                  <a:cubicBezTo>
                    <a:pt x="11783" y="9360"/>
                    <a:pt x="11248" y="8573"/>
                    <a:pt x="11248" y="7690"/>
                  </a:cubicBezTo>
                  <a:lnTo>
                    <a:pt x="11248" y="3122"/>
                  </a:lnTo>
                  <a:cubicBezTo>
                    <a:pt x="11248" y="1578"/>
                    <a:pt x="10208" y="287"/>
                    <a:pt x="8790" y="35"/>
                  </a:cubicBezTo>
                  <a:cubicBezTo>
                    <a:pt x="8636" y="12"/>
                    <a:pt x="8481" y="0"/>
                    <a:pt x="8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916" name="Google Shape;916;p109"/>
          <p:cNvGrpSpPr/>
          <p:nvPr/>
        </p:nvGrpSpPr>
        <p:grpSpPr>
          <a:xfrm>
            <a:off x="4353522" y="1878648"/>
            <a:ext cx="295536" cy="336332"/>
            <a:chOff x="-56774050" y="1904075"/>
            <a:chExt cx="279625" cy="318225"/>
          </a:xfrm>
        </p:grpSpPr>
        <p:sp>
          <p:nvSpPr>
            <p:cNvPr id="917" name="Google Shape;917;p109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8" name="Google Shape;918;p109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919" name="Google Shape;919;p109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800" dirty="0">
                <a:latin typeface="Congenial Black"/>
              </a:rPr>
              <a:t>JASNÉ ŠTANDARTY</a:t>
            </a:r>
            <a:endParaRPr sz="2800" dirty="0">
              <a:latin typeface="Congenial Black"/>
            </a:endParaRPr>
          </a:p>
        </p:txBody>
      </p:sp>
      <p:sp>
        <p:nvSpPr>
          <p:cNvPr id="920" name="Google Shape;920;p109"/>
          <p:cNvSpPr txBox="1">
            <a:spLocks noGrp="1"/>
          </p:cNvSpPr>
          <p:nvPr>
            <p:ph type="subTitle" idx="1"/>
          </p:nvPr>
        </p:nvSpPr>
        <p:spPr>
          <a:xfrm>
            <a:off x="3716190" y="2622497"/>
            <a:ext cx="1570200" cy="6434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Pravidelne prehodnocujte práva používateľov</a:t>
            </a:r>
            <a:endParaRPr dirty="0"/>
          </a:p>
        </p:txBody>
      </p:sp>
      <p:sp>
        <p:nvSpPr>
          <p:cNvPr id="921" name="Google Shape;921;p109"/>
          <p:cNvSpPr txBox="1">
            <a:spLocks noGrp="1"/>
          </p:cNvSpPr>
          <p:nvPr>
            <p:ph type="ctrTitle" idx="2"/>
          </p:nvPr>
        </p:nvSpPr>
        <p:spPr>
          <a:xfrm>
            <a:off x="3716190" y="206257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latin typeface="Congenial Black"/>
              </a:rPr>
              <a:t>PRÍSTUP</a:t>
            </a:r>
          </a:p>
        </p:txBody>
      </p:sp>
      <p:sp>
        <p:nvSpPr>
          <p:cNvPr id="922" name="Google Shape;922;p109"/>
          <p:cNvSpPr txBox="1">
            <a:spLocks noGrp="1"/>
          </p:cNvSpPr>
          <p:nvPr>
            <p:ph type="ctrTitle" idx="3"/>
          </p:nvPr>
        </p:nvSpPr>
        <p:spPr>
          <a:xfrm>
            <a:off x="5389136" y="2074608"/>
            <a:ext cx="2622090" cy="5529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Congenial Black"/>
              </a:rPr>
              <a:t>BEZPEČIE</a:t>
            </a:r>
            <a:endParaRPr lang="en-US">
              <a:latin typeface="Congenial Black"/>
            </a:endParaRPr>
          </a:p>
        </p:txBody>
      </p:sp>
      <p:sp>
        <p:nvSpPr>
          <p:cNvPr id="923" name="Google Shape;923;p109"/>
          <p:cNvSpPr txBox="1">
            <a:spLocks noGrp="1"/>
          </p:cNvSpPr>
          <p:nvPr>
            <p:ph type="subTitle" idx="4"/>
          </p:nvPr>
        </p:nvSpPr>
        <p:spPr>
          <a:xfrm>
            <a:off x="5921747" y="2640375"/>
            <a:ext cx="1570200" cy="740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Šifrujte dáta pre ochranu citlivých informácií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4" name="Google Shape;924;p109"/>
          <p:cNvSpPr txBox="1">
            <a:spLocks noGrp="1"/>
          </p:cNvSpPr>
          <p:nvPr>
            <p:ph type="ctrTitle" idx="5"/>
          </p:nvPr>
        </p:nvSpPr>
        <p:spPr>
          <a:xfrm>
            <a:off x="444702" y="2087433"/>
            <a:ext cx="3682263" cy="5529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latin typeface="Congenial Black"/>
              </a:rPr>
              <a:t>PRAVIDLÁ</a:t>
            </a:r>
          </a:p>
        </p:txBody>
      </p:sp>
      <p:sp>
        <p:nvSpPr>
          <p:cNvPr id="925" name="Google Shape;925;p109"/>
          <p:cNvSpPr txBox="1">
            <a:spLocks noGrp="1"/>
          </p:cNvSpPr>
          <p:nvPr>
            <p:ph type="subTitle" idx="6"/>
          </p:nvPr>
        </p:nvSpPr>
        <p:spPr>
          <a:xfrm>
            <a:off x="1479590" y="2746199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Určte jasné pravidlá pre ochranu siete</a:t>
            </a:r>
            <a:endParaRPr dirty="0"/>
          </a:p>
        </p:txBody>
      </p:sp>
      <p:sp>
        <p:nvSpPr>
          <p:cNvPr id="2" name="Google Shape;8035;p174">
            <a:extLst>
              <a:ext uri="{FF2B5EF4-FFF2-40B4-BE49-F238E27FC236}">
                <a16:creationId xmlns:a16="http://schemas.microsoft.com/office/drawing/2014/main" id="{29C357D0-1C0D-F92E-D6E2-74930774E19D}"/>
              </a:ext>
            </a:extLst>
          </p:cNvPr>
          <p:cNvSpPr/>
          <p:nvPr/>
        </p:nvSpPr>
        <p:spPr>
          <a:xfrm>
            <a:off x="6345112" y="681670"/>
            <a:ext cx="292654" cy="342995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21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" sz="2800" dirty="0">
                <a:latin typeface="Congenial Black"/>
              </a:rPr>
              <a:t>TECHNICK</a:t>
            </a:r>
            <a:r>
              <a:rPr lang="sk-SK" sz="2800" dirty="0">
                <a:latin typeface="Congenial Black"/>
              </a:rPr>
              <a:t>É OPATRENIA</a:t>
            </a:r>
            <a:endParaRPr sz="2800" dirty="0">
              <a:latin typeface="Congenial Black"/>
            </a:endParaRPr>
          </a:p>
        </p:txBody>
      </p:sp>
      <p:grpSp>
        <p:nvGrpSpPr>
          <p:cNvPr id="1104" name="Google Shape;1104;p121"/>
          <p:cNvGrpSpPr/>
          <p:nvPr/>
        </p:nvGrpSpPr>
        <p:grpSpPr>
          <a:xfrm>
            <a:off x="1261389" y="503351"/>
            <a:ext cx="5988636" cy="4228204"/>
            <a:chOff x="2061742" y="887133"/>
            <a:chExt cx="4423145" cy="2711893"/>
          </a:xfrm>
        </p:grpSpPr>
        <p:sp>
          <p:nvSpPr>
            <p:cNvPr id="1105" name="Google Shape;1105;p121"/>
            <p:cNvSpPr/>
            <p:nvPr/>
          </p:nvSpPr>
          <p:spPr>
            <a:xfrm rot="5400000">
              <a:off x="2105364" y="2256904"/>
              <a:ext cx="1298500" cy="1385744"/>
            </a:xfrm>
            <a:custGeom>
              <a:avLst/>
              <a:gdLst/>
              <a:ahLst/>
              <a:cxnLst/>
              <a:rect l="l" t="t" r="r" b="b"/>
              <a:pathLst>
                <a:path w="31949" h="27693" extrusionOk="0">
                  <a:moveTo>
                    <a:pt x="7959" y="1"/>
                  </a:moveTo>
                  <a:lnTo>
                    <a:pt x="1" y="13846"/>
                  </a:lnTo>
                  <a:lnTo>
                    <a:pt x="7959" y="27692"/>
                  </a:lnTo>
                  <a:lnTo>
                    <a:pt x="23991" y="27692"/>
                  </a:lnTo>
                  <a:lnTo>
                    <a:pt x="31949" y="13846"/>
                  </a:lnTo>
                  <a:lnTo>
                    <a:pt x="2399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k-SK" dirty="0"/>
            </a:p>
          </p:txBody>
        </p:sp>
        <p:sp>
          <p:nvSpPr>
            <p:cNvPr id="1106" name="Google Shape;1106;p121"/>
            <p:cNvSpPr/>
            <p:nvPr/>
          </p:nvSpPr>
          <p:spPr>
            <a:xfrm>
              <a:off x="6145184" y="887133"/>
              <a:ext cx="339703" cy="286279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rgbClr val="435D74"/>
                </a:solidFill>
              </a:endParaRPr>
            </a:p>
          </p:txBody>
        </p:sp>
      </p:grpSp>
      <p:sp>
        <p:nvSpPr>
          <p:cNvPr id="1125" name="Google Shape;1125;p121"/>
          <p:cNvSpPr/>
          <p:nvPr/>
        </p:nvSpPr>
        <p:spPr>
          <a:xfrm rot="5400000">
            <a:off x="2091814" y="1213746"/>
            <a:ext cx="2091557" cy="1909539"/>
          </a:xfrm>
          <a:custGeom>
            <a:avLst/>
            <a:gdLst/>
            <a:ahLst/>
            <a:cxnLst/>
            <a:rect l="l" t="t" r="r" b="b"/>
            <a:pathLst>
              <a:path w="31934" h="27693" extrusionOk="0">
                <a:moveTo>
                  <a:pt x="7959" y="0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34" y="13846"/>
                </a:lnTo>
                <a:lnTo>
                  <a:pt x="23991" y="0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121"/>
          <p:cNvSpPr txBox="1"/>
          <p:nvPr/>
        </p:nvSpPr>
        <p:spPr>
          <a:xfrm>
            <a:off x="2393719" y="1534147"/>
            <a:ext cx="1479042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Delenie siete</a:t>
            </a:r>
            <a:endParaRPr sz="1800" dirty="0">
              <a:solidFill>
                <a:schemeClr val="accent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132" name="Google Shape;1132;p121"/>
          <p:cNvSpPr txBox="1"/>
          <p:nvPr/>
        </p:nvSpPr>
        <p:spPr>
          <a:xfrm>
            <a:off x="2335254" y="2042222"/>
            <a:ext cx="1622087" cy="71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Rozdelenie siete na men</a:t>
            </a:r>
            <a:r>
              <a:rPr lang="sk-SK" sz="11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šie, izolované časti môže zlepšiť bezpečnosť tým, že obmedzí narušenia na malú časť siete</a:t>
            </a:r>
            <a:endParaRPr sz="11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" name="Google Shape;1105;p121">
            <a:extLst>
              <a:ext uri="{FF2B5EF4-FFF2-40B4-BE49-F238E27FC236}">
                <a16:creationId xmlns:a16="http://schemas.microsoft.com/office/drawing/2014/main" id="{37C09C5F-2BF6-1BA2-B2BC-244A7AFD5E59}"/>
              </a:ext>
            </a:extLst>
          </p:cNvPr>
          <p:cNvSpPr/>
          <p:nvPr/>
        </p:nvSpPr>
        <p:spPr>
          <a:xfrm rot="5400000">
            <a:off x="3992154" y="1213253"/>
            <a:ext cx="2096897" cy="1905186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/>
          </a:p>
        </p:txBody>
      </p:sp>
      <p:sp>
        <p:nvSpPr>
          <p:cNvPr id="3" name="Google Shape;1125;p121">
            <a:extLst>
              <a:ext uri="{FF2B5EF4-FFF2-40B4-BE49-F238E27FC236}">
                <a16:creationId xmlns:a16="http://schemas.microsoft.com/office/drawing/2014/main" id="{2202372B-21E2-33D4-C9C0-E026927926B9}"/>
              </a:ext>
            </a:extLst>
          </p:cNvPr>
          <p:cNvSpPr/>
          <p:nvPr/>
        </p:nvSpPr>
        <p:spPr>
          <a:xfrm rot="5400000">
            <a:off x="3042231" y="2798030"/>
            <a:ext cx="2091557" cy="1909539"/>
          </a:xfrm>
          <a:custGeom>
            <a:avLst/>
            <a:gdLst/>
            <a:ahLst/>
            <a:cxnLst/>
            <a:rect l="l" t="t" r="r" b="b"/>
            <a:pathLst>
              <a:path w="31934" h="27693" extrusionOk="0">
                <a:moveTo>
                  <a:pt x="7959" y="0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34" y="13846"/>
                </a:lnTo>
                <a:lnTo>
                  <a:pt x="23991" y="0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125;p121">
            <a:extLst>
              <a:ext uri="{FF2B5EF4-FFF2-40B4-BE49-F238E27FC236}">
                <a16:creationId xmlns:a16="http://schemas.microsoft.com/office/drawing/2014/main" id="{723778B4-40F2-7B1D-48E2-6600F6070F4D}"/>
              </a:ext>
            </a:extLst>
          </p:cNvPr>
          <p:cNvSpPr/>
          <p:nvPr/>
        </p:nvSpPr>
        <p:spPr>
          <a:xfrm rot="5400000">
            <a:off x="5897834" y="1213746"/>
            <a:ext cx="2091557" cy="1909539"/>
          </a:xfrm>
          <a:custGeom>
            <a:avLst/>
            <a:gdLst/>
            <a:ahLst/>
            <a:cxnLst/>
            <a:rect l="l" t="t" r="r" b="b"/>
            <a:pathLst>
              <a:path w="31934" h="27693" extrusionOk="0">
                <a:moveTo>
                  <a:pt x="7959" y="0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34" y="13846"/>
                </a:lnTo>
                <a:lnTo>
                  <a:pt x="23991" y="0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126;p121">
            <a:extLst>
              <a:ext uri="{FF2B5EF4-FFF2-40B4-BE49-F238E27FC236}">
                <a16:creationId xmlns:a16="http://schemas.microsoft.com/office/drawing/2014/main" id="{0CEBB7BB-9C7C-BC86-F408-55F7A5192FC2}"/>
              </a:ext>
            </a:extLst>
          </p:cNvPr>
          <p:cNvSpPr txBox="1"/>
          <p:nvPr/>
        </p:nvSpPr>
        <p:spPr>
          <a:xfrm>
            <a:off x="3235542" y="3317837"/>
            <a:ext cx="174877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Monitorovanie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prenosu</a:t>
            </a:r>
            <a:endParaRPr sz="1800" dirty="0">
              <a:solidFill>
                <a:schemeClr val="accent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" name="Google Shape;1105;p121">
            <a:extLst>
              <a:ext uri="{FF2B5EF4-FFF2-40B4-BE49-F238E27FC236}">
                <a16:creationId xmlns:a16="http://schemas.microsoft.com/office/drawing/2014/main" id="{5D0EA3E5-6D2B-EAA6-D2DF-51F87E809341}"/>
              </a:ext>
            </a:extLst>
          </p:cNvPr>
          <p:cNvSpPr/>
          <p:nvPr/>
        </p:nvSpPr>
        <p:spPr>
          <a:xfrm rot="5400000">
            <a:off x="4938218" y="2797537"/>
            <a:ext cx="2096897" cy="1905186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/>
          </a:p>
        </p:txBody>
      </p:sp>
      <p:sp>
        <p:nvSpPr>
          <p:cNvPr id="8" name="Google Shape;1126;p121">
            <a:extLst>
              <a:ext uri="{FF2B5EF4-FFF2-40B4-BE49-F238E27FC236}">
                <a16:creationId xmlns:a16="http://schemas.microsoft.com/office/drawing/2014/main" id="{EEC0B683-A525-136E-226E-5C10745BC8B3}"/>
              </a:ext>
            </a:extLst>
          </p:cNvPr>
          <p:cNvSpPr txBox="1"/>
          <p:nvPr/>
        </p:nvSpPr>
        <p:spPr>
          <a:xfrm>
            <a:off x="6101259" y="1525022"/>
            <a:ext cx="174877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Kontrola prístupu</a:t>
            </a:r>
            <a:endParaRPr sz="1800" dirty="0">
              <a:solidFill>
                <a:schemeClr val="accent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9" name="Google Shape;1132;p121">
            <a:extLst>
              <a:ext uri="{FF2B5EF4-FFF2-40B4-BE49-F238E27FC236}">
                <a16:creationId xmlns:a16="http://schemas.microsoft.com/office/drawing/2014/main" id="{87FCE797-9EBE-0717-8C48-801EF4E41380}"/>
              </a:ext>
            </a:extLst>
          </p:cNvPr>
          <p:cNvSpPr txBox="1"/>
          <p:nvPr/>
        </p:nvSpPr>
        <p:spPr>
          <a:xfrm>
            <a:off x="3298884" y="3785280"/>
            <a:ext cx="1622087" cy="71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sk-SK" sz="11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</a:rPr>
              <a:t>Neustále monitorovanie sieťového prenosu pomáha včas identifikovať a reagovať na podozrivé aktivity</a:t>
            </a:r>
            <a:endParaRPr sz="11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0" name="Google Shape;1132;p121">
            <a:extLst>
              <a:ext uri="{FF2B5EF4-FFF2-40B4-BE49-F238E27FC236}">
                <a16:creationId xmlns:a16="http://schemas.microsoft.com/office/drawing/2014/main" id="{59C1BF34-2AF4-ECA5-AD66-76B425013177}"/>
              </a:ext>
            </a:extLst>
          </p:cNvPr>
          <p:cNvSpPr txBox="1"/>
          <p:nvPr/>
        </p:nvSpPr>
        <p:spPr>
          <a:xfrm>
            <a:off x="6164601" y="2042222"/>
            <a:ext cx="1622087" cy="71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sk-SK" sz="11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</a:rPr>
              <a:t>Iba autorizovaní používatelia zariadenia majú prístup k určitej časti siete. Tento prístup pomáha minimalizovať riziko možných hrozieb.</a:t>
            </a:r>
            <a:endParaRPr sz="11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11" name="Google Shape;5680;p170">
            <a:extLst>
              <a:ext uri="{FF2B5EF4-FFF2-40B4-BE49-F238E27FC236}">
                <a16:creationId xmlns:a16="http://schemas.microsoft.com/office/drawing/2014/main" id="{058C7303-DF5B-AFB1-0E24-D1A3E733191E}"/>
              </a:ext>
            </a:extLst>
          </p:cNvPr>
          <p:cNvGrpSpPr/>
          <p:nvPr/>
        </p:nvGrpSpPr>
        <p:grpSpPr>
          <a:xfrm>
            <a:off x="2017673" y="3535264"/>
            <a:ext cx="359284" cy="368046"/>
            <a:chOff x="6232000" y="1435050"/>
            <a:chExt cx="488225" cy="481850"/>
          </a:xfrm>
          <a:solidFill>
            <a:schemeClr val="bg1"/>
          </a:solidFill>
        </p:grpSpPr>
        <p:sp>
          <p:nvSpPr>
            <p:cNvPr id="12" name="Google Shape;5681;p170">
              <a:extLst>
                <a:ext uri="{FF2B5EF4-FFF2-40B4-BE49-F238E27FC236}">
                  <a16:creationId xmlns:a16="http://schemas.microsoft.com/office/drawing/2014/main" id="{502DBF5F-BD83-3479-CA39-53A55290544E}"/>
                </a:ext>
              </a:extLst>
            </p:cNvPr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3" name="Google Shape;5682;p170">
              <a:extLst>
                <a:ext uri="{FF2B5EF4-FFF2-40B4-BE49-F238E27FC236}">
                  <a16:creationId xmlns:a16="http://schemas.microsoft.com/office/drawing/2014/main" id="{6D172792-B333-7914-7042-BEAB2EE5F233}"/>
                </a:ext>
              </a:extLst>
            </p:cNvPr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4" name="Google Shape;5683;p170">
              <a:extLst>
                <a:ext uri="{FF2B5EF4-FFF2-40B4-BE49-F238E27FC236}">
                  <a16:creationId xmlns:a16="http://schemas.microsoft.com/office/drawing/2014/main" id="{12378CFA-E9CD-39DA-2958-FA007AED406F}"/>
                </a:ext>
              </a:extLst>
            </p:cNvPr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5" name="Google Shape;5684;p170">
              <a:extLst>
                <a:ext uri="{FF2B5EF4-FFF2-40B4-BE49-F238E27FC236}">
                  <a16:creationId xmlns:a16="http://schemas.microsoft.com/office/drawing/2014/main" id="{920BB2BF-C5C0-CF6F-77F6-B0B5E2E93B98}"/>
                </a:ext>
              </a:extLst>
            </p:cNvPr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6" name="Google Shape;5685;p170">
              <a:extLst>
                <a:ext uri="{FF2B5EF4-FFF2-40B4-BE49-F238E27FC236}">
                  <a16:creationId xmlns:a16="http://schemas.microsoft.com/office/drawing/2014/main" id="{EC0517EF-3B69-AC7C-FE47-10BAD9B3FA5F}"/>
                </a:ext>
              </a:extLst>
            </p:cNvPr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17" name="Google Shape;6509;p171">
            <a:extLst>
              <a:ext uri="{FF2B5EF4-FFF2-40B4-BE49-F238E27FC236}">
                <a16:creationId xmlns:a16="http://schemas.microsoft.com/office/drawing/2014/main" id="{34BB993B-D631-DC9A-1F30-2C399BE768C1}"/>
              </a:ext>
            </a:extLst>
          </p:cNvPr>
          <p:cNvGrpSpPr/>
          <p:nvPr/>
        </p:nvGrpSpPr>
        <p:grpSpPr>
          <a:xfrm>
            <a:off x="5818912" y="3568336"/>
            <a:ext cx="348568" cy="341633"/>
            <a:chOff x="-60988625" y="3740800"/>
            <a:chExt cx="316650" cy="310350"/>
          </a:xfrm>
          <a:solidFill>
            <a:schemeClr val="bg1"/>
          </a:solidFill>
        </p:grpSpPr>
        <p:sp>
          <p:nvSpPr>
            <p:cNvPr id="18" name="Google Shape;6510;p171">
              <a:extLst>
                <a:ext uri="{FF2B5EF4-FFF2-40B4-BE49-F238E27FC236}">
                  <a16:creationId xmlns:a16="http://schemas.microsoft.com/office/drawing/2014/main" id="{8F75BD55-62DF-11EA-87E9-2150610E9E7C}"/>
                </a:ext>
              </a:extLst>
            </p:cNvPr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11;p171">
              <a:extLst>
                <a:ext uri="{FF2B5EF4-FFF2-40B4-BE49-F238E27FC236}">
                  <a16:creationId xmlns:a16="http://schemas.microsoft.com/office/drawing/2014/main" id="{5B0F66E5-9B0C-92E8-CA87-ECA95E5EC0CE}"/>
                </a:ext>
              </a:extLst>
            </p:cNvPr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512;p171">
              <a:extLst>
                <a:ext uri="{FF2B5EF4-FFF2-40B4-BE49-F238E27FC236}">
                  <a16:creationId xmlns:a16="http://schemas.microsoft.com/office/drawing/2014/main" id="{4DDA3C0A-5C7D-BB9A-3031-3D4381BCCA89}"/>
                </a:ext>
              </a:extLst>
            </p:cNvPr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6611;p171">
            <a:extLst>
              <a:ext uri="{FF2B5EF4-FFF2-40B4-BE49-F238E27FC236}">
                <a16:creationId xmlns:a16="http://schemas.microsoft.com/office/drawing/2014/main" id="{248DB488-1604-1394-5C7B-AD4F30E9C78B}"/>
              </a:ext>
            </a:extLst>
          </p:cNvPr>
          <p:cNvGrpSpPr/>
          <p:nvPr/>
        </p:nvGrpSpPr>
        <p:grpSpPr>
          <a:xfrm>
            <a:off x="4866318" y="1945852"/>
            <a:ext cx="348568" cy="349449"/>
            <a:chOff x="-61784125" y="3377700"/>
            <a:chExt cx="316650" cy="317450"/>
          </a:xfrm>
          <a:solidFill>
            <a:schemeClr val="bg1"/>
          </a:solidFill>
        </p:grpSpPr>
        <p:sp>
          <p:nvSpPr>
            <p:cNvPr id="22" name="Google Shape;6612;p171">
              <a:extLst>
                <a:ext uri="{FF2B5EF4-FFF2-40B4-BE49-F238E27FC236}">
                  <a16:creationId xmlns:a16="http://schemas.microsoft.com/office/drawing/2014/main" id="{812CF0A8-335E-6506-8207-4BEFF10A795B}"/>
                </a:ext>
              </a:extLst>
            </p:cNvPr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613;p171">
              <a:extLst>
                <a:ext uri="{FF2B5EF4-FFF2-40B4-BE49-F238E27FC236}">
                  <a16:creationId xmlns:a16="http://schemas.microsoft.com/office/drawing/2014/main" id="{85E8E0A4-383A-F3EA-350F-081C0D61521E}"/>
                </a:ext>
              </a:extLst>
            </p:cNvPr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6614;p171">
              <a:extLst>
                <a:ext uri="{FF2B5EF4-FFF2-40B4-BE49-F238E27FC236}">
                  <a16:creationId xmlns:a16="http://schemas.microsoft.com/office/drawing/2014/main" id="{4C9535BC-1F48-8C47-2C7C-5F0445A9678A}"/>
                </a:ext>
              </a:extLst>
            </p:cNvPr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615;p171">
              <a:extLst>
                <a:ext uri="{FF2B5EF4-FFF2-40B4-BE49-F238E27FC236}">
                  <a16:creationId xmlns:a16="http://schemas.microsoft.com/office/drawing/2014/main" id="{F85E1553-395A-C066-5CF3-676B2F8CCECD}"/>
                </a:ext>
              </a:extLst>
            </p:cNvPr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616;p171">
              <a:extLst>
                <a:ext uri="{FF2B5EF4-FFF2-40B4-BE49-F238E27FC236}">
                  <a16:creationId xmlns:a16="http://schemas.microsoft.com/office/drawing/2014/main" id="{96100C4B-8F99-B1B2-65AB-CA55136C1230}"/>
                </a:ext>
              </a:extLst>
            </p:cNvPr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617;p171">
              <a:extLst>
                <a:ext uri="{FF2B5EF4-FFF2-40B4-BE49-F238E27FC236}">
                  <a16:creationId xmlns:a16="http://schemas.microsoft.com/office/drawing/2014/main" id="{31D1E359-0754-72F4-7D52-64BEEE1307A3}"/>
                </a:ext>
              </a:extLst>
            </p:cNvPr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618;p171">
              <a:extLst>
                <a:ext uri="{FF2B5EF4-FFF2-40B4-BE49-F238E27FC236}">
                  <a16:creationId xmlns:a16="http://schemas.microsoft.com/office/drawing/2014/main" id="{C09BC45F-14D7-2067-695C-2CE2AFFB1E21}"/>
                </a:ext>
              </a:extLst>
            </p:cNvPr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13"/>
          <p:cNvSpPr txBox="1">
            <a:spLocks noGrp="1"/>
          </p:cNvSpPr>
          <p:nvPr>
            <p:ph type="ctrTitle"/>
          </p:nvPr>
        </p:nvSpPr>
        <p:spPr>
          <a:xfrm flipH="1">
            <a:off x="4889026" y="456315"/>
            <a:ext cx="3673200" cy="13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VZDE</a:t>
            </a:r>
            <a:r>
              <a:rPr lang="sk-SK" dirty="0"/>
              <a:t>LÁVANIE</a:t>
            </a:r>
            <a:endParaRPr dirty="0"/>
          </a:p>
        </p:txBody>
      </p:sp>
      <p:sp>
        <p:nvSpPr>
          <p:cNvPr id="962" name="Google Shape;962;p113"/>
          <p:cNvSpPr txBox="1">
            <a:spLocks noGrp="1"/>
          </p:cNvSpPr>
          <p:nvPr>
            <p:ph type="subTitle" idx="1"/>
          </p:nvPr>
        </p:nvSpPr>
        <p:spPr>
          <a:xfrm>
            <a:off x="4707224" y="2695990"/>
            <a:ext cx="2063496" cy="1328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200" dirty="0"/>
              <a:t>Učiť </a:t>
            </a:r>
            <a:r>
              <a:rPr lang="sk-SK" sz="1200" dirty="0" err="1"/>
              <a:t>zamesntancov</a:t>
            </a:r>
            <a:r>
              <a:rPr lang="sk-SK" sz="1200" dirty="0"/>
              <a:t> alebo žiakov ako sa chrániť pred takýmito </a:t>
            </a:r>
            <a:r>
              <a:rPr lang="sk-SK" sz="1200" dirty="0" err="1"/>
              <a:t>útkomi</a:t>
            </a:r>
            <a:r>
              <a:rPr lang="sk-SK" sz="1200" dirty="0"/>
              <a:t> a ako aplikovať bezpečnostné </a:t>
            </a:r>
            <a:r>
              <a:rPr lang="sk-SK" sz="1200" dirty="0" err="1"/>
              <a:t>politky</a:t>
            </a:r>
            <a:r>
              <a:rPr lang="sk-SK" sz="1200" dirty="0"/>
              <a:t> v práci či doma</a:t>
            </a:r>
          </a:p>
        </p:txBody>
      </p:sp>
      <p:sp>
        <p:nvSpPr>
          <p:cNvPr id="963" name="Google Shape;963;p113"/>
          <p:cNvSpPr txBox="1">
            <a:spLocks noGrp="1"/>
          </p:cNvSpPr>
          <p:nvPr>
            <p:ph type="subTitle" idx="2"/>
          </p:nvPr>
        </p:nvSpPr>
        <p:spPr>
          <a:xfrm>
            <a:off x="2362462" y="2695990"/>
            <a:ext cx="2034177" cy="13281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200" dirty="0"/>
              <a:t>Neustále sa v tomto okruhu vzdelávať a byť v obraze čo sa v online svete aktuálne deje je taktiež veľmi dôležité, odporúča sa čítanie kníh, článkov či pozeraní videí</a:t>
            </a:r>
            <a:endParaRPr sz="1200" dirty="0"/>
          </a:p>
        </p:txBody>
      </p:sp>
      <p:sp>
        <p:nvSpPr>
          <p:cNvPr id="964" name="Google Shape;964;p113"/>
          <p:cNvSpPr txBox="1">
            <a:spLocks noGrp="1"/>
          </p:cNvSpPr>
          <p:nvPr>
            <p:ph type="ctrTitle" idx="3"/>
          </p:nvPr>
        </p:nvSpPr>
        <p:spPr>
          <a:xfrm>
            <a:off x="4745458" y="2445765"/>
            <a:ext cx="2063496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sk-SK" sz="1400" dirty="0">
                <a:latin typeface="Congenial Black" panose="02000503040000020004" pitchFamily="2" charset="0"/>
              </a:rPr>
              <a:t>ŠKOLENIE A UČENIE</a:t>
            </a:r>
            <a:endParaRPr sz="1400" dirty="0">
              <a:latin typeface="Congenial Black" panose="02000503040000020004" pitchFamily="2" charset="0"/>
            </a:endParaRPr>
          </a:p>
        </p:txBody>
      </p:sp>
      <p:sp>
        <p:nvSpPr>
          <p:cNvPr id="965" name="Google Shape;965;p113"/>
          <p:cNvSpPr txBox="1">
            <a:spLocks noGrp="1"/>
          </p:cNvSpPr>
          <p:nvPr>
            <p:ph type="ctrTitle" idx="4"/>
          </p:nvPr>
        </p:nvSpPr>
        <p:spPr>
          <a:xfrm>
            <a:off x="2261926" y="2445765"/>
            <a:ext cx="223525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sk-SK" sz="1400" dirty="0">
                <a:latin typeface="Congenial Black" panose="02000503040000020004" pitchFamily="2" charset="0"/>
              </a:rPr>
              <a:t>SAMOVZDELÁVANIE</a:t>
            </a:r>
            <a:endParaRPr dirty="0">
              <a:latin typeface="Congenial Black" panose="02000503040000020004" pitchFamily="2" charset="0"/>
            </a:endParaRPr>
          </a:p>
        </p:txBody>
      </p:sp>
      <p:sp>
        <p:nvSpPr>
          <p:cNvPr id="2" name="Google Shape;7958;p174">
            <a:extLst>
              <a:ext uri="{FF2B5EF4-FFF2-40B4-BE49-F238E27FC236}">
                <a16:creationId xmlns:a16="http://schemas.microsoft.com/office/drawing/2014/main" id="{50A2B6DE-901D-FBB4-5CED-0346116BDE40}"/>
              </a:ext>
            </a:extLst>
          </p:cNvPr>
          <p:cNvSpPr/>
          <p:nvPr/>
        </p:nvSpPr>
        <p:spPr>
          <a:xfrm rot="2312257">
            <a:off x="712550" y="244523"/>
            <a:ext cx="1640829" cy="2194572"/>
          </a:xfrm>
          <a:custGeom>
            <a:avLst/>
            <a:gdLst/>
            <a:ahLst/>
            <a:cxnLst/>
            <a:rect l="l" t="t" r="r" b="b"/>
            <a:pathLst>
              <a:path w="10776" h="12729" extrusionOk="0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rgbClr val="FFFFFF">
              <a:alpha val="1490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958;p174">
            <a:extLst>
              <a:ext uri="{FF2B5EF4-FFF2-40B4-BE49-F238E27FC236}">
                <a16:creationId xmlns:a16="http://schemas.microsoft.com/office/drawing/2014/main" id="{DA2027C4-C515-CA2A-3EA1-25D4619CD45C}"/>
              </a:ext>
            </a:extLst>
          </p:cNvPr>
          <p:cNvSpPr/>
          <p:nvPr/>
        </p:nvSpPr>
        <p:spPr>
          <a:xfrm>
            <a:off x="6654021" y="263126"/>
            <a:ext cx="1396806" cy="1817033"/>
          </a:xfrm>
          <a:custGeom>
            <a:avLst/>
            <a:gdLst/>
            <a:ahLst/>
            <a:cxnLst/>
            <a:rect l="l" t="t" r="r" b="b"/>
            <a:pathLst>
              <a:path w="10776" h="12729" extrusionOk="0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958;p174">
            <a:extLst>
              <a:ext uri="{FF2B5EF4-FFF2-40B4-BE49-F238E27FC236}">
                <a16:creationId xmlns:a16="http://schemas.microsoft.com/office/drawing/2014/main" id="{12020FAA-83F7-8D9C-6B97-A5E268CC7915}"/>
              </a:ext>
            </a:extLst>
          </p:cNvPr>
          <p:cNvSpPr/>
          <p:nvPr/>
        </p:nvSpPr>
        <p:spPr>
          <a:xfrm rot="20043674">
            <a:off x="7376209" y="3353338"/>
            <a:ext cx="1866745" cy="2348069"/>
          </a:xfrm>
          <a:custGeom>
            <a:avLst/>
            <a:gdLst/>
            <a:ahLst/>
            <a:cxnLst/>
            <a:rect l="l" t="t" r="r" b="b"/>
            <a:pathLst>
              <a:path w="10776" h="12729" extrusionOk="0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rgbClr val="FFFFFF">
              <a:alpha val="3490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958;p174">
            <a:extLst>
              <a:ext uri="{FF2B5EF4-FFF2-40B4-BE49-F238E27FC236}">
                <a16:creationId xmlns:a16="http://schemas.microsoft.com/office/drawing/2014/main" id="{577D615A-3D44-09AD-548C-9C0C21E2EC8D}"/>
              </a:ext>
            </a:extLst>
          </p:cNvPr>
          <p:cNvSpPr/>
          <p:nvPr/>
        </p:nvSpPr>
        <p:spPr>
          <a:xfrm>
            <a:off x="5913307" y="680961"/>
            <a:ext cx="291814" cy="344701"/>
          </a:xfrm>
          <a:custGeom>
            <a:avLst/>
            <a:gdLst/>
            <a:ahLst/>
            <a:cxnLst/>
            <a:rect l="l" t="t" r="r" b="b"/>
            <a:pathLst>
              <a:path w="10776" h="12729" extrusionOk="0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958;p174">
            <a:extLst>
              <a:ext uri="{FF2B5EF4-FFF2-40B4-BE49-F238E27FC236}">
                <a16:creationId xmlns:a16="http://schemas.microsoft.com/office/drawing/2014/main" id="{11DD8EE2-8041-088C-B069-340C3570EC5C}"/>
              </a:ext>
            </a:extLst>
          </p:cNvPr>
          <p:cNvSpPr/>
          <p:nvPr/>
        </p:nvSpPr>
        <p:spPr>
          <a:xfrm rot="587971">
            <a:off x="519646" y="3563675"/>
            <a:ext cx="825757" cy="1205155"/>
          </a:xfrm>
          <a:custGeom>
            <a:avLst/>
            <a:gdLst/>
            <a:ahLst/>
            <a:cxnLst/>
            <a:rect l="l" t="t" r="r" b="b"/>
            <a:pathLst>
              <a:path w="10776" h="12729" extrusionOk="0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000" dirty="0"/>
              <a:t>OBSAH</a:t>
            </a:r>
            <a:endParaRPr sz="4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/>
          </a:p>
        </p:txBody>
      </p:sp>
      <p:sp>
        <p:nvSpPr>
          <p:cNvPr id="772" name="Google Shape;772;p95"/>
          <p:cNvSpPr txBox="1">
            <a:spLocks noGrp="1"/>
          </p:cNvSpPr>
          <p:nvPr>
            <p:ph type="subTitle" idx="1"/>
          </p:nvPr>
        </p:nvSpPr>
        <p:spPr>
          <a:xfrm>
            <a:off x="1141050" y="145457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ctr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sk-SK" sz="2000" dirty="0">
                <a:sym typeface="Squada One"/>
              </a:rPr>
              <a:t>Úvod do Firewallu</a:t>
            </a:r>
            <a:endParaRPr lang="sk-SK" sz="2000" dirty="0"/>
          </a:p>
          <a:p>
            <a:pPr marL="285750" indent="-285750" algn="ctr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sk-SK" sz="2000" dirty="0"/>
          </a:p>
          <a:p>
            <a:pPr marL="285750" indent="-285750" algn="ctr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sk-SK" sz="2000" dirty="0">
                <a:sym typeface="Squada One"/>
              </a:rPr>
              <a:t>Typy Firewallu</a:t>
            </a:r>
            <a:endParaRPr lang="sk-SK" sz="2000" dirty="0"/>
          </a:p>
          <a:p>
            <a:pPr marL="285750" indent="-285750" algn="ctr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sk-SK" sz="2000" dirty="0"/>
          </a:p>
          <a:p>
            <a:pPr marL="285750" indent="-285750" algn="ctr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dirty="0">
                <a:sym typeface="Squada One"/>
              </a:rPr>
              <a:t>Implementácia a Konfigurácia</a:t>
            </a:r>
            <a:endParaRPr lang="sk-SK" sz="2000" dirty="0"/>
          </a:p>
          <a:p>
            <a:pPr marL="285750" indent="-285750" algn="ctr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endParaRPr lang="sk-SK" sz="2000" dirty="0"/>
          </a:p>
          <a:p>
            <a:pPr marL="285750" indent="-285750" algn="ctr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dirty="0">
                <a:sym typeface="Squada One"/>
              </a:rPr>
              <a:t>Postup pre správnu bezpečnos</a:t>
            </a:r>
            <a:r>
              <a:rPr lang="en-US" sz="2000" dirty="0"/>
              <a:t>​</a:t>
            </a:r>
            <a:r>
              <a:rPr lang="en-US" sz="2000" dirty="0">
                <a:sym typeface="Squada One"/>
              </a:rPr>
              <a:t>ť</a:t>
            </a:r>
            <a:endParaRPr lang="en-US" sz="2000" dirty="0"/>
          </a:p>
          <a:p>
            <a:pPr indent="-304800">
              <a:buClr>
                <a:schemeClr val="lt1"/>
              </a:buClr>
              <a:buFont typeface="Roboto Condensed"/>
              <a:buAutoNum type="arabicPeriod"/>
            </a:pPr>
            <a:endParaRPr lang="sk-SK" dirty="0">
              <a:latin typeface="Aharoni" panose="020F0502020204030204" pitchFamily="2" charset="-79"/>
              <a:cs typeface="Aharoni" panose="020F0502020204030204" pitchFamily="2" charset="-79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oogle Shape;9909;p179">
            <a:extLst>
              <a:ext uri="{FF2B5EF4-FFF2-40B4-BE49-F238E27FC236}">
                <a16:creationId xmlns:a16="http://schemas.microsoft.com/office/drawing/2014/main" id="{2701FC6F-DF42-8390-75AD-D53367DB9F4C}"/>
              </a:ext>
            </a:extLst>
          </p:cNvPr>
          <p:cNvGrpSpPr/>
          <p:nvPr/>
        </p:nvGrpSpPr>
        <p:grpSpPr>
          <a:xfrm>
            <a:off x="6300952" y="3558597"/>
            <a:ext cx="252518" cy="327823"/>
            <a:chOff x="-3462150" y="2046625"/>
            <a:chExt cx="224500" cy="291450"/>
          </a:xfrm>
          <a:solidFill>
            <a:srgbClr val="FFFFFF">
              <a:alpha val="80000"/>
            </a:srgbClr>
          </a:solidFill>
        </p:grpSpPr>
        <p:sp>
          <p:nvSpPr>
            <p:cNvPr id="3" name="Google Shape;9910;p179">
              <a:extLst>
                <a:ext uri="{FF2B5EF4-FFF2-40B4-BE49-F238E27FC236}">
                  <a16:creationId xmlns:a16="http://schemas.microsoft.com/office/drawing/2014/main" id="{80838027-15EA-66C4-F09D-A646A7DF0713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911;p179">
              <a:extLst>
                <a:ext uri="{FF2B5EF4-FFF2-40B4-BE49-F238E27FC236}">
                  <a16:creationId xmlns:a16="http://schemas.microsoft.com/office/drawing/2014/main" id="{5E1515FD-07A8-E78C-A6CB-C8C3D346A1D4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912;p179">
              <a:extLst>
                <a:ext uri="{FF2B5EF4-FFF2-40B4-BE49-F238E27FC236}">
                  <a16:creationId xmlns:a16="http://schemas.microsoft.com/office/drawing/2014/main" id="{CA7A31F4-42EB-4D7B-B2EF-A921B98FF370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913;p179">
              <a:extLst>
                <a:ext uri="{FF2B5EF4-FFF2-40B4-BE49-F238E27FC236}">
                  <a16:creationId xmlns:a16="http://schemas.microsoft.com/office/drawing/2014/main" id="{D0A74A16-BC94-775E-8DBC-C1DC36B9049C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914;p179">
              <a:extLst>
                <a:ext uri="{FF2B5EF4-FFF2-40B4-BE49-F238E27FC236}">
                  <a16:creationId xmlns:a16="http://schemas.microsoft.com/office/drawing/2014/main" id="{B131308A-BEAC-3583-F183-C009D7AEAB63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915;p179">
              <a:extLst>
                <a:ext uri="{FF2B5EF4-FFF2-40B4-BE49-F238E27FC236}">
                  <a16:creationId xmlns:a16="http://schemas.microsoft.com/office/drawing/2014/main" id="{2C673B5F-99F1-AE1F-0B5C-84B6653AEBB7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916;p179">
              <a:extLst>
                <a:ext uri="{FF2B5EF4-FFF2-40B4-BE49-F238E27FC236}">
                  <a16:creationId xmlns:a16="http://schemas.microsoft.com/office/drawing/2014/main" id="{0393AE1F-F363-A950-1310-73F7C77B692C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113;p175">
            <a:extLst>
              <a:ext uri="{FF2B5EF4-FFF2-40B4-BE49-F238E27FC236}">
                <a16:creationId xmlns:a16="http://schemas.microsoft.com/office/drawing/2014/main" id="{47CFEA01-6C4B-D396-9F02-5B6F6E627727}"/>
              </a:ext>
            </a:extLst>
          </p:cNvPr>
          <p:cNvGrpSpPr/>
          <p:nvPr/>
        </p:nvGrpSpPr>
        <p:grpSpPr>
          <a:xfrm>
            <a:off x="6190107" y="3019902"/>
            <a:ext cx="346667" cy="333257"/>
            <a:chOff x="-31889075" y="2658950"/>
            <a:chExt cx="302475" cy="290775"/>
          </a:xfrm>
          <a:solidFill>
            <a:srgbClr val="FFFFFF">
              <a:alpha val="80000"/>
            </a:srgbClr>
          </a:solidFill>
        </p:grpSpPr>
        <p:sp>
          <p:nvSpPr>
            <p:cNvPr id="11" name="Google Shape;8114;p175">
              <a:extLst>
                <a:ext uri="{FF2B5EF4-FFF2-40B4-BE49-F238E27FC236}">
                  <a16:creationId xmlns:a16="http://schemas.microsoft.com/office/drawing/2014/main" id="{1EA800FC-7E27-E418-8E66-493DF606FAED}"/>
                </a:ext>
              </a:extLst>
            </p:cNvPr>
            <p:cNvSpPr/>
            <p:nvPr/>
          </p:nvSpPr>
          <p:spPr>
            <a:xfrm>
              <a:off x="-31889075" y="2658950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115;p175">
              <a:extLst>
                <a:ext uri="{FF2B5EF4-FFF2-40B4-BE49-F238E27FC236}">
                  <a16:creationId xmlns:a16="http://schemas.microsoft.com/office/drawing/2014/main" id="{181D2843-FF98-EA49-83B0-493A5D12BFC3}"/>
                </a:ext>
              </a:extLst>
            </p:cNvPr>
            <p:cNvSpPr/>
            <p:nvPr/>
          </p:nvSpPr>
          <p:spPr>
            <a:xfrm>
              <a:off x="-31838650" y="2838200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7874;p174">
            <a:extLst>
              <a:ext uri="{FF2B5EF4-FFF2-40B4-BE49-F238E27FC236}">
                <a16:creationId xmlns:a16="http://schemas.microsoft.com/office/drawing/2014/main" id="{B20E3484-BAA8-7458-3AA5-3F7C8506F824}"/>
              </a:ext>
            </a:extLst>
          </p:cNvPr>
          <p:cNvSpPr/>
          <p:nvPr/>
        </p:nvSpPr>
        <p:spPr>
          <a:xfrm>
            <a:off x="5635573" y="1877874"/>
            <a:ext cx="342156" cy="343401"/>
          </a:xfrm>
          <a:custGeom>
            <a:avLst/>
            <a:gdLst/>
            <a:ahLst/>
            <a:cxnLst/>
            <a:rect l="l" t="t" r="r" b="b"/>
            <a:pathLst>
              <a:path w="12635" h="12681" extrusionOk="0">
                <a:moveTo>
                  <a:pt x="2017" y="865"/>
                </a:moveTo>
                <a:lnTo>
                  <a:pt x="3624" y="1275"/>
                </a:lnTo>
                <a:cubicBezTo>
                  <a:pt x="3655" y="1370"/>
                  <a:pt x="2679" y="4961"/>
                  <a:pt x="2679" y="4961"/>
                </a:cubicBezTo>
                <a:lnTo>
                  <a:pt x="2553" y="5339"/>
                </a:lnTo>
                <a:lnTo>
                  <a:pt x="946" y="4898"/>
                </a:lnTo>
                <a:lnTo>
                  <a:pt x="2017" y="865"/>
                </a:lnTo>
                <a:close/>
                <a:moveTo>
                  <a:pt x="10460" y="4867"/>
                </a:moveTo>
                <a:lnTo>
                  <a:pt x="11689" y="5182"/>
                </a:lnTo>
                <a:lnTo>
                  <a:pt x="11469" y="6001"/>
                </a:lnTo>
                <a:lnTo>
                  <a:pt x="10240" y="5686"/>
                </a:lnTo>
                <a:lnTo>
                  <a:pt x="10460" y="4867"/>
                </a:lnTo>
                <a:close/>
                <a:moveTo>
                  <a:pt x="4159" y="2346"/>
                </a:moveTo>
                <a:lnTo>
                  <a:pt x="9799" y="3858"/>
                </a:lnTo>
                <a:lnTo>
                  <a:pt x="9200" y="6284"/>
                </a:lnTo>
                <a:lnTo>
                  <a:pt x="8381" y="6064"/>
                </a:lnTo>
                <a:cubicBezTo>
                  <a:pt x="8413" y="5465"/>
                  <a:pt x="8161" y="4867"/>
                  <a:pt x="7625" y="4552"/>
                </a:cubicBezTo>
                <a:cubicBezTo>
                  <a:pt x="7341" y="4366"/>
                  <a:pt x="7014" y="4275"/>
                  <a:pt x="6691" y="4275"/>
                </a:cubicBezTo>
                <a:cubicBezTo>
                  <a:pt x="6084" y="4275"/>
                  <a:pt x="5487" y="4596"/>
                  <a:pt x="5199" y="5213"/>
                </a:cubicBezTo>
                <a:cubicBezTo>
                  <a:pt x="4601" y="5056"/>
                  <a:pt x="3529" y="4804"/>
                  <a:pt x="3529" y="4804"/>
                </a:cubicBezTo>
                <a:cubicBezTo>
                  <a:pt x="3624" y="4552"/>
                  <a:pt x="4128" y="2630"/>
                  <a:pt x="4159" y="2346"/>
                </a:cubicBezTo>
                <a:close/>
                <a:moveTo>
                  <a:pt x="6746" y="5106"/>
                </a:moveTo>
                <a:cubicBezTo>
                  <a:pt x="7102" y="5106"/>
                  <a:pt x="7435" y="5355"/>
                  <a:pt x="7562" y="5686"/>
                </a:cubicBezTo>
                <a:cubicBezTo>
                  <a:pt x="7594" y="5906"/>
                  <a:pt x="7594" y="6095"/>
                  <a:pt x="7531" y="6284"/>
                </a:cubicBezTo>
                <a:cubicBezTo>
                  <a:pt x="7368" y="6610"/>
                  <a:pt x="7067" y="6798"/>
                  <a:pt x="6756" y="6798"/>
                </a:cubicBezTo>
                <a:cubicBezTo>
                  <a:pt x="6646" y="6798"/>
                  <a:pt x="6535" y="6775"/>
                  <a:pt x="6428" y="6725"/>
                </a:cubicBezTo>
                <a:cubicBezTo>
                  <a:pt x="6176" y="6631"/>
                  <a:pt x="6018" y="6442"/>
                  <a:pt x="5955" y="6221"/>
                </a:cubicBezTo>
                <a:cubicBezTo>
                  <a:pt x="5798" y="5749"/>
                  <a:pt x="6050" y="5276"/>
                  <a:pt x="6491" y="5150"/>
                </a:cubicBezTo>
                <a:cubicBezTo>
                  <a:pt x="6575" y="5120"/>
                  <a:pt x="6661" y="5106"/>
                  <a:pt x="6746" y="5106"/>
                </a:cubicBezTo>
                <a:close/>
                <a:moveTo>
                  <a:pt x="7531" y="7387"/>
                </a:moveTo>
                <a:lnTo>
                  <a:pt x="8476" y="9277"/>
                </a:lnTo>
                <a:lnTo>
                  <a:pt x="4947" y="9277"/>
                </a:lnTo>
                <a:lnTo>
                  <a:pt x="5955" y="7387"/>
                </a:lnTo>
                <a:cubicBezTo>
                  <a:pt x="6192" y="7529"/>
                  <a:pt x="6451" y="7600"/>
                  <a:pt x="6719" y="7600"/>
                </a:cubicBezTo>
                <a:cubicBezTo>
                  <a:pt x="6987" y="7600"/>
                  <a:pt x="7263" y="7529"/>
                  <a:pt x="7531" y="7387"/>
                </a:cubicBezTo>
                <a:close/>
                <a:moveTo>
                  <a:pt x="1791" y="1"/>
                </a:moveTo>
                <a:cubicBezTo>
                  <a:pt x="1607" y="1"/>
                  <a:pt x="1440" y="138"/>
                  <a:pt x="1387" y="298"/>
                </a:cubicBezTo>
                <a:lnTo>
                  <a:pt x="95" y="5150"/>
                </a:lnTo>
                <a:cubicBezTo>
                  <a:pt x="1" y="5371"/>
                  <a:pt x="158" y="5591"/>
                  <a:pt x="347" y="5654"/>
                </a:cubicBezTo>
                <a:lnTo>
                  <a:pt x="2742" y="6284"/>
                </a:lnTo>
                <a:cubicBezTo>
                  <a:pt x="2773" y="6288"/>
                  <a:pt x="2804" y="6290"/>
                  <a:pt x="2833" y="6290"/>
                </a:cubicBezTo>
                <a:cubicBezTo>
                  <a:pt x="3040" y="6290"/>
                  <a:pt x="3195" y="6194"/>
                  <a:pt x="3277" y="6001"/>
                </a:cubicBezTo>
                <a:lnTo>
                  <a:pt x="3403" y="5623"/>
                </a:lnTo>
                <a:lnTo>
                  <a:pt x="5073" y="6095"/>
                </a:lnTo>
                <a:cubicBezTo>
                  <a:pt x="5073" y="6379"/>
                  <a:pt x="5199" y="6631"/>
                  <a:pt x="5325" y="6883"/>
                </a:cubicBezTo>
                <a:lnTo>
                  <a:pt x="2616" y="12081"/>
                </a:lnTo>
                <a:cubicBezTo>
                  <a:pt x="2490" y="12270"/>
                  <a:pt x="2553" y="12522"/>
                  <a:pt x="2773" y="12617"/>
                </a:cubicBezTo>
                <a:cubicBezTo>
                  <a:pt x="2838" y="12660"/>
                  <a:pt x="2907" y="12681"/>
                  <a:pt x="2974" y="12681"/>
                </a:cubicBezTo>
                <a:cubicBezTo>
                  <a:pt x="3103" y="12681"/>
                  <a:pt x="3226" y="12604"/>
                  <a:pt x="3309" y="12459"/>
                </a:cubicBezTo>
                <a:lnTo>
                  <a:pt x="4538" y="10191"/>
                </a:lnTo>
                <a:cubicBezTo>
                  <a:pt x="4559" y="10201"/>
                  <a:pt x="4538" y="10205"/>
                  <a:pt x="4668" y="10205"/>
                </a:cubicBezTo>
                <a:cubicBezTo>
                  <a:pt x="4930" y="10205"/>
                  <a:pt x="5798" y="10191"/>
                  <a:pt x="8822" y="10191"/>
                </a:cubicBezTo>
                <a:lnTo>
                  <a:pt x="8917" y="10191"/>
                </a:lnTo>
                <a:lnTo>
                  <a:pt x="10082" y="12459"/>
                </a:lnTo>
                <a:cubicBezTo>
                  <a:pt x="10165" y="12604"/>
                  <a:pt x="10289" y="12681"/>
                  <a:pt x="10426" y="12681"/>
                </a:cubicBezTo>
                <a:cubicBezTo>
                  <a:pt x="10498" y="12681"/>
                  <a:pt x="10574" y="12660"/>
                  <a:pt x="10650" y="12617"/>
                </a:cubicBezTo>
                <a:cubicBezTo>
                  <a:pt x="10839" y="12522"/>
                  <a:pt x="10902" y="12270"/>
                  <a:pt x="10807" y="12081"/>
                </a:cubicBezTo>
                <a:lnTo>
                  <a:pt x="8129" y="6914"/>
                </a:lnTo>
                <a:lnTo>
                  <a:pt x="9389" y="7261"/>
                </a:lnTo>
                <a:cubicBezTo>
                  <a:pt x="9428" y="7272"/>
                  <a:pt x="9466" y="7277"/>
                  <a:pt x="9503" y="7277"/>
                </a:cubicBezTo>
                <a:cubicBezTo>
                  <a:pt x="9674" y="7277"/>
                  <a:pt x="9816" y="7164"/>
                  <a:pt x="9893" y="7009"/>
                </a:cubicBezTo>
                <a:lnTo>
                  <a:pt x="10019" y="6599"/>
                </a:lnTo>
                <a:lnTo>
                  <a:pt x="11626" y="7040"/>
                </a:lnTo>
                <a:cubicBezTo>
                  <a:pt x="11660" y="7050"/>
                  <a:pt x="11694" y="7055"/>
                  <a:pt x="11727" y="7055"/>
                </a:cubicBezTo>
                <a:cubicBezTo>
                  <a:pt x="11910" y="7055"/>
                  <a:pt x="12077" y="6917"/>
                  <a:pt x="12130" y="6757"/>
                </a:cubicBezTo>
                <a:lnTo>
                  <a:pt x="12571" y="5150"/>
                </a:lnTo>
                <a:cubicBezTo>
                  <a:pt x="12634" y="4804"/>
                  <a:pt x="12508" y="4583"/>
                  <a:pt x="12288" y="4520"/>
                </a:cubicBezTo>
                <a:lnTo>
                  <a:pt x="10681" y="4079"/>
                </a:lnTo>
                <a:lnTo>
                  <a:pt x="10776" y="3701"/>
                </a:lnTo>
                <a:cubicBezTo>
                  <a:pt x="10839" y="3449"/>
                  <a:pt x="10713" y="3260"/>
                  <a:pt x="10523" y="3165"/>
                </a:cubicBezTo>
                <a:lnTo>
                  <a:pt x="4443" y="1559"/>
                </a:lnTo>
                <a:lnTo>
                  <a:pt x="4569" y="1181"/>
                </a:lnTo>
                <a:cubicBezTo>
                  <a:pt x="4601" y="928"/>
                  <a:pt x="4506" y="739"/>
                  <a:pt x="4285" y="645"/>
                </a:cubicBezTo>
                <a:lnTo>
                  <a:pt x="1891" y="15"/>
                </a:lnTo>
                <a:cubicBezTo>
                  <a:pt x="1857" y="5"/>
                  <a:pt x="1824" y="1"/>
                  <a:pt x="1791" y="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0259;p180">
            <a:extLst>
              <a:ext uri="{FF2B5EF4-FFF2-40B4-BE49-F238E27FC236}">
                <a16:creationId xmlns:a16="http://schemas.microsoft.com/office/drawing/2014/main" id="{EB92759F-905E-0E93-3B04-DE94D8A07AF5}"/>
              </a:ext>
            </a:extLst>
          </p:cNvPr>
          <p:cNvGrpSpPr/>
          <p:nvPr/>
        </p:nvGrpSpPr>
        <p:grpSpPr>
          <a:xfrm>
            <a:off x="5474064" y="2478356"/>
            <a:ext cx="332587" cy="332335"/>
            <a:chOff x="1413250" y="2680675"/>
            <a:chExt cx="297750" cy="297525"/>
          </a:xfrm>
          <a:solidFill>
            <a:srgbClr val="FFFFFF">
              <a:alpha val="80000"/>
            </a:srgbClr>
          </a:solidFill>
        </p:grpSpPr>
        <p:sp>
          <p:nvSpPr>
            <p:cNvPr id="15" name="Google Shape;10260;p180">
              <a:extLst>
                <a:ext uri="{FF2B5EF4-FFF2-40B4-BE49-F238E27FC236}">
                  <a16:creationId xmlns:a16="http://schemas.microsoft.com/office/drawing/2014/main" id="{7B4A043A-565B-9457-8831-6107FCE0DD90}"/>
                </a:ext>
              </a:extLst>
            </p:cNvPr>
            <p:cNvSpPr/>
            <p:nvPr/>
          </p:nvSpPr>
          <p:spPr>
            <a:xfrm>
              <a:off x="1413250" y="2680675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261;p180">
              <a:extLst>
                <a:ext uri="{FF2B5EF4-FFF2-40B4-BE49-F238E27FC236}">
                  <a16:creationId xmlns:a16="http://schemas.microsoft.com/office/drawing/2014/main" id="{4CA7B0D4-E597-D625-354C-2837C9F3C991}"/>
                </a:ext>
              </a:extLst>
            </p:cNvPr>
            <p:cNvSpPr/>
            <p:nvPr/>
          </p:nvSpPr>
          <p:spPr>
            <a:xfrm>
              <a:off x="1465225" y="280510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262;p180">
              <a:extLst>
                <a:ext uri="{FF2B5EF4-FFF2-40B4-BE49-F238E27FC236}">
                  <a16:creationId xmlns:a16="http://schemas.microsoft.com/office/drawing/2014/main" id="{DCEF7EFB-1D09-C4E0-D01D-1A3CD7C1EF35}"/>
                </a:ext>
              </a:extLst>
            </p:cNvPr>
            <p:cNvSpPr/>
            <p:nvPr/>
          </p:nvSpPr>
          <p:spPr>
            <a:xfrm>
              <a:off x="1535325" y="2769675"/>
              <a:ext cx="52800" cy="87450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263;p180">
              <a:extLst>
                <a:ext uri="{FF2B5EF4-FFF2-40B4-BE49-F238E27FC236}">
                  <a16:creationId xmlns:a16="http://schemas.microsoft.com/office/drawing/2014/main" id="{464ECDE4-6AA9-C5B5-32E0-2137F7520CF9}"/>
                </a:ext>
              </a:extLst>
            </p:cNvPr>
            <p:cNvSpPr/>
            <p:nvPr/>
          </p:nvSpPr>
          <p:spPr>
            <a:xfrm>
              <a:off x="1604650" y="2733425"/>
              <a:ext cx="52775" cy="122900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05"/>
          <p:cNvSpPr txBox="1">
            <a:spLocks noGrp="1"/>
          </p:cNvSpPr>
          <p:nvPr>
            <p:ph type="ctrTitle"/>
          </p:nvPr>
        </p:nvSpPr>
        <p:spPr>
          <a:xfrm flipH="1">
            <a:off x="2340600" y="453298"/>
            <a:ext cx="44247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ÚVOD DO FIREWALLU</a:t>
            </a:r>
            <a:endParaRPr dirty="0"/>
          </a:p>
        </p:txBody>
      </p:sp>
      <p:sp>
        <p:nvSpPr>
          <p:cNvPr id="858" name="Google Shape;858;p105"/>
          <p:cNvSpPr txBox="1">
            <a:spLocks noGrp="1"/>
          </p:cNvSpPr>
          <p:nvPr>
            <p:ph type="subTitle" idx="1"/>
          </p:nvPr>
        </p:nvSpPr>
        <p:spPr>
          <a:xfrm>
            <a:off x="537678" y="1586387"/>
            <a:ext cx="3605843" cy="22961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sk-SK" sz="1800" dirty="0">
                <a:latin typeface="Congenial Black" panose="020F0502020204030204" pitchFamily="2" charset="0"/>
                <a:ea typeface="Verdana" panose="020B0604030504040204" pitchFamily="34" charset="0"/>
                <a:cs typeface="Khmer UI" panose="020F0502020204030204" pitchFamily="34" charset="0"/>
                <a:sym typeface="Squada One"/>
              </a:rPr>
              <a:t>Čo je firewall? </a:t>
            </a:r>
            <a:endParaRPr lang="sk-SK" sz="1800" dirty="0">
              <a:latin typeface="Congenial Black" panose="020F0502020204030204" pitchFamily="2" charset="0"/>
              <a:ea typeface="Verdana" panose="020B0604030504040204" pitchFamily="34" charset="0"/>
              <a:cs typeface="Khmer UI" panose="020F0502020204030204" pitchFamily="34" charset="0"/>
            </a:endParaRPr>
          </a:p>
          <a:p>
            <a:pPr marL="0" indent="0" algn="l">
              <a:buClr>
                <a:schemeClr val="bg1"/>
              </a:buClr>
              <a:buSzPts val="1100"/>
            </a:pPr>
            <a:r>
              <a:rPr lang="en-US" sz="1600" dirty="0">
                <a:sym typeface="Squada One"/>
              </a:rPr>
              <a:t>Firewall je </a:t>
            </a:r>
            <a:r>
              <a:rPr lang="en-US" sz="1600" dirty="0" err="1">
                <a:sym typeface="Squada One"/>
              </a:rPr>
              <a:t>veľ</a:t>
            </a:r>
            <a:r>
              <a:rPr lang="sk-SK" sz="1600" dirty="0">
                <a:sym typeface="Squada One"/>
              </a:rPr>
              <a:t>mi dôležitý prvok v oblasti počítačovej bezpečnosti, monitoruje a kontroluje sieťový tok na základe nejakých stanovených pravidiel.. Tieto pravidlá môžu byť rôzne, od IP adresy, porty, protokoly až po samotné prenášané dáta</a:t>
            </a:r>
          </a:p>
          <a:p>
            <a:pPr marL="0" indent="0" algn="l">
              <a:buClr>
                <a:schemeClr val="bg1"/>
              </a:buClr>
              <a:buSzPts val="1100"/>
            </a:pPr>
            <a:endParaRPr lang="sk-SK" dirty="0">
              <a:sym typeface="Squada One"/>
            </a:endParaRPr>
          </a:p>
        </p:txBody>
      </p:sp>
      <p:cxnSp>
        <p:nvCxnSpPr>
          <p:cNvPr id="859" name="Google Shape;859;p105"/>
          <p:cNvCxnSpPr/>
          <p:nvPr/>
        </p:nvCxnSpPr>
        <p:spPr>
          <a:xfrm rot="10800000">
            <a:off x="2378700" y="1260931"/>
            <a:ext cx="4158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858;p105">
            <a:extLst>
              <a:ext uri="{FF2B5EF4-FFF2-40B4-BE49-F238E27FC236}">
                <a16:creationId xmlns:a16="http://schemas.microsoft.com/office/drawing/2014/main" id="{34F43E8F-C206-FBD4-8D1C-BCE141EE9718}"/>
              </a:ext>
            </a:extLst>
          </p:cNvPr>
          <p:cNvSpPr txBox="1">
            <a:spLocks/>
          </p:cNvSpPr>
          <p:nvPr/>
        </p:nvSpPr>
        <p:spPr>
          <a:xfrm>
            <a:off x="4881489" y="1472684"/>
            <a:ext cx="3767622" cy="219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>
              <a:buClr>
                <a:schemeClr val="bg1"/>
              </a:buClr>
              <a:buSzPts val="1100"/>
            </a:pPr>
            <a:endParaRPr lang="sk-SK" sz="1600" dirty="0">
              <a:sym typeface="Squada One"/>
            </a:endParaRPr>
          </a:p>
          <a:p>
            <a:pPr marL="285750" indent="-285750" algn="l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sk-SK" sz="1800" dirty="0">
                <a:latin typeface="Congenial Black" panose="020F0502020204030204" pitchFamily="2" charset="0"/>
                <a:ea typeface="Verdana" panose="020B0604030504040204" pitchFamily="34" charset="0"/>
                <a:cs typeface="Khmer UI" panose="020F0502020204030204" pitchFamily="34" charset="0"/>
                <a:sym typeface="Squada One"/>
              </a:rPr>
              <a:t>Prečo je tak dôležitý? </a:t>
            </a:r>
          </a:p>
          <a:p>
            <a:pPr marL="0" indent="0" algn="l">
              <a:buClr>
                <a:schemeClr val="bg1"/>
              </a:buClr>
              <a:buSzPts val="1100"/>
            </a:pPr>
            <a:r>
              <a:rPr lang="sk-SK" sz="1600" dirty="0">
                <a:sym typeface="Squada One"/>
              </a:rPr>
              <a:t>Ochraňuje sieť pred útokmi, keby nebolo firewallu, internet by bol omnoho viac nebezpečnejší ako je teraz.. Chráni všetky citlivé informácie a bráni pred útokom škodlivých softvérov</a:t>
            </a:r>
            <a:endParaRPr lang="sk-SK" dirty="0"/>
          </a:p>
          <a:p>
            <a:pPr marL="0" indent="0" algn="l">
              <a:buClr>
                <a:schemeClr val="bg1"/>
              </a:buClr>
              <a:buSzPts val="1100"/>
            </a:pPr>
            <a:endParaRPr lang="sk-SK" dirty="0">
              <a:sym typeface="Squad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96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sk-SK" dirty="0">
                <a:latin typeface="Congenial Black" panose="020F0502020204030204" pitchFamily="2" charset="0"/>
                <a:ea typeface="Verdana" panose="020B0604030504040204" pitchFamily="34" charset="0"/>
                <a:cs typeface="Khmer UI" panose="020F0502020204030204" pitchFamily="34" charset="0"/>
              </a:rPr>
              <a:t>APLIKAČNÝ FIREWALL</a:t>
            </a:r>
          </a:p>
        </p:txBody>
      </p:sp>
      <p:sp>
        <p:nvSpPr>
          <p:cNvPr id="778" name="Google Shape;778;p96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sk-SK" dirty="0"/>
              <a:t>Chráni virtuálne siete a</a:t>
            </a:r>
          </a:p>
          <a:p>
            <a:pPr marL="0" indent="0">
              <a:buSzPts val="1100"/>
            </a:pPr>
            <a:r>
              <a:rPr lang="sk-SK" dirty="0"/>
              <a:t>zdroje v </a:t>
            </a:r>
            <a:r>
              <a:rPr lang="sk-SK" dirty="0" err="1"/>
              <a:t>cloude</a:t>
            </a:r>
            <a:endParaRPr lang="sk-SK" dirty="0"/>
          </a:p>
        </p:txBody>
      </p:sp>
      <p:sp>
        <p:nvSpPr>
          <p:cNvPr id="779" name="Google Shape;779;p96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>
                <a:latin typeface="Congenial Black" panose="020F0502020204030204" pitchFamily="2" charset="0"/>
                <a:ea typeface="Verdana" panose="020B0604030504040204" pitchFamily="34" charset="0"/>
                <a:cs typeface="Khmer UI" panose="020F0502020204030204" pitchFamily="34" charset="0"/>
              </a:rPr>
              <a:t>SIEŤOVÝ FIREWALL</a:t>
            </a:r>
            <a:endParaRPr dirty="0">
              <a:latin typeface="Congenial Black" panose="020F0502020204030204" pitchFamily="2" charset="0"/>
              <a:ea typeface="Verdana" panose="020B0604030504040204" pitchFamily="34" charset="0"/>
              <a:cs typeface="Khmer UI" panose="020F0502020204030204" pitchFamily="34" charset="0"/>
            </a:endParaRPr>
          </a:p>
        </p:txBody>
      </p:sp>
      <p:sp>
        <p:nvSpPr>
          <p:cNvPr id="780" name="Google Shape;780;p96"/>
          <p:cNvSpPr txBox="1">
            <a:spLocks noGrp="1"/>
          </p:cNvSpPr>
          <p:nvPr>
            <p:ph type="subTitle" idx="1"/>
          </p:nvPr>
        </p:nvSpPr>
        <p:spPr>
          <a:xfrm>
            <a:off x="1871138" y="2513064"/>
            <a:ext cx="2267837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Filtruje dáta medzi sieťami na úrovni IP adries a portov</a:t>
            </a:r>
          </a:p>
        </p:txBody>
      </p:sp>
      <p:sp>
        <p:nvSpPr>
          <p:cNvPr id="781" name="Google Shape;781;p96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sk-SK" dirty="0">
                <a:latin typeface="Congenial Black" panose="020F0502020204030204" pitchFamily="2" charset="0"/>
                <a:ea typeface="Verdana" panose="020B0604030504040204" pitchFamily="34" charset="0"/>
                <a:cs typeface="Khmer UI" panose="020F0502020204030204" pitchFamily="34" charset="0"/>
              </a:rPr>
              <a:t>CLOUDOVÝ FIREWALL</a:t>
            </a:r>
            <a:endParaRPr dirty="0">
              <a:latin typeface="Congenial Black" panose="020F0502020204030204" pitchFamily="2" charset="0"/>
              <a:ea typeface="Verdana" panose="020B0604030504040204" pitchFamily="34" charset="0"/>
              <a:cs typeface="Khmer UI" panose="020F0502020204030204" pitchFamily="34" charset="0"/>
            </a:endParaRPr>
          </a:p>
        </p:txBody>
      </p:sp>
      <p:sp>
        <p:nvSpPr>
          <p:cNvPr id="782" name="Google Shape;782;p96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sk-SK" dirty="0"/>
              <a:t>Kontroluje sieť na úrovni konkrétnych aplikácií</a:t>
            </a:r>
          </a:p>
        </p:txBody>
      </p:sp>
      <p:sp>
        <p:nvSpPr>
          <p:cNvPr id="783" name="Google Shape;783;p96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sk-SK" dirty="0">
                <a:latin typeface="Congenial Black" panose="020F0502020204030204" pitchFamily="2" charset="0"/>
                <a:ea typeface="Verdana" panose="020B0604030504040204" pitchFamily="34" charset="0"/>
                <a:cs typeface="Khmer UI" panose="020F0502020204030204" pitchFamily="34" charset="0"/>
              </a:rPr>
              <a:t>PROXY FIREWALL</a:t>
            </a:r>
            <a:endParaRPr dirty="0">
              <a:latin typeface="Congenial Black" panose="020F0502020204030204" pitchFamily="2" charset="0"/>
              <a:ea typeface="Verdana" panose="020B0604030504040204" pitchFamily="34" charset="0"/>
              <a:cs typeface="Khmer UI" panose="020F0502020204030204" pitchFamily="34" charset="0"/>
            </a:endParaRPr>
          </a:p>
        </p:txBody>
      </p:sp>
      <p:sp>
        <p:nvSpPr>
          <p:cNvPr id="784" name="Google Shape;784;p96"/>
          <p:cNvSpPr txBox="1">
            <a:spLocks noGrp="1"/>
          </p:cNvSpPr>
          <p:nvPr>
            <p:ph type="subTitle" idx="7"/>
          </p:nvPr>
        </p:nvSpPr>
        <p:spPr>
          <a:xfrm>
            <a:off x="5007113" y="4048600"/>
            <a:ext cx="2272617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sk-SK" dirty="0"/>
              <a:t>Funguje ako taký prostredník medzi klientom a serverom</a:t>
            </a:r>
          </a:p>
        </p:txBody>
      </p:sp>
      <p:sp>
        <p:nvSpPr>
          <p:cNvPr id="785" name="Google Shape;785;p96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sk-SK" dirty="0"/>
              <a:t>TYPY FIREWALLU</a:t>
            </a:r>
            <a:br>
              <a:rPr lang="sk-SK" dirty="0"/>
            </a:br>
            <a:r>
              <a:rPr lang="en-US" sz="1200" i="1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Stručný</a:t>
            </a:r>
            <a:r>
              <a:rPr lang="en-US" sz="1200" i="1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 </a:t>
            </a:r>
            <a:r>
              <a:rPr lang="en-US" sz="1200" i="1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prehľad</a:t>
            </a:r>
            <a:r>
              <a:rPr lang="en-US" sz="1200" i="1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 </a:t>
            </a:r>
            <a:r>
              <a:rPr lang="en-US" sz="1200" i="1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rôznych</a:t>
            </a:r>
            <a:r>
              <a:rPr lang="en-US" sz="1200" i="1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 </a:t>
            </a:r>
            <a:r>
              <a:rPr lang="en-US" sz="1200" i="1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typov</a:t>
            </a:r>
            <a:r>
              <a:rPr lang="en-US" sz="1200" i="1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 firewallu a ich </a:t>
            </a:r>
            <a:r>
              <a:rPr lang="en-US" sz="1200" i="1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funkcií</a:t>
            </a:r>
            <a:endParaRPr sz="1400" i="1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786" name="Google Shape;786;p96"/>
          <p:cNvSpPr txBox="1">
            <a:spLocks noGrp="1"/>
          </p:cNvSpPr>
          <p:nvPr>
            <p:ph type="title" idx="9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87" name="Google Shape;787;p96"/>
          <p:cNvSpPr txBox="1">
            <a:spLocks noGrp="1"/>
          </p:cNvSpPr>
          <p:nvPr>
            <p:ph type="title" idx="13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88" name="Google Shape;788;p96"/>
          <p:cNvSpPr txBox="1">
            <a:spLocks noGrp="1"/>
          </p:cNvSpPr>
          <p:nvPr>
            <p:ph type="title" idx="14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89" name="Google Shape;789;p96"/>
          <p:cNvSpPr txBox="1">
            <a:spLocks noGrp="1"/>
          </p:cNvSpPr>
          <p:nvPr>
            <p:ph type="title" idx="15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790" name="Google Shape;790;p96"/>
          <p:cNvCxnSpPr/>
          <p:nvPr/>
        </p:nvCxnSpPr>
        <p:spPr>
          <a:xfrm>
            <a:off x="2273400" y="216616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1" name="Google Shape;791;p96"/>
          <p:cNvCxnSpPr/>
          <p:nvPr/>
        </p:nvCxnSpPr>
        <p:spPr>
          <a:xfrm>
            <a:off x="2273400" y="3699378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4D65CE-A859-F5CA-5CF2-AA95F6421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sz="2800" dirty="0">
                <a:latin typeface="Congenial Black"/>
              </a:rPr>
              <a:t>SIEŤOVÝ FIREWALL</a:t>
            </a:r>
            <a:endParaRPr lang="en-US" sz="2800" dirty="0">
              <a:latin typeface="Congenial Black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42CF5FA-633F-7924-8C26-0F1426676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5075" y="1295356"/>
            <a:ext cx="6653850" cy="3848144"/>
          </a:xfrm>
        </p:spPr>
        <p:txBody>
          <a:bodyPr/>
          <a:lstStyle/>
          <a:p>
            <a:pPr marL="114300" indent="0">
              <a:buNone/>
            </a:pPr>
            <a:r>
              <a:rPr lang="sk-SK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Sieťový firewall monitoruje a kontroluje sieťové prenosy na základe IP adries, portov a protokolov.</a:t>
            </a:r>
          </a:p>
          <a:p>
            <a:pPr marL="114300" indent="0">
              <a:buNone/>
            </a:pPr>
            <a:endParaRPr lang="sk-SK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sk-SK" sz="16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Kľúčové vlastnosti:</a:t>
            </a:r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sk-SK" sz="1600" dirty="0"/>
              <a:t>Základná filtrácia: Filtruje dátové pakety na základe pravidiel definovaných pre IP adresy, porty a protokoly.</a:t>
            </a:r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sk-SK" sz="1600" dirty="0">
                <a:latin typeface="Roboto Condensed Medium" panose="02000000000000000000" pitchFamily="2" charset="0"/>
                <a:ea typeface="Roboto Condensed Medium" panose="02000000000000000000" pitchFamily="2" charset="0"/>
                <a:cs typeface="Roboto Condensed Medium" panose="02000000000000000000" pitchFamily="2" charset="0"/>
              </a:rPr>
              <a:t>Je veľmi rýchly, pretože pracuje na nižšej úrovni sieťového modelu OSI.</a:t>
            </a:r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sk-SK" sz="1600" dirty="0"/>
              <a:t>Široká ochrana: Poskytuje ochranu na celú sieť a dokáže blokovať neoprávnený prístup z vonkajších sietí</a:t>
            </a:r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sk-SK" sz="1600" dirty="0"/>
          </a:p>
          <a:p>
            <a:pPr marL="114300" indent="0">
              <a:buClr>
                <a:schemeClr val="bg1"/>
              </a:buClr>
              <a:buNone/>
            </a:pPr>
            <a:r>
              <a:rPr lang="sk-SK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Zaujímavosť:</a:t>
            </a:r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sk-SK" sz="1600" dirty="0"/>
              <a:t>Sieťové firewally sú často nasadené ako prvá línia obrany proti kybernetickým útokom.</a:t>
            </a:r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sk-SK" sz="1600" dirty="0"/>
          </a:p>
          <a:p>
            <a:pPr marL="114300" indent="0">
              <a:buNone/>
            </a:pPr>
            <a:endParaRPr lang="sk-SK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sk-SK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4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8CCE7B-3E2F-85ED-9EE1-1B39A5C9B9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sz="2800" dirty="0">
                <a:latin typeface="Congenial Black"/>
              </a:rPr>
              <a:t>APLIKAČNÝ FIREWALL</a:t>
            </a:r>
            <a:br>
              <a:rPr lang="sk-SK" sz="2800" dirty="0">
                <a:latin typeface="Congenial Black"/>
              </a:rPr>
            </a:br>
            <a:r>
              <a:rPr lang="sk-SK" sz="1200" i="1" dirty="0">
                <a:latin typeface="Roboto Condensed Light"/>
                <a:ea typeface="Roboto Condensed Light"/>
                <a:cs typeface="Roboto Condensed Light"/>
              </a:rPr>
              <a:t>alebo Web A</a:t>
            </a:r>
            <a:r>
              <a:rPr lang="en-US" sz="1200" i="1" dirty="0">
                <a:latin typeface="Roboto Condensed Light"/>
                <a:ea typeface="Roboto Condensed Light"/>
                <a:cs typeface="Roboto Condensed Light"/>
              </a:rPr>
              <a:t>p</a:t>
            </a:r>
            <a:r>
              <a:rPr lang="sk-SK" sz="1200" i="1" dirty="0" err="1">
                <a:latin typeface="Roboto Condensed Light"/>
                <a:ea typeface="Roboto Condensed Light"/>
                <a:cs typeface="Roboto Condensed Light"/>
              </a:rPr>
              <a:t>plication</a:t>
            </a:r>
            <a:r>
              <a:rPr lang="sk-SK" sz="1200" i="1" dirty="0">
                <a:latin typeface="Roboto Condensed Light"/>
                <a:ea typeface="Roboto Condensed Light"/>
                <a:cs typeface="Roboto Condensed Light"/>
              </a:rPr>
              <a:t> </a:t>
            </a:r>
            <a:r>
              <a:rPr lang="sk-SK" sz="1200" i="1" dirty="0" err="1">
                <a:latin typeface="Roboto Condensed Light"/>
                <a:ea typeface="Roboto Condensed Light"/>
                <a:cs typeface="Roboto Condensed Light"/>
              </a:rPr>
              <a:t>Firewal</a:t>
            </a:r>
            <a:r>
              <a:rPr lang="en-US" sz="1200" i="1" dirty="0">
                <a:latin typeface="Roboto Condensed Light"/>
                <a:ea typeface="Roboto Condensed Light"/>
                <a:cs typeface="Roboto Condensed Light"/>
              </a:rPr>
              <a:t>l</a:t>
            </a:r>
            <a:r>
              <a:rPr lang="sk-SK" sz="1200" i="1" dirty="0">
                <a:latin typeface="Roboto Condensed Light"/>
                <a:ea typeface="Roboto Condensed Light"/>
                <a:cs typeface="Roboto Condensed Light"/>
              </a:rPr>
              <a:t> </a:t>
            </a:r>
            <a:r>
              <a:rPr lang="en-US" sz="1200" i="1" dirty="0">
                <a:latin typeface="Roboto Condensed Light"/>
                <a:ea typeface="Roboto Condensed Light"/>
                <a:cs typeface="Roboto Condensed Light"/>
              </a:rPr>
              <a:t>(WAF)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1F01EB7-F0DA-68B2-1288-13ED94550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7850" y="1684458"/>
            <a:ext cx="6633300" cy="2681276"/>
          </a:xfrm>
        </p:spPr>
        <p:txBody>
          <a:bodyPr/>
          <a:lstStyle/>
          <a:p>
            <a:pPr marL="114300" indent="0">
              <a:buNone/>
            </a:pPr>
            <a:r>
              <a:rPr lang="sk-SK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Aplikačný firewall monitoruje a kontroluje prichádzajúci a odchádzajúci sieťový tok na úrovni aplikácií</a:t>
            </a:r>
          </a:p>
          <a:p>
            <a:pPr marL="114300" indent="0">
              <a:buNone/>
            </a:pPr>
            <a:endParaRPr lang="sk-SK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r>
              <a:rPr lang="sk-SK" sz="16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Kľúčové vlastnosti</a:t>
            </a:r>
            <a:r>
              <a:rPr lang="en-US" sz="16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600" dirty="0" err="1"/>
              <a:t>Kontrola</a:t>
            </a:r>
            <a:r>
              <a:rPr lang="en-US" sz="1600" dirty="0"/>
              <a:t> na </a:t>
            </a:r>
            <a:r>
              <a:rPr lang="sk-SK" sz="1600" dirty="0"/>
              <a:t>úrovni aplikácií</a:t>
            </a:r>
            <a:r>
              <a:rPr lang="en-US" sz="1600" dirty="0"/>
              <a:t>: </a:t>
            </a:r>
            <a:r>
              <a:rPr lang="en-US" sz="1600" dirty="0" err="1"/>
              <a:t>Overuje</a:t>
            </a:r>
            <a:r>
              <a:rPr lang="en-US" sz="1600" dirty="0"/>
              <a:t> a </a:t>
            </a:r>
            <a:r>
              <a:rPr lang="en-US" sz="1600" dirty="0" err="1"/>
              <a:t>filtruje</a:t>
            </a:r>
            <a:r>
              <a:rPr lang="en-US" sz="1600" dirty="0"/>
              <a:t> </a:t>
            </a:r>
            <a:r>
              <a:rPr lang="en-US" sz="1600" dirty="0" err="1"/>
              <a:t>prenosy</a:t>
            </a:r>
            <a:r>
              <a:rPr lang="en-US" sz="1600" dirty="0"/>
              <a:t> d</a:t>
            </a:r>
            <a:r>
              <a:rPr lang="sk-SK" sz="1600" dirty="0" err="1"/>
              <a:t>át</a:t>
            </a:r>
            <a:r>
              <a:rPr lang="sk-SK" sz="1600" dirty="0"/>
              <a:t> z aplikácií</a:t>
            </a:r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sk-SK" sz="1600" dirty="0"/>
              <a:t>Ochrana pred útokmi</a:t>
            </a:r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sk-SK" sz="1600" dirty="0"/>
              <a:t>Detailná analýza</a:t>
            </a:r>
            <a:r>
              <a:rPr lang="en-US" sz="1600" dirty="0"/>
              <a:t>:</a:t>
            </a:r>
            <a:r>
              <a:rPr lang="sk-SK" sz="1600" dirty="0"/>
              <a:t> </a:t>
            </a:r>
            <a:r>
              <a:rPr lang="sk-SK" sz="1600" dirty="0">
                <a:latin typeface="Roboto Condensed Medium" panose="02000000000000000000" pitchFamily="2" charset="0"/>
                <a:ea typeface="Roboto Condensed Medium" panose="02000000000000000000" pitchFamily="2" charset="0"/>
                <a:cs typeface="Roboto Condensed Medium" panose="02000000000000000000" pitchFamily="2" charset="0"/>
              </a:rPr>
              <a:t>Umožňuje detailnú kontrolu dát na základe aplikačného protokolu </a:t>
            </a:r>
            <a:r>
              <a:rPr lang="en-US" sz="1600" dirty="0">
                <a:latin typeface="Roboto Condensed Medium" panose="02000000000000000000" pitchFamily="2" charset="0"/>
                <a:ea typeface="Roboto Condensed Medium" panose="02000000000000000000" pitchFamily="2" charset="0"/>
                <a:cs typeface="Roboto Condensed Medium" panose="02000000000000000000" pitchFamily="2" charset="0"/>
              </a:rPr>
              <a:t>(</a:t>
            </a:r>
            <a:r>
              <a:rPr lang="sk-SK" sz="1600" dirty="0">
                <a:latin typeface="Roboto Condensed Medium" panose="02000000000000000000" pitchFamily="2" charset="0"/>
                <a:ea typeface="Roboto Condensed Medium" panose="02000000000000000000" pitchFamily="2" charset="0"/>
                <a:cs typeface="Roboto Condensed Medium" panose="02000000000000000000" pitchFamily="2" charset="0"/>
              </a:rPr>
              <a:t>HTTP</a:t>
            </a:r>
            <a:r>
              <a:rPr lang="en-US" sz="1600" dirty="0">
                <a:latin typeface="Roboto Condensed Medium" panose="02000000000000000000" pitchFamily="2" charset="0"/>
                <a:ea typeface="Roboto Condensed Medium" panose="02000000000000000000" pitchFamily="2" charset="0"/>
                <a:cs typeface="Roboto Condensed Medium" panose="02000000000000000000" pitchFamily="2" charset="0"/>
              </a:rPr>
              <a:t>/</a:t>
            </a:r>
            <a:r>
              <a:rPr lang="sk-SK" sz="1600" dirty="0">
                <a:latin typeface="Roboto Condensed Medium" panose="02000000000000000000" pitchFamily="2" charset="0"/>
                <a:ea typeface="Roboto Condensed Medium" panose="02000000000000000000" pitchFamily="2" charset="0"/>
                <a:cs typeface="Roboto Condensed Medium" panose="02000000000000000000" pitchFamily="2" charset="0"/>
              </a:rPr>
              <a:t>HTTPS</a:t>
            </a:r>
            <a:r>
              <a:rPr lang="en-US" sz="1600" dirty="0">
                <a:latin typeface="Roboto Condensed Medium" panose="02000000000000000000" pitchFamily="2" charset="0"/>
                <a:ea typeface="Roboto Condensed Medium" panose="02000000000000000000" pitchFamily="2" charset="0"/>
                <a:cs typeface="Roboto Condensed Medium" panose="02000000000000000000" pitchFamily="2" charset="0"/>
              </a:rPr>
              <a:t>)</a:t>
            </a:r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sk-SK" sz="1600" dirty="0"/>
          </a:p>
          <a:p>
            <a:pPr marL="114300" indent="0">
              <a:buNone/>
            </a:pPr>
            <a:r>
              <a:rPr lang="sk-SK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Zaujímavosť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endParaRPr lang="sk-SK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600" dirty="0" err="1"/>
              <a:t>Aplika</a:t>
            </a:r>
            <a:r>
              <a:rPr lang="sk-SK" sz="1600" dirty="0" err="1"/>
              <a:t>čné</a:t>
            </a:r>
            <a:r>
              <a:rPr lang="sk-SK" sz="1600" dirty="0"/>
              <a:t> firewally môžu ponúkať pokročilé analytické nástroje, ktoré pomáhajú monitorovať útoky v reálnom čase, čo zvyšuje ich bezpečnosť</a:t>
            </a:r>
          </a:p>
          <a:p>
            <a:pPr marL="114300" indent="0">
              <a:buNone/>
            </a:pP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417352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47EBF5-117C-BDAF-2635-B022F1873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sz="2800" dirty="0">
                <a:latin typeface="Congenial Black"/>
              </a:rPr>
              <a:t>CLOUDOVÝ FIREWALL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96E62D4-E9C3-13EA-3BB4-69378079B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sk-SK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Cloudový firewall je poskytovaný cez </a:t>
            </a:r>
            <a:r>
              <a:rPr lang="sk-SK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cloud</a:t>
            </a:r>
            <a:r>
              <a:rPr lang="sk-SK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ktorá zabezpečuje ochranu proti sieťovým hrozbám bez potreby fyzického hardwaru.</a:t>
            </a:r>
          </a:p>
          <a:p>
            <a:pPr marL="114300" indent="0">
              <a:buNone/>
            </a:pPr>
            <a:endParaRPr lang="sk-SK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r>
              <a:rPr lang="sk-SK" sz="16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Kľúčové vlastnosti:</a:t>
            </a:r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sk-SK" sz="1600" dirty="0">
                <a:latin typeface="Roboto Condensed Medium" panose="020F0502020204030204" pitchFamily="2" charset="0"/>
                <a:ea typeface="Roboto Condensed Medium" panose="020F0502020204030204" pitchFamily="2" charset="0"/>
                <a:cs typeface="Roboto Condensed Medium" panose="020F0502020204030204" pitchFamily="2" charset="0"/>
              </a:rPr>
              <a:t>Ľahko prispôsobiteľný na základe potrieb používateľa.</a:t>
            </a:r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sk-SK" sz="1600" dirty="0"/>
              <a:t>Flexibilita: Môže byť nasadený a spravovaný vzdialene, čím znižuje potrebu fyzických zariadení.</a:t>
            </a:r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sk-SK" sz="1600" dirty="0"/>
              <a:t>Aktualizácie v reálnom čase: Automatické aktualizácie zabezpečenia a pravidiel čím šetrí čas.</a:t>
            </a:r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sk-SK" sz="1600" dirty="0"/>
          </a:p>
          <a:p>
            <a:pPr marL="114300" indent="0">
              <a:buNone/>
            </a:pPr>
            <a:r>
              <a:rPr lang="sk-SK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Zaujímavosť:</a:t>
            </a:r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sk-SK" sz="1600" dirty="0"/>
              <a:t>Cloudové firewally ponúkajú rozšírenejšie funkcie ako je ochrana pred </a:t>
            </a:r>
            <a:r>
              <a:rPr lang="sk-SK" sz="1600" dirty="0" err="1"/>
              <a:t>DDoS</a:t>
            </a:r>
            <a:r>
              <a:rPr lang="sk-SK" sz="1600" dirty="0"/>
              <a:t> útokmi </a:t>
            </a:r>
            <a:r>
              <a:rPr lang="en-US" sz="1600" dirty="0"/>
              <a:t>(</a:t>
            </a:r>
            <a:r>
              <a:rPr lang="sk-SK" sz="1600" dirty="0"/>
              <a:t>úmyselné </a:t>
            </a:r>
            <a:r>
              <a:rPr lang="en-US" sz="1600" dirty="0"/>
              <a:t>zr</a:t>
            </a:r>
            <a:r>
              <a:rPr lang="sk-SK" sz="1600" dirty="0"/>
              <a:t>útenie servera</a:t>
            </a:r>
            <a:r>
              <a:rPr lang="en-US" sz="1600" dirty="0"/>
              <a:t>)</a:t>
            </a:r>
            <a:endParaRPr lang="sk-SK" sz="1600" dirty="0"/>
          </a:p>
          <a:p>
            <a:pPr marL="114300" indent="0">
              <a:buNone/>
            </a:pPr>
            <a:endParaRPr lang="sk-SK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80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A18C4F-282B-68DE-AF30-057355B93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479700" y="357102"/>
            <a:ext cx="8184600" cy="670500"/>
          </a:xfrm>
        </p:spPr>
        <p:txBody>
          <a:bodyPr/>
          <a:lstStyle/>
          <a:p>
            <a:pPr algn="ctr"/>
            <a:r>
              <a:rPr lang="sk-SK" sz="2800" dirty="0">
                <a:latin typeface="Congenial Black"/>
              </a:rPr>
              <a:t>PROXY FIREWALL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BD25304-5D8C-9328-2DFB-CE84DA6D0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sk-SK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Proxy firewall funguje ako sprostredkovateľ medzi internou sieťou a externými zdrojmi, poskytuj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</a:t>
            </a:r>
            <a:r>
              <a:rPr lang="sk-SK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dodatočnú vrstvu zabezpečenia a súkromia.</a:t>
            </a: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r>
              <a:rPr lang="sk-SK" sz="16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Kľúčové vlastnosti:</a:t>
            </a:r>
            <a:endParaRPr lang="en-US" sz="1600" u="sng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sk-SK" sz="1600" dirty="0"/>
              <a:t>Proxy server: Poskytuje anonymitu tým, že skryje IP adresu vnútorných klientov.</a:t>
            </a:r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sk-SK" sz="1600" dirty="0"/>
              <a:t>Môže </a:t>
            </a:r>
            <a:r>
              <a:rPr lang="sk-SK" sz="1600" dirty="0">
                <a:latin typeface="Roboto Condensed Medium" panose="02000000000000000000" pitchFamily="2" charset="0"/>
                <a:ea typeface="Roboto Condensed Medium" panose="02000000000000000000" pitchFamily="2" charset="0"/>
                <a:cs typeface="Roboto Condensed Medium" panose="02000000000000000000" pitchFamily="2" charset="0"/>
              </a:rPr>
              <a:t>analyzovať a filtrovať obsah na vyššej úrovni ako tradičné firewally.</a:t>
            </a:r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sk-SK" sz="1600" dirty="0"/>
              <a:t>Môže byť pomalší, pretože spracúva každú požiadavku individuálne.</a:t>
            </a:r>
            <a:endParaRPr lang="en-US" sz="1600" dirty="0"/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sk-SK" sz="1600" dirty="0"/>
          </a:p>
          <a:p>
            <a:pPr marL="114300" indent="0">
              <a:buNone/>
            </a:pPr>
            <a:r>
              <a:rPr lang="sk-SK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Zaujímavosť:</a:t>
            </a:r>
          </a:p>
          <a:p>
            <a:pPr marL="4000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sk-SK" sz="1600" dirty="0"/>
              <a:t>Cloudové firewally ponúkajú rozšírenejšie funkcie ako je ochrana pred </a:t>
            </a:r>
            <a:r>
              <a:rPr lang="sk-SK" sz="1600" dirty="0" err="1"/>
              <a:t>DDoS</a:t>
            </a:r>
            <a:r>
              <a:rPr lang="sk-SK" sz="1600" dirty="0"/>
              <a:t> útokmi </a:t>
            </a:r>
            <a:r>
              <a:rPr lang="en-US" sz="1600" dirty="0"/>
              <a:t>(</a:t>
            </a:r>
            <a:r>
              <a:rPr lang="sk-SK" sz="1600" dirty="0"/>
              <a:t>úmyselné </a:t>
            </a:r>
            <a:r>
              <a:rPr lang="en-US" sz="1600" dirty="0"/>
              <a:t>zr</a:t>
            </a:r>
            <a:r>
              <a:rPr lang="sk-SK" sz="1600" dirty="0"/>
              <a:t>útenie servera</a:t>
            </a:r>
            <a:r>
              <a:rPr lang="en-US" sz="1600" dirty="0"/>
              <a:t>)</a:t>
            </a:r>
            <a:endParaRPr lang="sk-SK" sz="1600" dirty="0"/>
          </a:p>
          <a:p>
            <a:pPr marL="114300" indent="0">
              <a:buNone/>
            </a:pPr>
            <a:endParaRPr lang="sk-SK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1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97"/>
          <p:cNvSpPr txBox="1">
            <a:spLocks noGrp="1"/>
          </p:cNvSpPr>
          <p:nvPr>
            <p:ph type="ctrTitle" idx="8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bg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800" dirty="0"/>
              <a:t>Implementácia a Konfigurácia</a:t>
            </a:r>
            <a:br>
              <a:rPr lang="sk-SK" sz="2800" dirty="0"/>
            </a:br>
            <a:r>
              <a:rPr lang="en-US" sz="1100" i="1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Základné kroky pri implementácii a konfigurácii firewallu</a:t>
            </a:r>
            <a:r>
              <a:rPr lang="en-US" sz="11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​</a:t>
            </a:r>
            <a:br>
              <a:rPr lang="en-US" sz="14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lang="sk-SK" sz="14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805" name="Google Shape;805;p97"/>
          <p:cNvSpPr txBox="1">
            <a:spLocks noGrp="1"/>
          </p:cNvSpPr>
          <p:nvPr>
            <p:ph type="title" idx="9"/>
          </p:nvPr>
        </p:nvSpPr>
        <p:spPr>
          <a:xfrm>
            <a:off x="615655" y="1666912"/>
            <a:ext cx="2062459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" sz="4000" dirty="0"/>
              <a:t>01</a:t>
            </a:r>
            <a:br>
              <a:rPr lang="en" sz="4000" dirty="0"/>
            </a:br>
            <a:r>
              <a:rPr lang="sk-SK" sz="18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Výber správneho typu firewallu</a:t>
            </a:r>
            <a:endParaRPr lang="en-US" sz="28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806" name="Google Shape;806;p97"/>
          <p:cNvSpPr txBox="1">
            <a:spLocks noGrp="1"/>
          </p:cNvSpPr>
          <p:nvPr>
            <p:ph type="title" idx="13"/>
          </p:nvPr>
        </p:nvSpPr>
        <p:spPr>
          <a:xfrm>
            <a:off x="693635" y="3380834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03</a:t>
            </a:r>
            <a:br>
              <a:rPr lang="en" sz="4000" dirty="0"/>
            </a:br>
            <a:r>
              <a:rPr lang="en" sz="18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Konfigur</a:t>
            </a:r>
            <a:r>
              <a:rPr lang="sk-SK" sz="18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ácia pravidiel</a:t>
            </a:r>
            <a:endParaRPr lang="en-US" sz="18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807" name="Google Shape;807;p97"/>
          <p:cNvSpPr txBox="1">
            <a:spLocks noGrp="1"/>
          </p:cNvSpPr>
          <p:nvPr>
            <p:ph type="title" idx="14"/>
          </p:nvPr>
        </p:nvSpPr>
        <p:spPr>
          <a:xfrm>
            <a:off x="3183730" y="1666912"/>
            <a:ext cx="1853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02</a:t>
            </a:r>
            <a:br>
              <a:rPr lang="en" sz="1800" dirty="0">
                <a:solidFill>
                  <a:schemeClr val="bg1"/>
                </a:solidFill>
                <a:latin typeface="Congenial Black"/>
              </a:rPr>
            </a:br>
            <a:r>
              <a:rPr lang="sk-SK" sz="18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Inštalácia firewallu</a:t>
            </a:r>
            <a:endParaRPr lang="en-US" sz="18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808" name="Google Shape;808;p97"/>
          <p:cNvSpPr txBox="1">
            <a:spLocks noGrp="1"/>
          </p:cNvSpPr>
          <p:nvPr>
            <p:ph type="title" idx="15"/>
          </p:nvPr>
        </p:nvSpPr>
        <p:spPr>
          <a:xfrm>
            <a:off x="3183730" y="3380834"/>
            <a:ext cx="1853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04</a:t>
            </a:r>
            <a:br>
              <a:rPr lang="sk-SK" sz="4000" dirty="0"/>
            </a:br>
            <a:r>
              <a:rPr lang="sk-SK" sz="18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Pravidelná údržba a aktualizácie</a:t>
            </a:r>
            <a:endParaRPr lang="en-US" sz="18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pSp>
        <p:nvGrpSpPr>
          <p:cNvPr id="2" name="Google Shape;10178;p179">
            <a:extLst>
              <a:ext uri="{FF2B5EF4-FFF2-40B4-BE49-F238E27FC236}">
                <a16:creationId xmlns:a16="http://schemas.microsoft.com/office/drawing/2014/main" id="{862438B1-F1AA-9CFD-F8B1-E8BF4315ABCD}"/>
              </a:ext>
            </a:extLst>
          </p:cNvPr>
          <p:cNvGrpSpPr/>
          <p:nvPr/>
        </p:nvGrpSpPr>
        <p:grpSpPr>
          <a:xfrm>
            <a:off x="6162545" y="1666912"/>
            <a:ext cx="2427539" cy="2349690"/>
            <a:chOff x="-1592325" y="3957400"/>
            <a:chExt cx="293025" cy="277275"/>
          </a:xfrm>
          <a:solidFill>
            <a:srgbClr val="FFFFFF">
              <a:alpha val="34902"/>
            </a:srgbClr>
          </a:solidFill>
        </p:grpSpPr>
        <p:sp>
          <p:nvSpPr>
            <p:cNvPr id="3" name="Google Shape;10179;p179">
              <a:extLst>
                <a:ext uri="{FF2B5EF4-FFF2-40B4-BE49-F238E27FC236}">
                  <a16:creationId xmlns:a16="http://schemas.microsoft.com/office/drawing/2014/main" id="{FA4C0FF1-A9FA-DCD2-8A10-0836EFEF943B}"/>
                </a:ext>
              </a:extLst>
            </p:cNvPr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180;p179">
              <a:extLst>
                <a:ext uri="{FF2B5EF4-FFF2-40B4-BE49-F238E27FC236}">
                  <a16:creationId xmlns:a16="http://schemas.microsoft.com/office/drawing/2014/main" id="{513D0383-5694-09D3-0F28-CFF95B6F0066}"/>
                </a:ext>
              </a:extLst>
            </p:cNvPr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181;p179">
              <a:extLst>
                <a:ext uri="{FF2B5EF4-FFF2-40B4-BE49-F238E27FC236}">
                  <a16:creationId xmlns:a16="http://schemas.microsoft.com/office/drawing/2014/main" id="{1382B69F-02CC-8FC2-9AC1-D675A1C371D0}"/>
                </a:ext>
              </a:extLst>
            </p:cNvPr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182;p179">
              <a:extLst>
                <a:ext uri="{FF2B5EF4-FFF2-40B4-BE49-F238E27FC236}">
                  <a16:creationId xmlns:a16="http://schemas.microsoft.com/office/drawing/2014/main" id="{D233315D-BEF1-E9A3-6784-0E5C12ED68B9}"/>
                </a:ext>
              </a:extLst>
            </p:cNvPr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AC548EE66F0114FA963973991453F4D" ma:contentTypeVersion="3" ma:contentTypeDescription="Umožňuje vytvoriť nový dokument." ma:contentTypeScope="" ma:versionID="8962536262baa138ac0351b5b7813e0c">
  <xsd:schema xmlns:xsd="http://www.w3.org/2001/XMLSchema" xmlns:xs="http://www.w3.org/2001/XMLSchema" xmlns:p="http://schemas.microsoft.com/office/2006/metadata/properties" xmlns:ns3="40387403-fdd1-4f97-8958-598fd7280d0f" targetNamespace="http://schemas.microsoft.com/office/2006/metadata/properties" ma:root="true" ma:fieldsID="85ee2ade5be61734d1c53ce94ef6e3c1" ns3:_="">
    <xsd:import namespace="40387403-fdd1-4f97-8958-598fd7280d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387403-fdd1-4f97-8958-598fd7280d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13D03C-EA24-47CC-9E79-716E271325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DD3D40-B1A5-4CFE-B37B-871281B5454A}">
  <ds:schemaRefs>
    <ds:schemaRef ds:uri="http://purl.org/dc/dcmitype/"/>
    <ds:schemaRef ds:uri="http://purl.org/dc/terms/"/>
    <ds:schemaRef ds:uri="http://schemas.microsoft.com/office/infopath/2007/PartnerControls"/>
    <ds:schemaRef ds:uri="http://www.w3.org/XML/1998/namespace"/>
    <ds:schemaRef ds:uri="40387403-fdd1-4f97-8958-598fd7280d0f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93E29864-8ADB-4FA4-8FCB-9CB9024D66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387403-fdd1-4f97-8958-598fd7280d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928</Words>
  <Application>Microsoft Office PowerPoint</Application>
  <PresentationFormat>Prezentácia na obrazovke (16:9)</PresentationFormat>
  <Paragraphs>135</Paragraphs>
  <Slides>17</Slides>
  <Notes>9</Notes>
  <HiddenSlides>0</HiddenSlides>
  <MMClips>0</MMClips>
  <ScaleCrop>false</ScaleCrop>
  <HeadingPairs>
    <vt:vector size="6" baseType="variant">
      <vt:variant>
        <vt:lpstr>Použité písma</vt:lpstr>
      </vt:variant>
      <vt:variant>
        <vt:i4>11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9" baseType="lpstr">
      <vt:lpstr>Arial</vt:lpstr>
      <vt:lpstr>Segoe UI Semibold</vt:lpstr>
      <vt:lpstr>Aharoni</vt:lpstr>
      <vt:lpstr>Roboto Condensed</vt:lpstr>
      <vt:lpstr>Fira Sans Extra Condensed Medium</vt:lpstr>
      <vt:lpstr>Wingdings</vt:lpstr>
      <vt:lpstr>Roboto Condensed Medium</vt:lpstr>
      <vt:lpstr>Congenial Black</vt:lpstr>
      <vt:lpstr>Roboto Condensed Light</vt:lpstr>
      <vt:lpstr>Squada One</vt:lpstr>
      <vt:lpstr>Livvic</vt:lpstr>
      <vt:lpstr>Tech Startup XL by Slidesgo</vt:lpstr>
      <vt:lpstr>FIREWALL</vt:lpstr>
      <vt:lpstr>OBSAH </vt:lpstr>
      <vt:lpstr>ÚVOD DO FIREWALLU</vt:lpstr>
      <vt:lpstr>APLIKAČNÝ FIREWALL</vt:lpstr>
      <vt:lpstr>SIEŤOVÝ FIREWALL</vt:lpstr>
      <vt:lpstr>APLIKAČNÝ FIREWALL alebo Web Application Firewall (WAF)</vt:lpstr>
      <vt:lpstr>CLOUDOVÝ FIREWALL</vt:lpstr>
      <vt:lpstr>PROXY FIREWALL</vt:lpstr>
      <vt:lpstr>Implementácia a Konfigurácia Základné kroky pri implementácii a konfigurácii firewallu​ </vt:lpstr>
      <vt:lpstr>Výber správneho firewallu</vt:lpstr>
      <vt:lpstr>Inštalácia firewallu</vt:lpstr>
      <vt:lpstr>Konfigurácia pravidiel</vt:lpstr>
      <vt:lpstr>Pravidelná údržba a aktualizácie</vt:lpstr>
      <vt:lpstr>Postup pre správnu ochranu</vt:lpstr>
      <vt:lpstr>JASNÉ ŠTANDARTY</vt:lpstr>
      <vt:lpstr>TECHNICKÉ OPATRENIA</vt:lpstr>
      <vt:lpstr>VZDELÁVANIE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STARTUP </dc:title>
  <cp:lastModifiedBy>Adam Jan Vilagi</cp:lastModifiedBy>
  <cp:revision>193</cp:revision>
  <dcterms:modified xsi:type="dcterms:W3CDTF">2024-05-26T19:05:45Z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0x0101007AC548EE66F0114FA963973991453F4D</vt:lpwstr>
  </property>
</Properties>
</file>