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4"/>
  </p:sldMasterIdLst>
  <p:notesMasterIdLst>
    <p:notesMasterId r:id="rId13"/>
  </p:notesMasterIdLst>
  <p:sldIdLst>
    <p:sldId id="344" r:id="rId5"/>
    <p:sldId id="264" r:id="rId6"/>
    <p:sldId id="267" r:id="rId7"/>
    <p:sldId id="350" r:id="rId8"/>
    <p:sldId id="346" r:id="rId9"/>
    <p:sldId id="351" r:id="rId10"/>
    <p:sldId id="349" r:id="rId11"/>
    <p:sldId id="345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Leelawadee UI" panose="020B0502040204020203" pitchFamily="34" charset="-34"/>
      <p:regular r:id="rId18"/>
      <p:bold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  <p:embeddedFont>
      <p:font typeface="Squad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88D3CE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7C48E7-C106-4097-A99B-E1611890D8A6}">
  <a:tblStyle styleId="{497C48E7-C106-4097-A99B-E1611890D8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39e48574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39e48574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a39e4857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a39e4857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15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0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1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5" r:id="rId5"/>
    <p:sldLayoutId id="2147483673" r:id="rId6"/>
    <p:sldLayoutId id="2147483696" r:id="rId7"/>
    <p:sldLayoutId id="2147483709" r:id="rId8"/>
    <p:sldLayoutId id="214748371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keuseof.com/types-of-firewalls/" TargetMode="External"/><Relationship Id="rId13" Type="http://schemas.openxmlformats.org/officeDocument/2006/relationships/hyperlink" Target="https://www.forcepoint.com/cyber-edu/firewall" TargetMode="External"/><Relationship Id="rId3" Type="http://schemas.openxmlformats.org/officeDocument/2006/relationships/hyperlink" Target="https://www.techtarget.com/searchsecurity/answer/How-do-stateful-inspection-and-packet-filtering-firewalls-differ?_gl=1*s1su8y*_ga*MTA4OTc0MTQzNy4xNzE2NTM0MjQ2*_ga_TQKE4GS5P9*MTcxNjUzNDI0Ni4xLjEuMTcxNjUzNTIyMy4wLjAuMA.." TargetMode="External"/><Relationship Id="rId7" Type="http://schemas.openxmlformats.org/officeDocument/2006/relationships/hyperlink" Target="https://www.eccu.edu/blog/cybersecurity/network-security-firewalls-vpns/" TargetMode="External"/><Relationship Id="rId12" Type="http://schemas.openxmlformats.org/officeDocument/2006/relationships/hyperlink" Target="https://www.paloaltonetworks.com/cyberpedia/types-of-firewalls" TargetMode="External"/><Relationship Id="rId2" Type="http://schemas.openxmlformats.org/officeDocument/2006/relationships/hyperlink" Target="https://jis-eurasipjournals.springeropen.com/articles/10.1186/s13635-016-0042-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pulse/advanced-firewall-techniques-proinfinc" TargetMode="External"/><Relationship Id="rId11" Type="http://schemas.openxmlformats.org/officeDocument/2006/relationships/hyperlink" Target="https://www.mcafee.com/sk-sk/antivirus/firewall.html" TargetMode="External"/><Relationship Id="rId5" Type="http://schemas.openxmlformats.org/officeDocument/2006/relationships/hyperlink" Target="https://docs.paloaltonetworks.com/best-practices/10-2/data-center-best-practices/data-center-best-practice-security-policy/log-and-monitor-data-center-traffic" TargetMode="External"/><Relationship Id="rId10" Type="http://schemas.openxmlformats.org/officeDocument/2006/relationships/hyperlink" Target="https://www.geeksforgeeks.org/introduction-of-firewall-in-computer-network/" TargetMode="External"/><Relationship Id="rId4" Type="http://schemas.openxmlformats.org/officeDocument/2006/relationships/hyperlink" Target="https://www.csoonline.com/article/566153/what-are-next-generation-firewalls-how-the-cloud-and-complexity-affect-them.html" TargetMode="External"/><Relationship Id="rId9" Type="http://schemas.openxmlformats.org/officeDocument/2006/relationships/hyperlink" Target="https://www.eset.com/sk/firewall-ochran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Obrázok, na ktorom je kruh, auto">
            <a:extLst>
              <a:ext uri="{FF2B5EF4-FFF2-40B4-BE49-F238E27FC236}">
                <a16:creationId xmlns:a16="http://schemas.microsoft.com/office/drawing/2014/main" id="{C653411B-D649-58BE-F074-356627153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7" r="-1" b="-1"/>
          <a:stretch/>
        </p:blipFill>
        <p:spPr>
          <a:xfrm>
            <a:off x="15" y="1"/>
            <a:ext cx="9143985" cy="51434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45D52B6-4A4D-0AAC-B3DB-594946510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86994"/>
            <a:ext cx="6858000" cy="217538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ts val="1100"/>
            </a:pPr>
            <a:r>
              <a:rPr lang="en-US" sz="5400" dirty="0">
                <a:latin typeface="Leelawadee UI" panose="020B0502040204020203" pitchFamily="34" charset="-34"/>
                <a:ea typeface="DengXian" panose="020B0503020204020204" pitchFamily="2" charset="-122"/>
                <a:cs typeface="Leelawadee UI" panose="020B0502040204020203" pitchFamily="34" charset="-34"/>
              </a:rPr>
              <a:t>Firewall</a:t>
            </a:r>
            <a:endParaRPr lang="sk-SK" sz="5400" dirty="0">
              <a:latin typeface="Leelawadee UI" panose="020B0502040204020203" pitchFamily="34" charset="-34"/>
              <a:ea typeface="DengXian" panose="020B0503020204020204" pitchFamily="2" charset="-122"/>
              <a:cs typeface="Leelawadee UI" panose="020B0502040204020203" pitchFamily="34" charset="-34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AAAF289-3E52-499F-6B21-7E9C1CE9F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58930"/>
            <a:ext cx="6858000" cy="823796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Clr>
                <a:schemeClr val="dk1"/>
              </a:buClr>
              <a:buSzPts val="1100"/>
            </a:pPr>
            <a:r>
              <a:rPr lang="sk-SK" dirty="0">
                <a:solidFill>
                  <a:srgbClr val="FFFFFF"/>
                </a:solidFill>
              </a:rPr>
              <a:t>Adam Ján Vilagi</a:t>
            </a:r>
          </a:p>
          <a:p>
            <a:pPr marL="0" indent="0">
              <a:spcAft>
                <a:spcPts val="450"/>
              </a:spcAft>
              <a:buClr>
                <a:schemeClr val="dk1"/>
              </a:buClr>
              <a:buSzPts val="1100"/>
            </a:pPr>
            <a:r>
              <a:rPr lang="sk-SK" dirty="0">
                <a:solidFill>
                  <a:srgbClr val="FFFFFF"/>
                </a:solidFill>
              </a:rPr>
              <a:t>II.D</a:t>
            </a:r>
          </a:p>
        </p:txBody>
      </p:sp>
    </p:spTree>
    <p:extLst>
      <p:ext uri="{BB962C8B-B14F-4D97-AF65-F5344CB8AC3E}">
        <p14:creationId xmlns:p14="http://schemas.microsoft.com/office/powerpoint/2010/main" val="195257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2"/>
          <p:cNvSpPr txBox="1">
            <a:spLocks noGrp="1"/>
          </p:cNvSpPr>
          <p:nvPr>
            <p:ph type="ctrTitle"/>
          </p:nvPr>
        </p:nvSpPr>
        <p:spPr>
          <a:xfrm flipH="1">
            <a:off x="5187460" y="650631"/>
            <a:ext cx="3464169" cy="1230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accent1"/>
              </a:buClr>
              <a:buSzPts val="1100"/>
            </a:pPr>
            <a:r>
              <a:rPr lang="sk-SK" sz="5400" dirty="0">
                <a:latin typeface="Leelawadee UI" panose="020B0502040204020203" pitchFamily="34" charset="-34"/>
                <a:ea typeface="DengXian" panose="020B0503020204020204" pitchFamily="2" charset="-122"/>
                <a:cs typeface="Leelawadee UI" panose="020B0502040204020203" pitchFamily="34" charset="-34"/>
              </a:rPr>
              <a:t>Cieľ</a:t>
            </a:r>
            <a:endParaRPr sz="2800" dirty="0">
              <a:latin typeface="Leelawadee UI" panose="020B0502040204020203" pitchFamily="34" charset="-34"/>
              <a:ea typeface="DengXian" panose="020B0503020204020204" pitchFamily="2" charset="-122"/>
              <a:cs typeface="Leelawadee UI" panose="020B0502040204020203" pitchFamily="34" charset="-34"/>
            </a:endParaRPr>
          </a:p>
        </p:txBody>
      </p:sp>
      <p:sp>
        <p:nvSpPr>
          <p:cNvPr id="840" name="Google Shape;840;p102"/>
          <p:cNvSpPr txBox="1">
            <a:spLocks noGrp="1"/>
          </p:cNvSpPr>
          <p:nvPr>
            <p:ph type="subTitle" idx="1"/>
          </p:nvPr>
        </p:nvSpPr>
        <p:spPr>
          <a:xfrm>
            <a:off x="5052679" y="1819787"/>
            <a:ext cx="3598950" cy="2734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1600" dirty="0"/>
              <a:t>Poskytnúť </a:t>
            </a:r>
            <a:r>
              <a:rPr lang="pl-PL" sz="1600" dirty="0"/>
              <a:t>prehľad o firewalloch, ich typoch a funkciách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1600" dirty="0"/>
              <a:t>Ako si správne nakonfigurovať firewall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1600" dirty="0"/>
              <a:t>Poukázať na to prečo je tak dôležitý </a:t>
            </a:r>
            <a:endParaRPr lang="pl-PL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5"/>
          <p:cNvSpPr txBox="1">
            <a:spLocks noGrp="1"/>
          </p:cNvSpPr>
          <p:nvPr>
            <p:ph type="ctrTitle"/>
          </p:nvPr>
        </p:nvSpPr>
        <p:spPr>
          <a:xfrm flipH="1">
            <a:off x="4818185" y="330661"/>
            <a:ext cx="44247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2400" b="1" dirty="0">
                <a:latin typeface="Leelawadee UI" panose="020B0502040204020203" pitchFamily="34" charset="-34"/>
                <a:ea typeface="DengXian" panose="020B0503020204020204" pitchFamily="2" charset="-122"/>
                <a:cs typeface="Leelawadee UI" panose="020B0502040204020203" pitchFamily="34" charset="-34"/>
              </a:rPr>
              <a:t>O</a:t>
            </a:r>
            <a:r>
              <a:rPr lang="en-US" sz="2400" b="1" dirty="0">
                <a:latin typeface="Leelawadee UI" panose="020B0502040204020203" pitchFamily="34" charset="-34"/>
                <a:ea typeface="DengXian" panose="020B0503020204020204" pitchFamily="2" charset="-122"/>
                <a:cs typeface="Leelawadee UI" panose="020B0502040204020203" pitchFamily="34" charset="-34"/>
              </a:rPr>
              <a:t>BSAH PRODUKTU</a:t>
            </a:r>
            <a:endParaRPr sz="2400" b="1" dirty="0">
              <a:latin typeface="Leelawadee UI" panose="020B0502040204020203" pitchFamily="34" charset="-34"/>
              <a:ea typeface="DengXian" panose="020B0503020204020204" pitchFamily="2" charset="-122"/>
              <a:cs typeface="Leelawadee UI" panose="020B0502040204020203" pitchFamily="34" charset="-34"/>
            </a:endParaRPr>
          </a:p>
        </p:txBody>
      </p:sp>
      <p:sp>
        <p:nvSpPr>
          <p:cNvPr id="858" name="Google Shape;858;p105"/>
          <p:cNvSpPr txBox="1">
            <a:spLocks noGrp="1"/>
          </p:cNvSpPr>
          <p:nvPr>
            <p:ph type="subTitle" idx="1"/>
          </p:nvPr>
        </p:nvSpPr>
        <p:spPr>
          <a:xfrm>
            <a:off x="4921143" y="1776046"/>
            <a:ext cx="4421769" cy="1591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85000"/>
              <a:buFont typeface="Arial" panose="020B0604020202020204" pitchFamily="34" charset="0"/>
              <a:buChar char="•"/>
            </a:pPr>
            <a:r>
              <a:rPr lang="sk-SK" sz="2000" dirty="0"/>
              <a:t>Definícia Firewallu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85000"/>
              <a:buFont typeface="Arial" panose="020B0604020202020204" pitchFamily="34" charset="0"/>
              <a:buChar char="•"/>
            </a:pPr>
            <a:r>
              <a:rPr lang="sk-SK" sz="2000" dirty="0"/>
              <a:t>Aké sú typy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85000"/>
              <a:buFont typeface="Arial" panose="020B0604020202020204" pitchFamily="34" charset="0"/>
              <a:buChar char="•"/>
            </a:pPr>
            <a:r>
              <a:rPr lang="sk-SK" sz="2000" dirty="0"/>
              <a:t>Konfigurácia a Implementácia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85000"/>
              <a:buFont typeface="Arial" panose="020B0604020202020204" pitchFamily="34" charset="0"/>
              <a:buChar char="•"/>
            </a:pPr>
            <a:r>
              <a:rPr lang="sk-SK" sz="2000" dirty="0"/>
              <a:t>Postup pre správnu ochranu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59" name="Google Shape;859;p105"/>
          <p:cNvCxnSpPr>
            <a:cxnSpLocks/>
          </p:cNvCxnSpPr>
          <p:nvPr/>
        </p:nvCxnSpPr>
        <p:spPr>
          <a:xfrm flipH="1">
            <a:off x="5678908" y="1031698"/>
            <a:ext cx="270895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Obrázok 2" descr="Obrázok, na ktorom je text, snímka obrazovky, diagram, písmo&#10;&#10;Automaticky generovaný popis">
            <a:extLst>
              <a:ext uri="{FF2B5EF4-FFF2-40B4-BE49-F238E27FC236}">
                <a16:creationId xmlns:a16="http://schemas.microsoft.com/office/drawing/2014/main" id="{C4B447F7-A574-1B53-AD50-32651BAF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49" y="473657"/>
            <a:ext cx="2825712" cy="1591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Obrázok 7" descr="Obrázok, na ktorom je text, snímka obrazovky, písmo, grafický dizajn&#10;&#10;Automaticky generovaný popis">
            <a:extLst>
              <a:ext uri="{FF2B5EF4-FFF2-40B4-BE49-F238E27FC236}">
                <a16:creationId xmlns:a16="http://schemas.microsoft.com/office/drawing/2014/main" id="{ED105C5E-5BC7-96E4-ED36-20D7D0EBB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26" y="2571750"/>
            <a:ext cx="3287759" cy="171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9B4D6-4F66-AF68-E2FB-441E10A7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0" y="503835"/>
            <a:ext cx="4424700" cy="938700"/>
          </a:xfrm>
        </p:spPr>
        <p:txBody>
          <a:bodyPr/>
          <a:lstStyle/>
          <a:p>
            <a:r>
              <a:rPr lang="sk-SK" sz="2400" b="1" dirty="0">
                <a:latin typeface="Leelawadee UI" panose="020B0502040204020203" pitchFamily="34" charset="-34"/>
                <a:ea typeface="DengXian" panose="020B0503020204020204" pitchFamily="2" charset="-122"/>
                <a:cs typeface="Leelawadee UI" panose="020B0502040204020203" pitchFamily="34" charset="-34"/>
              </a:rPr>
              <a:t>ZÁKLADY FIREWALLU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2BB9D6C-4DE1-05C0-33CA-FB63D5A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399" y="1459487"/>
            <a:ext cx="4509693" cy="21189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sk-SK" sz="1800" dirty="0"/>
              <a:t>Je to bezpečnostné zariadenie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sk-SK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sk-SK" sz="1800" dirty="0"/>
              <a:t>Monitoruje a kontroluje sieťový tok na základe zadaných pravidiel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sk-SK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sk-SK" sz="1800" dirty="0"/>
              <a:t>Bráni neoprávnený prístup k sieti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sk-SK" sz="1800" dirty="0"/>
          </a:p>
        </p:txBody>
      </p:sp>
      <p:cxnSp>
        <p:nvCxnSpPr>
          <p:cNvPr id="4" name="Google Shape;859;p105">
            <a:extLst>
              <a:ext uri="{FF2B5EF4-FFF2-40B4-BE49-F238E27FC236}">
                <a16:creationId xmlns:a16="http://schemas.microsoft.com/office/drawing/2014/main" id="{3463A504-BC56-926F-318B-AB35422BD78D}"/>
              </a:ext>
            </a:extLst>
          </p:cNvPr>
          <p:cNvCxnSpPr>
            <a:cxnSpLocks/>
          </p:cNvCxnSpPr>
          <p:nvPr/>
        </p:nvCxnSpPr>
        <p:spPr>
          <a:xfrm flipH="1">
            <a:off x="650400" y="1216336"/>
            <a:ext cx="31302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Podnadpis 2">
            <a:extLst>
              <a:ext uri="{FF2B5EF4-FFF2-40B4-BE49-F238E27FC236}">
                <a16:creationId xmlns:a16="http://schemas.microsoft.com/office/drawing/2014/main" id="{02B1892D-803D-A4E0-471B-ADB8185145BD}"/>
              </a:ext>
            </a:extLst>
          </p:cNvPr>
          <p:cNvSpPr txBox="1">
            <a:spLocks/>
          </p:cNvSpPr>
          <p:nvPr/>
        </p:nvSpPr>
        <p:spPr>
          <a:xfrm>
            <a:off x="4958097" y="1442535"/>
            <a:ext cx="3889131" cy="234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4000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Squada One"/>
              </a:rPr>
              <a:t>Aplika</a:t>
            </a:r>
            <a:r>
              <a:rPr lang="sk-SK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Squada One"/>
              </a:rPr>
              <a:t>čný firewall</a:t>
            </a:r>
          </a:p>
          <a:p>
            <a:pPr marL="4000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Squada One"/>
              </a:rPr>
              <a:t>Sieťový firewall</a:t>
            </a:r>
          </a:p>
          <a:p>
            <a:pPr marL="4000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Squada One"/>
              </a:rPr>
              <a:t>Proxy firewall</a:t>
            </a:r>
          </a:p>
          <a:p>
            <a:pPr marL="4000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Squada One"/>
              </a:rPr>
              <a:t>Cloudový firewall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1800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0C00A672-1A59-1757-67FA-8576B872AE27}"/>
              </a:ext>
            </a:extLst>
          </p:cNvPr>
          <p:cNvSpPr txBox="1">
            <a:spLocks/>
          </p:cNvSpPr>
          <p:nvPr/>
        </p:nvSpPr>
        <p:spPr>
          <a:xfrm flipH="1">
            <a:off x="5361136" y="520787"/>
            <a:ext cx="3486092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Leelawadee UI" panose="020B0502040204020203" pitchFamily="34" charset="-34"/>
                <a:ea typeface="DengXian" panose="020B0503020204020204" pitchFamily="2" charset="-122"/>
                <a:cs typeface="Leelawadee UI" panose="020B0502040204020203" pitchFamily="34" charset="-34"/>
              </a:rPr>
              <a:t>TYPY</a:t>
            </a:r>
            <a:endParaRPr lang="sk-SK" sz="2400" b="1" dirty="0">
              <a:latin typeface="Leelawadee UI" panose="020B0502040204020203" pitchFamily="34" charset="-34"/>
              <a:ea typeface="DengXian" panose="020B0503020204020204" pitchFamily="2" charset="-122"/>
              <a:cs typeface="Leelawadee UI" panose="020B0502040204020203" pitchFamily="34" charset="-34"/>
            </a:endParaRPr>
          </a:p>
        </p:txBody>
      </p:sp>
      <p:cxnSp>
        <p:nvCxnSpPr>
          <p:cNvPr id="8" name="Google Shape;859;p105">
            <a:extLst>
              <a:ext uri="{FF2B5EF4-FFF2-40B4-BE49-F238E27FC236}">
                <a16:creationId xmlns:a16="http://schemas.microsoft.com/office/drawing/2014/main" id="{33824E21-5099-A672-9CA7-C37D3CE773B8}"/>
              </a:ext>
            </a:extLst>
          </p:cNvPr>
          <p:cNvCxnSpPr>
            <a:cxnSpLocks/>
          </p:cNvCxnSpPr>
          <p:nvPr/>
        </p:nvCxnSpPr>
        <p:spPr>
          <a:xfrm flipH="1">
            <a:off x="6717321" y="1216336"/>
            <a:ext cx="77372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125;p121">
            <a:extLst>
              <a:ext uri="{FF2B5EF4-FFF2-40B4-BE49-F238E27FC236}">
                <a16:creationId xmlns:a16="http://schemas.microsoft.com/office/drawing/2014/main" id="{E5841986-1ED5-8BF6-4734-7DB9A91C4A6B}"/>
              </a:ext>
            </a:extLst>
          </p:cNvPr>
          <p:cNvSpPr/>
          <p:nvPr/>
        </p:nvSpPr>
        <p:spPr>
          <a:xfrm rot="5400000">
            <a:off x="5096158" y="672547"/>
            <a:ext cx="4016045" cy="3343249"/>
          </a:xfrm>
          <a:custGeom>
            <a:avLst/>
            <a:gdLst/>
            <a:ahLst/>
            <a:cxnLst/>
            <a:rect l="l" t="t" r="r" b="b"/>
            <a:pathLst>
              <a:path w="31934" h="27693" extrusionOk="0">
                <a:moveTo>
                  <a:pt x="7959" y="0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6"/>
                </a:lnTo>
                <a:lnTo>
                  <a:pt x="23991" y="0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52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6"/>
          <p:cNvSpPr txBox="1">
            <a:spLocks noGrp="1"/>
          </p:cNvSpPr>
          <p:nvPr>
            <p:ph type="subTitle" idx="1"/>
          </p:nvPr>
        </p:nvSpPr>
        <p:spPr>
          <a:xfrm>
            <a:off x="279730" y="1049320"/>
            <a:ext cx="4406570" cy="1900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200000"/>
              </a:lnSpc>
              <a:buClr>
                <a:schemeClr val="bg1"/>
              </a:buClr>
              <a:buSzPct val="85000"/>
              <a:buFont typeface="Arial" panose="020B0604020202020204" pitchFamily="34" charset="0"/>
              <a:buChar char="•"/>
            </a:pPr>
            <a:r>
              <a:rPr lang="sk-SK" sz="2000" dirty="0"/>
              <a:t>Vytvorený v programe PowerPoint</a:t>
            </a:r>
          </a:p>
          <a:p>
            <a:pPr marL="285750" indent="-285750" algn="l">
              <a:lnSpc>
                <a:spcPct val="200000"/>
              </a:lnSpc>
              <a:buClr>
                <a:schemeClr val="bg1"/>
              </a:buClr>
              <a:buSzPct val="85000"/>
              <a:buFont typeface="Arial" panose="020B0604020202020204" pitchFamily="34" charset="0"/>
              <a:buChar char="•"/>
            </a:pPr>
            <a:r>
              <a:rPr lang="sk-SK" sz="2000" dirty="0"/>
              <a:t>Dizajn</a:t>
            </a:r>
            <a:r>
              <a:rPr lang="en-US" sz="2000" dirty="0"/>
              <a:t> </a:t>
            </a:r>
            <a:r>
              <a:rPr lang="en-US" sz="2000" dirty="0" err="1"/>
              <a:t>roben</a:t>
            </a:r>
            <a:r>
              <a:rPr lang="sk-SK" sz="2000" dirty="0"/>
              <a:t>í mnou </a:t>
            </a:r>
            <a:r>
              <a:rPr lang="en-US" sz="2000" dirty="0"/>
              <a:t>+ template</a:t>
            </a:r>
          </a:p>
          <a:p>
            <a:pPr marL="285750" indent="-285750" algn="l">
              <a:lnSpc>
                <a:spcPct val="200000"/>
              </a:lnSpc>
              <a:buClr>
                <a:schemeClr val="bg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dirty="0" err="1"/>
              <a:t>Produkt</a:t>
            </a:r>
            <a:r>
              <a:rPr lang="en-US" sz="2000" dirty="0"/>
              <a:t> m</a:t>
            </a:r>
            <a:r>
              <a:rPr lang="sk-SK" sz="2000" dirty="0"/>
              <a:t>á </a:t>
            </a:r>
            <a:r>
              <a:rPr lang="en-US" sz="2000" dirty="0"/>
              <a:t>17 </a:t>
            </a:r>
            <a:r>
              <a:rPr lang="en-US" sz="2000" dirty="0" err="1"/>
              <a:t>slajdov</a:t>
            </a:r>
            <a:endParaRPr lang="en-US" sz="2000" dirty="0"/>
          </a:p>
          <a:p>
            <a:pPr marL="285750" indent="-285750" algn="l">
              <a:lnSpc>
                <a:spcPct val="200000"/>
              </a:lnSpc>
              <a:buClr>
                <a:schemeClr val="bg1"/>
              </a:buClr>
              <a:buSzPct val="85000"/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sp>
        <p:nvSpPr>
          <p:cNvPr id="785" name="Google Shape;785;p9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k-SK" sz="2400" b="1" dirty="0">
                <a:latin typeface="Leelawadee UI" panose="020B0502040204020203" pitchFamily="34" charset="-34"/>
                <a:ea typeface="DengXian" panose="020B0503020204020204" pitchFamily="2" charset="-122"/>
                <a:cs typeface="Leelawadee UI" panose="020B0502040204020203" pitchFamily="34" charset="-34"/>
              </a:rPr>
              <a:t>TVORBA PRODUKTU</a:t>
            </a:r>
            <a:br>
              <a:rPr lang="sk-SK" dirty="0"/>
            </a:br>
            <a:endParaRPr sz="1400" i="1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4" name="Google Shape;859;p105">
            <a:extLst>
              <a:ext uri="{FF2B5EF4-FFF2-40B4-BE49-F238E27FC236}">
                <a16:creationId xmlns:a16="http://schemas.microsoft.com/office/drawing/2014/main" id="{6D773D0A-DA09-3C59-EB37-FBCEAC210730}"/>
              </a:ext>
            </a:extLst>
          </p:cNvPr>
          <p:cNvCxnSpPr>
            <a:cxnSpLocks/>
          </p:cNvCxnSpPr>
          <p:nvPr/>
        </p:nvCxnSpPr>
        <p:spPr>
          <a:xfrm flipH="1">
            <a:off x="3112246" y="899813"/>
            <a:ext cx="2919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Obrázok 26" descr="Obrázok, na ktorom je text, snímka obrazovky, písmo, grafický dizajn">
            <a:extLst>
              <a:ext uri="{FF2B5EF4-FFF2-40B4-BE49-F238E27FC236}">
                <a16:creationId xmlns:a16="http://schemas.microsoft.com/office/drawing/2014/main" id="{51F71E2B-1B91-BAE4-57D4-16D4C8E3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2576472"/>
            <a:ext cx="4273504" cy="2413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11"/>
          <p:cNvSpPr txBox="1">
            <a:spLocks noGrp="1"/>
          </p:cNvSpPr>
          <p:nvPr>
            <p:ph type="ctrTitle"/>
          </p:nvPr>
        </p:nvSpPr>
        <p:spPr>
          <a:xfrm>
            <a:off x="1242600" y="1834074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Clr>
                <a:schemeClr val="lt1"/>
              </a:buClr>
            </a:pPr>
            <a:r>
              <a:rPr lang="sk-SK" sz="2400" b="1" dirty="0">
                <a:latin typeface="Leelawadee UI" panose="020B0502040204020203" pitchFamily="34" charset="-34"/>
                <a:ea typeface="DengXian" panose="020B0503020204020204" pitchFamily="2" charset="-122"/>
                <a:cs typeface="Leelawadee UI" panose="020B0502040204020203" pitchFamily="34" charset="-34"/>
              </a:rPr>
              <a:t>ZÁVER</a:t>
            </a:r>
            <a:endParaRPr sz="2400" b="1" dirty="0">
              <a:latin typeface="Leelawadee UI" panose="020B0502040204020203" pitchFamily="34" charset="-34"/>
              <a:ea typeface="DengXian" panose="020B0503020204020204" pitchFamily="2" charset="-122"/>
              <a:cs typeface="Leelawadee UI" panose="020B0502040204020203" pitchFamily="34" charset="-34"/>
            </a:endParaRPr>
          </a:p>
        </p:txBody>
      </p:sp>
      <p:sp>
        <p:nvSpPr>
          <p:cNvPr id="948" name="Google Shape;948;p111"/>
          <p:cNvSpPr txBox="1">
            <a:spLocks noGrp="1"/>
          </p:cNvSpPr>
          <p:nvPr>
            <p:ph type="subTitle" idx="1"/>
          </p:nvPr>
        </p:nvSpPr>
        <p:spPr>
          <a:xfrm>
            <a:off x="71140" y="2638927"/>
            <a:ext cx="5552750" cy="2262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Clr>
                <a:schemeClr val="bg1"/>
              </a:buClr>
              <a:buSzPct val="85000"/>
              <a:buFont typeface="Arial" panose="020B0604020202020204" pitchFamily="34" charset="0"/>
              <a:buChar char="•"/>
            </a:pPr>
            <a:r>
              <a:rPr lang="sk-SK" sz="1800" dirty="0"/>
              <a:t>Firewall zohráva veľmi kľúčovú úlohu je totižto prvou líniou obrany proti neoprávnenému prístupu</a:t>
            </a:r>
          </a:p>
          <a:p>
            <a:pPr marL="0" lvl="0" indent="0" algn="l">
              <a:buClr>
                <a:schemeClr val="bg1"/>
              </a:buClr>
              <a:buSzPct val="85000"/>
            </a:pPr>
            <a:endParaRPr lang="sk-SK" sz="1800" dirty="0"/>
          </a:p>
          <a:p>
            <a:pPr marL="285750" lvl="0" indent="-285750" algn="l">
              <a:buClr>
                <a:schemeClr val="bg1"/>
              </a:buClr>
              <a:buSzPct val="85000"/>
              <a:buFont typeface="Arial" panose="020B0604020202020204" pitchFamily="34" charset="0"/>
              <a:buChar char="•"/>
            </a:pPr>
            <a:r>
              <a:rPr lang="sk-SK" sz="1800" dirty="0"/>
              <a:t>Výber správneho typu firewallu je nevyhnutné pre správne zabezpečenie</a:t>
            </a:r>
          </a:p>
          <a:p>
            <a:pPr marL="285750" lvl="0" indent="-285750" algn="l">
              <a:buClr>
                <a:schemeClr val="bg1"/>
              </a:buClr>
              <a:buSzPct val="85000"/>
              <a:buFont typeface="Arial" panose="020B0604020202020204" pitchFamily="34" charset="0"/>
              <a:buChar char="•"/>
            </a:pPr>
            <a:endParaRPr lang="sk-SK" sz="1800" dirty="0"/>
          </a:p>
          <a:p>
            <a:pPr marL="285750" lvl="0" indent="-285750" algn="l">
              <a:buClr>
                <a:schemeClr val="bg1"/>
              </a:buClr>
              <a:buSzPct val="85000"/>
              <a:buFont typeface="Arial" panose="020B0604020202020204" pitchFamily="34" charset="0"/>
              <a:buChar char="•"/>
            </a:pPr>
            <a:r>
              <a:rPr lang="sk-SK" sz="1800" dirty="0"/>
              <a:t>Verím že môj produkt prinesie jasný a zrozumiteľný prehľad o tom ako firewally fungujú</a:t>
            </a:r>
            <a:endParaRPr sz="1800" dirty="0"/>
          </a:p>
        </p:txBody>
      </p:sp>
      <p:grpSp>
        <p:nvGrpSpPr>
          <p:cNvPr id="2" name="Google Shape;9831;p179">
            <a:extLst>
              <a:ext uri="{FF2B5EF4-FFF2-40B4-BE49-F238E27FC236}">
                <a16:creationId xmlns:a16="http://schemas.microsoft.com/office/drawing/2014/main" id="{9B5237FA-66C8-336F-1176-02644019A1DF}"/>
              </a:ext>
            </a:extLst>
          </p:cNvPr>
          <p:cNvGrpSpPr/>
          <p:nvPr/>
        </p:nvGrpSpPr>
        <p:grpSpPr>
          <a:xfrm>
            <a:off x="5623890" y="853660"/>
            <a:ext cx="328695" cy="330213"/>
            <a:chOff x="-1333975" y="2365850"/>
            <a:chExt cx="292225" cy="293575"/>
          </a:xfrm>
          <a:solidFill>
            <a:schemeClr val="bg1"/>
          </a:solidFill>
        </p:grpSpPr>
        <p:sp>
          <p:nvSpPr>
            <p:cNvPr id="3" name="Google Shape;9832;p179">
              <a:extLst>
                <a:ext uri="{FF2B5EF4-FFF2-40B4-BE49-F238E27FC236}">
                  <a16:creationId xmlns:a16="http://schemas.microsoft.com/office/drawing/2014/main" id="{B3BCF10F-22B7-9D69-FB69-D4CD1291A822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833;p179">
              <a:extLst>
                <a:ext uri="{FF2B5EF4-FFF2-40B4-BE49-F238E27FC236}">
                  <a16:creationId xmlns:a16="http://schemas.microsoft.com/office/drawing/2014/main" id="{279EBDAA-5CCA-6163-561F-F572A43E361D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834;p179">
              <a:extLst>
                <a:ext uri="{FF2B5EF4-FFF2-40B4-BE49-F238E27FC236}">
                  <a16:creationId xmlns:a16="http://schemas.microsoft.com/office/drawing/2014/main" id="{EDA7277E-A26D-E170-BC53-B544DAEFC0CD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35;p179">
              <a:extLst>
                <a:ext uri="{FF2B5EF4-FFF2-40B4-BE49-F238E27FC236}">
                  <a16:creationId xmlns:a16="http://schemas.microsoft.com/office/drawing/2014/main" id="{F40EFB52-17E2-86E8-F7D2-F5E08F5C1B1C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36;p179">
              <a:extLst>
                <a:ext uri="{FF2B5EF4-FFF2-40B4-BE49-F238E27FC236}">
                  <a16:creationId xmlns:a16="http://schemas.microsoft.com/office/drawing/2014/main" id="{CF356422-871B-5428-B000-3AABF02FDB46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37;p179">
              <a:extLst>
                <a:ext uri="{FF2B5EF4-FFF2-40B4-BE49-F238E27FC236}">
                  <a16:creationId xmlns:a16="http://schemas.microsoft.com/office/drawing/2014/main" id="{376C9711-5A30-E691-EE25-40AF6259875A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38;p179">
              <a:extLst>
                <a:ext uri="{FF2B5EF4-FFF2-40B4-BE49-F238E27FC236}">
                  <a16:creationId xmlns:a16="http://schemas.microsoft.com/office/drawing/2014/main" id="{A9D4CCE1-35BA-C3B0-E706-BD2A79D0FFF3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39;p179">
              <a:extLst>
                <a:ext uri="{FF2B5EF4-FFF2-40B4-BE49-F238E27FC236}">
                  <a16:creationId xmlns:a16="http://schemas.microsoft.com/office/drawing/2014/main" id="{00E8B444-5079-5CBC-FF26-D4ECDD8A3EAE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9831;p179">
            <a:extLst>
              <a:ext uri="{FF2B5EF4-FFF2-40B4-BE49-F238E27FC236}">
                <a16:creationId xmlns:a16="http://schemas.microsoft.com/office/drawing/2014/main" id="{50B52E07-3B9F-5E13-961B-84750830BD6C}"/>
              </a:ext>
            </a:extLst>
          </p:cNvPr>
          <p:cNvGrpSpPr/>
          <p:nvPr/>
        </p:nvGrpSpPr>
        <p:grpSpPr>
          <a:xfrm>
            <a:off x="8257435" y="920290"/>
            <a:ext cx="328695" cy="330213"/>
            <a:chOff x="-1333975" y="2365850"/>
            <a:chExt cx="292225" cy="293575"/>
          </a:xfrm>
          <a:solidFill>
            <a:schemeClr val="bg1"/>
          </a:solidFill>
        </p:grpSpPr>
        <p:sp>
          <p:nvSpPr>
            <p:cNvPr id="12" name="Google Shape;9832;p179">
              <a:extLst>
                <a:ext uri="{FF2B5EF4-FFF2-40B4-BE49-F238E27FC236}">
                  <a16:creationId xmlns:a16="http://schemas.microsoft.com/office/drawing/2014/main" id="{75416182-6B26-AEBD-FF81-E512EC04BCCF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33;p179">
              <a:extLst>
                <a:ext uri="{FF2B5EF4-FFF2-40B4-BE49-F238E27FC236}">
                  <a16:creationId xmlns:a16="http://schemas.microsoft.com/office/drawing/2014/main" id="{E4D20DD6-F85C-5593-F453-A19CD8400EEF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34;p179">
              <a:extLst>
                <a:ext uri="{FF2B5EF4-FFF2-40B4-BE49-F238E27FC236}">
                  <a16:creationId xmlns:a16="http://schemas.microsoft.com/office/drawing/2014/main" id="{0669B931-E625-AA8F-165F-019B6171D98F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35;p179">
              <a:extLst>
                <a:ext uri="{FF2B5EF4-FFF2-40B4-BE49-F238E27FC236}">
                  <a16:creationId xmlns:a16="http://schemas.microsoft.com/office/drawing/2014/main" id="{16CAD648-4B16-9F7F-1063-C7A7A2D149AC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36;p179">
              <a:extLst>
                <a:ext uri="{FF2B5EF4-FFF2-40B4-BE49-F238E27FC236}">
                  <a16:creationId xmlns:a16="http://schemas.microsoft.com/office/drawing/2014/main" id="{60528220-0DDA-753E-ABC7-0E26EF9F5A80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37;p179">
              <a:extLst>
                <a:ext uri="{FF2B5EF4-FFF2-40B4-BE49-F238E27FC236}">
                  <a16:creationId xmlns:a16="http://schemas.microsoft.com/office/drawing/2014/main" id="{7D480D4E-AB27-2A43-E1EF-14A92779596F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38;p179">
              <a:extLst>
                <a:ext uri="{FF2B5EF4-FFF2-40B4-BE49-F238E27FC236}">
                  <a16:creationId xmlns:a16="http://schemas.microsoft.com/office/drawing/2014/main" id="{1303B003-8D3F-ABD3-B7C1-4FAA491731C6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39;p179">
              <a:extLst>
                <a:ext uri="{FF2B5EF4-FFF2-40B4-BE49-F238E27FC236}">
                  <a16:creationId xmlns:a16="http://schemas.microsoft.com/office/drawing/2014/main" id="{AF5DE12E-3C4E-E402-67EB-CBE8812F01C0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9831;p179">
            <a:extLst>
              <a:ext uri="{FF2B5EF4-FFF2-40B4-BE49-F238E27FC236}">
                <a16:creationId xmlns:a16="http://schemas.microsoft.com/office/drawing/2014/main" id="{EC176A98-1A84-7A41-3801-455CDFB57A6A}"/>
              </a:ext>
            </a:extLst>
          </p:cNvPr>
          <p:cNvGrpSpPr/>
          <p:nvPr/>
        </p:nvGrpSpPr>
        <p:grpSpPr>
          <a:xfrm>
            <a:off x="6969188" y="1085326"/>
            <a:ext cx="328695" cy="330213"/>
            <a:chOff x="-1333975" y="2365850"/>
            <a:chExt cx="292225" cy="293575"/>
          </a:xfrm>
          <a:solidFill>
            <a:schemeClr val="bg1"/>
          </a:solidFill>
        </p:grpSpPr>
        <p:sp>
          <p:nvSpPr>
            <p:cNvPr id="21" name="Google Shape;9832;p179">
              <a:extLst>
                <a:ext uri="{FF2B5EF4-FFF2-40B4-BE49-F238E27FC236}">
                  <a16:creationId xmlns:a16="http://schemas.microsoft.com/office/drawing/2014/main" id="{D3A773B0-BFD8-F1E0-7DC4-EC620FEDB764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833;p179">
              <a:extLst>
                <a:ext uri="{FF2B5EF4-FFF2-40B4-BE49-F238E27FC236}">
                  <a16:creationId xmlns:a16="http://schemas.microsoft.com/office/drawing/2014/main" id="{F0F307FE-6ED4-C96B-2031-9B1E5FB2F9EB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834;p179">
              <a:extLst>
                <a:ext uri="{FF2B5EF4-FFF2-40B4-BE49-F238E27FC236}">
                  <a16:creationId xmlns:a16="http://schemas.microsoft.com/office/drawing/2014/main" id="{C4B03B86-F53A-F61E-21CD-BAC17CAC048D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35;p179">
              <a:extLst>
                <a:ext uri="{FF2B5EF4-FFF2-40B4-BE49-F238E27FC236}">
                  <a16:creationId xmlns:a16="http://schemas.microsoft.com/office/drawing/2014/main" id="{E23D4582-69CE-555F-1D95-5E29F9FB714D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36;p179">
              <a:extLst>
                <a:ext uri="{FF2B5EF4-FFF2-40B4-BE49-F238E27FC236}">
                  <a16:creationId xmlns:a16="http://schemas.microsoft.com/office/drawing/2014/main" id="{3DE8E689-D922-A52D-0F28-C20DB6735157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37;p179">
              <a:extLst>
                <a:ext uri="{FF2B5EF4-FFF2-40B4-BE49-F238E27FC236}">
                  <a16:creationId xmlns:a16="http://schemas.microsoft.com/office/drawing/2014/main" id="{2B88293D-2DFF-8451-512C-D6BD45E1604A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838;p179">
              <a:extLst>
                <a:ext uri="{FF2B5EF4-FFF2-40B4-BE49-F238E27FC236}">
                  <a16:creationId xmlns:a16="http://schemas.microsoft.com/office/drawing/2014/main" id="{9A52452E-8E33-B478-E5DC-B131F8B04E58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839;p179">
              <a:extLst>
                <a:ext uri="{FF2B5EF4-FFF2-40B4-BE49-F238E27FC236}">
                  <a16:creationId xmlns:a16="http://schemas.microsoft.com/office/drawing/2014/main" id="{14A8DB6E-8737-DB72-A910-BC6C99A92AC4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9831;p179">
            <a:extLst>
              <a:ext uri="{FF2B5EF4-FFF2-40B4-BE49-F238E27FC236}">
                <a16:creationId xmlns:a16="http://schemas.microsoft.com/office/drawing/2014/main" id="{FCBD65D4-1056-5306-52EB-55EBA5147269}"/>
              </a:ext>
            </a:extLst>
          </p:cNvPr>
          <p:cNvGrpSpPr/>
          <p:nvPr/>
        </p:nvGrpSpPr>
        <p:grpSpPr>
          <a:xfrm>
            <a:off x="7514117" y="1766299"/>
            <a:ext cx="328695" cy="330213"/>
            <a:chOff x="-1333975" y="2365850"/>
            <a:chExt cx="292225" cy="293575"/>
          </a:xfrm>
          <a:solidFill>
            <a:schemeClr val="bg1"/>
          </a:solidFill>
        </p:grpSpPr>
        <p:sp>
          <p:nvSpPr>
            <p:cNvPr id="30" name="Google Shape;9832;p179">
              <a:extLst>
                <a:ext uri="{FF2B5EF4-FFF2-40B4-BE49-F238E27FC236}">
                  <a16:creationId xmlns:a16="http://schemas.microsoft.com/office/drawing/2014/main" id="{EDDF460C-2E18-476E-99B1-671F4AE455BC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833;p179">
              <a:extLst>
                <a:ext uri="{FF2B5EF4-FFF2-40B4-BE49-F238E27FC236}">
                  <a16:creationId xmlns:a16="http://schemas.microsoft.com/office/drawing/2014/main" id="{A3019A1B-89F7-DACA-8487-07C548A19DF1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834;p179">
              <a:extLst>
                <a:ext uri="{FF2B5EF4-FFF2-40B4-BE49-F238E27FC236}">
                  <a16:creationId xmlns:a16="http://schemas.microsoft.com/office/drawing/2014/main" id="{4AC3E2F2-88DF-4C23-95AB-CD5B6068B2F8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835;p179">
              <a:extLst>
                <a:ext uri="{FF2B5EF4-FFF2-40B4-BE49-F238E27FC236}">
                  <a16:creationId xmlns:a16="http://schemas.microsoft.com/office/drawing/2014/main" id="{4CEDCDC6-5BA8-0AF3-5D43-89B9A2AB4080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836;p179">
              <a:extLst>
                <a:ext uri="{FF2B5EF4-FFF2-40B4-BE49-F238E27FC236}">
                  <a16:creationId xmlns:a16="http://schemas.microsoft.com/office/drawing/2014/main" id="{FB4EB9D7-00E6-45F7-2FD4-24EC06440BC6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837;p179">
              <a:extLst>
                <a:ext uri="{FF2B5EF4-FFF2-40B4-BE49-F238E27FC236}">
                  <a16:creationId xmlns:a16="http://schemas.microsoft.com/office/drawing/2014/main" id="{8E38728F-85AE-D64B-6AB0-68FCDB4AAA8C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838;p179">
              <a:extLst>
                <a:ext uri="{FF2B5EF4-FFF2-40B4-BE49-F238E27FC236}">
                  <a16:creationId xmlns:a16="http://schemas.microsoft.com/office/drawing/2014/main" id="{5B9FA4E8-237F-52E1-E1FC-8AC41FDE3CD0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839;p179">
              <a:extLst>
                <a:ext uri="{FF2B5EF4-FFF2-40B4-BE49-F238E27FC236}">
                  <a16:creationId xmlns:a16="http://schemas.microsoft.com/office/drawing/2014/main" id="{BBD02382-0847-8A11-5178-42B89C1F3D50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9831;p179">
            <a:extLst>
              <a:ext uri="{FF2B5EF4-FFF2-40B4-BE49-F238E27FC236}">
                <a16:creationId xmlns:a16="http://schemas.microsoft.com/office/drawing/2014/main" id="{EE019EF2-F3F3-6543-DD26-946C390378F4}"/>
              </a:ext>
            </a:extLst>
          </p:cNvPr>
          <p:cNvGrpSpPr/>
          <p:nvPr/>
        </p:nvGrpSpPr>
        <p:grpSpPr>
          <a:xfrm>
            <a:off x="6172483" y="1756948"/>
            <a:ext cx="328695" cy="330213"/>
            <a:chOff x="-1333975" y="2365850"/>
            <a:chExt cx="292225" cy="293575"/>
          </a:xfrm>
          <a:solidFill>
            <a:schemeClr val="bg1"/>
          </a:solidFill>
        </p:grpSpPr>
        <p:sp>
          <p:nvSpPr>
            <p:cNvPr id="39" name="Google Shape;9832;p179">
              <a:extLst>
                <a:ext uri="{FF2B5EF4-FFF2-40B4-BE49-F238E27FC236}">
                  <a16:creationId xmlns:a16="http://schemas.microsoft.com/office/drawing/2014/main" id="{BD6C282B-0888-4A23-8253-041282A8FB39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833;p179">
              <a:extLst>
                <a:ext uri="{FF2B5EF4-FFF2-40B4-BE49-F238E27FC236}">
                  <a16:creationId xmlns:a16="http://schemas.microsoft.com/office/drawing/2014/main" id="{F1B295D5-5E23-CDBA-2110-08426DF70E0B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834;p179">
              <a:extLst>
                <a:ext uri="{FF2B5EF4-FFF2-40B4-BE49-F238E27FC236}">
                  <a16:creationId xmlns:a16="http://schemas.microsoft.com/office/drawing/2014/main" id="{F38A1810-CCBB-879B-81CA-4E45B3B7F422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835;p179">
              <a:extLst>
                <a:ext uri="{FF2B5EF4-FFF2-40B4-BE49-F238E27FC236}">
                  <a16:creationId xmlns:a16="http://schemas.microsoft.com/office/drawing/2014/main" id="{E2DE4E86-2840-27B6-6D54-D1C28C961BF7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836;p179">
              <a:extLst>
                <a:ext uri="{FF2B5EF4-FFF2-40B4-BE49-F238E27FC236}">
                  <a16:creationId xmlns:a16="http://schemas.microsoft.com/office/drawing/2014/main" id="{07A7E580-8F03-1207-B662-9890FEF67B7E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837;p179">
              <a:extLst>
                <a:ext uri="{FF2B5EF4-FFF2-40B4-BE49-F238E27FC236}">
                  <a16:creationId xmlns:a16="http://schemas.microsoft.com/office/drawing/2014/main" id="{0E4000C7-F021-989F-BB6C-3CAA27F5FB1C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838;p179">
              <a:extLst>
                <a:ext uri="{FF2B5EF4-FFF2-40B4-BE49-F238E27FC236}">
                  <a16:creationId xmlns:a16="http://schemas.microsoft.com/office/drawing/2014/main" id="{D2FF5D36-F863-5156-1A32-F152A32896D6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839;p179">
              <a:extLst>
                <a:ext uri="{FF2B5EF4-FFF2-40B4-BE49-F238E27FC236}">
                  <a16:creationId xmlns:a16="http://schemas.microsoft.com/office/drawing/2014/main" id="{33BF930D-6B8A-5E7F-ECEB-951701DA9EE6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9831;p179">
            <a:extLst>
              <a:ext uri="{FF2B5EF4-FFF2-40B4-BE49-F238E27FC236}">
                <a16:creationId xmlns:a16="http://schemas.microsoft.com/office/drawing/2014/main" id="{227EC64B-C3C8-F009-15AB-A41EE7FA68AD}"/>
              </a:ext>
            </a:extLst>
          </p:cNvPr>
          <p:cNvGrpSpPr/>
          <p:nvPr/>
        </p:nvGrpSpPr>
        <p:grpSpPr>
          <a:xfrm>
            <a:off x="6442491" y="306980"/>
            <a:ext cx="328695" cy="330213"/>
            <a:chOff x="-1333975" y="2365850"/>
            <a:chExt cx="292225" cy="293575"/>
          </a:xfrm>
          <a:solidFill>
            <a:schemeClr val="bg1"/>
          </a:solidFill>
        </p:grpSpPr>
        <p:sp>
          <p:nvSpPr>
            <p:cNvPr id="48" name="Google Shape;9832;p179">
              <a:extLst>
                <a:ext uri="{FF2B5EF4-FFF2-40B4-BE49-F238E27FC236}">
                  <a16:creationId xmlns:a16="http://schemas.microsoft.com/office/drawing/2014/main" id="{373381AC-69B7-0897-0D6E-C48DC5C3783D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833;p179">
              <a:extLst>
                <a:ext uri="{FF2B5EF4-FFF2-40B4-BE49-F238E27FC236}">
                  <a16:creationId xmlns:a16="http://schemas.microsoft.com/office/drawing/2014/main" id="{9A129A20-A681-486C-9DDF-C80B89CA8496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834;p179">
              <a:extLst>
                <a:ext uri="{FF2B5EF4-FFF2-40B4-BE49-F238E27FC236}">
                  <a16:creationId xmlns:a16="http://schemas.microsoft.com/office/drawing/2014/main" id="{BA418B92-7180-B676-E829-B3EEADE9656C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835;p179">
              <a:extLst>
                <a:ext uri="{FF2B5EF4-FFF2-40B4-BE49-F238E27FC236}">
                  <a16:creationId xmlns:a16="http://schemas.microsoft.com/office/drawing/2014/main" id="{988BB21D-DFEC-39CC-903A-42008B9BFD9A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836;p179">
              <a:extLst>
                <a:ext uri="{FF2B5EF4-FFF2-40B4-BE49-F238E27FC236}">
                  <a16:creationId xmlns:a16="http://schemas.microsoft.com/office/drawing/2014/main" id="{5C610CCC-80E8-18A2-FA45-897D523EF575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837;p179">
              <a:extLst>
                <a:ext uri="{FF2B5EF4-FFF2-40B4-BE49-F238E27FC236}">
                  <a16:creationId xmlns:a16="http://schemas.microsoft.com/office/drawing/2014/main" id="{2608F174-14E8-7CB6-1D20-1C70D0BD8C5A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838;p179">
              <a:extLst>
                <a:ext uri="{FF2B5EF4-FFF2-40B4-BE49-F238E27FC236}">
                  <a16:creationId xmlns:a16="http://schemas.microsoft.com/office/drawing/2014/main" id="{9E7D8BED-E4B2-2579-EBA0-A6BCD77AC60B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839;p179">
              <a:extLst>
                <a:ext uri="{FF2B5EF4-FFF2-40B4-BE49-F238E27FC236}">
                  <a16:creationId xmlns:a16="http://schemas.microsoft.com/office/drawing/2014/main" id="{B00DDE8F-0681-4F4A-A9F9-4E07B0414CCF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701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200084B4-A2F7-CE94-821D-28282B524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59" y="661597"/>
            <a:ext cx="8329808" cy="1531482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ANNASOFT, WAF – WEB APPLICATION FIREWALL, [cit. 28.4.2024] 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[online] </a:t>
            </a:r>
            <a:r>
              <a:rPr lang="en-US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Dostupné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na: </a:t>
            </a:r>
            <a:r>
              <a:rPr lang="en-US" sz="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https://www.anasoft.com/sk/home/riesenia/IT-Security/WAF-Web-Application-Firewall</a:t>
            </a:r>
            <a:endParaRPr lang="sk-SK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role and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firewalls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cyber-physical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computing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,[cit. 12.3.2024]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 [online] </a:t>
            </a:r>
            <a:r>
              <a:rPr lang="en-US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Dostupné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na:</a:t>
            </a:r>
            <a:r>
              <a:rPr lang="sk-SK" sz="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https://jis-eurasipjournals.springeropen.com/articles/10.1186/s13635-016-0042-3</a:t>
            </a:r>
            <a:endParaRPr lang="sk-SK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Stateful vs. stateless firewalls: Understanding the differences, [cit. 21.3.2024]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 [online] </a:t>
            </a:r>
            <a:r>
              <a:rPr lang="en-US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Dostupné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na: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https://www.techtarget.com/</a:t>
            </a:r>
            <a:r>
              <a:rPr lang="en-US" sz="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searchsecurity</a:t>
            </a:r>
            <a:r>
              <a:rPr lang="en-US" sz="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/answer/How-do-stateful-inspection-and-packet-filtering-firewalls-differ?_gl=1*s1su8y*_ga*MTA4OTc0MTQzNy4xNzE2NTM0MjQ2*_ga_TQKE4GS5P9*MTcxNjUzNDI0Ni4xLjEuMTcxNjUzNTIyMy4wLjAuMA..</a:t>
            </a:r>
            <a:endParaRPr lang="sk-SK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are next generation firewalls? How the cloud and complexity affect them, [cit. 20.3.2024]  [online] </a:t>
            </a:r>
            <a:r>
              <a:rPr lang="en-US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Dostupné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na: </a:t>
            </a:r>
            <a:r>
              <a:rPr lang="en-US" sz="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https://www.csoonline.com/article/566153/what-are-next-generation-firewalls-how-the-cloud-and-complexity-affect-them.html </a:t>
            </a:r>
            <a:endParaRPr lang="sk-SK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 and Monitor Data Center Traffic [cit. 23.4.2024]  [online] </a:t>
            </a:r>
            <a:r>
              <a:rPr lang="en-US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Dostupné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na: </a:t>
            </a:r>
            <a:r>
              <a:rPr lang="en-US" sz="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https://docs.paloaltonetworks.com/best-practices/10-2/data-center-best-practices/data-center-best-practice-security-policy/log-and-monitor-data-center-traffic</a:t>
            </a:r>
            <a:endParaRPr lang="sk-SK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 Firewall Techniques [cit. 1.3.2024]  [online] </a:t>
            </a:r>
            <a:r>
              <a:rPr lang="en-US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Dostupné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na: </a:t>
            </a:r>
            <a:r>
              <a:rPr lang="en-US" sz="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https://www.linkedin.com/pulse/advanced-firewall-techniques-proinfinc</a:t>
            </a:r>
            <a:endParaRPr lang="sk-SK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Firewalls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VPNs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[cit. 10.2.2024]  [online] </a:t>
            </a:r>
            <a:r>
              <a:rPr lang="en-US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Dostupné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sk-SK" sz="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https://www.eccu.edu/blog/cybersecurity/network-security-firewalls-vpns/</a:t>
            </a:r>
            <a:endParaRPr lang="sk-SK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Firewall? 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[cit. 10.2.2024]  [online] </a:t>
            </a:r>
            <a:r>
              <a:rPr lang="en-US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Dostupné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sk-SK" sz="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https://www.makeuseof.com/types-of-firewalls/</a:t>
            </a:r>
            <a:endParaRPr lang="sk-SK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Firewall 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[cit. 10.2.2024]  [online] </a:t>
            </a:r>
            <a:r>
              <a:rPr lang="en-US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Dostupné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:&lt; </a:t>
            </a:r>
            <a:r>
              <a:rPr lang="sk-SK" sz="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https://www.eset.com/sk/firewall-ochrana/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Introdcution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Firewall in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sk-SK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[cit. 8.2.2024]   [online] </a:t>
            </a:r>
            <a:r>
              <a:rPr lang="en-US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Dostupné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sk-SK" sz="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https</a:t>
            </a:r>
            <a:r>
              <a:rPr lang="sk-SK" sz="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://www.geeksforgeeks.org/introduction-of-firewall-in-computer-network/</a:t>
            </a:r>
            <a:endParaRPr lang="sk-SK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Čo je to brána firewall? 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[cit. 6.2.2024]  [online] </a:t>
            </a:r>
            <a:r>
              <a:rPr lang="en-US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Dostupné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sk-SK" sz="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https</a:t>
            </a:r>
            <a:r>
              <a:rPr lang="sk-SK" sz="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://www.mcafee.com/sk-sk/antivirus/firewall.html</a:t>
            </a:r>
            <a:endParaRPr lang="sk-SK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Firewalls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Defined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sk-SK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Explained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[cit. 14.4.2024] ]   [online] </a:t>
            </a:r>
            <a:r>
              <a:rPr lang="en-US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Dostupné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</a:t>
            </a:r>
            <a:r>
              <a:rPr lang="sk-SK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sk-SK" sz="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2"/>
              </a:rPr>
              <a:t>https</a:t>
            </a:r>
            <a:r>
              <a:rPr lang="sk-SK" sz="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2"/>
              </a:rPr>
              <a:t>://www.paloaltonetworks.com/cyberpedia/types-of-firewalls</a:t>
            </a:r>
            <a:endParaRPr lang="en-US" sz="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sz="800" dirty="0" err="1">
                <a:latin typeface="Times New Roman" panose="02020603050405020304" pitchFamily="18" charset="0"/>
              </a:rPr>
              <a:t>Fireawalls</a:t>
            </a:r>
            <a:r>
              <a:rPr lang="sk-SK" sz="800" dirty="0">
                <a:latin typeface="Times New Roman" panose="02020603050405020304" pitchFamily="18" charset="0"/>
              </a:rPr>
              <a:t> </a:t>
            </a:r>
            <a:r>
              <a:rPr lang="sk-SK" sz="800" dirty="0" err="1">
                <a:latin typeface="Times New Roman" panose="02020603050405020304" pitchFamily="18" charset="0"/>
              </a:rPr>
              <a:t>defined</a:t>
            </a:r>
            <a:r>
              <a:rPr lang="sk-SK" sz="800" dirty="0">
                <a:latin typeface="Times New Roman" panose="02020603050405020304" pitchFamily="18" charset="0"/>
              </a:rPr>
              <a:t>, </a:t>
            </a:r>
            <a:r>
              <a:rPr lang="sk-SK" sz="800" dirty="0" err="1">
                <a:latin typeface="Times New Roman" panose="02020603050405020304" pitchFamily="18" charset="0"/>
              </a:rPr>
              <a:t>explained</a:t>
            </a:r>
            <a:r>
              <a:rPr lang="sk-SK" sz="800" dirty="0">
                <a:latin typeface="Times New Roman" panose="02020603050405020304" pitchFamily="18" charset="0"/>
              </a:rPr>
              <a:t>, and </a:t>
            </a:r>
            <a:r>
              <a:rPr lang="sk-SK" sz="800" dirty="0" err="1">
                <a:latin typeface="Times New Roman" panose="02020603050405020304" pitchFamily="18" charset="0"/>
              </a:rPr>
              <a:t>explored</a:t>
            </a:r>
            <a:r>
              <a:rPr lang="sk-SK" sz="800" dirty="0">
                <a:latin typeface="Times New Roman" panose="02020603050405020304" pitchFamily="18" charset="0"/>
              </a:rPr>
              <a:t> </a:t>
            </a:r>
            <a:r>
              <a:rPr lang="en-US" sz="800" dirty="0">
                <a:latin typeface="Times New Roman" panose="02020603050405020304" pitchFamily="18" charset="0"/>
              </a:rPr>
              <a:t>[cit. 11.1.2024] ]   [online] </a:t>
            </a:r>
            <a:r>
              <a:rPr lang="en-US" sz="800" dirty="0" err="1">
                <a:latin typeface="Times New Roman" panose="02020603050405020304" pitchFamily="18" charset="0"/>
              </a:rPr>
              <a:t>Dostupné</a:t>
            </a:r>
            <a:r>
              <a:rPr lang="en-US" sz="800" dirty="0">
                <a:latin typeface="Times New Roman" panose="02020603050405020304" pitchFamily="18" charset="0"/>
              </a:rPr>
              <a:t> na</a:t>
            </a:r>
            <a:r>
              <a:rPr lang="sk-SK" sz="800" dirty="0">
                <a:latin typeface="Times New Roman" panose="02020603050405020304" pitchFamily="18" charset="0"/>
              </a:rPr>
              <a:t>:</a:t>
            </a:r>
            <a:r>
              <a:rPr lang="sk-SK" sz="800" dirty="0" err="1">
                <a:latin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sk-SK" sz="800" dirty="0">
                <a:latin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://www.forcepoint.com/cyber-edu/firewall</a:t>
            </a:r>
            <a:endParaRPr lang="sk-SK" sz="8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sk-SK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Nadpis 9">
            <a:extLst>
              <a:ext uri="{FF2B5EF4-FFF2-40B4-BE49-F238E27FC236}">
                <a16:creationId xmlns:a16="http://schemas.microsoft.com/office/drawing/2014/main" id="{677831BB-70EB-7874-0C7B-3B5DC55E8452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1122300" y="188497"/>
            <a:ext cx="6899400" cy="946200"/>
          </a:xfrm>
        </p:spPr>
        <p:txBody>
          <a:bodyPr/>
          <a:lstStyle/>
          <a:p>
            <a:r>
              <a:rPr lang="en-US" sz="2800" b="1" dirty="0" err="1">
                <a:latin typeface="Leelawadee UI" panose="020B0502040204020203" pitchFamily="34" charset="-34"/>
                <a:ea typeface="DengXian" panose="020B0503020204020204" pitchFamily="2" charset="-122"/>
                <a:cs typeface="Leelawadee UI" panose="020B0502040204020203" pitchFamily="34" charset="-34"/>
              </a:rPr>
              <a:t>Zdroje</a:t>
            </a:r>
            <a:r>
              <a:rPr lang="en-US" sz="2800" b="1" dirty="0">
                <a:latin typeface="Leelawadee UI" panose="020B0502040204020203" pitchFamily="34" charset="-34"/>
                <a:ea typeface="DengXian" panose="020B0503020204020204" pitchFamily="2" charset="-122"/>
                <a:cs typeface="Leelawadee UI" panose="020B0502040204020203" pitchFamily="34" charset="-34"/>
              </a:rPr>
              <a:t>:</a:t>
            </a:r>
            <a:endParaRPr lang="sk-SK" sz="2800" b="1" dirty="0">
              <a:latin typeface="Leelawadee UI" panose="020B0502040204020203" pitchFamily="34" charset="-34"/>
              <a:ea typeface="DengXian" panose="020B0503020204020204" pitchFamily="2" charset="-122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320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18129867-4A2F-7F08-260F-199B65F0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866894" y="2024188"/>
            <a:ext cx="5997749" cy="1746959"/>
          </a:xfrm>
        </p:spPr>
        <p:txBody>
          <a:bodyPr/>
          <a:lstStyle/>
          <a:p>
            <a:r>
              <a:rPr lang="sk-SK" sz="4000" b="1" dirty="0">
                <a:latin typeface="Leelawadee UI" panose="020B0502040204020203" pitchFamily="34" charset="-34"/>
                <a:ea typeface="DengXian" panose="020B0503020204020204" pitchFamily="2" charset="-122"/>
                <a:cs typeface="Leelawadee UI" panose="020B0502040204020203" pitchFamily="34" charset="-34"/>
              </a:rPr>
              <a:t>Ďakujem za pozornosť</a:t>
            </a:r>
          </a:p>
        </p:txBody>
      </p:sp>
      <p:grpSp>
        <p:nvGrpSpPr>
          <p:cNvPr id="6" name="Google Shape;10598;p180">
            <a:extLst>
              <a:ext uri="{FF2B5EF4-FFF2-40B4-BE49-F238E27FC236}">
                <a16:creationId xmlns:a16="http://schemas.microsoft.com/office/drawing/2014/main" id="{225D8973-675A-C380-9E9E-9B44614BBFF4}"/>
              </a:ext>
            </a:extLst>
          </p:cNvPr>
          <p:cNvGrpSpPr/>
          <p:nvPr/>
        </p:nvGrpSpPr>
        <p:grpSpPr>
          <a:xfrm>
            <a:off x="7148243" y="3469710"/>
            <a:ext cx="1031253" cy="1002082"/>
            <a:chOff x="6543825" y="3202075"/>
            <a:chExt cx="296975" cy="275350"/>
          </a:xfrm>
          <a:solidFill>
            <a:schemeClr val="bg1"/>
          </a:solidFill>
        </p:grpSpPr>
        <p:sp>
          <p:nvSpPr>
            <p:cNvPr id="7" name="Google Shape;10599;p180">
              <a:extLst>
                <a:ext uri="{FF2B5EF4-FFF2-40B4-BE49-F238E27FC236}">
                  <a16:creationId xmlns:a16="http://schemas.microsoft.com/office/drawing/2014/main" id="{9E89B6AD-E44C-7174-BA81-AAE51F2E029C}"/>
                </a:ext>
              </a:extLst>
            </p:cNvPr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600;p180">
              <a:extLst>
                <a:ext uri="{FF2B5EF4-FFF2-40B4-BE49-F238E27FC236}">
                  <a16:creationId xmlns:a16="http://schemas.microsoft.com/office/drawing/2014/main" id="{9B3A1BC5-C687-734A-0CA1-91B19018C200}"/>
                </a:ext>
              </a:extLst>
            </p:cNvPr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01;p180">
              <a:extLst>
                <a:ext uri="{FF2B5EF4-FFF2-40B4-BE49-F238E27FC236}">
                  <a16:creationId xmlns:a16="http://schemas.microsoft.com/office/drawing/2014/main" id="{3C878681-EC27-D7D5-EBF7-3964763B5CAC}"/>
                </a:ext>
              </a:extLst>
            </p:cNvPr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02;p180">
              <a:extLst>
                <a:ext uri="{FF2B5EF4-FFF2-40B4-BE49-F238E27FC236}">
                  <a16:creationId xmlns:a16="http://schemas.microsoft.com/office/drawing/2014/main" id="{12F7549A-9016-5A42-E153-0AEC79590E08}"/>
                </a:ext>
              </a:extLst>
            </p:cNvPr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03;p180">
              <a:extLst>
                <a:ext uri="{FF2B5EF4-FFF2-40B4-BE49-F238E27FC236}">
                  <a16:creationId xmlns:a16="http://schemas.microsoft.com/office/drawing/2014/main" id="{3C642CC0-0FB1-7DD2-2B57-118AF350BDFC}"/>
                </a:ext>
              </a:extLst>
            </p:cNvPr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04;p180">
              <a:extLst>
                <a:ext uri="{FF2B5EF4-FFF2-40B4-BE49-F238E27FC236}">
                  <a16:creationId xmlns:a16="http://schemas.microsoft.com/office/drawing/2014/main" id="{694C8687-2A6E-A013-F071-6BF919725BF1}"/>
                </a:ext>
              </a:extLst>
            </p:cNvPr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05;p180">
              <a:extLst>
                <a:ext uri="{FF2B5EF4-FFF2-40B4-BE49-F238E27FC236}">
                  <a16:creationId xmlns:a16="http://schemas.microsoft.com/office/drawing/2014/main" id="{BDED4AD4-A47B-5C17-75E9-2CA196143EA0}"/>
                </a:ext>
              </a:extLst>
            </p:cNvPr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556959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C548EE66F0114FA963973991453F4D" ma:contentTypeVersion="4" ma:contentTypeDescription="Umožňuje vytvoriť nový dokument." ma:contentTypeScope="" ma:versionID="534c20b5e4805efd7d60f8b230285868">
  <xsd:schema xmlns:xsd="http://www.w3.org/2001/XMLSchema" xmlns:xs="http://www.w3.org/2001/XMLSchema" xmlns:p="http://schemas.microsoft.com/office/2006/metadata/properties" xmlns:ns3="40387403-fdd1-4f97-8958-598fd7280d0f" targetNamespace="http://schemas.microsoft.com/office/2006/metadata/properties" ma:root="true" ma:fieldsID="56804a35445afc34880e48d295fc3982" ns3:_="">
    <xsd:import namespace="40387403-fdd1-4f97-8958-598fd7280d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87403-fdd1-4f97-8958-598fd7280d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D6FC95-BF33-4CD4-B60E-ECFC169A6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387403-fdd1-4f97-8958-598fd7280d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FB4C39-426A-47D2-B512-E7AE25D913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20E8BA-5D40-4863-9F08-2DCC0018549C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0387403-fdd1-4f97-8958-598fd7280d0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564</Words>
  <Application>Microsoft Office PowerPoint</Application>
  <PresentationFormat>Prezentácia na obrazovke (16:9)</PresentationFormat>
  <Paragraphs>48</Paragraphs>
  <Slides>8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6" baseType="lpstr">
      <vt:lpstr>Arial</vt:lpstr>
      <vt:lpstr>Roboto Condensed</vt:lpstr>
      <vt:lpstr>Fira Sans Extra Condensed Medium</vt:lpstr>
      <vt:lpstr>Leelawadee UI</vt:lpstr>
      <vt:lpstr>Roboto Condensed Light</vt:lpstr>
      <vt:lpstr>Times New Roman</vt:lpstr>
      <vt:lpstr>Squada One</vt:lpstr>
      <vt:lpstr>Tech Startup XL by Slidesgo</vt:lpstr>
      <vt:lpstr>Firewall</vt:lpstr>
      <vt:lpstr>Cieľ</vt:lpstr>
      <vt:lpstr>OBSAH PRODUKTU</vt:lpstr>
      <vt:lpstr>ZÁKLADY FIREWALLU</vt:lpstr>
      <vt:lpstr>TVORBA PRODUKTU </vt:lpstr>
      <vt:lpstr>ZÁVER</vt:lpstr>
      <vt:lpstr>Zdroje: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 </dc:title>
  <cp:lastModifiedBy>Adam Jan Vilagi</cp:lastModifiedBy>
  <cp:revision>2</cp:revision>
  <dcterms:modified xsi:type="dcterms:W3CDTF">2024-05-26T18:41:45Z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0x0101007AC548EE66F0114FA963973991453F4D</vt:lpwstr>
  </property>
</Properties>
</file>