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451" r:id="rId3"/>
    <p:sldId id="453" r:id="rId4"/>
    <p:sldId id="456" r:id="rId5"/>
    <p:sldId id="470" r:id="rId6"/>
    <p:sldId id="471" r:id="rId7"/>
    <p:sldId id="472" r:id="rId8"/>
    <p:sldId id="459" r:id="rId9"/>
    <p:sldId id="460" r:id="rId10"/>
    <p:sldId id="462" r:id="rId11"/>
    <p:sldId id="463" r:id="rId12"/>
    <p:sldId id="464" r:id="rId13"/>
    <p:sldId id="465" r:id="rId14"/>
    <p:sldId id="467" r:id="rId15"/>
    <p:sldId id="468" r:id="rId16"/>
    <p:sldId id="45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62"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46797-CA1E-4157-98CD-B1117B3DB70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3C1B3D17-A5C4-4090-AAB6-FBC875EC02CC}">
      <dgm:prSet phldrT="[Text]" custT="1"/>
      <dgm:spPr>
        <a:noFill/>
      </dgm:spPr>
      <dgm:t>
        <a:bodyPr/>
        <a:lstStyle/>
        <a:p>
          <a:r>
            <a:rPr lang="en-US" sz="3200" dirty="0"/>
            <a:t>What</a:t>
          </a:r>
          <a:r>
            <a:rPr lang="en-US" sz="3200" baseline="0" dirty="0"/>
            <a:t> to Do?</a:t>
          </a:r>
          <a:endParaRPr lang="en-US" sz="3200" dirty="0"/>
        </a:p>
      </dgm:t>
    </dgm:pt>
    <dgm:pt modelId="{621D037C-F818-49DA-8BB6-0EFFF6551E97}" type="parTrans" cxnId="{7860ACBF-D0E0-46A8-BB96-DA976C737D0B}">
      <dgm:prSet/>
      <dgm:spPr/>
      <dgm:t>
        <a:bodyPr/>
        <a:lstStyle/>
        <a:p>
          <a:endParaRPr lang="en-US"/>
        </a:p>
      </dgm:t>
    </dgm:pt>
    <dgm:pt modelId="{94607227-C82F-41EC-8B32-88F4CE44DD1C}" type="sibTrans" cxnId="{7860ACBF-D0E0-46A8-BB96-DA976C737D0B}">
      <dgm:prSet/>
      <dgm:spPr/>
      <dgm:t>
        <a:bodyPr/>
        <a:lstStyle/>
        <a:p>
          <a:endParaRPr lang="en-US"/>
        </a:p>
      </dgm:t>
    </dgm:pt>
    <dgm:pt modelId="{AC2BCFD1-AFA5-4B04-8EB1-61F5D8D22B85}">
      <dgm:prSet custT="1"/>
      <dgm:spPr/>
      <dgm:t>
        <a:bodyPr/>
        <a:lstStyle/>
        <a:p>
          <a:r>
            <a:rPr lang="en-US" sz="2400" b="1" dirty="0"/>
            <a:t>Utilize various Classification Algorithms  </a:t>
          </a:r>
        </a:p>
      </dgm:t>
    </dgm:pt>
    <dgm:pt modelId="{FEFCEECA-8D07-4ED8-8DC6-C701DFE60FEA}" type="parTrans" cxnId="{3393E4A0-A416-4900-B996-FD74BB794497}">
      <dgm:prSet/>
      <dgm:spPr/>
      <dgm:t>
        <a:bodyPr/>
        <a:lstStyle/>
        <a:p>
          <a:endParaRPr lang="en-US"/>
        </a:p>
      </dgm:t>
    </dgm:pt>
    <dgm:pt modelId="{444ED2B5-089E-413B-85EB-2EA93259AC2E}" type="sibTrans" cxnId="{3393E4A0-A416-4900-B996-FD74BB794497}">
      <dgm:prSet/>
      <dgm:spPr/>
      <dgm:t>
        <a:bodyPr/>
        <a:lstStyle/>
        <a:p>
          <a:endParaRPr lang="en-US"/>
        </a:p>
      </dgm:t>
    </dgm:pt>
    <dgm:pt modelId="{FCE7CC55-B941-423B-92BB-52DCBAA2E188}">
      <dgm:prSet custT="1"/>
      <dgm:spPr/>
      <dgm:t>
        <a:bodyPr/>
        <a:lstStyle/>
        <a:p>
          <a:r>
            <a:rPr lang="en-US" sz="2000" b="1" dirty="0"/>
            <a:t>Leverage Supervised Machine learning</a:t>
          </a:r>
        </a:p>
      </dgm:t>
    </dgm:pt>
    <dgm:pt modelId="{00925EF6-68A9-4E8E-9F1F-BA653AE064E9}" type="parTrans" cxnId="{560E7044-564E-4BB9-BD4D-BB06F6077DB6}">
      <dgm:prSet/>
      <dgm:spPr/>
      <dgm:t>
        <a:bodyPr/>
        <a:lstStyle/>
        <a:p>
          <a:endParaRPr lang="en-US"/>
        </a:p>
      </dgm:t>
    </dgm:pt>
    <dgm:pt modelId="{E6B5F1E4-8913-49B3-8E4C-2FB8E9B95024}" type="sibTrans" cxnId="{560E7044-564E-4BB9-BD4D-BB06F6077DB6}">
      <dgm:prSet/>
      <dgm:spPr/>
      <dgm:t>
        <a:bodyPr/>
        <a:lstStyle/>
        <a:p>
          <a:endParaRPr lang="en-US"/>
        </a:p>
      </dgm:t>
    </dgm:pt>
    <dgm:pt modelId="{4947E093-C981-46BC-8D1D-26F8DF045DF6}" type="pres">
      <dgm:prSet presAssocID="{19A46797-CA1E-4157-98CD-B1117B3DB705}" presName="linear" presStyleCnt="0">
        <dgm:presLayoutVars>
          <dgm:animLvl val="lvl"/>
          <dgm:resizeHandles val="exact"/>
        </dgm:presLayoutVars>
      </dgm:prSet>
      <dgm:spPr/>
    </dgm:pt>
    <dgm:pt modelId="{A0F5F381-70EF-43E8-BEFB-059C80F8F941}" type="pres">
      <dgm:prSet presAssocID="{3C1B3D17-A5C4-4090-AAB6-FBC875EC02CC}" presName="parentText" presStyleLbl="node1" presStyleIdx="0" presStyleCnt="1" custScaleX="101914" custScaleY="249109" custLinFactNeighborX="355" custLinFactNeighborY="-21458">
        <dgm:presLayoutVars>
          <dgm:chMax val="0"/>
          <dgm:bulletEnabled val="1"/>
        </dgm:presLayoutVars>
      </dgm:prSet>
      <dgm:spPr/>
    </dgm:pt>
    <dgm:pt modelId="{06A5F42E-07D7-4532-9878-D185F1CECB62}" type="pres">
      <dgm:prSet presAssocID="{3C1B3D17-A5C4-4090-AAB6-FBC875EC02CC}" presName="childText" presStyleLbl="revTx" presStyleIdx="0" presStyleCnt="1" custScaleX="104458" custScaleY="126316" custLinFactNeighborX="-1049" custLinFactNeighborY="-12975">
        <dgm:presLayoutVars>
          <dgm:bulletEnabled val="1"/>
        </dgm:presLayoutVars>
      </dgm:prSet>
      <dgm:spPr/>
    </dgm:pt>
  </dgm:ptLst>
  <dgm:cxnLst>
    <dgm:cxn modelId="{63A2D710-4C96-4C8F-9248-F49D04B3BDC3}" type="presOf" srcId="{FCE7CC55-B941-423B-92BB-52DCBAA2E188}" destId="{06A5F42E-07D7-4532-9878-D185F1CECB62}" srcOrd="0" destOrd="0" presId="urn:microsoft.com/office/officeart/2005/8/layout/vList2"/>
    <dgm:cxn modelId="{EF15622A-BD40-4F96-BCD9-8E0FCFE93299}" type="presOf" srcId="{AC2BCFD1-AFA5-4B04-8EB1-61F5D8D22B85}" destId="{06A5F42E-07D7-4532-9878-D185F1CECB62}" srcOrd="0" destOrd="1" presId="urn:microsoft.com/office/officeart/2005/8/layout/vList2"/>
    <dgm:cxn modelId="{EAF58C2D-29D9-470A-A3BB-E77D0827D624}" type="presOf" srcId="{19A46797-CA1E-4157-98CD-B1117B3DB705}" destId="{4947E093-C981-46BC-8D1D-26F8DF045DF6}" srcOrd="0" destOrd="0" presId="urn:microsoft.com/office/officeart/2005/8/layout/vList2"/>
    <dgm:cxn modelId="{560E7044-564E-4BB9-BD4D-BB06F6077DB6}" srcId="{3C1B3D17-A5C4-4090-AAB6-FBC875EC02CC}" destId="{FCE7CC55-B941-423B-92BB-52DCBAA2E188}" srcOrd="0" destOrd="0" parTransId="{00925EF6-68A9-4E8E-9F1F-BA653AE064E9}" sibTransId="{E6B5F1E4-8913-49B3-8E4C-2FB8E9B95024}"/>
    <dgm:cxn modelId="{0826E982-88AC-4535-84ED-D5E3DA7AC501}" type="presOf" srcId="{3C1B3D17-A5C4-4090-AAB6-FBC875EC02CC}" destId="{A0F5F381-70EF-43E8-BEFB-059C80F8F941}" srcOrd="0" destOrd="0" presId="urn:microsoft.com/office/officeart/2005/8/layout/vList2"/>
    <dgm:cxn modelId="{3393E4A0-A416-4900-B996-FD74BB794497}" srcId="{3C1B3D17-A5C4-4090-AAB6-FBC875EC02CC}" destId="{AC2BCFD1-AFA5-4B04-8EB1-61F5D8D22B85}" srcOrd="1" destOrd="0" parTransId="{FEFCEECA-8D07-4ED8-8DC6-C701DFE60FEA}" sibTransId="{444ED2B5-089E-413B-85EB-2EA93259AC2E}"/>
    <dgm:cxn modelId="{7860ACBF-D0E0-46A8-BB96-DA976C737D0B}" srcId="{19A46797-CA1E-4157-98CD-B1117B3DB705}" destId="{3C1B3D17-A5C4-4090-AAB6-FBC875EC02CC}" srcOrd="0" destOrd="0" parTransId="{621D037C-F818-49DA-8BB6-0EFFF6551E97}" sibTransId="{94607227-C82F-41EC-8B32-88F4CE44DD1C}"/>
    <dgm:cxn modelId="{47BB7EF2-2C98-4B80-BF63-BF8E05DE4ADB}" type="presParOf" srcId="{4947E093-C981-46BC-8D1D-26F8DF045DF6}" destId="{A0F5F381-70EF-43E8-BEFB-059C80F8F941}" srcOrd="0" destOrd="0" presId="urn:microsoft.com/office/officeart/2005/8/layout/vList2"/>
    <dgm:cxn modelId="{4EE6C7FF-62D7-4BF5-94C2-39D2E6010B5A}" type="presParOf" srcId="{4947E093-C981-46BC-8D1D-26F8DF045DF6}" destId="{06A5F42E-07D7-4532-9878-D185F1CECB6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F1DFB7-808C-40B2-8EEB-9DF54D0DDA69}"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B350557D-656B-43D0-812B-3B52A1E0E42C}">
      <dgm:prSet phldrT="[Text]"/>
      <dgm:spPr/>
      <dgm:t>
        <a:bodyPr anchor="t"/>
        <a:lstStyle/>
        <a:p>
          <a:r>
            <a:rPr lang="en-US" b="1" i="0" dirty="0"/>
            <a:t>Categorical Variables to numerical:</a:t>
          </a:r>
          <a:endParaRPr lang="en-US" dirty="0"/>
        </a:p>
      </dgm:t>
    </dgm:pt>
    <dgm:pt modelId="{8EADF2E7-2A7A-41B9-A406-14597683E632}" type="parTrans" cxnId="{B9E4AB00-4273-4759-B958-F2FD66E3979B}">
      <dgm:prSet/>
      <dgm:spPr/>
      <dgm:t>
        <a:bodyPr/>
        <a:lstStyle/>
        <a:p>
          <a:endParaRPr lang="en-US"/>
        </a:p>
      </dgm:t>
    </dgm:pt>
    <dgm:pt modelId="{F5681365-7166-4BEC-9297-15AE634B2130}" type="sibTrans" cxnId="{B9E4AB00-4273-4759-B958-F2FD66E3979B}">
      <dgm:prSet/>
      <dgm:spPr/>
      <dgm:t>
        <a:bodyPr/>
        <a:lstStyle/>
        <a:p>
          <a:endParaRPr lang="en-US"/>
        </a:p>
      </dgm:t>
    </dgm:pt>
    <dgm:pt modelId="{6E7BE367-BFC5-4C2E-850B-FA001B754661}">
      <dgm:prSet phldrT="[Text]"/>
      <dgm:spPr/>
      <dgm:t>
        <a:bodyPr/>
        <a:lstStyle/>
        <a:p>
          <a:pPr>
            <a:buFont typeface="Arial" panose="020B0604020202020204" pitchFamily="34" charset="0"/>
            <a:buNone/>
          </a:pPr>
          <a:r>
            <a:rPr lang="en-US" b="1" dirty="0"/>
            <a:t>One-Hot Encoding Helps </a:t>
          </a:r>
          <a:r>
            <a:rPr lang="en-US" dirty="0"/>
            <a:t>converts categorical values into numerical form</a:t>
          </a:r>
        </a:p>
      </dgm:t>
    </dgm:pt>
    <dgm:pt modelId="{E3CDED84-A517-4567-B20A-B80F6D25C552}" type="parTrans" cxnId="{93A7F754-ABA3-453F-A461-2A7683C8BDAE}">
      <dgm:prSet/>
      <dgm:spPr/>
      <dgm:t>
        <a:bodyPr/>
        <a:lstStyle/>
        <a:p>
          <a:endParaRPr lang="en-US"/>
        </a:p>
      </dgm:t>
    </dgm:pt>
    <dgm:pt modelId="{69128BD9-C2DB-4588-BF47-1B85B07FD4BA}" type="sibTrans" cxnId="{93A7F754-ABA3-453F-A461-2A7683C8BDAE}">
      <dgm:prSet/>
      <dgm:spPr/>
      <dgm:t>
        <a:bodyPr/>
        <a:lstStyle/>
        <a:p>
          <a:endParaRPr lang="en-US"/>
        </a:p>
      </dgm:t>
    </dgm:pt>
    <dgm:pt modelId="{CEB73663-688E-4D47-A377-5D199C0CD41E}">
      <dgm:prSet phldrT="[Text]"/>
      <dgm:spPr/>
      <dgm:t>
        <a:bodyPr/>
        <a:lstStyle/>
        <a:p>
          <a:r>
            <a:rPr lang="en-US" b="1" i="0" dirty="0" err="1"/>
            <a:t>MinMaxScaler</a:t>
          </a:r>
          <a:r>
            <a:rPr lang="en-US" b="1" i="0" dirty="0"/>
            <a:t>() </a:t>
          </a:r>
          <a:r>
            <a:rPr lang="en-US" b="0" i="0" dirty="0"/>
            <a:t>scales numerical values between </a:t>
          </a:r>
          <a:r>
            <a:rPr lang="en-US" b="1" i="0" dirty="0"/>
            <a:t>0 and 1,</a:t>
          </a:r>
          <a:r>
            <a:rPr lang="en-US" b="0" i="0" dirty="0"/>
            <a:t> ensuring all features are on the same scale.</a:t>
          </a:r>
        </a:p>
      </dgm:t>
    </dgm:pt>
    <dgm:pt modelId="{241FA24A-C7D2-42FB-A32C-8E94D6A5CA01}" type="parTrans" cxnId="{3AB8DF98-8D74-44E9-B41D-CCE229D9A2B3}">
      <dgm:prSet/>
      <dgm:spPr/>
      <dgm:t>
        <a:bodyPr/>
        <a:lstStyle/>
        <a:p>
          <a:endParaRPr lang="en-US"/>
        </a:p>
      </dgm:t>
    </dgm:pt>
    <dgm:pt modelId="{AA6ED2C3-7F0A-4CFC-A726-FAC268624205}" type="sibTrans" cxnId="{3AB8DF98-8D74-44E9-B41D-CCE229D9A2B3}">
      <dgm:prSet/>
      <dgm:spPr/>
      <dgm:t>
        <a:bodyPr/>
        <a:lstStyle/>
        <a:p>
          <a:endParaRPr lang="en-US"/>
        </a:p>
      </dgm:t>
    </dgm:pt>
    <dgm:pt modelId="{D6494530-1CAC-47AA-B988-5D4DC1115CAA}">
      <dgm:prSet phldrT="[Text]"/>
      <dgm:spPr/>
      <dgm:t>
        <a:bodyPr/>
        <a:lstStyle/>
        <a:p>
          <a:r>
            <a:rPr lang="en-US" b="0" i="0" dirty="0"/>
            <a:t> Helps models like </a:t>
          </a:r>
          <a:r>
            <a:rPr lang="en-US" b="1" i="0" dirty="0"/>
            <a:t>Decision Trees, Random Forest, Gradient Boosting and </a:t>
          </a:r>
          <a:r>
            <a:rPr lang="en-US" b="1" i="0" dirty="0" err="1"/>
            <a:t>XgBoost</a:t>
          </a:r>
          <a:r>
            <a:rPr lang="en-US" b="1" i="0" dirty="0"/>
            <a:t> </a:t>
          </a:r>
          <a:r>
            <a:rPr lang="en-US" b="0" i="0" dirty="0"/>
            <a:t>perform efficiently</a:t>
          </a:r>
          <a:endParaRPr lang="en-US" dirty="0"/>
        </a:p>
      </dgm:t>
    </dgm:pt>
    <dgm:pt modelId="{36138C8A-117D-4319-AB0F-18D35C6BFBF2}" type="parTrans" cxnId="{1F82422D-1421-4D67-ADB7-8CB5DA327AA6}">
      <dgm:prSet/>
      <dgm:spPr/>
      <dgm:t>
        <a:bodyPr/>
        <a:lstStyle/>
        <a:p>
          <a:endParaRPr lang="en-US"/>
        </a:p>
      </dgm:t>
    </dgm:pt>
    <dgm:pt modelId="{CE82E77A-24DB-46BF-B4EA-EB2556646759}" type="sibTrans" cxnId="{1F82422D-1421-4D67-ADB7-8CB5DA327AA6}">
      <dgm:prSet/>
      <dgm:spPr/>
      <dgm:t>
        <a:bodyPr/>
        <a:lstStyle/>
        <a:p>
          <a:endParaRPr lang="en-US"/>
        </a:p>
      </dgm:t>
    </dgm:pt>
    <dgm:pt modelId="{B9714ED2-F1C6-4657-8F85-3068C982889C}">
      <dgm:prSet phldrT="[Text]"/>
      <dgm:spPr/>
      <dgm:t>
        <a:bodyPr anchor="t"/>
        <a:lstStyle/>
        <a:p>
          <a:r>
            <a:rPr lang="en-US" b="1" i="0" dirty="0"/>
            <a:t>Min Max Scaler:</a:t>
          </a:r>
          <a:endParaRPr lang="en-US" dirty="0"/>
        </a:p>
      </dgm:t>
    </dgm:pt>
    <dgm:pt modelId="{A243892A-928A-41BA-AC23-032C4717272A}" type="parTrans" cxnId="{904864CD-FE14-4DA5-B6F4-F8A075856E10}">
      <dgm:prSet/>
      <dgm:spPr/>
      <dgm:t>
        <a:bodyPr/>
        <a:lstStyle/>
        <a:p>
          <a:endParaRPr lang="en-US"/>
        </a:p>
      </dgm:t>
    </dgm:pt>
    <dgm:pt modelId="{63E9691A-3D4E-4123-A1DC-32270BAF7B28}" type="sibTrans" cxnId="{904864CD-FE14-4DA5-B6F4-F8A075856E10}">
      <dgm:prSet/>
      <dgm:spPr/>
      <dgm:t>
        <a:bodyPr/>
        <a:lstStyle/>
        <a:p>
          <a:endParaRPr lang="en-US"/>
        </a:p>
      </dgm:t>
    </dgm:pt>
    <dgm:pt modelId="{615E1348-B1C2-42EB-9FFA-0A5613A43274}">
      <dgm:prSet phldrT="[Text]"/>
      <dgm:spPr/>
      <dgm:t>
        <a:bodyPr anchor="t"/>
        <a:lstStyle/>
        <a:p>
          <a:endParaRPr lang="en-US" dirty="0"/>
        </a:p>
      </dgm:t>
    </dgm:pt>
    <dgm:pt modelId="{BC46F85A-281B-47E6-9345-BFD380970C16}" type="sibTrans" cxnId="{6067CC5A-C3DD-455A-908F-6E271A3BEA3C}">
      <dgm:prSet/>
      <dgm:spPr/>
      <dgm:t>
        <a:bodyPr/>
        <a:lstStyle/>
        <a:p>
          <a:endParaRPr lang="en-IN"/>
        </a:p>
      </dgm:t>
    </dgm:pt>
    <dgm:pt modelId="{7043B026-1C90-4A4E-81C8-8FF8DBF084D7}" type="parTrans" cxnId="{6067CC5A-C3DD-455A-908F-6E271A3BEA3C}">
      <dgm:prSet/>
      <dgm:spPr/>
      <dgm:t>
        <a:bodyPr/>
        <a:lstStyle/>
        <a:p>
          <a:endParaRPr lang="en-IN"/>
        </a:p>
      </dgm:t>
    </dgm:pt>
    <dgm:pt modelId="{01E568E0-B785-40EA-9F3D-CFB6B3A2AEBF}">
      <dgm:prSet phldrT="[Text]"/>
      <dgm:spPr/>
      <dgm:t>
        <a:bodyPr anchor="t"/>
        <a:lstStyle/>
        <a:p>
          <a:endParaRPr lang="en-US" dirty="0"/>
        </a:p>
      </dgm:t>
    </dgm:pt>
    <dgm:pt modelId="{538D585D-7BF4-4D96-867C-DB69456E1DC0}" type="parTrans" cxnId="{90CD82AC-B964-4485-BEDD-3EE7827B7184}">
      <dgm:prSet/>
      <dgm:spPr/>
      <dgm:t>
        <a:bodyPr/>
        <a:lstStyle/>
        <a:p>
          <a:endParaRPr lang="en-IN"/>
        </a:p>
      </dgm:t>
    </dgm:pt>
    <dgm:pt modelId="{7DC1BE15-7C40-4D5B-932B-DEEEE73EEB4F}" type="sibTrans" cxnId="{90CD82AC-B964-4485-BEDD-3EE7827B7184}">
      <dgm:prSet/>
      <dgm:spPr/>
      <dgm:t>
        <a:bodyPr/>
        <a:lstStyle/>
        <a:p>
          <a:endParaRPr lang="en-IN"/>
        </a:p>
      </dgm:t>
    </dgm:pt>
    <dgm:pt modelId="{6990255A-CB47-4370-A6C4-248530649A9E}" type="pres">
      <dgm:prSet presAssocID="{03F1DFB7-808C-40B2-8EEB-9DF54D0DDA69}" presName="Name0" presStyleCnt="0">
        <dgm:presLayoutVars>
          <dgm:chMax val="7"/>
          <dgm:chPref val="7"/>
          <dgm:dir/>
          <dgm:animOne val="branch"/>
          <dgm:animLvl val="lvl"/>
        </dgm:presLayoutVars>
      </dgm:prSet>
      <dgm:spPr/>
    </dgm:pt>
    <dgm:pt modelId="{1F6216D0-7734-40F1-A47A-A61001313FEC}" type="pres">
      <dgm:prSet presAssocID="{B350557D-656B-43D0-812B-3B52A1E0E42C}" presName="composite" presStyleCnt="0"/>
      <dgm:spPr/>
    </dgm:pt>
    <dgm:pt modelId="{3C1EDFE3-6252-443B-9397-5E27668E3FA9}" type="pres">
      <dgm:prSet presAssocID="{B350557D-656B-43D0-812B-3B52A1E0E42C}" presName="BackAccent" presStyleLbl="bgShp" presStyleIdx="0" presStyleCnt="3"/>
      <dgm:spPr/>
    </dgm:pt>
    <dgm:pt modelId="{B80DF5FE-0BD1-4F70-9295-BC4A4F3CA47C}" type="pres">
      <dgm:prSet presAssocID="{B350557D-656B-43D0-812B-3B52A1E0E42C}" presName="Accent" presStyleLbl="alignNode1" presStyleIdx="0" presStyleCnt="3"/>
      <dgm:spPr/>
    </dgm:pt>
    <dgm:pt modelId="{BEF99089-6647-4C5A-A33E-F2349100F99C}" type="pres">
      <dgm:prSet presAssocID="{B350557D-656B-43D0-812B-3B52A1E0E42C}" presName="Child" presStyleLbl="revTx" presStyleIdx="0" presStyleCnt="6" custLinFactNeighborY="-4348">
        <dgm:presLayoutVars>
          <dgm:chMax val="0"/>
          <dgm:chPref val="0"/>
          <dgm:bulletEnabled val="1"/>
        </dgm:presLayoutVars>
      </dgm:prSet>
      <dgm:spPr/>
    </dgm:pt>
    <dgm:pt modelId="{421449FC-91FD-4EA1-AD36-A6B9E9B0710E}" type="pres">
      <dgm:prSet presAssocID="{B350557D-656B-43D0-812B-3B52A1E0E42C}" presName="Parent" presStyleLbl="revTx" presStyleIdx="1" presStyleCnt="6">
        <dgm:presLayoutVars>
          <dgm:chMax val="1"/>
          <dgm:chPref val="1"/>
          <dgm:bulletEnabled val="1"/>
        </dgm:presLayoutVars>
      </dgm:prSet>
      <dgm:spPr/>
    </dgm:pt>
    <dgm:pt modelId="{F289A9E0-547E-4D79-B5CE-9A91D97CD7A8}" type="pres">
      <dgm:prSet presAssocID="{F5681365-7166-4BEC-9297-15AE634B2130}" presName="sibTrans" presStyleCnt="0"/>
      <dgm:spPr/>
    </dgm:pt>
    <dgm:pt modelId="{BD29C162-9689-4D68-ABDD-C2DFAB8E1A7A}" type="pres">
      <dgm:prSet presAssocID="{B9714ED2-F1C6-4657-8F85-3068C982889C}" presName="composite" presStyleCnt="0"/>
      <dgm:spPr/>
    </dgm:pt>
    <dgm:pt modelId="{00D52DB6-3397-41E1-8D07-4F971B4159E1}" type="pres">
      <dgm:prSet presAssocID="{B9714ED2-F1C6-4657-8F85-3068C982889C}" presName="BackAccent" presStyleLbl="bgShp" presStyleIdx="1" presStyleCnt="3"/>
      <dgm:spPr/>
    </dgm:pt>
    <dgm:pt modelId="{2FC82A1C-FF57-411E-8D70-B708D4C58FF4}" type="pres">
      <dgm:prSet presAssocID="{B9714ED2-F1C6-4657-8F85-3068C982889C}" presName="Accent" presStyleLbl="alignNode1" presStyleIdx="1" presStyleCnt="3"/>
      <dgm:spPr/>
    </dgm:pt>
    <dgm:pt modelId="{A1283C54-13AF-41E6-8A0B-C0A9478A90DC}" type="pres">
      <dgm:prSet presAssocID="{B9714ED2-F1C6-4657-8F85-3068C982889C}" presName="Child" presStyleLbl="revTx" presStyleIdx="2" presStyleCnt="6" custLinFactNeighborY="-7359">
        <dgm:presLayoutVars>
          <dgm:chMax val="0"/>
          <dgm:chPref val="0"/>
          <dgm:bulletEnabled val="1"/>
        </dgm:presLayoutVars>
      </dgm:prSet>
      <dgm:spPr/>
    </dgm:pt>
    <dgm:pt modelId="{99C94C76-6A05-4C00-9ABF-7557B443CC04}" type="pres">
      <dgm:prSet presAssocID="{B9714ED2-F1C6-4657-8F85-3068C982889C}" presName="Parent" presStyleLbl="revTx" presStyleIdx="3" presStyleCnt="6">
        <dgm:presLayoutVars>
          <dgm:chMax val="1"/>
          <dgm:chPref val="1"/>
          <dgm:bulletEnabled val="1"/>
        </dgm:presLayoutVars>
      </dgm:prSet>
      <dgm:spPr/>
    </dgm:pt>
    <dgm:pt modelId="{53D0C157-9D66-44C0-AAA4-2D41B7DA88F8}" type="pres">
      <dgm:prSet presAssocID="{63E9691A-3D4E-4123-A1DC-32270BAF7B28}" presName="sibTrans" presStyleCnt="0"/>
      <dgm:spPr/>
    </dgm:pt>
    <dgm:pt modelId="{8053F2C8-3772-4E6C-8AFB-FC716334211F}" type="pres">
      <dgm:prSet presAssocID="{615E1348-B1C2-42EB-9FFA-0A5613A43274}" presName="composite" presStyleCnt="0"/>
      <dgm:spPr/>
    </dgm:pt>
    <dgm:pt modelId="{CE5DEB91-3636-46B4-A3C0-DCBB1B8BDBBB}" type="pres">
      <dgm:prSet presAssocID="{615E1348-B1C2-42EB-9FFA-0A5613A43274}" presName="BackAccent" presStyleLbl="bgShp" presStyleIdx="2" presStyleCnt="3" custLinFactX="100000" custLinFactY="218865" custLinFactNeighborX="197581" custLinFactNeighborY="300000"/>
      <dgm:spPr/>
    </dgm:pt>
    <dgm:pt modelId="{9981C6BE-8DA2-4707-A5D1-65EB17E0BAC0}" type="pres">
      <dgm:prSet presAssocID="{615E1348-B1C2-42EB-9FFA-0A5613A43274}" presName="Accent" presStyleLbl="alignNode1" presStyleIdx="2" presStyleCnt="3" custLinFactX="172767" custLinFactY="300000" custLinFactNeighborX="200000" custLinFactNeighborY="346702"/>
      <dgm:spPr/>
    </dgm:pt>
    <dgm:pt modelId="{76A9F6CA-84EF-45A5-9176-C14CF5E1E137}" type="pres">
      <dgm:prSet presAssocID="{615E1348-B1C2-42EB-9FFA-0A5613A43274}" presName="Child" presStyleLbl="revTx" presStyleIdx="4" presStyleCnt="6">
        <dgm:presLayoutVars>
          <dgm:chMax val="0"/>
          <dgm:chPref val="0"/>
          <dgm:bulletEnabled val="1"/>
        </dgm:presLayoutVars>
      </dgm:prSet>
      <dgm:spPr/>
    </dgm:pt>
    <dgm:pt modelId="{988F1D0B-4A07-41F4-9816-A75952DC8EE4}" type="pres">
      <dgm:prSet presAssocID="{615E1348-B1C2-42EB-9FFA-0A5613A43274}" presName="Parent" presStyleLbl="revTx" presStyleIdx="5" presStyleCnt="6">
        <dgm:presLayoutVars>
          <dgm:chMax val="1"/>
          <dgm:chPref val="1"/>
          <dgm:bulletEnabled val="1"/>
        </dgm:presLayoutVars>
      </dgm:prSet>
      <dgm:spPr/>
    </dgm:pt>
  </dgm:ptLst>
  <dgm:cxnLst>
    <dgm:cxn modelId="{B9E4AB00-4273-4759-B958-F2FD66E3979B}" srcId="{03F1DFB7-808C-40B2-8EEB-9DF54D0DDA69}" destId="{B350557D-656B-43D0-812B-3B52A1E0E42C}" srcOrd="0" destOrd="0" parTransId="{8EADF2E7-2A7A-41B9-A406-14597683E632}" sibTransId="{F5681365-7166-4BEC-9297-15AE634B2130}"/>
    <dgm:cxn modelId="{ECB98705-C005-435B-84BF-91276D245EF5}" type="presOf" srcId="{B350557D-656B-43D0-812B-3B52A1E0E42C}" destId="{421449FC-91FD-4EA1-AD36-A6B9E9B0710E}" srcOrd="0" destOrd="0" presId="urn:microsoft.com/office/officeart/2008/layout/IncreasingCircleProcess"/>
    <dgm:cxn modelId="{8E55610D-A430-4B19-9547-ECE6F221F935}" type="presOf" srcId="{B9714ED2-F1C6-4657-8F85-3068C982889C}" destId="{99C94C76-6A05-4C00-9ABF-7557B443CC04}" srcOrd="0" destOrd="0" presId="urn:microsoft.com/office/officeart/2008/layout/IncreasingCircleProcess"/>
    <dgm:cxn modelId="{1F82422D-1421-4D67-ADB7-8CB5DA327AA6}" srcId="{B9714ED2-F1C6-4657-8F85-3068C982889C}" destId="{D6494530-1CAC-47AA-B988-5D4DC1115CAA}" srcOrd="1" destOrd="0" parTransId="{36138C8A-117D-4319-AB0F-18D35C6BFBF2}" sibTransId="{CE82E77A-24DB-46BF-B4EA-EB2556646759}"/>
    <dgm:cxn modelId="{314D2266-F6BC-4F6C-9866-17EAE265F662}" type="presOf" srcId="{01E568E0-B785-40EA-9F3D-CFB6B3A2AEBF}" destId="{76A9F6CA-84EF-45A5-9176-C14CF5E1E137}" srcOrd="0" destOrd="0" presId="urn:microsoft.com/office/officeart/2008/layout/IncreasingCircleProcess"/>
    <dgm:cxn modelId="{93A7F754-ABA3-453F-A461-2A7683C8BDAE}" srcId="{B350557D-656B-43D0-812B-3B52A1E0E42C}" destId="{6E7BE367-BFC5-4C2E-850B-FA001B754661}" srcOrd="0" destOrd="0" parTransId="{E3CDED84-A517-4567-B20A-B80F6D25C552}" sibTransId="{69128BD9-C2DB-4588-BF47-1B85B07FD4BA}"/>
    <dgm:cxn modelId="{EE0E2355-899D-4C68-942C-6BCEC0D8B3D4}" type="presOf" srcId="{CEB73663-688E-4D47-A377-5D199C0CD41E}" destId="{A1283C54-13AF-41E6-8A0B-C0A9478A90DC}" srcOrd="0" destOrd="0" presId="urn:microsoft.com/office/officeart/2008/layout/IncreasingCircleProcess"/>
    <dgm:cxn modelId="{AE3C2F77-CADB-48D6-8ACE-6622660521BD}" type="presOf" srcId="{D6494530-1CAC-47AA-B988-5D4DC1115CAA}" destId="{A1283C54-13AF-41E6-8A0B-C0A9478A90DC}" srcOrd="0" destOrd="1" presId="urn:microsoft.com/office/officeart/2008/layout/IncreasingCircleProcess"/>
    <dgm:cxn modelId="{6067CC5A-C3DD-455A-908F-6E271A3BEA3C}" srcId="{03F1DFB7-808C-40B2-8EEB-9DF54D0DDA69}" destId="{615E1348-B1C2-42EB-9FFA-0A5613A43274}" srcOrd="2" destOrd="0" parTransId="{7043B026-1C90-4A4E-81C8-8FF8DBF084D7}" sibTransId="{BC46F85A-281B-47E6-9345-BFD380970C16}"/>
    <dgm:cxn modelId="{99AF9893-393A-466D-AD99-8B098721F16E}" type="presOf" srcId="{03F1DFB7-808C-40B2-8EEB-9DF54D0DDA69}" destId="{6990255A-CB47-4370-A6C4-248530649A9E}" srcOrd="0" destOrd="0" presId="urn:microsoft.com/office/officeart/2008/layout/IncreasingCircleProcess"/>
    <dgm:cxn modelId="{3AB8DF98-8D74-44E9-B41D-CCE229D9A2B3}" srcId="{B9714ED2-F1C6-4657-8F85-3068C982889C}" destId="{CEB73663-688E-4D47-A377-5D199C0CD41E}" srcOrd="0" destOrd="0" parTransId="{241FA24A-C7D2-42FB-A32C-8E94D6A5CA01}" sibTransId="{AA6ED2C3-7F0A-4CFC-A726-FAC268624205}"/>
    <dgm:cxn modelId="{5DB1D19F-29B8-4D1C-BF7E-F2CC38B79350}" type="presOf" srcId="{6E7BE367-BFC5-4C2E-850B-FA001B754661}" destId="{BEF99089-6647-4C5A-A33E-F2349100F99C}" srcOrd="0" destOrd="0" presId="urn:microsoft.com/office/officeart/2008/layout/IncreasingCircleProcess"/>
    <dgm:cxn modelId="{90CD82AC-B964-4485-BEDD-3EE7827B7184}" srcId="{615E1348-B1C2-42EB-9FFA-0A5613A43274}" destId="{01E568E0-B785-40EA-9F3D-CFB6B3A2AEBF}" srcOrd="0" destOrd="0" parTransId="{538D585D-7BF4-4D96-867C-DB69456E1DC0}" sibTransId="{7DC1BE15-7C40-4D5B-932B-DEEEE73EEB4F}"/>
    <dgm:cxn modelId="{904864CD-FE14-4DA5-B6F4-F8A075856E10}" srcId="{03F1DFB7-808C-40B2-8EEB-9DF54D0DDA69}" destId="{B9714ED2-F1C6-4657-8F85-3068C982889C}" srcOrd="1" destOrd="0" parTransId="{A243892A-928A-41BA-AC23-032C4717272A}" sibTransId="{63E9691A-3D4E-4123-A1DC-32270BAF7B28}"/>
    <dgm:cxn modelId="{8B889BEA-496E-4BBA-8800-574671DBBFFA}" type="presOf" srcId="{615E1348-B1C2-42EB-9FFA-0A5613A43274}" destId="{988F1D0B-4A07-41F4-9816-A75952DC8EE4}" srcOrd="0" destOrd="0" presId="urn:microsoft.com/office/officeart/2008/layout/IncreasingCircleProcess"/>
    <dgm:cxn modelId="{08D7A2EA-0BE5-4CFE-8894-4DC2C0626033}" type="presParOf" srcId="{6990255A-CB47-4370-A6C4-248530649A9E}" destId="{1F6216D0-7734-40F1-A47A-A61001313FEC}" srcOrd="0" destOrd="0" presId="urn:microsoft.com/office/officeart/2008/layout/IncreasingCircleProcess"/>
    <dgm:cxn modelId="{D229C4CC-30C4-4CF2-A793-87924F263BBD}" type="presParOf" srcId="{1F6216D0-7734-40F1-A47A-A61001313FEC}" destId="{3C1EDFE3-6252-443B-9397-5E27668E3FA9}" srcOrd="0" destOrd="0" presId="urn:microsoft.com/office/officeart/2008/layout/IncreasingCircleProcess"/>
    <dgm:cxn modelId="{E4FE4CC1-6295-4F2D-B087-E685E6A398DF}" type="presParOf" srcId="{1F6216D0-7734-40F1-A47A-A61001313FEC}" destId="{B80DF5FE-0BD1-4F70-9295-BC4A4F3CA47C}" srcOrd="1" destOrd="0" presId="urn:microsoft.com/office/officeart/2008/layout/IncreasingCircleProcess"/>
    <dgm:cxn modelId="{404C20B9-C1EA-48A4-9186-F2F7849039EE}" type="presParOf" srcId="{1F6216D0-7734-40F1-A47A-A61001313FEC}" destId="{BEF99089-6647-4C5A-A33E-F2349100F99C}" srcOrd="2" destOrd="0" presId="urn:microsoft.com/office/officeart/2008/layout/IncreasingCircleProcess"/>
    <dgm:cxn modelId="{65CC0EFA-E5D4-469D-8AC4-95C786A3822D}" type="presParOf" srcId="{1F6216D0-7734-40F1-A47A-A61001313FEC}" destId="{421449FC-91FD-4EA1-AD36-A6B9E9B0710E}" srcOrd="3" destOrd="0" presId="urn:microsoft.com/office/officeart/2008/layout/IncreasingCircleProcess"/>
    <dgm:cxn modelId="{6A0728F4-2BA5-4AF4-94E2-DF46CFEBBDE9}" type="presParOf" srcId="{6990255A-CB47-4370-A6C4-248530649A9E}" destId="{F289A9E0-547E-4D79-B5CE-9A91D97CD7A8}" srcOrd="1" destOrd="0" presId="urn:microsoft.com/office/officeart/2008/layout/IncreasingCircleProcess"/>
    <dgm:cxn modelId="{2FCC4132-6C10-4FD7-BEFE-D74B82202E30}" type="presParOf" srcId="{6990255A-CB47-4370-A6C4-248530649A9E}" destId="{BD29C162-9689-4D68-ABDD-C2DFAB8E1A7A}" srcOrd="2" destOrd="0" presId="urn:microsoft.com/office/officeart/2008/layout/IncreasingCircleProcess"/>
    <dgm:cxn modelId="{77BDACE8-E727-46CD-A2CE-9436C98CFE0D}" type="presParOf" srcId="{BD29C162-9689-4D68-ABDD-C2DFAB8E1A7A}" destId="{00D52DB6-3397-41E1-8D07-4F971B4159E1}" srcOrd="0" destOrd="0" presId="urn:microsoft.com/office/officeart/2008/layout/IncreasingCircleProcess"/>
    <dgm:cxn modelId="{4CB13B2E-8FDA-45E8-AC09-D47EAE5E5126}" type="presParOf" srcId="{BD29C162-9689-4D68-ABDD-C2DFAB8E1A7A}" destId="{2FC82A1C-FF57-411E-8D70-B708D4C58FF4}" srcOrd="1" destOrd="0" presId="urn:microsoft.com/office/officeart/2008/layout/IncreasingCircleProcess"/>
    <dgm:cxn modelId="{B7FEA6E7-3A25-46F1-82E6-E9DCDC4FE05B}" type="presParOf" srcId="{BD29C162-9689-4D68-ABDD-C2DFAB8E1A7A}" destId="{A1283C54-13AF-41E6-8A0B-C0A9478A90DC}" srcOrd="2" destOrd="0" presId="urn:microsoft.com/office/officeart/2008/layout/IncreasingCircleProcess"/>
    <dgm:cxn modelId="{7C13F0A9-80EB-4719-B8F3-378A3830069B}" type="presParOf" srcId="{BD29C162-9689-4D68-ABDD-C2DFAB8E1A7A}" destId="{99C94C76-6A05-4C00-9ABF-7557B443CC04}" srcOrd="3" destOrd="0" presId="urn:microsoft.com/office/officeart/2008/layout/IncreasingCircleProcess"/>
    <dgm:cxn modelId="{96BFDE16-2AAE-4E6A-A77B-2016E36791D8}" type="presParOf" srcId="{6990255A-CB47-4370-A6C4-248530649A9E}" destId="{53D0C157-9D66-44C0-AAA4-2D41B7DA88F8}" srcOrd="3" destOrd="0" presId="urn:microsoft.com/office/officeart/2008/layout/IncreasingCircleProcess"/>
    <dgm:cxn modelId="{59333550-2FB9-4237-8C80-1AF9FC2AAC23}" type="presParOf" srcId="{6990255A-CB47-4370-A6C4-248530649A9E}" destId="{8053F2C8-3772-4E6C-8AFB-FC716334211F}" srcOrd="4" destOrd="0" presId="urn:microsoft.com/office/officeart/2008/layout/IncreasingCircleProcess"/>
    <dgm:cxn modelId="{1E8850B2-6941-443F-8CC8-CD9CC0E00898}" type="presParOf" srcId="{8053F2C8-3772-4E6C-8AFB-FC716334211F}" destId="{CE5DEB91-3636-46B4-A3C0-DCBB1B8BDBBB}" srcOrd="0" destOrd="0" presId="urn:microsoft.com/office/officeart/2008/layout/IncreasingCircleProcess"/>
    <dgm:cxn modelId="{1BA9AD9A-981B-422F-99A0-496F9A232945}" type="presParOf" srcId="{8053F2C8-3772-4E6C-8AFB-FC716334211F}" destId="{9981C6BE-8DA2-4707-A5D1-65EB17E0BAC0}" srcOrd="1" destOrd="0" presId="urn:microsoft.com/office/officeart/2008/layout/IncreasingCircleProcess"/>
    <dgm:cxn modelId="{093001BC-E3BB-47CF-AE9C-BBB47E416509}" type="presParOf" srcId="{8053F2C8-3772-4E6C-8AFB-FC716334211F}" destId="{76A9F6CA-84EF-45A5-9176-C14CF5E1E137}" srcOrd="2" destOrd="0" presId="urn:microsoft.com/office/officeart/2008/layout/IncreasingCircleProcess"/>
    <dgm:cxn modelId="{170C1B62-6350-4F89-8354-CA5A3C4044F2}" type="presParOf" srcId="{8053F2C8-3772-4E6C-8AFB-FC716334211F}" destId="{988F1D0B-4A07-41F4-9816-A75952DC8EE4}"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5F381-70EF-43E8-BEFB-059C80F8F941}">
      <dsp:nvSpPr>
        <dsp:cNvPr id="0" name=""/>
        <dsp:cNvSpPr/>
      </dsp:nvSpPr>
      <dsp:spPr>
        <a:xfrm>
          <a:off x="0" y="74010"/>
          <a:ext cx="4031226" cy="872665"/>
        </a:xfrm>
        <a:prstGeom prst="roundRect">
          <a:avLst/>
        </a:pr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What</a:t>
          </a:r>
          <a:r>
            <a:rPr lang="en-US" sz="3200" kern="1200" baseline="0" dirty="0"/>
            <a:t> to Do?</a:t>
          </a:r>
          <a:endParaRPr lang="en-US" sz="3200" kern="1200" dirty="0"/>
        </a:p>
      </dsp:txBody>
      <dsp:txXfrm>
        <a:off x="42600" y="116610"/>
        <a:ext cx="3946026" cy="787465"/>
      </dsp:txXfrm>
    </dsp:sp>
    <dsp:sp modelId="{06A5F42E-07D7-4532-9878-D185F1CECB62}">
      <dsp:nvSpPr>
        <dsp:cNvPr id="0" name=""/>
        <dsp:cNvSpPr/>
      </dsp:nvSpPr>
      <dsp:spPr>
        <a:xfrm>
          <a:off x="0" y="1193809"/>
          <a:ext cx="4031226" cy="1722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2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Leverage Supervised Machine learning</a:t>
          </a:r>
        </a:p>
        <a:p>
          <a:pPr marL="228600" lvl="1" indent="-228600" algn="l" defTabSz="1066800">
            <a:lnSpc>
              <a:spcPct val="90000"/>
            </a:lnSpc>
            <a:spcBef>
              <a:spcPct val="0"/>
            </a:spcBef>
            <a:spcAft>
              <a:spcPct val="20000"/>
            </a:spcAft>
            <a:buChar char="•"/>
          </a:pPr>
          <a:r>
            <a:rPr lang="en-US" sz="2400" b="1" kern="1200" dirty="0"/>
            <a:t>Utilize various Classification Algorithms  </a:t>
          </a:r>
        </a:p>
      </dsp:txBody>
      <dsp:txXfrm>
        <a:off x="0" y="1193809"/>
        <a:ext cx="4031226" cy="1722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EDFE3-6252-443B-9397-5E27668E3FA9}">
      <dsp:nvSpPr>
        <dsp:cNvPr id="0" name=""/>
        <dsp:cNvSpPr/>
      </dsp:nvSpPr>
      <dsp:spPr>
        <a:xfrm>
          <a:off x="3803" y="0"/>
          <a:ext cx="909723" cy="9097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DF5FE-0BD1-4F70-9295-BC4A4F3CA47C}">
      <dsp:nvSpPr>
        <dsp:cNvPr id="0" name=""/>
        <dsp:cNvSpPr/>
      </dsp:nvSpPr>
      <dsp:spPr>
        <a:xfrm>
          <a:off x="94775" y="90972"/>
          <a:ext cx="727778" cy="727778"/>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99089-6647-4C5A-A33E-F2349100F99C}">
      <dsp:nvSpPr>
        <dsp:cNvPr id="0" name=""/>
        <dsp:cNvSpPr/>
      </dsp:nvSpPr>
      <dsp:spPr>
        <a:xfrm>
          <a:off x="1103052" y="743263"/>
          <a:ext cx="2691265" cy="382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1" kern="1200" dirty="0"/>
            <a:t>One-Hot Encoding Helps </a:t>
          </a:r>
          <a:r>
            <a:rPr lang="en-US" sz="2200" kern="1200" dirty="0"/>
            <a:t>converts categorical values into numerical form</a:t>
          </a:r>
        </a:p>
      </dsp:txBody>
      <dsp:txXfrm>
        <a:off x="1103052" y="743263"/>
        <a:ext cx="2691265" cy="3828420"/>
      </dsp:txXfrm>
    </dsp:sp>
    <dsp:sp modelId="{421449FC-91FD-4EA1-AD36-A6B9E9B0710E}">
      <dsp:nvSpPr>
        <dsp:cNvPr id="0" name=""/>
        <dsp:cNvSpPr/>
      </dsp:nvSpPr>
      <dsp:spPr>
        <a:xfrm>
          <a:off x="1103052" y="0"/>
          <a:ext cx="2691265" cy="909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en-US" sz="2300" b="1" i="0" kern="1200" dirty="0"/>
            <a:t>Categorical Variables to numerical:</a:t>
          </a:r>
          <a:endParaRPr lang="en-US" sz="2300" kern="1200" dirty="0"/>
        </a:p>
      </dsp:txBody>
      <dsp:txXfrm>
        <a:off x="1103052" y="0"/>
        <a:ext cx="2691265" cy="909723"/>
      </dsp:txXfrm>
    </dsp:sp>
    <dsp:sp modelId="{00D52DB6-3397-41E1-8D07-4F971B4159E1}">
      <dsp:nvSpPr>
        <dsp:cNvPr id="0" name=""/>
        <dsp:cNvSpPr/>
      </dsp:nvSpPr>
      <dsp:spPr>
        <a:xfrm>
          <a:off x="3983844" y="0"/>
          <a:ext cx="909723" cy="9097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82A1C-FF57-411E-8D70-B708D4C58FF4}">
      <dsp:nvSpPr>
        <dsp:cNvPr id="0" name=""/>
        <dsp:cNvSpPr/>
      </dsp:nvSpPr>
      <dsp:spPr>
        <a:xfrm>
          <a:off x="4074816" y="90972"/>
          <a:ext cx="727778" cy="727778"/>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83C54-13AF-41E6-8A0B-C0A9478A90DC}">
      <dsp:nvSpPr>
        <dsp:cNvPr id="0" name=""/>
        <dsp:cNvSpPr/>
      </dsp:nvSpPr>
      <dsp:spPr>
        <a:xfrm>
          <a:off x="5083093" y="627990"/>
          <a:ext cx="2691265" cy="382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1" i="0" kern="1200" dirty="0" err="1"/>
            <a:t>MinMaxScaler</a:t>
          </a:r>
          <a:r>
            <a:rPr lang="en-US" sz="2200" b="1" i="0" kern="1200" dirty="0"/>
            <a:t>() </a:t>
          </a:r>
          <a:r>
            <a:rPr lang="en-US" sz="2200" b="0" i="0" kern="1200" dirty="0"/>
            <a:t>scales numerical values between </a:t>
          </a:r>
          <a:r>
            <a:rPr lang="en-US" sz="2200" b="1" i="0" kern="1200" dirty="0"/>
            <a:t>0 and 1,</a:t>
          </a:r>
          <a:r>
            <a:rPr lang="en-US" sz="2200" b="0" i="0" kern="1200" dirty="0"/>
            <a:t> ensuring all features are on the same scale.</a:t>
          </a:r>
        </a:p>
        <a:p>
          <a:pPr marL="0" lvl="0" indent="0" algn="l" defTabSz="977900">
            <a:lnSpc>
              <a:spcPct val="90000"/>
            </a:lnSpc>
            <a:spcBef>
              <a:spcPct val="0"/>
            </a:spcBef>
            <a:spcAft>
              <a:spcPct val="35000"/>
            </a:spcAft>
            <a:buNone/>
          </a:pPr>
          <a:r>
            <a:rPr lang="en-US" sz="2200" b="0" i="0" kern="1200" dirty="0"/>
            <a:t> Helps models like </a:t>
          </a:r>
          <a:r>
            <a:rPr lang="en-US" sz="2200" b="1" i="0" kern="1200" dirty="0"/>
            <a:t>Decision Trees, Random Forest, Gradient Boosting and </a:t>
          </a:r>
          <a:r>
            <a:rPr lang="en-US" sz="2200" b="1" i="0" kern="1200" dirty="0" err="1"/>
            <a:t>XgBoost</a:t>
          </a:r>
          <a:r>
            <a:rPr lang="en-US" sz="2200" b="1" i="0" kern="1200" dirty="0"/>
            <a:t> </a:t>
          </a:r>
          <a:r>
            <a:rPr lang="en-US" sz="2200" b="0" i="0" kern="1200" dirty="0"/>
            <a:t>perform efficiently</a:t>
          </a:r>
          <a:endParaRPr lang="en-US" sz="2200" kern="1200" dirty="0"/>
        </a:p>
      </dsp:txBody>
      <dsp:txXfrm>
        <a:off x="5083093" y="627990"/>
        <a:ext cx="2691265" cy="3828420"/>
      </dsp:txXfrm>
    </dsp:sp>
    <dsp:sp modelId="{99C94C76-6A05-4C00-9ABF-7557B443CC04}">
      <dsp:nvSpPr>
        <dsp:cNvPr id="0" name=""/>
        <dsp:cNvSpPr/>
      </dsp:nvSpPr>
      <dsp:spPr>
        <a:xfrm>
          <a:off x="5083093" y="0"/>
          <a:ext cx="2691265" cy="909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en-US" sz="2300" b="1" i="0" kern="1200" dirty="0"/>
            <a:t>Min Max Scaler:</a:t>
          </a:r>
          <a:endParaRPr lang="en-US" sz="2300" kern="1200" dirty="0"/>
        </a:p>
      </dsp:txBody>
      <dsp:txXfrm>
        <a:off x="5083093" y="0"/>
        <a:ext cx="2691265" cy="909723"/>
      </dsp:txXfrm>
    </dsp:sp>
    <dsp:sp modelId="{CE5DEB91-3636-46B4-A3C0-DCBB1B8BDBBB}">
      <dsp:nvSpPr>
        <dsp:cNvPr id="0" name=""/>
        <dsp:cNvSpPr/>
      </dsp:nvSpPr>
      <dsp:spPr>
        <a:xfrm>
          <a:off x="10671050" y="4720237"/>
          <a:ext cx="909723" cy="9097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1C6BE-8DA2-4707-A5D1-65EB17E0BAC0}">
      <dsp:nvSpPr>
        <dsp:cNvPr id="0" name=""/>
        <dsp:cNvSpPr/>
      </dsp:nvSpPr>
      <dsp:spPr>
        <a:xfrm>
          <a:off x="10767777" y="4797533"/>
          <a:ext cx="727778" cy="727778"/>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9F6CA-84EF-45A5-9176-C14CF5E1E137}">
      <dsp:nvSpPr>
        <dsp:cNvPr id="0" name=""/>
        <dsp:cNvSpPr/>
      </dsp:nvSpPr>
      <dsp:spPr>
        <a:xfrm>
          <a:off x="9063135" y="909723"/>
          <a:ext cx="2691265" cy="382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9063135" y="909723"/>
        <a:ext cx="2691265" cy="3828420"/>
      </dsp:txXfrm>
    </dsp:sp>
    <dsp:sp modelId="{988F1D0B-4A07-41F4-9816-A75952DC8EE4}">
      <dsp:nvSpPr>
        <dsp:cNvPr id="0" name=""/>
        <dsp:cNvSpPr/>
      </dsp:nvSpPr>
      <dsp:spPr>
        <a:xfrm>
          <a:off x="9063135" y="0"/>
          <a:ext cx="2691265" cy="909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endParaRPr lang="en-US" sz="2300" kern="1200" dirty="0"/>
        </a:p>
      </dsp:txBody>
      <dsp:txXfrm>
        <a:off x="9063135" y="0"/>
        <a:ext cx="2691265" cy="9097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8EA47-1D6A-4255-ABEE-124691A190BE}" type="datetimeFigureOut">
              <a:rPr lang="en-US" smtClean="0"/>
              <a:t>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6E5AC-7760-48C2-B1EA-6B3B420F1955}" type="slidenum">
              <a:rPr lang="en-US" smtClean="0"/>
              <a:t>‹#›</a:t>
            </a:fld>
            <a:endParaRPr lang="en-US"/>
          </a:p>
        </p:txBody>
      </p:sp>
    </p:spTree>
    <p:extLst>
      <p:ext uri="{BB962C8B-B14F-4D97-AF65-F5344CB8AC3E}">
        <p14:creationId xmlns:p14="http://schemas.microsoft.com/office/powerpoint/2010/main" val="146649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F6E5AC-7760-48C2-B1EA-6B3B420F1955}" type="slidenum">
              <a:rPr lang="en-US" smtClean="0"/>
              <a:t>2</a:t>
            </a:fld>
            <a:endParaRPr lang="en-US"/>
          </a:p>
        </p:txBody>
      </p:sp>
    </p:spTree>
    <p:extLst>
      <p:ext uri="{BB962C8B-B14F-4D97-AF65-F5344CB8AC3E}">
        <p14:creationId xmlns:p14="http://schemas.microsoft.com/office/powerpoint/2010/main" val="256150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7611-0729-2EDB-23D3-EF1C606CDF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734509-5307-E8FC-2A3A-59311F775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42D91A-AA5D-2B2D-080E-8DF29F5924BE}"/>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5" name="Footer Placeholder 4">
            <a:extLst>
              <a:ext uri="{FF2B5EF4-FFF2-40B4-BE49-F238E27FC236}">
                <a16:creationId xmlns:a16="http://schemas.microsoft.com/office/drawing/2014/main" id="{43548BEE-9597-01A2-4CAE-07B988FEE5D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6622EB6-EE9F-4843-215C-14F787172BFB}"/>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325563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2488-4E06-1EE8-5C60-BF865362D2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8573AF-3C78-BAA6-4FA3-FF1254043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47A6A-2EE5-A6EF-F5AE-51EBF5B1CE42}"/>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5" name="Footer Placeholder 4">
            <a:extLst>
              <a:ext uri="{FF2B5EF4-FFF2-40B4-BE49-F238E27FC236}">
                <a16:creationId xmlns:a16="http://schemas.microsoft.com/office/drawing/2014/main" id="{951BD757-F7ED-FCAD-0B17-D3CD2D19545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9464870-D8FD-4FC1-CD53-62153E9E5A4F}"/>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224161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8BFA88-468D-71B9-CAF9-CF7565D7F0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CA684-B45A-FDAC-AFE8-07BEB7282F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E129B-6EA7-85D8-5C23-5D1446587180}"/>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5" name="Footer Placeholder 4">
            <a:extLst>
              <a:ext uri="{FF2B5EF4-FFF2-40B4-BE49-F238E27FC236}">
                <a16:creationId xmlns:a16="http://schemas.microsoft.com/office/drawing/2014/main" id="{6E071458-DF94-0D83-17D2-56881D01212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4806E01-01E2-D776-4A1E-93CF70CE1C97}"/>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219233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2EFF-7CA3-E523-EB9C-D345E1BEF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6D7AC-FAEA-E737-93E6-63715AC32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B904F6-CC69-F11B-A1F3-C3C2D08A8E41}"/>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5" name="Footer Placeholder 4">
            <a:extLst>
              <a:ext uri="{FF2B5EF4-FFF2-40B4-BE49-F238E27FC236}">
                <a16:creationId xmlns:a16="http://schemas.microsoft.com/office/drawing/2014/main" id="{DFB61720-765F-9E14-FD02-45A1012B21E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CB0328A-C6DB-A297-0925-FACE9B9C8147}"/>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147120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8410-3FB7-8CA6-BC56-CB3D1D3FE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6D0DCA-3C71-811B-0680-1F18BBAA5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E7204-B126-1453-3CA5-C3A58ADEE8EB}"/>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5" name="Footer Placeholder 4">
            <a:extLst>
              <a:ext uri="{FF2B5EF4-FFF2-40B4-BE49-F238E27FC236}">
                <a16:creationId xmlns:a16="http://schemas.microsoft.com/office/drawing/2014/main" id="{6E3573CB-7819-CD41-773A-231C12E1BD5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6EF919D-C4CA-0749-9758-FD0AF28433FD}"/>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21399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2393-8C39-01B4-6D70-A4E9D57A34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E29CF0-4A26-67E3-4C27-4868348EDD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C49644-141E-3B85-8D0D-7CCCEBE8CA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2CF788-3820-69BE-60C5-49B21DD50AAB}"/>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6" name="Footer Placeholder 5">
            <a:extLst>
              <a:ext uri="{FF2B5EF4-FFF2-40B4-BE49-F238E27FC236}">
                <a16:creationId xmlns:a16="http://schemas.microsoft.com/office/drawing/2014/main" id="{CDB20C22-8BCE-98DE-4563-932AD4E08F1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C146A21-03D0-91FC-B453-861D2A40AC5B}"/>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166053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320F-EB0B-BABF-6544-55C2703EC3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B41553-B6BF-6F9A-0880-A2F2C649F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2E4A3-5165-012E-D86F-EE090B11A2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F5AA3B-579B-6C6A-E764-0C44FC39C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FE392-6540-E354-3EF7-C0B732B0A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EB6718-6F04-D026-23AA-024B3F5C8E6B}"/>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8" name="Footer Placeholder 7">
            <a:extLst>
              <a:ext uri="{FF2B5EF4-FFF2-40B4-BE49-F238E27FC236}">
                <a16:creationId xmlns:a16="http://schemas.microsoft.com/office/drawing/2014/main" id="{4E207D5D-B880-D6EF-C5B1-6DEEAA2CAB1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43820AC-CF64-E609-243C-1841D7790705}"/>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254833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66BF-BB73-9954-2D28-9E6610FAA9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8114E8-2BC6-355E-889D-9691C0B7B5AE}"/>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4" name="Footer Placeholder 3">
            <a:extLst>
              <a:ext uri="{FF2B5EF4-FFF2-40B4-BE49-F238E27FC236}">
                <a16:creationId xmlns:a16="http://schemas.microsoft.com/office/drawing/2014/main" id="{2DEA8E08-060B-87B2-A5E2-5D1EE979956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F548E47-8FFD-3879-4ECC-FDF6BFD505AB}"/>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349097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33007-784F-7E64-0CA7-C52E1C277FE1}"/>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3" name="Footer Placeholder 2">
            <a:extLst>
              <a:ext uri="{FF2B5EF4-FFF2-40B4-BE49-F238E27FC236}">
                <a16:creationId xmlns:a16="http://schemas.microsoft.com/office/drawing/2014/main" id="{F295D7A6-B4EF-6016-A949-E17DAC5DBE9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4198F51-F710-6B8E-8B6B-A287AD25E16C}"/>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148022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9ADB-5DC7-29FB-AC29-D9CB8D2FC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B404C6-0731-34C4-92F9-FAD745C2FC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C16E79-55BD-D397-E4A0-53BC0B7C0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9DFC7-BB19-A972-50BC-B3CC0466CDD6}"/>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6" name="Footer Placeholder 5">
            <a:extLst>
              <a:ext uri="{FF2B5EF4-FFF2-40B4-BE49-F238E27FC236}">
                <a16:creationId xmlns:a16="http://schemas.microsoft.com/office/drawing/2014/main" id="{CB1B105E-5505-C10C-60CA-2CDF148037A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CF62D8A-A289-4938-ECAE-935C68EA36E9}"/>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184920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B360-E478-17AD-34AB-D5E3656EA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2EEBCE-EF73-8379-7AA9-E344AD044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41AC4C9-ACC3-E332-9953-1357C5776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AB91D-12B4-9801-6900-DBD68CA10ACB}"/>
              </a:ext>
            </a:extLst>
          </p:cNvPr>
          <p:cNvSpPr>
            <a:spLocks noGrp="1"/>
          </p:cNvSpPr>
          <p:nvPr>
            <p:ph type="dt" sz="half" idx="10"/>
          </p:nvPr>
        </p:nvSpPr>
        <p:spPr/>
        <p:txBody>
          <a:bodyPr/>
          <a:lstStyle/>
          <a:p>
            <a:fld id="{B6A5AD3E-A200-4AB9-A8FA-98447485C8F6}" type="datetimeFigureOut">
              <a:rPr lang="en-IN" smtClean="0"/>
              <a:t>31-01-2025</a:t>
            </a:fld>
            <a:endParaRPr lang="en-IN" dirty="0"/>
          </a:p>
        </p:txBody>
      </p:sp>
      <p:sp>
        <p:nvSpPr>
          <p:cNvPr id="6" name="Footer Placeholder 5">
            <a:extLst>
              <a:ext uri="{FF2B5EF4-FFF2-40B4-BE49-F238E27FC236}">
                <a16:creationId xmlns:a16="http://schemas.microsoft.com/office/drawing/2014/main" id="{614BCB5F-F02A-E750-F030-12663DC6B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4A54FB4-AE18-8557-9F27-DA7F8B2B15DF}"/>
              </a:ext>
            </a:extLst>
          </p:cNvPr>
          <p:cNvSpPr>
            <a:spLocks noGrp="1"/>
          </p:cNvSpPr>
          <p:nvPr>
            <p:ph type="sldNum" sz="quarter" idx="12"/>
          </p:nvPr>
        </p:nvSpPr>
        <p:spPr/>
        <p:txBody>
          <a:bodyPr/>
          <a:lstStyle/>
          <a:p>
            <a:fld id="{674C55CB-9F7B-448C-8F71-3B168DA2F5E2}" type="slidenum">
              <a:rPr lang="en-IN" smtClean="0"/>
              <a:t>‹#›</a:t>
            </a:fld>
            <a:endParaRPr lang="en-IN" dirty="0"/>
          </a:p>
        </p:txBody>
      </p:sp>
    </p:spTree>
    <p:extLst>
      <p:ext uri="{BB962C8B-B14F-4D97-AF65-F5344CB8AC3E}">
        <p14:creationId xmlns:p14="http://schemas.microsoft.com/office/powerpoint/2010/main" val="304913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292788-DBE4-3102-7ED5-DCC7F4DF6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66E43D-976E-15FD-4C8C-A75906C2B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7DEE2-5DAF-452B-96D5-C0180846F2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5AD3E-A200-4AB9-A8FA-98447485C8F6}" type="datetimeFigureOut">
              <a:rPr lang="en-IN" smtClean="0"/>
              <a:t>31-01-2025</a:t>
            </a:fld>
            <a:endParaRPr lang="en-IN" dirty="0"/>
          </a:p>
        </p:txBody>
      </p:sp>
      <p:sp>
        <p:nvSpPr>
          <p:cNvPr id="5" name="Footer Placeholder 4">
            <a:extLst>
              <a:ext uri="{FF2B5EF4-FFF2-40B4-BE49-F238E27FC236}">
                <a16:creationId xmlns:a16="http://schemas.microsoft.com/office/drawing/2014/main" id="{C3C38816-5739-757E-6055-8A6A74792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F50EB56-CF5D-27B9-4D86-EF50917EF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C55CB-9F7B-448C-8F71-3B168DA2F5E2}" type="slidenum">
              <a:rPr lang="en-IN" smtClean="0"/>
              <a:t>‹#›</a:t>
            </a:fld>
            <a:endParaRPr lang="en-IN" dirty="0"/>
          </a:p>
        </p:txBody>
      </p:sp>
    </p:spTree>
    <p:extLst>
      <p:ext uri="{BB962C8B-B14F-4D97-AF65-F5344CB8AC3E}">
        <p14:creationId xmlns:p14="http://schemas.microsoft.com/office/powerpoint/2010/main" val="408859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techexpertlab.com/services/digital-marketing/"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s://elf11.github.io/2018/07/01/python-decision-trees-acm.html" TargetMode="External"/><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hyperlink" Target="https://sefiks.com/2017/11/19/how-random-forests-can-keep-you-from-decision-tree/" TargetMode="Externa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AE9C30-0D8F-F400-D006-1B43F8841080}"/>
              </a:ext>
            </a:extLst>
          </p:cNvPr>
          <p:cNvPicPr>
            <a:picLocks noChangeAspect="1"/>
          </p:cNvPicPr>
          <p:nvPr/>
        </p:nvPicPr>
        <p:blipFill rotWithShape="1">
          <a:blip r:embed="rId2">
            <a:extLst>
              <a:ext uri="{28A0092B-C50C-407E-A947-70E740481C1C}">
                <a14:useLocalDpi xmlns:a14="http://schemas.microsoft.com/office/drawing/2010/main" val="0"/>
              </a:ext>
            </a:extLst>
          </a:blip>
          <a:srcRect l="21144" t="-398" r="10688" b="1761"/>
          <a:stretch/>
        </p:blipFill>
        <p:spPr>
          <a:xfrm>
            <a:off x="3331564" y="-4113"/>
            <a:ext cx="9520042" cy="6885296"/>
          </a:xfrm>
          <a:prstGeom prst="rect">
            <a:avLst/>
          </a:prstGeom>
        </p:spPr>
      </p:pic>
      <p:pic>
        <p:nvPicPr>
          <p:cNvPr id="5" name="Picture 4">
            <a:extLst>
              <a:ext uri="{FF2B5EF4-FFF2-40B4-BE49-F238E27FC236}">
                <a16:creationId xmlns:a16="http://schemas.microsoft.com/office/drawing/2014/main" id="{20F68F71-F3BB-F90B-9A3B-2B8A9C5E5404}"/>
              </a:ext>
            </a:extLst>
          </p:cNvPr>
          <p:cNvPicPr>
            <a:picLocks noChangeAspect="1"/>
          </p:cNvPicPr>
          <p:nvPr/>
        </p:nvPicPr>
        <p:blipFill>
          <a:blip r:embed="rId3"/>
          <a:stretch>
            <a:fillRect/>
          </a:stretch>
        </p:blipFill>
        <p:spPr>
          <a:xfrm>
            <a:off x="0" y="-4113"/>
            <a:ext cx="9754445" cy="6885890"/>
          </a:xfrm>
          <a:prstGeom prst="rect">
            <a:avLst/>
          </a:prstGeom>
        </p:spPr>
      </p:pic>
      <p:sp>
        <p:nvSpPr>
          <p:cNvPr id="6" name="Title 1">
            <a:extLst>
              <a:ext uri="{FF2B5EF4-FFF2-40B4-BE49-F238E27FC236}">
                <a16:creationId xmlns:a16="http://schemas.microsoft.com/office/drawing/2014/main" id="{FCB9568C-827C-B939-E439-9532087E51C8}"/>
              </a:ext>
            </a:extLst>
          </p:cNvPr>
          <p:cNvSpPr txBox="1">
            <a:spLocks/>
          </p:cNvSpPr>
          <p:nvPr/>
        </p:nvSpPr>
        <p:spPr>
          <a:xfrm>
            <a:off x="-23188" y="1683784"/>
            <a:ext cx="6306002" cy="158052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i="1" dirty="0">
                <a:solidFill>
                  <a:schemeClr val="bg1"/>
                </a:solidFill>
                <a:latin typeface="+mn-lt"/>
                <a:ea typeface="+mn-ea"/>
                <a:cs typeface="+mn-cs"/>
              </a:rPr>
              <a:t>Digital Marketing Campaign Conversion Prediction</a:t>
            </a:r>
          </a:p>
          <a:p>
            <a:pPr>
              <a:spcAft>
                <a:spcPts val="600"/>
              </a:spcAft>
            </a:pPr>
            <a:endParaRPr lang="en-US" sz="4500" b="1" dirty="0">
              <a:solidFill>
                <a:schemeClr val="bg1"/>
              </a:solidFill>
              <a:latin typeface="Bahnschrift Condensed" panose="020B0502040204020203" pitchFamily="34" charset="0"/>
            </a:endParaRPr>
          </a:p>
        </p:txBody>
      </p:sp>
      <p:cxnSp>
        <p:nvCxnSpPr>
          <p:cNvPr id="8" name="Straight Connector 7">
            <a:extLst>
              <a:ext uri="{FF2B5EF4-FFF2-40B4-BE49-F238E27FC236}">
                <a16:creationId xmlns:a16="http://schemas.microsoft.com/office/drawing/2014/main" id="{22E64A47-52C2-923D-D0D8-93A5160AF212}"/>
              </a:ext>
            </a:extLst>
          </p:cNvPr>
          <p:cNvCxnSpPr>
            <a:cxnSpLocks/>
          </p:cNvCxnSpPr>
          <p:nvPr/>
        </p:nvCxnSpPr>
        <p:spPr>
          <a:xfrm>
            <a:off x="0" y="3264310"/>
            <a:ext cx="5515897"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BEBABC40-8705-FC8F-9353-049093940618}"/>
              </a:ext>
            </a:extLst>
          </p:cNvPr>
          <p:cNvSpPr txBox="1">
            <a:spLocks/>
          </p:cNvSpPr>
          <p:nvPr/>
        </p:nvSpPr>
        <p:spPr>
          <a:xfrm>
            <a:off x="-23188" y="2886670"/>
            <a:ext cx="5539085" cy="15805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i="1" dirty="0">
              <a:solidFill>
                <a:schemeClr val="bg1"/>
              </a:solidFill>
              <a:latin typeface="Bahnschrift Light" panose="020B0502040204020203" pitchFamily="34" charset="0"/>
            </a:endParaRPr>
          </a:p>
        </p:txBody>
      </p:sp>
      <p:sp>
        <p:nvSpPr>
          <p:cNvPr id="11" name="TextBox 10">
            <a:extLst>
              <a:ext uri="{FF2B5EF4-FFF2-40B4-BE49-F238E27FC236}">
                <a16:creationId xmlns:a16="http://schemas.microsoft.com/office/drawing/2014/main" id="{8B8FE6CC-5008-A200-C8D5-A7B5E3FD7F9F}"/>
              </a:ext>
            </a:extLst>
          </p:cNvPr>
          <p:cNvSpPr txBox="1"/>
          <p:nvPr/>
        </p:nvSpPr>
        <p:spPr>
          <a:xfrm>
            <a:off x="8750710" y="5495448"/>
            <a:ext cx="3254477" cy="954107"/>
          </a:xfrm>
          <a:prstGeom prst="rect">
            <a:avLst/>
          </a:prstGeom>
          <a:noFill/>
        </p:spPr>
        <p:txBody>
          <a:bodyPr wrap="square" rtlCol="0">
            <a:spAutoFit/>
          </a:bodyPr>
          <a:lstStyle/>
          <a:p>
            <a:pPr algn="ctr"/>
            <a:r>
              <a:rPr lang="en-IN" sz="2800" b="1" dirty="0">
                <a:solidFill>
                  <a:schemeClr val="bg1"/>
                </a:solidFill>
              </a:rPr>
              <a:t>Vilakshan Dhasmana</a:t>
            </a:r>
          </a:p>
        </p:txBody>
      </p:sp>
      <p:pic>
        <p:nvPicPr>
          <p:cNvPr id="3" name="Picture 2">
            <a:extLst>
              <a:ext uri="{FF2B5EF4-FFF2-40B4-BE49-F238E27FC236}">
                <a16:creationId xmlns:a16="http://schemas.microsoft.com/office/drawing/2014/main" id="{C2103534-10A1-017A-4AF2-C94B5589F32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0566" y="4059526"/>
            <a:ext cx="2425701" cy="2390029"/>
          </a:xfrm>
          <a:prstGeom prst="rect">
            <a:avLst/>
          </a:prstGeom>
        </p:spPr>
      </p:pic>
    </p:spTree>
    <p:extLst>
      <p:ext uri="{BB962C8B-B14F-4D97-AF65-F5344CB8AC3E}">
        <p14:creationId xmlns:p14="http://schemas.microsoft.com/office/powerpoint/2010/main" val="352153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547A6AD-F8B9-D746-9817-4A87BADD681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C0B6B7-CB67-5F09-D743-EB97666FC7FA}"/>
              </a:ext>
            </a:extLst>
          </p:cNvPr>
          <p:cNvSpPr txBox="1"/>
          <p:nvPr/>
        </p:nvSpPr>
        <p:spPr>
          <a:xfrm>
            <a:off x="302525" y="104581"/>
            <a:ext cx="9772999" cy="769441"/>
          </a:xfrm>
          <a:prstGeom prst="rect">
            <a:avLst/>
          </a:prstGeom>
          <a:noFill/>
        </p:spPr>
        <p:txBody>
          <a:bodyPr wrap="square" rtlCol="0">
            <a:spAutoFit/>
          </a:bodyPr>
          <a:lstStyle/>
          <a:p>
            <a:r>
              <a:rPr lang="en-IN" sz="4400" b="1" dirty="0"/>
              <a:t>Evaluation Matrix : </a:t>
            </a:r>
          </a:p>
        </p:txBody>
      </p:sp>
      <p:sp>
        <p:nvSpPr>
          <p:cNvPr id="21" name="Rectangle 20">
            <a:extLst>
              <a:ext uri="{FF2B5EF4-FFF2-40B4-BE49-F238E27FC236}">
                <a16:creationId xmlns:a16="http://schemas.microsoft.com/office/drawing/2014/main" id="{A7E28E7E-6989-D9BE-8730-F43B97D359BE}"/>
              </a:ext>
            </a:extLst>
          </p:cNvPr>
          <p:cNvSpPr/>
          <p:nvPr/>
        </p:nvSpPr>
        <p:spPr>
          <a:xfrm>
            <a:off x="3110743"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a:extLst>
              <a:ext uri="{FF2B5EF4-FFF2-40B4-BE49-F238E27FC236}">
                <a16:creationId xmlns:a16="http://schemas.microsoft.com/office/drawing/2014/main" id="{8EBE0FF0-2F61-1605-AFDA-13544CD7F746}"/>
              </a:ext>
            </a:extLst>
          </p:cNvPr>
          <p:cNvSpPr/>
          <p:nvPr/>
        </p:nvSpPr>
        <p:spPr>
          <a:xfrm>
            <a:off x="2521815"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245950AF-0E58-9ED4-8407-607A8BFC4BE1}"/>
              </a:ext>
            </a:extLst>
          </p:cNvPr>
          <p:cNvSpPr/>
          <p:nvPr/>
        </p:nvSpPr>
        <p:spPr>
          <a:xfrm>
            <a:off x="2521815" y="979698"/>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4F0DA179-711E-A405-93DD-139643D714C8}"/>
              </a:ext>
            </a:extLst>
          </p:cNvPr>
          <p:cNvSpPr txBox="1"/>
          <p:nvPr/>
        </p:nvSpPr>
        <p:spPr>
          <a:xfrm>
            <a:off x="14615" y="3461016"/>
            <a:ext cx="2576052" cy="307777"/>
          </a:xfrm>
          <a:prstGeom prst="rect">
            <a:avLst/>
          </a:prstGeom>
          <a:noFill/>
        </p:spPr>
        <p:txBody>
          <a:bodyPr wrap="square" rtlCol="0">
            <a:spAutoFit/>
          </a:bodyPr>
          <a:lstStyle/>
          <a:p>
            <a:pPr algn="ctr"/>
            <a:r>
              <a:rPr lang="en-US" sz="1400" b="1" dirty="0"/>
              <a:t>Decision Tree</a:t>
            </a:r>
            <a:endParaRPr lang="en-IN" sz="1400" b="1" dirty="0"/>
          </a:p>
        </p:txBody>
      </p:sp>
      <p:sp>
        <p:nvSpPr>
          <p:cNvPr id="14" name="TextBox 13">
            <a:extLst>
              <a:ext uri="{FF2B5EF4-FFF2-40B4-BE49-F238E27FC236}">
                <a16:creationId xmlns:a16="http://schemas.microsoft.com/office/drawing/2014/main" id="{00104746-4A67-F47F-83AD-2A3CDA6D0AFC}"/>
              </a:ext>
            </a:extLst>
          </p:cNvPr>
          <p:cNvSpPr txBox="1"/>
          <p:nvPr/>
        </p:nvSpPr>
        <p:spPr>
          <a:xfrm>
            <a:off x="2984711" y="3501761"/>
            <a:ext cx="2576052" cy="307777"/>
          </a:xfrm>
          <a:prstGeom prst="rect">
            <a:avLst/>
          </a:prstGeom>
          <a:noFill/>
        </p:spPr>
        <p:txBody>
          <a:bodyPr wrap="square" rtlCol="0">
            <a:spAutoFit/>
          </a:bodyPr>
          <a:lstStyle/>
          <a:p>
            <a:pPr algn="ctr"/>
            <a:r>
              <a:rPr lang="en-US" sz="1400" b="1" dirty="0"/>
              <a:t>Random Forest</a:t>
            </a:r>
            <a:endParaRPr lang="en-IN" sz="1400" b="1" dirty="0"/>
          </a:p>
        </p:txBody>
      </p:sp>
      <p:sp>
        <p:nvSpPr>
          <p:cNvPr id="15" name="TextBox 14">
            <a:extLst>
              <a:ext uri="{FF2B5EF4-FFF2-40B4-BE49-F238E27FC236}">
                <a16:creationId xmlns:a16="http://schemas.microsoft.com/office/drawing/2014/main" id="{956EFAE8-E28D-C6A7-1BE2-F6840C1516BD}"/>
              </a:ext>
            </a:extLst>
          </p:cNvPr>
          <p:cNvSpPr txBox="1"/>
          <p:nvPr/>
        </p:nvSpPr>
        <p:spPr>
          <a:xfrm>
            <a:off x="6096000" y="3389171"/>
            <a:ext cx="2576052" cy="307777"/>
          </a:xfrm>
          <a:prstGeom prst="rect">
            <a:avLst/>
          </a:prstGeom>
          <a:noFill/>
        </p:spPr>
        <p:txBody>
          <a:bodyPr wrap="square" rtlCol="0">
            <a:spAutoFit/>
          </a:bodyPr>
          <a:lstStyle/>
          <a:p>
            <a:pPr algn="ctr"/>
            <a:r>
              <a:rPr lang="en-US" sz="1400" b="1" dirty="0" err="1"/>
              <a:t>Xg</a:t>
            </a:r>
            <a:r>
              <a:rPr lang="en-US" sz="1400" b="1" dirty="0"/>
              <a:t> Boost</a:t>
            </a:r>
            <a:endParaRPr lang="en-IN" sz="1400" b="1" dirty="0"/>
          </a:p>
        </p:txBody>
      </p:sp>
      <p:sp>
        <p:nvSpPr>
          <p:cNvPr id="16" name="TextBox 15">
            <a:extLst>
              <a:ext uri="{FF2B5EF4-FFF2-40B4-BE49-F238E27FC236}">
                <a16:creationId xmlns:a16="http://schemas.microsoft.com/office/drawing/2014/main" id="{D291BE4D-92D9-81A7-F028-FC5EE8E6C67B}"/>
              </a:ext>
            </a:extLst>
          </p:cNvPr>
          <p:cNvSpPr txBox="1"/>
          <p:nvPr/>
        </p:nvSpPr>
        <p:spPr>
          <a:xfrm>
            <a:off x="9053973" y="3546315"/>
            <a:ext cx="2576052" cy="307777"/>
          </a:xfrm>
          <a:prstGeom prst="rect">
            <a:avLst/>
          </a:prstGeom>
          <a:noFill/>
        </p:spPr>
        <p:txBody>
          <a:bodyPr wrap="square" rtlCol="0">
            <a:spAutoFit/>
          </a:bodyPr>
          <a:lstStyle/>
          <a:p>
            <a:pPr algn="ctr"/>
            <a:r>
              <a:rPr lang="en-US" sz="1400" b="1" dirty="0"/>
              <a:t>Gradient Boosting</a:t>
            </a:r>
            <a:endParaRPr lang="en-IN" sz="1400" b="1" dirty="0"/>
          </a:p>
        </p:txBody>
      </p:sp>
      <p:pic>
        <p:nvPicPr>
          <p:cNvPr id="4" name="Picture 3">
            <a:extLst>
              <a:ext uri="{FF2B5EF4-FFF2-40B4-BE49-F238E27FC236}">
                <a16:creationId xmlns:a16="http://schemas.microsoft.com/office/drawing/2014/main" id="{3BA65757-1AC6-DF80-7CFF-3AE10A5B3954}"/>
              </a:ext>
            </a:extLst>
          </p:cNvPr>
          <p:cNvPicPr>
            <a:picLocks noChangeAspect="1"/>
          </p:cNvPicPr>
          <p:nvPr/>
        </p:nvPicPr>
        <p:blipFill>
          <a:blip r:embed="rId2"/>
          <a:stretch>
            <a:fillRect/>
          </a:stretch>
        </p:blipFill>
        <p:spPr>
          <a:xfrm>
            <a:off x="212548" y="1344023"/>
            <a:ext cx="2309267" cy="1710266"/>
          </a:xfrm>
          <a:prstGeom prst="rect">
            <a:avLst/>
          </a:prstGeom>
        </p:spPr>
      </p:pic>
      <p:pic>
        <p:nvPicPr>
          <p:cNvPr id="12" name="Picture 11">
            <a:extLst>
              <a:ext uri="{FF2B5EF4-FFF2-40B4-BE49-F238E27FC236}">
                <a16:creationId xmlns:a16="http://schemas.microsoft.com/office/drawing/2014/main" id="{9A485798-1320-8DEE-3CD3-120497D46C82}"/>
              </a:ext>
            </a:extLst>
          </p:cNvPr>
          <p:cNvPicPr>
            <a:picLocks noChangeAspect="1"/>
          </p:cNvPicPr>
          <p:nvPr/>
        </p:nvPicPr>
        <p:blipFill>
          <a:blip r:embed="rId3"/>
          <a:stretch>
            <a:fillRect/>
          </a:stretch>
        </p:blipFill>
        <p:spPr>
          <a:xfrm>
            <a:off x="2908836" y="1355036"/>
            <a:ext cx="2807158" cy="1710266"/>
          </a:xfrm>
          <a:prstGeom prst="rect">
            <a:avLst/>
          </a:prstGeom>
        </p:spPr>
      </p:pic>
      <p:pic>
        <p:nvPicPr>
          <p:cNvPr id="22" name="Picture 21">
            <a:extLst>
              <a:ext uri="{FF2B5EF4-FFF2-40B4-BE49-F238E27FC236}">
                <a16:creationId xmlns:a16="http://schemas.microsoft.com/office/drawing/2014/main" id="{FDFF90E5-DCCD-D15A-60E1-715CE4678420}"/>
              </a:ext>
            </a:extLst>
          </p:cNvPr>
          <p:cNvPicPr>
            <a:picLocks noChangeAspect="1"/>
          </p:cNvPicPr>
          <p:nvPr/>
        </p:nvPicPr>
        <p:blipFill>
          <a:blip r:embed="rId4"/>
          <a:stretch>
            <a:fillRect/>
          </a:stretch>
        </p:blipFill>
        <p:spPr>
          <a:xfrm>
            <a:off x="6358637" y="1336591"/>
            <a:ext cx="2375420" cy="1717698"/>
          </a:xfrm>
          <a:prstGeom prst="rect">
            <a:avLst/>
          </a:prstGeom>
        </p:spPr>
      </p:pic>
      <p:pic>
        <p:nvPicPr>
          <p:cNvPr id="24" name="Picture 23">
            <a:extLst>
              <a:ext uri="{FF2B5EF4-FFF2-40B4-BE49-F238E27FC236}">
                <a16:creationId xmlns:a16="http://schemas.microsoft.com/office/drawing/2014/main" id="{5A93D85E-8A3F-8E54-4230-91D72B6B5431}"/>
              </a:ext>
            </a:extLst>
          </p:cNvPr>
          <p:cNvPicPr>
            <a:picLocks noChangeAspect="1"/>
          </p:cNvPicPr>
          <p:nvPr/>
        </p:nvPicPr>
        <p:blipFill>
          <a:blip r:embed="rId5"/>
          <a:stretch>
            <a:fillRect/>
          </a:stretch>
        </p:blipFill>
        <p:spPr>
          <a:xfrm>
            <a:off x="9283164" y="1328066"/>
            <a:ext cx="2652350" cy="1764205"/>
          </a:xfrm>
          <a:prstGeom prst="rect">
            <a:avLst/>
          </a:prstGeom>
        </p:spPr>
      </p:pic>
      <p:sp>
        <p:nvSpPr>
          <p:cNvPr id="25" name="TextBox 24">
            <a:extLst>
              <a:ext uri="{FF2B5EF4-FFF2-40B4-BE49-F238E27FC236}">
                <a16:creationId xmlns:a16="http://schemas.microsoft.com/office/drawing/2014/main" id="{004B3950-236F-133A-1386-18C06B3D7568}"/>
              </a:ext>
            </a:extLst>
          </p:cNvPr>
          <p:cNvSpPr txBox="1"/>
          <p:nvPr/>
        </p:nvSpPr>
        <p:spPr>
          <a:xfrm>
            <a:off x="381000" y="4791075"/>
            <a:ext cx="11249025" cy="646331"/>
          </a:xfrm>
          <a:prstGeom prst="rect">
            <a:avLst/>
          </a:prstGeom>
          <a:noFill/>
        </p:spPr>
        <p:txBody>
          <a:bodyPr wrap="square" rtlCol="0">
            <a:spAutoFit/>
          </a:bodyPr>
          <a:lstStyle/>
          <a:p>
            <a:r>
              <a:rPr lang="en-US" dirty="0"/>
              <a:t>All the models are struggling a bit to identify/predict The non converted class, although </a:t>
            </a:r>
            <a:r>
              <a:rPr lang="en-US" dirty="0" err="1"/>
              <a:t>Xg</a:t>
            </a:r>
            <a:r>
              <a:rPr lang="en-US" dirty="0"/>
              <a:t> Boost is performing decently since tweaking its parameters of </a:t>
            </a:r>
            <a:r>
              <a:rPr lang="en-US" dirty="0" err="1"/>
              <a:t>scale_pos_weight</a:t>
            </a:r>
            <a:r>
              <a:rPr lang="en-US" dirty="0"/>
              <a:t> helps improve the identification. </a:t>
            </a:r>
          </a:p>
        </p:txBody>
      </p:sp>
    </p:spTree>
    <p:extLst>
      <p:ext uri="{BB962C8B-B14F-4D97-AF65-F5344CB8AC3E}">
        <p14:creationId xmlns:p14="http://schemas.microsoft.com/office/powerpoint/2010/main" val="48140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DC232012-0658-5081-45B9-14EF19F796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755BEE-3E8B-2A5A-6B40-FFD7FB273E61}"/>
              </a:ext>
            </a:extLst>
          </p:cNvPr>
          <p:cNvSpPr txBox="1"/>
          <p:nvPr/>
        </p:nvSpPr>
        <p:spPr>
          <a:xfrm>
            <a:off x="302525" y="104581"/>
            <a:ext cx="9772999" cy="769441"/>
          </a:xfrm>
          <a:prstGeom prst="rect">
            <a:avLst/>
          </a:prstGeom>
          <a:noFill/>
        </p:spPr>
        <p:txBody>
          <a:bodyPr wrap="square" rtlCol="0">
            <a:spAutoFit/>
          </a:bodyPr>
          <a:lstStyle/>
          <a:p>
            <a:r>
              <a:rPr lang="en-IN" sz="4400" b="1" dirty="0"/>
              <a:t>Evaluation Matrix (Over-sampling) : </a:t>
            </a:r>
          </a:p>
        </p:txBody>
      </p:sp>
      <p:sp>
        <p:nvSpPr>
          <p:cNvPr id="21" name="Rectangle 20">
            <a:extLst>
              <a:ext uri="{FF2B5EF4-FFF2-40B4-BE49-F238E27FC236}">
                <a16:creationId xmlns:a16="http://schemas.microsoft.com/office/drawing/2014/main" id="{2E187FBB-D81F-79B3-48D2-B18BDFDB19A1}"/>
              </a:ext>
            </a:extLst>
          </p:cNvPr>
          <p:cNvSpPr/>
          <p:nvPr/>
        </p:nvSpPr>
        <p:spPr>
          <a:xfrm>
            <a:off x="3110743"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a:extLst>
              <a:ext uri="{FF2B5EF4-FFF2-40B4-BE49-F238E27FC236}">
                <a16:creationId xmlns:a16="http://schemas.microsoft.com/office/drawing/2014/main" id="{1711347E-F371-8795-D690-4C9E13C853A2}"/>
              </a:ext>
            </a:extLst>
          </p:cNvPr>
          <p:cNvSpPr/>
          <p:nvPr/>
        </p:nvSpPr>
        <p:spPr>
          <a:xfrm>
            <a:off x="2521815"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D523737E-D774-3587-6128-9F43E6C2B5C6}"/>
              </a:ext>
            </a:extLst>
          </p:cNvPr>
          <p:cNvSpPr/>
          <p:nvPr/>
        </p:nvSpPr>
        <p:spPr>
          <a:xfrm>
            <a:off x="2521815" y="979698"/>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3D62B55C-AD07-9FE2-4C18-09E1B7DF3487}"/>
              </a:ext>
            </a:extLst>
          </p:cNvPr>
          <p:cNvSpPr txBox="1"/>
          <p:nvPr/>
        </p:nvSpPr>
        <p:spPr>
          <a:xfrm>
            <a:off x="124638" y="4234958"/>
            <a:ext cx="2576052" cy="307777"/>
          </a:xfrm>
          <a:prstGeom prst="rect">
            <a:avLst/>
          </a:prstGeom>
          <a:noFill/>
        </p:spPr>
        <p:txBody>
          <a:bodyPr wrap="square" rtlCol="0">
            <a:spAutoFit/>
          </a:bodyPr>
          <a:lstStyle/>
          <a:p>
            <a:pPr algn="ctr"/>
            <a:r>
              <a:rPr lang="en-US" sz="1400" b="1" dirty="0"/>
              <a:t>Decision Tree</a:t>
            </a:r>
            <a:endParaRPr lang="en-IN" sz="1400" b="1" dirty="0"/>
          </a:p>
        </p:txBody>
      </p:sp>
      <p:sp>
        <p:nvSpPr>
          <p:cNvPr id="14" name="TextBox 13">
            <a:extLst>
              <a:ext uri="{FF2B5EF4-FFF2-40B4-BE49-F238E27FC236}">
                <a16:creationId xmlns:a16="http://schemas.microsoft.com/office/drawing/2014/main" id="{961BE76C-6EE2-12B8-E81F-B77CDE68AC05}"/>
              </a:ext>
            </a:extLst>
          </p:cNvPr>
          <p:cNvSpPr txBox="1"/>
          <p:nvPr/>
        </p:nvSpPr>
        <p:spPr>
          <a:xfrm>
            <a:off x="3090172" y="4227604"/>
            <a:ext cx="2576052" cy="307777"/>
          </a:xfrm>
          <a:prstGeom prst="rect">
            <a:avLst/>
          </a:prstGeom>
          <a:noFill/>
        </p:spPr>
        <p:txBody>
          <a:bodyPr wrap="square" rtlCol="0">
            <a:spAutoFit/>
          </a:bodyPr>
          <a:lstStyle/>
          <a:p>
            <a:pPr algn="ctr"/>
            <a:r>
              <a:rPr lang="en-US" sz="1400" b="1" dirty="0"/>
              <a:t>Random Forest</a:t>
            </a:r>
            <a:endParaRPr lang="en-IN" sz="1400" b="1" dirty="0"/>
          </a:p>
        </p:txBody>
      </p:sp>
      <p:sp>
        <p:nvSpPr>
          <p:cNvPr id="15" name="TextBox 14">
            <a:extLst>
              <a:ext uri="{FF2B5EF4-FFF2-40B4-BE49-F238E27FC236}">
                <a16:creationId xmlns:a16="http://schemas.microsoft.com/office/drawing/2014/main" id="{6679BC0F-221A-FB3A-0B5E-2239FBD26905}"/>
              </a:ext>
            </a:extLst>
          </p:cNvPr>
          <p:cNvSpPr txBox="1"/>
          <p:nvPr/>
        </p:nvSpPr>
        <p:spPr>
          <a:xfrm>
            <a:off x="6055706" y="4234958"/>
            <a:ext cx="2576052" cy="523220"/>
          </a:xfrm>
          <a:prstGeom prst="rect">
            <a:avLst/>
          </a:prstGeom>
          <a:noFill/>
        </p:spPr>
        <p:txBody>
          <a:bodyPr wrap="square" rtlCol="0">
            <a:spAutoFit/>
          </a:bodyPr>
          <a:lstStyle/>
          <a:p>
            <a:pPr algn="ctr"/>
            <a:r>
              <a:rPr lang="en-IN" sz="1400" b="1" dirty="0" err="1"/>
              <a:t>XGBoost</a:t>
            </a:r>
            <a:endParaRPr lang="en-IN" sz="1400" b="1" dirty="0"/>
          </a:p>
          <a:p>
            <a:pPr algn="ctr"/>
            <a:endParaRPr lang="en-IN" sz="1400" b="1" dirty="0"/>
          </a:p>
        </p:txBody>
      </p:sp>
      <p:sp>
        <p:nvSpPr>
          <p:cNvPr id="16" name="TextBox 15">
            <a:extLst>
              <a:ext uri="{FF2B5EF4-FFF2-40B4-BE49-F238E27FC236}">
                <a16:creationId xmlns:a16="http://schemas.microsoft.com/office/drawing/2014/main" id="{E049E0B0-5FB8-7B72-C94C-BD2C8914A3CC}"/>
              </a:ext>
            </a:extLst>
          </p:cNvPr>
          <p:cNvSpPr txBox="1"/>
          <p:nvPr/>
        </p:nvSpPr>
        <p:spPr>
          <a:xfrm>
            <a:off x="9138506" y="4238617"/>
            <a:ext cx="2576052" cy="307777"/>
          </a:xfrm>
          <a:prstGeom prst="rect">
            <a:avLst/>
          </a:prstGeom>
          <a:noFill/>
        </p:spPr>
        <p:txBody>
          <a:bodyPr wrap="square" rtlCol="0">
            <a:spAutoFit/>
          </a:bodyPr>
          <a:lstStyle/>
          <a:p>
            <a:pPr algn="ctr"/>
            <a:r>
              <a:rPr lang="en-US" sz="1400" b="1"/>
              <a:t>Gradient Boosting</a:t>
            </a:r>
            <a:endParaRPr lang="en-IN" sz="1400" b="1" dirty="0"/>
          </a:p>
        </p:txBody>
      </p:sp>
      <p:pic>
        <p:nvPicPr>
          <p:cNvPr id="5" name="Picture 4">
            <a:extLst>
              <a:ext uri="{FF2B5EF4-FFF2-40B4-BE49-F238E27FC236}">
                <a16:creationId xmlns:a16="http://schemas.microsoft.com/office/drawing/2014/main" id="{5D8FD245-8E13-6A0E-BB4E-88D6B2DAC747}"/>
              </a:ext>
            </a:extLst>
          </p:cNvPr>
          <p:cNvPicPr>
            <a:picLocks noChangeAspect="1"/>
          </p:cNvPicPr>
          <p:nvPr/>
        </p:nvPicPr>
        <p:blipFill>
          <a:blip r:embed="rId2"/>
          <a:stretch>
            <a:fillRect/>
          </a:stretch>
        </p:blipFill>
        <p:spPr>
          <a:xfrm>
            <a:off x="302525" y="2036352"/>
            <a:ext cx="2320855" cy="1790855"/>
          </a:xfrm>
          <a:prstGeom prst="rect">
            <a:avLst/>
          </a:prstGeom>
        </p:spPr>
      </p:pic>
      <p:pic>
        <p:nvPicPr>
          <p:cNvPr id="7" name="Picture 6">
            <a:extLst>
              <a:ext uri="{FF2B5EF4-FFF2-40B4-BE49-F238E27FC236}">
                <a16:creationId xmlns:a16="http://schemas.microsoft.com/office/drawing/2014/main" id="{E9A57992-4590-9AB5-104E-24D72E3D569C}"/>
              </a:ext>
            </a:extLst>
          </p:cNvPr>
          <p:cNvPicPr>
            <a:picLocks noChangeAspect="1"/>
          </p:cNvPicPr>
          <p:nvPr/>
        </p:nvPicPr>
        <p:blipFill>
          <a:blip r:embed="rId3"/>
          <a:stretch>
            <a:fillRect/>
          </a:stretch>
        </p:blipFill>
        <p:spPr>
          <a:xfrm>
            <a:off x="3158360" y="2060151"/>
            <a:ext cx="2384718" cy="1806097"/>
          </a:xfrm>
          <a:prstGeom prst="rect">
            <a:avLst/>
          </a:prstGeom>
        </p:spPr>
      </p:pic>
      <p:pic>
        <p:nvPicPr>
          <p:cNvPr id="10" name="Picture 9">
            <a:extLst>
              <a:ext uri="{FF2B5EF4-FFF2-40B4-BE49-F238E27FC236}">
                <a16:creationId xmlns:a16="http://schemas.microsoft.com/office/drawing/2014/main" id="{2B57DB9B-E358-C03A-B485-DA45A2F84C2B}"/>
              </a:ext>
            </a:extLst>
          </p:cNvPr>
          <p:cNvPicPr>
            <a:picLocks noChangeAspect="1"/>
          </p:cNvPicPr>
          <p:nvPr/>
        </p:nvPicPr>
        <p:blipFill>
          <a:blip r:embed="rId4"/>
          <a:stretch>
            <a:fillRect/>
          </a:stretch>
        </p:blipFill>
        <p:spPr>
          <a:xfrm>
            <a:off x="5969552" y="2036352"/>
            <a:ext cx="2451356" cy="1813717"/>
          </a:xfrm>
          <a:prstGeom prst="rect">
            <a:avLst/>
          </a:prstGeom>
        </p:spPr>
      </p:pic>
      <p:pic>
        <p:nvPicPr>
          <p:cNvPr id="18" name="Picture 17">
            <a:extLst>
              <a:ext uri="{FF2B5EF4-FFF2-40B4-BE49-F238E27FC236}">
                <a16:creationId xmlns:a16="http://schemas.microsoft.com/office/drawing/2014/main" id="{67FB56C0-7D9F-3B88-E230-5F742E5B900C}"/>
              </a:ext>
            </a:extLst>
          </p:cNvPr>
          <p:cNvPicPr>
            <a:picLocks noChangeAspect="1"/>
          </p:cNvPicPr>
          <p:nvPr/>
        </p:nvPicPr>
        <p:blipFill>
          <a:blip r:embed="rId5"/>
          <a:stretch>
            <a:fillRect/>
          </a:stretch>
        </p:blipFill>
        <p:spPr>
          <a:xfrm>
            <a:off x="9138506" y="2013489"/>
            <a:ext cx="2576052" cy="1813718"/>
          </a:xfrm>
          <a:prstGeom prst="rect">
            <a:avLst/>
          </a:prstGeom>
        </p:spPr>
      </p:pic>
    </p:spTree>
    <p:extLst>
      <p:ext uri="{BB962C8B-B14F-4D97-AF65-F5344CB8AC3E}">
        <p14:creationId xmlns:p14="http://schemas.microsoft.com/office/powerpoint/2010/main" val="158300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677B14D2-34C1-83D0-7131-E1ECFF4122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D108CF-8F1D-337C-1365-943C941021F4}"/>
              </a:ext>
            </a:extLst>
          </p:cNvPr>
          <p:cNvSpPr txBox="1"/>
          <p:nvPr/>
        </p:nvSpPr>
        <p:spPr>
          <a:xfrm>
            <a:off x="302525" y="104581"/>
            <a:ext cx="9772999" cy="769441"/>
          </a:xfrm>
          <a:prstGeom prst="rect">
            <a:avLst/>
          </a:prstGeom>
          <a:noFill/>
        </p:spPr>
        <p:txBody>
          <a:bodyPr wrap="square" rtlCol="0">
            <a:spAutoFit/>
          </a:bodyPr>
          <a:lstStyle/>
          <a:p>
            <a:r>
              <a:rPr lang="en-IN" sz="4400" b="1" dirty="0"/>
              <a:t>Precision Recall Curve : </a:t>
            </a:r>
          </a:p>
        </p:txBody>
      </p:sp>
      <p:sp>
        <p:nvSpPr>
          <p:cNvPr id="10" name="TextBox 9">
            <a:extLst>
              <a:ext uri="{FF2B5EF4-FFF2-40B4-BE49-F238E27FC236}">
                <a16:creationId xmlns:a16="http://schemas.microsoft.com/office/drawing/2014/main" id="{A57D0755-6553-9BBB-0A3D-8133B2B79A4B}"/>
              </a:ext>
            </a:extLst>
          </p:cNvPr>
          <p:cNvSpPr txBox="1"/>
          <p:nvPr/>
        </p:nvSpPr>
        <p:spPr>
          <a:xfrm>
            <a:off x="136010" y="4145424"/>
            <a:ext cx="5429681" cy="584775"/>
          </a:xfrm>
          <a:prstGeom prst="rect">
            <a:avLst/>
          </a:prstGeom>
          <a:noFill/>
        </p:spPr>
        <p:txBody>
          <a:bodyPr wrap="square">
            <a:spAutoFit/>
          </a:bodyPr>
          <a:lstStyle/>
          <a:p>
            <a:pPr algn="l">
              <a:buFont typeface="Arial" panose="020B0604020202020204" pitchFamily="34" charset="0"/>
              <a:buChar char="•"/>
            </a:pPr>
            <a:r>
              <a:rPr lang="en-US" sz="1600" dirty="0">
                <a:latin typeface="system-ui"/>
              </a:rPr>
              <a:t>Gradient </a:t>
            </a:r>
            <a:r>
              <a:rPr lang="en-US" sz="1600" b="0" i="0" dirty="0">
                <a:effectLst/>
                <a:latin typeface="system-ui"/>
              </a:rPr>
              <a:t>Boosting has the </a:t>
            </a:r>
            <a:r>
              <a:rPr lang="en-US" sz="1600" b="1" i="0" dirty="0">
                <a:effectLst/>
                <a:latin typeface="system-ui"/>
              </a:rPr>
              <a:t>highest</a:t>
            </a:r>
            <a:r>
              <a:rPr lang="en-US" sz="1600" b="0" i="0" dirty="0">
                <a:effectLst/>
                <a:latin typeface="system-ui"/>
              </a:rPr>
              <a:t> </a:t>
            </a:r>
            <a:r>
              <a:rPr lang="en-US" sz="1600" b="0" i="0" dirty="0" err="1">
                <a:effectLst/>
                <a:latin typeface="system-ui"/>
              </a:rPr>
              <a:t>Auc</a:t>
            </a:r>
            <a:r>
              <a:rPr lang="en-US" sz="1600" b="0" i="0" dirty="0">
                <a:effectLst/>
                <a:latin typeface="system-ui"/>
              </a:rPr>
              <a:t> (0.96), and the rest of the models have performed equally well</a:t>
            </a:r>
          </a:p>
        </p:txBody>
      </p:sp>
      <p:sp>
        <p:nvSpPr>
          <p:cNvPr id="18" name="TextBox 17">
            <a:extLst>
              <a:ext uri="{FF2B5EF4-FFF2-40B4-BE49-F238E27FC236}">
                <a16:creationId xmlns:a16="http://schemas.microsoft.com/office/drawing/2014/main" id="{9693B822-45DC-10E8-9EC4-D8EFAE370854}"/>
              </a:ext>
            </a:extLst>
          </p:cNvPr>
          <p:cNvSpPr txBox="1"/>
          <p:nvPr/>
        </p:nvSpPr>
        <p:spPr>
          <a:xfrm>
            <a:off x="5732847" y="4053444"/>
            <a:ext cx="6096000" cy="338554"/>
          </a:xfrm>
          <a:prstGeom prst="rect">
            <a:avLst/>
          </a:prstGeom>
          <a:noFill/>
        </p:spPr>
        <p:txBody>
          <a:bodyPr wrap="square">
            <a:spAutoFit/>
          </a:bodyPr>
          <a:lstStyle/>
          <a:p>
            <a:pPr algn="l">
              <a:buFont typeface="Arial" panose="020B0604020202020204" pitchFamily="34" charset="0"/>
              <a:buChar char="•"/>
            </a:pPr>
            <a:r>
              <a:rPr lang="en-US" sz="1600" b="0" i="0" dirty="0">
                <a:effectLst/>
                <a:latin typeface="system-ui"/>
              </a:rPr>
              <a:t>The best performing model is </a:t>
            </a:r>
            <a:r>
              <a:rPr lang="en-US" sz="1600" b="0" i="0" dirty="0" err="1">
                <a:effectLst/>
                <a:latin typeface="system-ui"/>
              </a:rPr>
              <a:t>Xgboost</a:t>
            </a:r>
            <a:endParaRPr lang="en-US" sz="1600" b="0" i="0" dirty="0">
              <a:effectLst/>
              <a:latin typeface="system-ui"/>
            </a:endParaRPr>
          </a:p>
        </p:txBody>
      </p:sp>
      <p:pic>
        <p:nvPicPr>
          <p:cNvPr id="4" name="Picture 3">
            <a:extLst>
              <a:ext uri="{FF2B5EF4-FFF2-40B4-BE49-F238E27FC236}">
                <a16:creationId xmlns:a16="http://schemas.microsoft.com/office/drawing/2014/main" id="{3E57282D-6C12-2881-9B87-89141228E9EE}"/>
              </a:ext>
            </a:extLst>
          </p:cNvPr>
          <p:cNvPicPr>
            <a:picLocks noChangeAspect="1"/>
          </p:cNvPicPr>
          <p:nvPr/>
        </p:nvPicPr>
        <p:blipFill>
          <a:blip r:embed="rId2"/>
          <a:stretch>
            <a:fillRect/>
          </a:stretch>
        </p:blipFill>
        <p:spPr>
          <a:xfrm>
            <a:off x="6520247" y="874020"/>
            <a:ext cx="4884354" cy="2970391"/>
          </a:xfrm>
          <a:prstGeom prst="rect">
            <a:avLst/>
          </a:prstGeom>
        </p:spPr>
      </p:pic>
      <p:pic>
        <p:nvPicPr>
          <p:cNvPr id="8" name="Picture 7">
            <a:extLst>
              <a:ext uri="{FF2B5EF4-FFF2-40B4-BE49-F238E27FC236}">
                <a16:creationId xmlns:a16="http://schemas.microsoft.com/office/drawing/2014/main" id="{E952EA11-C689-E760-D624-E1010E37F037}"/>
              </a:ext>
            </a:extLst>
          </p:cNvPr>
          <p:cNvPicPr>
            <a:picLocks noChangeAspect="1"/>
          </p:cNvPicPr>
          <p:nvPr/>
        </p:nvPicPr>
        <p:blipFill>
          <a:blip r:embed="rId3"/>
          <a:stretch>
            <a:fillRect/>
          </a:stretch>
        </p:blipFill>
        <p:spPr>
          <a:xfrm>
            <a:off x="302525" y="874019"/>
            <a:ext cx="4650475" cy="2970391"/>
          </a:xfrm>
          <a:prstGeom prst="rect">
            <a:avLst/>
          </a:prstGeom>
        </p:spPr>
      </p:pic>
    </p:spTree>
    <p:extLst>
      <p:ext uri="{BB962C8B-B14F-4D97-AF65-F5344CB8AC3E}">
        <p14:creationId xmlns:p14="http://schemas.microsoft.com/office/powerpoint/2010/main" val="339330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A165ECA-A687-39F8-DE50-9D8D96674B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3DA9D0-C038-24EE-13B5-5B43E507CF2A}"/>
              </a:ext>
            </a:extLst>
          </p:cNvPr>
          <p:cNvSpPr txBox="1"/>
          <p:nvPr/>
        </p:nvSpPr>
        <p:spPr>
          <a:xfrm>
            <a:off x="302525" y="104581"/>
            <a:ext cx="9772999" cy="769441"/>
          </a:xfrm>
          <a:prstGeom prst="rect">
            <a:avLst/>
          </a:prstGeom>
          <a:noFill/>
        </p:spPr>
        <p:txBody>
          <a:bodyPr wrap="square" rtlCol="0">
            <a:spAutoFit/>
          </a:bodyPr>
          <a:lstStyle/>
          <a:p>
            <a:r>
              <a:rPr lang="en-IN" sz="4400" b="1" dirty="0"/>
              <a:t>Conclusion : </a:t>
            </a:r>
          </a:p>
        </p:txBody>
      </p:sp>
      <p:sp>
        <p:nvSpPr>
          <p:cNvPr id="4" name="TextBox 3">
            <a:extLst>
              <a:ext uri="{FF2B5EF4-FFF2-40B4-BE49-F238E27FC236}">
                <a16:creationId xmlns:a16="http://schemas.microsoft.com/office/drawing/2014/main" id="{2829242F-39FB-B2FF-8B74-432F49B9E9E3}"/>
              </a:ext>
            </a:extLst>
          </p:cNvPr>
          <p:cNvSpPr txBox="1"/>
          <p:nvPr/>
        </p:nvSpPr>
        <p:spPr>
          <a:xfrm>
            <a:off x="147483" y="874022"/>
            <a:ext cx="11356259" cy="2800767"/>
          </a:xfrm>
          <a:prstGeom prst="rect">
            <a:avLst/>
          </a:prstGeom>
          <a:noFill/>
        </p:spPr>
        <p:txBody>
          <a:bodyPr wrap="square">
            <a:spAutoFit/>
          </a:bodyPr>
          <a:lstStyle/>
          <a:p>
            <a:pPr>
              <a:buFont typeface="Arial" panose="020B0604020202020204" pitchFamily="34" charset="0"/>
              <a:buChar char="•"/>
            </a:pPr>
            <a:r>
              <a:rPr lang="en-US" sz="1600" dirty="0"/>
              <a:t>The </a:t>
            </a:r>
            <a:r>
              <a:rPr lang="en-US" sz="1600" dirty="0" err="1"/>
              <a:t>XGBoost</a:t>
            </a:r>
            <a:r>
              <a:rPr lang="en-US" sz="1600" dirty="0"/>
              <a:t> model outperformed other models with a precision-recall AUC of 0.97, demonstrating its superior capability to accurately identify both converted and non-converted instances in the imbalanced dataset. This makes it the ideal choice for deployment in digital marketing campaigns.</a:t>
            </a:r>
          </a:p>
          <a:p>
            <a:endParaRPr lang="en-US" sz="1600" dirty="0"/>
          </a:p>
          <a:p>
            <a:pPr>
              <a:buFont typeface="Arial" panose="020B0604020202020204" pitchFamily="34" charset="0"/>
              <a:buChar char="•"/>
            </a:pPr>
            <a:r>
              <a:rPr lang="en-US" sz="1600" dirty="0"/>
              <a:t>Utilizing the </a:t>
            </a:r>
            <a:r>
              <a:rPr lang="en-US" sz="1600" dirty="0" err="1"/>
              <a:t>XGBoost</a:t>
            </a:r>
            <a:r>
              <a:rPr lang="en-US" sz="1600" dirty="0"/>
              <a:t> model for targeting converted users can significantly enhance the efficiency of digital marketing efforts. By improving the accuracy of identifying potential conversions, businesses can allocate resources more effectively, leading to higher conversion rates and better ROI.</a:t>
            </a:r>
          </a:p>
          <a:p>
            <a:pPr>
              <a:buFont typeface="Arial" panose="020B0604020202020204" pitchFamily="34" charset="0"/>
              <a:buChar char="•"/>
            </a:pPr>
            <a:endParaRPr lang="en-US" sz="1600" dirty="0"/>
          </a:p>
          <a:p>
            <a:pPr>
              <a:buFont typeface="Arial" panose="020B0604020202020204" pitchFamily="34" charset="0"/>
              <a:buChar char="•"/>
            </a:pPr>
            <a:r>
              <a:rPr lang="en-US" sz="1600" dirty="0"/>
              <a:t>Further optimization and tuning of ensemble methods such as Random Forest and Gradient Boosting, along with advanced techniques like </a:t>
            </a:r>
            <a:r>
              <a:rPr lang="en-US" sz="1600" dirty="0" err="1"/>
              <a:t>LightGBM</a:t>
            </a:r>
            <a:r>
              <a:rPr lang="en-US" sz="1600" dirty="0"/>
              <a:t> and </a:t>
            </a:r>
            <a:r>
              <a:rPr lang="en-US" sz="1600" dirty="0" err="1"/>
              <a:t>CatBoost</a:t>
            </a:r>
            <a:r>
              <a:rPr lang="en-US" sz="1600" dirty="0"/>
              <a:t>, could potentially enhance model performance even further. Continuous monitoring and adaptation will ensure sustained success in handling imbalanced datasets.</a:t>
            </a:r>
            <a:endParaRPr lang="en-US" sz="1600" b="0" i="0" dirty="0">
              <a:effectLst/>
              <a:latin typeface="system-ui"/>
            </a:endParaRPr>
          </a:p>
        </p:txBody>
      </p:sp>
      <p:sp>
        <p:nvSpPr>
          <p:cNvPr id="6" name="TextBox 5">
            <a:extLst>
              <a:ext uri="{FF2B5EF4-FFF2-40B4-BE49-F238E27FC236}">
                <a16:creationId xmlns:a16="http://schemas.microsoft.com/office/drawing/2014/main" id="{2B466C24-DC9F-D0F4-0526-4087BF174D6A}"/>
              </a:ext>
            </a:extLst>
          </p:cNvPr>
          <p:cNvSpPr txBox="1"/>
          <p:nvPr/>
        </p:nvSpPr>
        <p:spPr>
          <a:xfrm>
            <a:off x="147483" y="3595733"/>
            <a:ext cx="9772999" cy="769441"/>
          </a:xfrm>
          <a:prstGeom prst="rect">
            <a:avLst/>
          </a:prstGeom>
          <a:noFill/>
        </p:spPr>
        <p:txBody>
          <a:bodyPr wrap="square" rtlCol="0">
            <a:spAutoFit/>
          </a:bodyPr>
          <a:lstStyle/>
          <a:p>
            <a:r>
              <a:rPr lang="en-IN" sz="4400" b="1" dirty="0"/>
              <a:t>Limitations : </a:t>
            </a:r>
          </a:p>
        </p:txBody>
      </p:sp>
      <p:sp>
        <p:nvSpPr>
          <p:cNvPr id="9" name="TextBox 8">
            <a:extLst>
              <a:ext uri="{FF2B5EF4-FFF2-40B4-BE49-F238E27FC236}">
                <a16:creationId xmlns:a16="http://schemas.microsoft.com/office/drawing/2014/main" id="{698FD88B-8430-6EF3-C24A-7F1619E6938D}"/>
              </a:ext>
            </a:extLst>
          </p:cNvPr>
          <p:cNvSpPr txBox="1"/>
          <p:nvPr/>
        </p:nvSpPr>
        <p:spPr>
          <a:xfrm>
            <a:off x="302525" y="4365174"/>
            <a:ext cx="10778430" cy="923330"/>
          </a:xfrm>
          <a:prstGeom prst="rect">
            <a:avLst/>
          </a:prstGeom>
          <a:noFill/>
        </p:spPr>
        <p:txBody>
          <a:bodyPr wrap="square">
            <a:spAutoFit/>
          </a:bodyPr>
          <a:lstStyle/>
          <a:p>
            <a:pPr marL="285750" indent="-285750">
              <a:buFont typeface="Arial" panose="020B0604020202020204" pitchFamily="34" charset="0"/>
              <a:buChar char="•"/>
            </a:pPr>
            <a:r>
              <a:rPr lang="en-US" dirty="0"/>
              <a:t>While techniques like SMOTE and class weighting were applied to address class imbalance, some models still struggled with correctly identifying minority class instances. Further fine-tuning and exploration of additional resampling methods may be required for optimal performance</a:t>
            </a:r>
            <a:r>
              <a:rPr lang="en-US" b="0" i="0" dirty="0">
                <a:effectLst/>
                <a:latin typeface="system-ui"/>
              </a:rPr>
              <a:t>.</a:t>
            </a:r>
          </a:p>
        </p:txBody>
      </p:sp>
    </p:spTree>
    <p:extLst>
      <p:ext uri="{BB962C8B-B14F-4D97-AF65-F5344CB8AC3E}">
        <p14:creationId xmlns:p14="http://schemas.microsoft.com/office/powerpoint/2010/main" val="146362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61F84A99-35C4-3A10-E34E-71B294ECFD5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A7C371F-F3B3-B663-C9DC-FC39BD2899DD}"/>
              </a:ext>
            </a:extLst>
          </p:cNvPr>
          <p:cNvSpPr txBox="1"/>
          <p:nvPr/>
        </p:nvSpPr>
        <p:spPr>
          <a:xfrm>
            <a:off x="274483" y="307191"/>
            <a:ext cx="9772999" cy="769441"/>
          </a:xfrm>
          <a:prstGeom prst="rect">
            <a:avLst/>
          </a:prstGeom>
          <a:noFill/>
        </p:spPr>
        <p:txBody>
          <a:bodyPr wrap="square" rtlCol="0">
            <a:spAutoFit/>
          </a:bodyPr>
          <a:lstStyle/>
          <a:p>
            <a:r>
              <a:rPr lang="en-IN" sz="4400" b="1" dirty="0"/>
              <a:t>Saving and Loading </a:t>
            </a:r>
            <a:r>
              <a:rPr lang="en-IN" sz="4400" b="1" dirty="0" err="1"/>
              <a:t>XgBoost</a:t>
            </a:r>
            <a:r>
              <a:rPr lang="en-IN" sz="4400" b="1" dirty="0"/>
              <a:t> Model</a:t>
            </a:r>
          </a:p>
        </p:txBody>
      </p:sp>
      <p:pic>
        <p:nvPicPr>
          <p:cNvPr id="7" name="Picture 6">
            <a:extLst>
              <a:ext uri="{FF2B5EF4-FFF2-40B4-BE49-F238E27FC236}">
                <a16:creationId xmlns:a16="http://schemas.microsoft.com/office/drawing/2014/main" id="{773D341B-05FC-7B1C-B05E-2135B4CF2E68}"/>
              </a:ext>
            </a:extLst>
          </p:cNvPr>
          <p:cNvPicPr>
            <a:picLocks noChangeAspect="1"/>
          </p:cNvPicPr>
          <p:nvPr/>
        </p:nvPicPr>
        <p:blipFill>
          <a:blip r:embed="rId2"/>
          <a:stretch>
            <a:fillRect/>
          </a:stretch>
        </p:blipFill>
        <p:spPr>
          <a:xfrm>
            <a:off x="1362981" y="1702980"/>
            <a:ext cx="4487485" cy="2663224"/>
          </a:xfrm>
          <a:prstGeom prst="rect">
            <a:avLst/>
          </a:prstGeom>
        </p:spPr>
      </p:pic>
    </p:spTree>
    <p:extLst>
      <p:ext uri="{BB962C8B-B14F-4D97-AF65-F5344CB8AC3E}">
        <p14:creationId xmlns:p14="http://schemas.microsoft.com/office/powerpoint/2010/main" val="36218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a:extLst>
            <a:ext uri="{FF2B5EF4-FFF2-40B4-BE49-F238E27FC236}">
              <a16:creationId xmlns:a16="http://schemas.microsoft.com/office/drawing/2014/main" id="{E5A191F2-A5C7-9A6C-916F-F8DD25A397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35FD72-BB26-1CC8-461D-7AF4EFD6CEE3}"/>
              </a:ext>
            </a:extLst>
          </p:cNvPr>
          <p:cNvSpPr txBox="1"/>
          <p:nvPr/>
        </p:nvSpPr>
        <p:spPr>
          <a:xfrm>
            <a:off x="302525" y="104581"/>
            <a:ext cx="11093062" cy="769441"/>
          </a:xfrm>
          <a:prstGeom prst="rect">
            <a:avLst/>
          </a:prstGeom>
          <a:noFill/>
        </p:spPr>
        <p:txBody>
          <a:bodyPr wrap="square" rtlCol="0">
            <a:spAutoFit/>
          </a:bodyPr>
          <a:lstStyle/>
          <a:p>
            <a:pPr algn="ctr"/>
            <a:r>
              <a:rPr lang="en-IN" sz="4400" b="1" dirty="0"/>
              <a:t>Power BI Dashboard : </a:t>
            </a:r>
          </a:p>
        </p:txBody>
      </p:sp>
      <p:pic>
        <p:nvPicPr>
          <p:cNvPr id="5" name="Picture 4">
            <a:extLst>
              <a:ext uri="{FF2B5EF4-FFF2-40B4-BE49-F238E27FC236}">
                <a16:creationId xmlns:a16="http://schemas.microsoft.com/office/drawing/2014/main" id="{72B6A515-FE95-E619-AEF7-C164DF38C805}"/>
              </a:ext>
            </a:extLst>
          </p:cNvPr>
          <p:cNvPicPr>
            <a:picLocks noChangeAspect="1"/>
          </p:cNvPicPr>
          <p:nvPr/>
        </p:nvPicPr>
        <p:blipFill>
          <a:blip r:embed="rId3"/>
          <a:stretch>
            <a:fillRect/>
          </a:stretch>
        </p:blipFill>
        <p:spPr>
          <a:xfrm>
            <a:off x="567266" y="1004372"/>
            <a:ext cx="10922000" cy="5410669"/>
          </a:xfrm>
          <a:prstGeom prst="rect">
            <a:avLst/>
          </a:prstGeom>
        </p:spPr>
      </p:pic>
    </p:spTree>
    <p:extLst>
      <p:ext uri="{BB962C8B-B14F-4D97-AF65-F5344CB8AC3E}">
        <p14:creationId xmlns:p14="http://schemas.microsoft.com/office/powerpoint/2010/main" val="64794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95C5610-5F7A-ACD6-314D-97311793B6E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9F36B7-D550-DDC6-3DA6-6BF00442AD58}"/>
              </a:ext>
            </a:extLst>
          </p:cNvPr>
          <p:cNvPicPr>
            <a:picLocks noChangeAspect="1"/>
          </p:cNvPicPr>
          <p:nvPr/>
        </p:nvPicPr>
        <p:blipFill>
          <a:blip r:embed="rId2"/>
          <a:stretch>
            <a:fillRect/>
          </a:stretch>
        </p:blipFill>
        <p:spPr>
          <a:xfrm>
            <a:off x="0" y="0"/>
            <a:ext cx="9754445" cy="6885890"/>
          </a:xfrm>
          <a:prstGeom prst="rect">
            <a:avLst/>
          </a:prstGeom>
        </p:spPr>
      </p:pic>
      <p:pic>
        <p:nvPicPr>
          <p:cNvPr id="7" name="Picture 6">
            <a:extLst>
              <a:ext uri="{FF2B5EF4-FFF2-40B4-BE49-F238E27FC236}">
                <a16:creationId xmlns:a16="http://schemas.microsoft.com/office/drawing/2014/main" id="{79D3768C-D2CB-B06F-CFC7-19F61A340D35}"/>
              </a:ext>
            </a:extLst>
          </p:cNvPr>
          <p:cNvPicPr>
            <a:picLocks noChangeAspect="1"/>
          </p:cNvPicPr>
          <p:nvPr/>
        </p:nvPicPr>
        <p:blipFill>
          <a:blip r:embed="rId3"/>
          <a:stretch>
            <a:fillRect/>
          </a:stretch>
        </p:blipFill>
        <p:spPr>
          <a:xfrm>
            <a:off x="-136833" y="460837"/>
            <a:ext cx="5148776" cy="4238894"/>
          </a:xfrm>
          <a:prstGeom prst="rect">
            <a:avLst/>
          </a:prstGeom>
        </p:spPr>
      </p:pic>
      <p:cxnSp>
        <p:nvCxnSpPr>
          <p:cNvPr id="8" name="Straight Connector 7">
            <a:extLst>
              <a:ext uri="{FF2B5EF4-FFF2-40B4-BE49-F238E27FC236}">
                <a16:creationId xmlns:a16="http://schemas.microsoft.com/office/drawing/2014/main" id="{2F0B11FD-E912-0155-F4DE-6B283CDC5E81}"/>
              </a:ext>
            </a:extLst>
          </p:cNvPr>
          <p:cNvCxnSpPr/>
          <p:nvPr/>
        </p:nvCxnSpPr>
        <p:spPr>
          <a:xfrm>
            <a:off x="0" y="4203780"/>
            <a:ext cx="4258101" cy="11046"/>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6137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1E367EED-4A5C-673F-DB16-05E4B0B869C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C2B3AD-1C86-07B8-6BC8-3C56EFBA1934}"/>
              </a:ext>
            </a:extLst>
          </p:cNvPr>
          <p:cNvSpPr txBox="1"/>
          <p:nvPr/>
        </p:nvSpPr>
        <p:spPr>
          <a:xfrm>
            <a:off x="491613" y="206477"/>
            <a:ext cx="8023122" cy="769441"/>
          </a:xfrm>
          <a:prstGeom prst="rect">
            <a:avLst/>
          </a:prstGeom>
          <a:noFill/>
        </p:spPr>
        <p:txBody>
          <a:bodyPr wrap="square" rtlCol="0">
            <a:spAutoFit/>
          </a:bodyPr>
          <a:lstStyle/>
          <a:p>
            <a:r>
              <a:rPr lang="en-IN" sz="4400" b="1" dirty="0"/>
              <a:t>Problem Statement :</a:t>
            </a:r>
          </a:p>
        </p:txBody>
      </p:sp>
      <p:sp>
        <p:nvSpPr>
          <p:cNvPr id="5" name="TextBox 4">
            <a:extLst>
              <a:ext uri="{FF2B5EF4-FFF2-40B4-BE49-F238E27FC236}">
                <a16:creationId xmlns:a16="http://schemas.microsoft.com/office/drawing/2014/main" id="{25FF4259-ECCA-66A0-FE6D-45538907206D}"/>
              </a:ext>
            </a:extLst>
          </p:cNvPr>
          <p:cNvSpPr txBox="1"/>
          <p:nvPr/>
        </p:nvSpPr>
        <p:spPr>
          <a:xfrm>
            <a:off x="491613" y="1118786"/>
            <a:ext cx="10441858" cy="923330"/>
          </a:xfrm>
          <a:prstGeom prst="rect">
            <a:avLst/>
          </a:prstGeom>
          <a:noFill/>
        </p:spPr>
        <p:txBody>
          <a:bodyPr wrap="square">
            <a:spAutoFit/>
          </a:bodyPr>
          <a:lstStyle/>
          <a:p>
            <a:r>
              <a:rPr lang="en-US" dirty="0"/>
              <a:t>Organizations face the challenge of identifying potential customer converters in digital marketing, where inefficient resource allocation often leads to wasted advertising spend. By leveraging machine learning, the goal is to enhance targeting strategies and optimize marketing efforts to improve conversion rates.</a:t>
            </a:r>
            <a:endParaRPr lang="en-IN" sz="2200" dirty="0"/>
          </a:p>
        </p:txBody>
      </p:sp>
      <p:sp>
        <p:nvSpPr>
          <p:cNvPr id="9" name="TextBox 8">
            <a:extLst>
              <a:ext uri="{FF2B5EF4-FFF2-40B4-BE49-F238E27FC236}">
                <a16:creationId xmlns:a16="http://schemas.microsoft.com/office/drawing/2014/main" id="{369E7E03-DE4B-31F0-2454-6AA4A1377977}"/>
              </a:ext>
            </a:extLst>
          </p:cNvPr>
          <p:cNvSpPr txBox="1"/>
          <p:nvPr/>
        </p:nvSpPr>
        <p:spPr>
          <a:xfrm>
            <a:off x="491613" y="3044300"/>
            <a:ext cx="8681884" cy="1938992"/>
          </a:xfrm>
          <a:prstGeom prst="rect">
            <a:avLst/>
          </a:prstGeom>
          <a:noFill/>
        </p:spPr>
        <p:txBody>
          <a:bodyPr wrap="square">
            <a:spAutoFit/>
          </a:bodyPr>
          <a:lstStyle/>
          <a:p>
            <a:r>
              <a:rPr lang="en-US" sz="2400" b="1" i="1" dirty="0">
                <a:effectLst/>
              </a:rPr>
              <a:t>The Objective of this project are as follows:</a:t>
            </a:r>
          </a:p>
          <a:p>
            <a:br>
              <a:rPr lang="en-US" sz="2400" dirty="0"/>
            </a:br>
            <a:r>
              <a:rPr lang="en-US" sz="2400" b="1" i="1" dirty="0">
                <a:effectLst/>
              </a:rPr>
              <a:t>1. Develop a robust predictive model</a:t>
            </a:r>
            <a:endParaRPr lang="en-US" sz="2400" b="1" i="1" dirty="0"/>
          </a:p>
          <a:p>
            <a:r>
              <a:rPr lang="en-US" sz="2400" b="1" i="1" dirty="0">
                <a:effectLst/>
              </a:rPr>
              <a:t>2. Analyzing which campaign types and channels provide best ROI</a:t>
            </a:r>
          </a:p>
          <a:p>
            <a:endParaRPr lang="en-US" sz="2400" b="1" i="1" dirty="0">
              <a:effectLst/>
            </a:endParaRPr>
          </a:p>
        </p:txBody>
      </p:sp>
    </p:spTree>
    <p:extLst>
      <p:ext uri="{BB962C8B-B14F-4D97-AF65-F5344CB8AC3E}">
        <p14:creationId xmlns:p14="http://schemas.microsoft.com/office/powerpoint/2010/main" val="307805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B9146D4-F71D-EEA6-DEA9-EEBAD6ADACB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87CC650-73B3-168B-8382-7B58B41E1EB4}"/>
              </a:ext>
            </a:extLst>
          </p:cNvPr>
          <p:cNvSpPr txBox="1"/>
          <p:nvPr/>
        </p:nvSpPr>
        <p:spPr>
          <a:xfrm>
            <a:off x="491613" y="206477"/>
            <a:ext cx="8023122" cy="769441"/>
          </a:xfrm>
          <a:prstGeom prst="rect">
            <a:avLst/>
          </a:prstGeom>
          <a:noFill/>
        </p:spPr>
        <p:txBody>
          <a:bodyPr wrap="square" rtlCol="0">
            <a:spAutoFit/>
          </a:bodyPr>
          <a:lstStyle/>
          <a:p>
            <a:r>
              <a:rPr lang="en-IN" sz="4400" b="1" dirty="0"/>
              <a:t>Dataset Description :</a:t>
            </a:r>
          </a:p>
        </p:txBody>
      </p:sp>
      <p:sp>
        <p:nvSpPr>
          <p:cNvPr id="4" name="TextBox 3">
            <a:extLst>
              <a:ext uri="{FF2B5EF4-FFF2-40B4-BE49-F238E27FC236}">
                <a16:creationId xmlns:a16="http://schemas.microsoft.com/office/drawing/2014/main" id="{360334A7-ADBE-1D16-4E4E-909BF6AF5D89}"/>
              </a:ext>
            </a:extLst>
          </p:cNvPr>
          <p:cNvSpPr txBox="1"/>
          <p:nvPr/>
        </p:nvSpPr>
        <p:spPr>
          <a:xfrm>
            <a:off x="176980" y="985751"/>
            <a:ext cx="10451691" cy="1631216"/>
          </a:xfrm>
          <a:prstGeom prst="rect">
            <a:avLst/>
          </a:prstGeom>
          <a:noFill/>
        </p:spPr>
        <p:txBody>
          <a:bodyPr wrap="square">
            <a:spAutoFit/>
          </a:bodyPr>
          <a:lstStyle/>
          <a:p>
            <a:r>
              <a:rPr lang="en-US" sz="2000" dirty="0">
                <a:latin typeface="system-ui"/>
              </a:rPr>
              <a:t>The datasets contains various features and a target variable called Conversions: 1 (converted), 0(Not Converted)</a:t>
            </a:r>
            <a:endParaRPr lang="en-US" sz="2000" b="0" i="0" dirty="0">
              <a:effectLst/>
              <a:latin typeface="system-ui"/>
            </a:endParaRPr>
          </a:p>
          <a:p>
            <a:endParaRPr lang="en-US" sz="2000" dirty="0">
              <a:latin typeface="system-ui"/>
            </a:endParaRPr>
          </a:p>
          <a:p>
            <a:r>
              <a:rPr lang="en-US" altLang="en-US" sz="2000" b="1" dirty="0"/>
              <a:t>Shape:</a:t>
            </a:r>
            <a:r>
              <a:rPr lang="en-US" altLang="en-US" sz="2000" dirty="0"/>
              <a:t> 8,000 rows &amp; 20 columns</a:t>
            </a:r>
          </a:p>
          <a:p>
            <a:r>
              <a:rPr lang="en-US" altLang="en-US" sz="2000" dirty="0"/>
              <a:t>The data contains the following attributes:</a:t>
            </a:r>
          </a:p>
        </p:txBody>
      </p:sp>
      <p:graphicFrame>
        <p:nvGraphicFramePr>
          <p:cNvPr id="5" name="Diagram 4">
            <a:extLst>
              <a:ext uri="{FF2B5EF4-FFF2-40B4-BE49-F238E27FC236}">
                <a16:creationId xmlns:a16="http://schemas.microsoft.com/office/drawing/2014/main" id="{74475773-F2B0-2A46-E082-7C4986EE4289}"/>
              </a:ext>
            </a:extLst>
          </p:cNvPr>
          <p:cNvGraphicFramePr/>
          <p:nvPr>
            <p:extLst>
              <p:ext uri="{D42A27DB-BD31-4B8C-83A1-F6EECF244321}">
                <p14:modId xmlns:p14="http://schemas.microsoft.com/office/powerpoint/2010/main" val="1641270013"/>
              </p:ext>
            </p:extLst>
          </p:nvPr>
        </p:nvGraphicFramePr>
        <p:xfrm>
          <a:off x="491613" y="3072580"/>
          <a:ext cx="4031226" cy="3328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3CADAFB7-82E4-99BE-EE80-43721AC1C0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3378" y="1565385"/>
            <a:ext cx="6369964" cy="4933689"/>
          </a:xfrm>
          <a:prstGeom prst="rect">
            <a:avLst/>
          </a:prstGeom>
        </p:spPr>
      </p:pic>
    </p:spTree>
    <p:extLst>
      <p:ext uri="{BB962C8B-B14F-4D97-AF65-F5344CB8AC3E}">
        <p14:creationId xmlns:p14="http://schemas.microsoft.com/office/powerpoint/2010/main" val="197850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D557C84-E325-8955-BC16-C9D4C9297F5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6DAE34E-1998-82EE-CD06-AF3DAE635F0F}"/>
              </a:ext>
            </a:extLst>
          </p:cNvPr>
          <p:cNvSpPr txBox="1"/>
          <p:nvPr/>
        </p:nvSpPr>
        <p:spPr>
          <a:xfrm>
            <a:off x="491613" y="206477"/>
            <a:ext cx="8023122" cy="769441"/>
          </a:xfrm>
          <a:prstGeom prst="rect">
            <a:avLst/>
          </a:prstGeom>
          <a:noFill/>
        </p:spPr>
        <p:txBody>
          <a:bodyPr wrap="square" rtlCol="0">
            <a:spAutoFit/>
          </a:bodyPr>
          <a:lstStyle/>
          <a:p>
            <a:r>
              <a:rPr lang="en-IN" sz="4400" b="1" dirty="0"/>
              <a:t>EDA (Exploratory Data Analysis) :</a:t>
            </a:r>
          </a:p>
        </p:txBody>
      </p:sp>
      <p:sp>
        <p:nvSpPr>
          <p:cNvPr id="3" name="TextBox 2">
            <a:extLst>
              <a:ext uri="{FF2B5EF4-FFF2-40B4-BE49-F238E27FC236}">
                <a16:creationId xmlns:a16="http://schemas.microsoft.com/office/drawing/2014/main" id="{3F5775EC-8CC3-0DB9-75DF-186F71DAD136}"/>
              </a:ext>
            </a:extLst>
          </p:cNvPr>
          <p:cNvSpPr txBox="1"/>
          <p:nvPr/>
        </p:nvSpPr>
        <p:spPr>
          <a:xfrm>
            <a:off x="609600" y="1193800"/>
            <a:ext cx="1085426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Data cleaning: Dropping of Customer Id, </a:t>
            </a:r>
            <a:r>
              <a:rPr lang="en-US" dirty="0" err="1"/>
              <a:t>AdvertisingPlatform</a:t>
            </a:r>
            <a:r>
              <a:rPr lang="en-US" dirty="0"/>
              <a:t> and </a:t>
            </a:r>
            <a:r>
              <a:rPr lang="en-US" dirty="0" err="1"/>
              <a:t>AdvertisingTool</a:t>
            </a:r>
            <a:endParaRPr lang="en-US" dirty="0"/>
          </a:p>
          <a:p>
            <a:pPr marL="285750" indent="-285750">
              <a:buFont typeface="Arial" panose="020B0604020202020204" pitchFamily="34" charset="0"/>
              <a:buChar char="•"/>
            </a:pPr>
            <a:r>
              <a:rPr lang="en-US" dirty="0"/>
              <a:t>Data Visualization:</a:t>
            </a:r>
          </a:p>
          <a:p>
            <a:pPr marL="742950" lvl="1" indent="-285750">
              <a:buFont typeface="Arial" panose="020B0604020202020204" pitchFamily="34" charset="0"/>
              <a:buChar char="•"/>
            </a:pPr>
            <a:r>
              <a:rPr lang="en-US" dirty="0"/>
              <a:t>There is a clear imbalance in the data set as </a:t>
            </a:r>
            <a:r>
              <a:rPr lang="en-US" b="0" i="0" dirty="0">
                <a:effectLst/>
                <a:latin typeface="system-ui"/>
              </a:rPr>
              <a:t>87.65% are converted and only 12.35% are not converted</a:t>
            </a:r>
          </a:p>
          <a:p>
            <a:pPr marL="742950" lvl="1" indent="-285750">
              <a:buFont typeface="Arial" panose="020B0604020202020204" pitchFamily="34" charset="0"/>
              <a:buChar char="•"/>
            </a:pPr>
            <a:r>
              <a:rPr lang="en-US" dirty="0"/>
              <a:t>The data Contains more of Female users and they have more conversions as well even though there is isn’t a significant difference between the average Income of the 2 genders. </a:t>
            </a:r>
          </a:p>
          <a:p>
            <a:pPr marL="742950" lvl="1"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p:txBody>
      </p:sp>
      <p:pic>
        <p:nvPicPr>
          <p:cNvPr id="15" name="Picture 14">
            <a:extLst>
              <a:ext uri="{FF2B5EF4-FFF2-40B4-BE49-F238E27FC236}">
                <a16:creationId xmlns:a16="http://schemas.microsoft.com/office/drawing/2014/main" id="{2A2ACD55-E3CE-647A-FFBF-BDAD4B8553E3}"/>
              </a:ext>
            </a:extLst>
          </p:cNvPr>
          <p:cNvPicPr>
            <a:picLocks noChangeAspect="1"/>
          </p:cNvPicPr>
          <p:nvPr/>
        </p:nvPicPr>
        <p:blipFill>
          <a:blip r:embed="rId2"/>
          <a:stretch>
            <a:fillRect/>
          </a:stretch>
        </p:blipFill>
        <p:spPr>
          <a:xfrm>
            <a:off x="491613" y="3556000"/>
            <a:ext cx="2134599" cy="3019374"/>
          </a:xfrm>
          <a:prstGeom prst="rect">
            <a:avLst/>
          </a:prstGeom>
        </p:spPr>
      </p:pic>
      <p:pic>
        <p:nvPicPr>
          <p:cNvPr id="17" name="Picture 16">
            <a:extLst>
              <a:ext uri="{FF2B5EF4-FFF2-40B4-BE49-F238E27FC236}">
                <a16:creationId xmlns:a16="http://schemas.microsoft.com/office/drawing/2014/main" id="{9789A722-F264-91BD-4D7F-A3B5AEFACBA4}"/>
              </a:ext>
            </a:extLst>
          </p:cNvPr>
          <p:cNvPicPr>
            <a:picLocks noChangeAspect="1"/>
          </p:cNvPicPr>
          <p:nvPr/>
        </p:nvPicPr>
        <p:blipFill>
          <a:blip r:embed="rId3"/>
          <a:stretch>
            <a:fillRect/>
          </a:stretch>
        </p:blipFill>
        <p:spPr>
          <a:xfrm>
            <a:off x="2996860" y="3556000"/>
            <a:ext cx="2317360" cy="2972971"/>
          </a:xfrm>
          <a:prstGeom prst="rect">
            <a:avLst/>
          </a:prstGeom>
        </p:spPr>
      </p:pic>
      <p:pic>
        <p:nvPicPr>
          <p:cNvPr id="19" name="Picture 18">
            <a:extLst>
              <a:ext uri="{FF2B5EF4-FFF2-40B4-BE49-F238E27FC236}">
                <a16:creationId xmlns:a16="http://schemas.microsoft.com/office/drawing/2014/main" id="{F78EDAA4-F8F9-5D36-1A3F-091176B7A97D}"/>
              </a:ext>
            </a:extLst>
          </p:cNvPr>
          <p:cNvPicPr>
            <a:picLocks noChangeAspect="1"/>
          </p:cNvPicPr>
          <p:nvPr/>
        </p:nvPicPr>
        <p:blipFill>
          <a:blip r:embed="rId4"/>
          <a:stretch>
            <a:fillRect/>
          </a:stretch>
        </p:blipFill>
        <p:spPr>
          <a:xfrm>
            <a:off x="5740402" y="3542055"/>
            <a:ext cx="2889361" cy="2967452"/>
          </a:xfrm>
          <a:prstGeom prst="rect">
            <a:avLst/>
          </a:prstGeom>
        </p:spPr>
      </p:pic>
      <p:pic>
        <p:nvPicPr>
          <p:cNvPr id="21" name="Picture 20">
            <a:extLst>
              <a:ext uri="{FF2B5EF4-FFF2-40B4-BE49-F238E27FC236}">
                <a16:creationId xmlns:a16="http://schemas.microsoft.com/office/drawing/2014/main" id="{15BC9DF4-CE12-C568-20B6-EE5BBF0A334C}"/>
              </a:ext>
            </a:extLst>
          </p:cNvPr>
          <p:cNvPicPr>
            <a:picLocks noChangeAspect="1"/>
          </p:cNvPicPr>
          <p:nvPr/>
        </p:nvPicPr>
        <p:blipFill>
          <a:blip r:embed="rId5"/>
          <a:stretch>
            <a:fillRect/>
          </a:stretch>
        </p:blipFill>
        <p:spPr>
          <a:xfrm>
            <a:off x="8880987" y="3556000"/>
            <a:ext cx="2819400" cy="2953507"/>
          </a:xfrm>
          <a:prstGeom prst="rect">
            <a:avLst/>
          </a:prstGeom>
        </p:spPr>
      </p:pic>
    </p:spTree>
    <p:extLst>
      <p:ext uri="{BB962C8B-B14F-4D97-AF65-F5344CB8AC3E}">
        <p14:creationId xmlns:p14="http://schemas.microsoft.com/office/powerpoint/2010/main" val="354541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FDBA66C-9B98-C489-7121-3344CFBA3C6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F80D34-5930-3D76-D731-3A7609EA2DEC}"/>
              </a:ext>
            </a:extLst>
          </p:cNvPr>
          <p:cNvSpPr txBox="1"/>
          <p:nvPr/>
        </p:nvSpPr>
        <p:spPr>
          <a:xfrm>
            <a:off x="491613" y="206477"/>
            <a:ext cx="8023122" cy="769441"/>
          </a:xfrm>
          <a:prstGeom prst="rect">
            <a:avLst/>
          </a:prstGeom>
          <a:noFill/>
        </p:spPr>
        <p:txBody>
          <a:bodyPr wrap="square" rtlCol="0">
            <a:spAutoFit/>
          </a:bodyPr>
          <a:lstStyle/>
          <a:p>
            <a:r>
              <a:rPr lang="en-IN" sz="4400" b="1" dirty="0"/>
              <a:t>EDA (Exploratory Data Analysis) :</a:t>
            </a:r>
          </a:p>
        </p:txBody>
      </p:sp>
      <p:sp>
        <p:nvSpPr>
          <p:cNvPr id="3" name="TextBox 2">
            <a:extLst>
              <a:ext uri="{FF2B5EF4-FFF2-40B4-BE49-F238E27FC236}">
                <a16:creationId xmlns:a16="http://schemas.microsoft.com/office/drawing/2014/main" id="{EF0B63E0-ECCE-17AE-730D-663C9A0BD88F}"/>
              </a:ext>
            </a:extLst>
          </p:cNvPr>
          <p:cNvSpPr txBox="1"/>
          <p:nvPr/>
        </p:nvSpPr>
        <p:spPr>
          <a:xfrm>
            <a:off x="609600" y="1193800"/>
            <a:ext cx="1085426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Data Visualization:</a:t>
            </a:r>
          </a:p>
          <a:p>
            <a:pPr marL="742950" lvl="1" indent="-285750">
              <a:buFont typeface="Arial" panose="020B0604020202020204" pitchFamily="34" charset="0"/>
              <a:buChar char="•"/>
            </a:pPr>
            <a:r>
              <a:rPr lang="en-US" dirty="0"/>
              <a:t>There is a clear correlation between ad spend and conversions as more Ad Spend is causing more conversions.</a:t>
            </a:r>
          </a:p>
          <a:p>
            <a:pPr marL="742950" lvl="1" indent="-285750">
              <a:buFont typeface="Arial" panose="020B0604020202020204" pitchFamily="34" charset="0"/>
              <a:buChar char="•"/>
            </a:pPr>
            <a:r>
              <a:rPr lang="en-US" dirty="0"/>
              <a:t>But there isn't any significant difference when it comes to age and income for conversions </a:t>
            </a:r>
          </a:p>
          <a:p>
            <a:pPr lvl="1"/>
            <a:endParaRPr lang="en-US" dirty="0"/>
          </a:p>
          <a:p>
            <a:pPr marL="742950" lvl="1"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555C42ED-A48D-6624-CE83-584AD217435E}"/>
              </a:ext>
            </a:extLst>
          </p:cNvPr>
          <p:cNvPicPr>
            <a:picLocks noChangeAspect="1"/>
          </p:cNvPicPr>
          <p:nvPr/>
        </p:nvPicPr>
        <p:blipFill>
          <a:blip r:embed="rId2"/>
          <a:stretch>
            <a:fillRect/>
          </a:stretch>
        </p:blipFill>
        <p:spPr>
          <a:xfrm>
            <a:off x="609600" y="3066900"/>
            <a:ext cx="10493649" cy="3467400"/>
          </a:xfrm>
          <a:prstGeom prst="rect">
            <a:avLst/>
          </a:prstGeom>
        </p:spPr>
      </p:pic>
    </p:spTree>
    <p:extLst>
      <p:ext uri="{BB962C8B-B14F-4D97-AF65-F5344CB8AC3E}">
        <p14:creationId xmlns:p14="http://schemas.microsoft.com/office/powerpoint/2010/main" val="1182715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AB91A4A-4210-056B-D5A7-CA5441EC6A1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D53CBDF-EE48-619C-C890-F5A96FFFE183}"/>
              </a:ext>
            </a:extLst>
          </p:cNvPr>
          <p:cNvSpPr txBox="1"/>
          <p:nvPr/>
        </p:nvSpPr>
        <p:spPr>
          <a:xfrm>
            <a:off x="491613" y="206477"/>
            <a:ext cx="8023122" cy="769441"/>
          </a:xfrm>
          <a:prstGeom prst="rect">
            <a:avLst/>
          </a:prstGeom>
          <a:noFill/>
        </p:spPr>
        <p:txBody>
          <a:bodyPr wrap="square" rtlCol="0">
            <a:spAutoFit/>
          </a:bodyPr>
          <a:lstStyle/>
          <a:p>
            <a:r>
              <a:rPr lang="en-IN" sz="4400" b="1" dirty="0"/>
              <a:t>EDA (Exploratory Data Analysis) :</a:t>
            </a:r>
          </a:p>
        </p:txBody>
      </p:sp>
      <p:sp>
        <p:nvSpPr>
          <p:cNvPr id="3" name="TextBox 2">
            <a:extLst>
              <a:ext uri="{FF2B5EF4-FFF2-40B4-BE49-F238E27FC236}">
                <a16:creationId xmlns:a16="http://schemas.microsoft.com/office/drawing/2014/main" id="{AD03C3AC-C92E-BA94-4CB9-737A719613F8}"/>
              </a:ext>
            </a:extLst>
          </p:cNvPr>
          <p:cNvSpPr txBox="1"/>
          <p:nvPr/>
        </p:nvSpPr>
        <p:spPr>
          <a:xfrm>
            <a:off x="609600" y="1193800"/>
            <a:ext cx="1085426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Data Visualization:</a:t>
            </a:r>
          </a:p>
          <a:p>
            <a:pPr marL="742950" lvl="1" indent="-285750">
              <a:buFont typeface="Arial" panose="020B0604020202020204" pitchFamily="34" charset="0"/>
              <a:buChar char="•"/>
            </a:pPr>
            <a:r>
              <a:rPr lang="en-US" b="0" i="0" dirty="0">
                <a:effectLst/>
                <a:latin typeface="system-ui"/>
              </a:rPr>
              <a:t>We can see the highest spend on Email in retention and Social media in awareness, and these 2 channels also have the highest ctr and conversion rate</a:t>
            </a:r>
            <a:endParaRPr lang="en-US" dirty="0"/>
          </a:p>
          <a:p>
            <a:pPr marL="742950" lvl="1"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D8F1999A-B50C-6799-60F6-FC7CBAF7D758}"/>
              </a:ext>
            </a:extLst>
          </p:cNvPr>
          <p:cNvPicPr>
            <a:picLocks noChangeAspect="1"/>
          </p:cNvPicPr>
          <p:nvPr/>
        </p:nvPicPr>
        <p:blipFill>
          <a:blip r:embed="rId2"/>
          <a:stretch>
            <a:fillRect/>
          </a:stretch>
        </p:blipFill>
        <p:spPr>
          <a:xfrm>
            <a:off x="491614" y="4123270"/>
            <a:ext cx="4292054" cy="2125131"/>
          </a:xfrm>
          <a:prstGeom prst="rect">
            <a:avLst/>
          </a:prstGeom>
        </p:spPr>
      </p:pic>
      <p:pic>
        <p:nvPicPr>
          <p:cNvPr id="7" name="Picture 6">
            <a:extLst>
              <a:ext uri="{FF2B5EF4-FFF2-40B4-BE49-F238E27FC236}">
                <a16:creationId xmlns:a16="http://schemas.microsoft.com/office/drawing/2014/main" id="{4C5878F7-9A95-A982-3002-F1A724F26F87}"/>
              </a:ext>
            </a:extLst>
          </p:cNvPr>
          <p:cNvPicPr>
            <a:picLocks noChangeAspect="1"/>
          </p:cNvPicPr>
          <p:nvPr/>
        </p:nvPicPr>
        <p:blipFill>
          <a:blip r:embed="rId3"/>
          <a:stretch>
            <a:fillRect/>
          </a:stretch>
        </p:blipFill>
        <p:spPr>
          <a:xfrm>
            <a:off x="5166320" y="4123269"/>
            <a:ext cx="3482690" cy="2125132"/>
          </a:xfrm>
          <a:prstGeom prst="rect">
            <a:avLst/>
          </a:prstGeom>
        </p:spPr>
      </p:pic>
      <p:pic>
        <p:nvPicPr>
          <p:cNvPr id="9" name="Picture 8">
            <a:extLst>
              <a:ext uri="{FF2B5EF4-FFF2-40B4-BE49-F238E27FC236}">
                <a16:creationId xmlns:a16="http://schemas.microsoft.com/office/drawing/2014/main" id="{C1A2ACDC-7D06-0E01-8848-ADBED2BC1D5E}"/>
              </a:ext>
            </a:extLst>
          </p:cNvPr>
          <p:cNvPicPr>
            <a:picLocks noChangeAspect="1"/>
          </p:cNvPicPr>
          <p:nvPr/>
        </p:nvPicPr>
        <p:blipFill>
          <a:blip r:embed="rId4"/>
          <a:stretch>
            <a:fillRect/>
          </a:stretch>
        </p:blipFill>
        <p:spPr>
          <a:xfrm>
            <a:off x="9031663" y="4123269"/>
            <a:ext cx="2940204" cy="2125132"/>
          </a:xfrm>
          <a:prstGeom prst="rect">
            <a:avLst/>
          </a:prstGeom>
        </p:spPr>
      </p:pic>
    </p:spTree>
    <p:extLst>
      <p:ext uri="{BB962C8B-B14F-4D97-AF65-F5344CB8AC3E}">
        <p14:creationId xmlns:p14="http://schemas.microsoft.com/office/powerpoint/2010/main" val="615883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824D505D-30DB-4A1E-5FFA-0503A615072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D538EC-9A8C-35DB-32E3-0498C7D5BC4A}"/>
              </a:ext>
            </a:extLst>
          </p:cNvPr>
          <p:cNvSpPr txBox="1"/>
          <p:nvPr/>
        </p:nvSpPr>
        <p:spPr>
          <a:xfrm>
            <a:off x="491613" y="206477"/>
            <a:ext cx="8023122" cy="769441"/>
          </a:xfrm>
          <a:prstGeom prst="rect">
            <a:avLst/>
          </a:prstGeom>
          <a:noFill/>
        </p:spPr>
        <p:txBody>
          <a:bodyPr wrap="square" rtlCol="0">
            <a:spAutoFit/>
          </a:bodyPr>
          <a:lstStyle/>
          <a:p>
            <a:r>
              <a:rPr lang="en-IN" sz="4400" b="1" dirty="0"/>
              <a:t>EDA (Exploratory Data Analysis) :</a:t>
            </a:r>
          </a:p>
        </p:txBody>
      </p:sp>
      <p:sp>
        <p:nvSpPr>
          <p:cNvPr id="3" name="TextBox 2">
            <a:extLst>
              <a:ext uri="{FF2B5EF4-FFF2-40B4-BE49-F238E27FC236}">
                <a16:creationId xmlns:a16="http://schemas.microsoft.com/office/drawing/2014/main" id="{995D5A3C-789A-FC01-00E2-A22865F3B033}"/>
              </a:ext>
            </a:extLst>
          </p:cNvPr>
          <p:cNvSpPr txBox="1"/>
          <p:nvPr/>
        </p:nvSpPr>
        <p:spPr>
          <a:xfrm>
            <a:off x="609600" y="1193800"/>
            <a:ext cx="10854267" cy="923330"/>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0500E415-E19C-B981-76B7-AE43929B9355}"/>
              </a:ext>
            </a:extLst>
          </p:cNvPr>
          <p:cNvPicPr>
            <a:picLocks noChangeAspect="1"/>
          </p:cNvPicPr>
          <p:nvPr/>
        </p:nvPicPr>
        <p:blipFill>
          <a:blip r:embed="rId2"/>
          <a:stretch>
            <a:fillRect/>
          </a:stretch>
        </p:blipFill>
        <p:spPr>
          <a:xfrm>
            <a:off x="609600" y="3996330"/>
            <a:ext cx="3742639" cy="2535110"/>
          </a:xfrm>
          <a:prstGeom prst="rect">
            <a:avLst/>
          </a:prstGeom>
        </p:spPr>
      </p:pic>
      <p:pic>
        <p:nvPicPr>
          <p:cNvPr id="10" name="Picture 9">
            <a:extLst>
              <a:ext uri="{FF2B5EF4-FFF2-40B4-BE49-F238E27FC236}">
                <a16:creationId xmlns:a16="http://schemas.microsoft.com/office/drawing/2014/main" id="{13BBA783-A309-834F-397C-230290DF4BF4}"/>
              </a:ext>
            </a:extLst>
          </p:cNvPr>
          <p:cNvPicPr>
            <a:picLocks noChangeAspect="1"/>
          </p:cNvPicPr>
          <p:nvPr/>
        </p:nvPicPr>
        <p:blipFill>
          <a:blip r:embed="rId3"/>
          <a:stretch>
            <a:fillRect/>
          </a:stretch>
        </p:blipFill>
        <p:spPr>
          <a:xfrm>
            <a:off x="7081271" y="3916647"/>
            <a:ext cx="4924462" cy="2631361"/>
          </a:xfrm>
          <a:prstGeom prst="rect">
            <a:avLst/>
          </a:prstGeom>
        </p:spPr>
      </p:pic>
      <p:pic>
        <p:nvPicPr>
          <p:cNvPr id="12" name="Picture 11">
            <a:extLst>
              <a:ext uri="{FF2B5EF4-FFF2-40B4-BE49-F238E27FC236}">
                <a16:creationId xmlns:a16="http://schemas.microsoft.com/office/drawing/2014/main" id="{632B6698-649A-483A-C860-3931BCFB2C2C}"/>
              </a:ext>
            </a:extLst>
          </p:cNvPr>
          <p:cNvPicPr>
            <a:picLocks noChangeAspect="1"/>
          </p:cNvPicPr>
          <p:nvPr/>
        </p:nvPicPr>
        <p:blipFill>
          <a:blip r:embed="rId4"/>
          <a:stretch>
            <a:fillRect/>
          </a:stretch>
        </p:blipFill>
        <p:spPr>
          <a:xfrm>
            <a:off x="609601" y="1050301"/>
            <a:ext cx="3742638" cy="2728147"/>
          </a:xfrm>
          <a:prstGeom prst="rect">
            <a:avLst/>
          </a:prstGeom>
        </p:spPr>
      </p:pic>
      <p:pic>
        <p:nvPicPr>
          <p:cNvPr id="14" name="Picture 13">
            <a:extLst>
              <a:ext uri="{FF2B5EF4-FFF2-40B4-BE49-F238E27FC236}">
                <a16:creationId xmlns:a16="http://schemas.microsoft.com/office/drawing/2014/main" id="{D8B53A89-C255-25D2-59D4-5DE6C91A876C}"/>
              </a:ext>
            </a:extLst>
          </p:cNvPr>
          <p:cNvPicPr>
            <a:picLocks noChangeAspect="1"/>
          </p:cNvPicPr>
          <p:nvPr/>
        </p:nvPicPr>
        <p:blipFill>
          <a:blip r:embed="rId5"/>
          <a:stretch>
            <a:fillRect/>
          </a:stretch>
        </p:blipFill>
        <p:spPr>
          <a:xfrm>
            <a:off x="7081271" y="1050301"/>
            <a:ext cx="4763596" cy="2728147"/>
          </a:xfrm>
          <a:prstGeom prst="rect">
            <a:avLst/>
          </a:prstGeom>
        </p:spPr>
      </p:pic>
    </p:spTree>
    <p:extLst>
      <p:ext uri="{BB962C8B-B14F-4D97-AF65-F5344CB8AC3E}">
        <p14:creationId xmlns:p14="http://schemas.microsoft.com/office/powerpoint/2010/main" val="2968435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8870">
              <a:srgbClr val="E3EAF6"/>
            </a:gs>
            <a:gs pos="64750">
              <a:srgbClr val="B5C7E7"/>
            </a:gs>
            <a:gs pos="55500">
              <a:srgbClr val="BECEEA"/>
            </a:gs>
            <a:gs pos="37000">
              <a:srgbClr val="D1DCF0"/>
            </a:gs>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2568CD6-4F15-E105-890D-3C913CCE7F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F997D7-8E80-8E7B-8090-76E6932B2845}"/>
              </a:ext>
            </a:extLst>
          </p:cNvPr>
          <p:cNvSpPr txBox="1"/>
          <p:nvPr/>
        </p:nvSpPr>
        <p:spPr>
          <a:xfrm>
            <a:off x="541040" y="95394"/>
            <a:ext cx="8023122" cy="769441"/>
          </a:xfrm>
          <a:prstGeom prst="rect">
            <a:avLst/>
          </a:prstGeom>
          <a:noFill/>
        </p:spPr>
        <p:txBody>
          <a:bodyPr wrap="square" rtlCol="0">
            <a:spAutoFit/>
          </a:bodyPr>
          <a:lstStyle/>
          <a:p>
            <a:r>
              <a:rPr lang="en-IN" sz="4400" b="1" dirty="0"/>
              <a:t>Data Preprocessing : </a:t>
            </a:r>
          </a:p>
        </p:txBody>
      </p:sp>
      <p:sp>
        <p:nvSpPr>
          <p:cNvPr id="21" name="Rectangle 20">
            <a:extLst>
              <a:ext uri="{FF2B5EF4-FFF2-40B4-BE49-F238E27FC236}">
                <a16:creationId xmlns:a16="http://schemas.microsoft.com/office/drawing/2014/main" id="{6A7DFE97-58C8-DA0A-E874-617189EC1DDD}"/>
              </a:ext>
            </a:extLst>
          </p:cNvPr>
          <p:cNvSpPr/>
          <p:nvPr/>
        </p:nvSpPr>
        <p:spPr>
          <a:xfrm>
            <a:off x="3110743"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a:extLst>
              <a:ext uri="{FF2B5EF4-FFF2-40B4-BE49-F238E27FC236}">
                <a16:creationId xmlns:a16="http://schemas.microsoft.com/office/drawing/2014/main" id="{BF27C078-38A6-3740-694E-30CA934897A9}"/>
              </a:ext>
            </a:extLst>
          </p:cNvPr>
          <p:cNvSpPr/>
          <p:nvPr/>
        </p:nvSpPr>
        <p:spPr>
          <a:xfrm>
            <a:off x="2521815"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2C604E89-E655-8518-799D-895329A1C4C5}"/>
              </a:ext>
            </a:extLst>
          </p:cNvPr>
          <p:cNvSpPr/>
          <p:nvPr/>
        </p:nvSpPr>
        <p:spPr>
          <a:xfrm>
            <a:off x="2521815" y="979698"/>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6" name="Diagram 35">
            <a:extLst>
              <a:ext uri="{FF2B5EF4-FFF2-40B4-BE49-F238E27FC236}">
                <a16:creationId xmlns:a16="http://schemas.microsoft.com/office/drawing/2014/main" id="{A8F641C2-BE47-C54B-F707-9A776B3E0EDD}"/>
              </a:ext>
            </a:extLst>
          </p:cNvPr>
          <p:cNvGraphicFramePr/>
          <p:nvPr>
            <p:extLst>
              <p:ext uri="{D42A27DB-BD31-4B8C-83A1-F6EECF244321}">
                <p14:modId xmlns:p14="http://schemas.microsoft.com/office/powerpoint/2010/main" val="4063207785"/>
              </p:ext>
            </p:extLst>
          </p:nvPr>
        </p:nvGraphicFramePr>
        <p:xfrm>
          <a:off x="216898" y="864835"/>
          <a:ext cx="11758204" cy="5782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DABFBE7-7680-CD53-61EF-4BF0F1437FB8}"/>
              </a:ext>
            </a:extLst>
          </p:cNvPr>
          <p:cNvPicPr>
            <a:picLocks noChangeAspect="1"/>
          </p:cNvPicPr>
          <p:nvPr/>
        </p:nvPicPr>
        <p:blipFill>
          <a:blip r:embed="rId7"/>
          <a:stretch>
            <a:fillRect/>
          </a:stretch>
        </p:blipFill>
        <p:spPr>
          <a:xfrm>
            <a:off x="335239" y="3159762"/>
            <a:ext cx="3401593" cy="538476"/>
          </a:xfrm>
          <a:prstGeom prst="rect">
            <a:avLst/>
          </a:prstGeom>
        </p:spPr>
      </p:pic>
      <p:pic>
        <p:nvPicPr>
          <p:cNvPr id="6" name="Picture 5">
            <a:extLst>
              <a:ext uri="{FF2B5EF4-FFF2-40B4-BE49-F238E27FC236}">
                <a16:creationId xmlns:a16="http://schemas.microsoft.com/office/drawing/2014/main" id="{E1158A93-8F22-CC24-19A0-6BA44BA46108}"/>
              </a:ext>
            </a:extLst>
          </p:cNvPr>
          <p:cNvPicPr>
            <a:picLocks noChangeAspect="1"/>
          </p:cNvPicPr>
          <p:nvPr/>
        </p:nvPicPr>
        <p:blipFill>
          <a:blip r:embed="rId8"/>
          <a:stretch>
            <a:fillRect/>
          </a:stretch>
        </p:blipFill>
        <p:spPr>
          <a:xfrm>
            <a:off x="335239" y="3995932"/>
            <a:ext cx="3419221" cy="412438"/>
          </a:xfrm>
          <a:prstGeom prst="rect">
            <a:avLst/>
          </a:prstGeom>
        </p:spPr>
      </p:pic>
      <p:pic>
        <p:nvPicPr>
          <p:cNvPr id="8" name="Picture 7">
            <a:extLst>
              <a:ext uri="{FF2B5EF4-FFF2-40B4-BE49-F238E27FC236}">
                <a16:creationId xmlns:a16="http://schemas.microsoft.com/office/drawing/2014/main" id="{93321103-AFC0-81D6-9986-75B04926A2FA}"/>
              </a:ext>
            </a:extLst>
          </p:cNvPr>
          <p:cNvPicPr>
            <a:picLocks noChangeAspect="1"/>
          </p:cNvPicPr>
          <p:nvPr/>
        </p:nvPicPr>
        <p:blipFill>
          <a:blip r:embed="rId9"/>
          <a:stretch>
            <a:fillRect/>
          </a:stretch>
        </p:blipFill>
        <p:spPr>
          <a:xfrm>
            <a:off x="7944095" y="3480012"/>
            <a:ext cx="3452179" cy="675426"/>
          </a:xfrm>
          <a:prstGeom prst="rect">
            <a:avLst/>
          </a:prstGeom>
        </p:spPr>
      </p:pic>
    </p:spTree>
    <p:extLst>
      <p:ext uri="{BB962C8B-B14F-4D97-AF65-F5344CB8AC3E}">
        <p14:creationId xmlns:p14="http://schemas.microsoft.com/office/powerpoint/2010/main" val="30722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graphicEl>
                                              <a:dgm id="{3C1EDFE3-6252-443B-9397-5E27668E3FA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graphicEl>
                                              <a:dgm id="{B80DF5FE-0BD1-4F70-9295-BC4A4F3CA47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graphicEl>
                                              <a:dgm id="{421449FC-91FD-4EA1-AD36-A6B9E9B0710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graphicEl>
                                              <a:dgm id="{BEF99089-6647-4C5A-A33E-F2349100F99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graphicEl>
                                              <a:dgm id="{2FC82A1C-FF57-411E-8D70-B708D4C58FF4}"/>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graphicEl>
                                              <a:dgm id="{00D52DB6-3397-41E1-8D07-4F971B4159E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graphicEl>
                                              <a:dgm id="{99C94C76-6A05-4C00-9ABF-7557B443CC0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graphicEl>
                                              <a:dgm id="{A1283C54-13AF-41E6-8A0B-C0A9478A90DC}"/>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graphicEl>
                                              <a:dgm id="{9981C6BE-8DA2-4707-A5D1-65EB17E0BAC0}"/>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graphicEl>
                                              <a:dgm id="{CE5DEB91-3636-46B4-A3C0-DCBB1B8BDBBB}"/>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graphicEl>
                                              <a:dgm id="{988F1D0B-4A07-41F4-9816-A75952DC8EE4}"/>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graphicEl>
                                              <a:dgm id="{76A9F6CA-84EF-45A5-9176-C14CF5E1E13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6"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D3F0644-34CB-CB3B-2E53-7181BF802C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F67C6A-FB6A-2A6B-5968-07BA50CE5B04}"/>
              </a:ext>
            </a:extLst>
          </p:cNvPr>
          <p:cNvSpPr txBox="1"/>
          <p:nvPr/>
        </p:nvSpPr>
        <p:spPr>
          <a:xfrm>
            <a:off x="541040" y="95394"/>
            <a:ext cx="8023122" cy="769441"/>
          </a:xfrm>
          <a:prstGeom prst="rect">
            <a:avLst/>
          </a:prstGeom>
          <a:noFill/>
        </p:spPr>
        <p:txBody>
          <a:bodyPr wrap="square" rtlCol="0">
            <a:spAutoFit/>
          </a:bodyPr>
          <a:lstStyle/>
          <a:p>
            <a:r>
              <a:rPr lang="en-IN" sz="4400" b="1" dirty="0"/>
              <a:t>Model Building: </a:t>
            </a:r>
          </a:p>
        </p:txBody>
      </p:sp>
      <p:sp>
        <p:nvSpPr>
          <p:cNvPr id="21" name="Rectangle 20">
            <a:extLst>
              <a:ext uri="{FF2B5EF4-FFF2-40B4-BE49-F238E27FC236}">
                <a16:creationId xmlns:a16="http://schemas.microsoft.com/office/drawing/2014/main" id="{B92730B9-0871-82FF-37A4-4875F3C8F671}"/>
              </a:ext>
            </a:extLst>
          </p:cNvPr>
          <p:cNvSpPr/>
          <p:nvPr/>
        </p:nvSpPr>
        <p:spPr>
          <a:xfrm>
            <a:off x="3110743"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a:extLst>
              <a:ext uri="{FF2B5EF4-FFF2-40B4-BE49-F238E27FC236}">
                <a16:creationId xmlns:a16="http://schemas.microsoft.com/office/drawing/2014/main" id="{777735E4-3C7A-A098-FFED-521BECE6FA7B}"/>
              </a:ext>
            </a:extLst>
          </p:cNvPr>
          <p:cNvSpPr/>
          <p:nvPr/>
        </p:nvSpPr>
        <p:spPr>
          <a:xfrm>
            <a:off x="2521815" y="1776112"/>
            <a:ext cx="2883717" cy="41021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1AEE759C-A1D9-184D-8D2D-6E97DF56A3D5}"/>
              </a:ext>
            </a:extLst>
          </p:cNvPr>
          <p:cNvSpPr/>
          <p:nvPr/>
        </p:nvSpPr>
        <p:spPr>
          <a:xfrm>
            <a:off x="2521815" y="979698"/>
            <a:ext cx="2883717" cy="974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Rectangle 4">
            <a:extLst>
              <a:ext uri="{FF2B5EF4-FFF2-40B4-BE49-F238E27FC236}">
                <a16:creationId xmlns:a16="http://schemas.microsoft.com/office/drawing/2014/main" id="{A63B1031-1957-322E-06AC-78426995F06C}"/>
              </a:ext>
            </a:extLst>
          </p:cNvPr>
          <p:cNvSpPr/>
          <p:nvPr/>
        </p:nvSpPr>
        <p:spPr>
          <a:xfrm>
            <a:off x="302525" y="900995"/>
            <a:ext cx="11586949" cy="646331"/>
          </a:xfrm>
          <a:prstGeom prst="rect">
            <a:avLst/>
          </a:prstGeom>
        </p:spPr>
        <p:txBody>
          <a:bodyPr wrap="square">
            <a:spAutoFit/>
          </a:bodyPr>
          <a:lstStyle/>
          <a:p>
            <a:r>
              <a:rPr lang="en-US" b="1" dirty="0"/>
              <a:t>The Machine learning model that have been created are Decision Tree, Random Forest, </a:t>
            </a:r>
            <a:r>
              <a:rPr lang="en-US" b="1" dirty="0" err="1"/>
              <a:t>XgBoost</a:t>
            </a:r>
            <a:r>
              <a:rPr lang="en-US" b="1" dirty="0"/>
              <a:t> and Gradient Boosting  </a:t>
            </a:r>
          </a:p>
          <a:p>
            <a:endParaRPr lang="en-US" dirty="0"/>
          </a:p>
        </p:txBody>
      </p:sp>
      <p:sp>
        <p:nvSpPr>
          <p:cNvPr id="8" name="AutoShape 2" descr="What is a Decision Tree? - viso.ai">
            <a:extLst>
              <a:ext uri="{FF2B5EF4-FFF2-40B4-BE49-F238E27FC236}">
                <a16:creationId xmlns:a16="http://schemas.microsoft.com/office/drawing/2014/main" id="{EF4ED4F7-0A84-3D91-8248-B8DA69382F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CC1714F1-3A02-1FA2-B7C6-4D3A47D0106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9669" y="1890591"/>
            <a:ext cx="2758942" cy="2772017"/>
          </a:xfrm>
          <a:prstGeom prst="rect">
            <a:avLst/>
          </a:prstGeom>
        </p:spPr>
      </p:pic>
      <p:pic>
        <p:nvPicPr>
          <p:cNvPr id="13" name="Picture 12">
            <a:extLst>
              <a:ext uri="{FF2B5EF4-FFF2-40B4-BE49-F238E27FC236}">
                <a16:creationId xmlns:a16="http://schemas.microsoft.com/office/drawing/2014/main" id="{C65902EF-AE1E-67B1-565D-C2CD708F279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217645" y="3817715"/>
            <a:ext cx="3299789" cy="2772017"/>
          </a:xfrm>
          <a:prstGeom prst="rect">
            <a:avLst/>
          </a:prstGeom>
        </p:spPr>
      </p:pic>
      <p:pic>
        <p:nvPicPr>
          <p:cNvPr id="16" name="Picture 15">
            <a:extLst>
              <a:ext uri="{FF2B5EF4-FFF2-40B4-BE49-F238E27FC236}">
                <a16:creationId xmlns:a16="http://schemas.microsoft.com/office/drawing/2014/main" id="{D2DF3F7B-9179-E63B-8827-8E6508FF60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6468" y="1890591"/>
            <a:ext cx="3009830" cy="2004076"/>
          </a:xfrm>
          <a:prstGeom prst="rect">
            <a:avLst/>
          </a:prstGeom>
        </p:spPr>
      </p:pic>
      <p:pic>
        <p:nvPicPr>
          <p:cNvPr id="18" name="Picture 17">
            <a:extLst>
              <a:ext uri="{FF2B5EF4-FFF2-40B4-BE49-F238E27FC236}">
                <a16:creationId xmlns:a16="http://schemas.microsoft.com/office/drawing/2014/main" id="{19161768-A8A2-ED91-91B8-3B9E50B3E9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4162" y="4813620"/>
            <a:ext cx="3157532" cy="1776112"/>
          </a:xfrm>
          <a:prstGeom prst="rect">
            <a:avLst/>
          </a:prstGeom>
        </p:spPr>
      </p:pic>
      <p:sp>
        <p:nvSpPr>
          <p:cNvPr id="19" name="TextBox 18">
            <a:extLst>
              <a:ext uri="{FF2B5EF4-FFF2-40B4-BE49-F238E27FC236}">
                <a16:creationId xmlns:a16="http://schemas.microsoft.com/office/drawing/2014/main" id="{D1BDA537-696E-D39F-C2CD-D78BBED14B13}"/>
              </a:ext>
            </a:extLst>
          </p:cNvPr>
          <p:cNvSpPr txBox="1"/>
          <p:nvPr/>
        </p:nvSpPr>
        <p:spPr>
          <a:xfrm>
            <a:off x="302525" y="1346200"/>
            <a:ext cx="2491475" cy="369332"/>
          </a:xfrm>
          <a:prstGeom prst="rect">
            <a:avLst/>
          </a:prstGeom>
          <a:noFill/>
        </p:spPr>
        <p:txBody>
          <a:bodyPr wrap="square" rtlCol="0">
            <a:spAutoFit/>
          </a:bodyPr>
          <a:lstStyle/>
          <a:p>
            <a:r>
              <a:rPr lang="en-US" dirty="0"/>
              <a:t>Decision tree</a:t>
            </a:r>
          </a:p>
        </p:txBody>
      </p:sp>
      <p:sp>
        <p:nvSpPr>
          <p:cNvPr id="20" name="TextBox 19">
            <a:extLst>
              <a:ext uri="{FF2B5EF4-FFF2-40B4-BE49-F238E27FC236}">
                <a16:creationId xmlns:a16="http://schemas.microsoft.com/office/drawing/2014/main" id="{A38F9DB6-2A5C-A64C-4CA6-33B89E2120FC}"/>
              </a:ext>
            </a:extLst>
          </p:cNvPr>
          <p:cNvSpPr txBox="1"/>
          <p:nvPr/>
        </p:nvSpPr>
        <p:spPr>
          <a:xfrm>
            <a:off x="3369953" y="3242821"/>
            <a:ext cx="2491475" cy="369332"/>
          </a:xfrm>
          <a:prstGeom prst="rect">
            <a:avLst/>
          </a:prstGeom>
          <a:noFill/>
        </p:spPr>
        <p:txBody>
          <a:bodyPr wrap="square" rtlCol="0">
            <a:spAutoFit/>
          </a:bodyPr>
          <a:lstStyle/>
          <a:p>
            <a:r>
              <a:rPr lang="en-US" dirty="0"/>
              <a:t>Random Forest</a:t>
            </a:r>
          </a:p>
        </p:txBody>
      </p:sp>
      <p:sp>
        <p:nvSpPr>
          <p:cNvPr id="22" name="TextBox 21">
            <a:extLst>
              <a:ext uri="{FF2B5EF4-FFF2-40B4-BE49-F238E27FC236}">
                <a16:creationId xmlns:a16="http://schemas.microsoft.com/office/drawing/2014/main" id="{6D7E1F2B-B6AA-964B-741C-0EAAD1BA1174}"/>
              </a:ext>
            </a:extLst>
          </p:cNvPr>
          <p:cNvSpPr txBox="1"/>
          <p:nvPr/>
        </p:nvSpPr>
        <p:spPr>
          <a:xfrm>
            <a:off x="6786468" y="1406082"/>
            <a:ext cx="2491475" cy="369332"/>
          </a:xfrm>
          <a:prstGeom prst="rect">
            <a:avLst/>
          </a:prstGeom>
          <a:noFill/>
        </p:spPr>
        <p:txBody>
          <a:bodyPr wrap="square" rtlCol="0">
            <a:spAutoFit/>
          </a:bodyPr>
          <a:lstStyle/>
          <a:p>
            <a:r>
              <a:rPr lang="en-US" dirty="0" err="1"/>
              <a:t>Xg</a:t>
            </a:r>
            <a:r>
              <a:rPr lang="en-US" dirty="0"/>
              <a:t> boost</a:t>
            </a:r>
          </a:p>
        </p:txBody>
      </p:sp>
      <p:sp>
        <p:nvSpPr>
          <p:cNvPr id="23" name="TextBox 22">
            <a:extLst>
              <a:ext uri="{FF2B5EF4-FFF2-40B4-BE49-F238E27FC236}">
                <a16:creationId xmlns:a16="http://schemas.microsoft.com/office/drawing/2014/main" id="{C053447D-7EAA-664D-6A95-CB3A08DA4EED}"/>
              </a:ext>
            </a:extLst>
          </p:cNvPr>
          <p:cNvSpPr txBox="1"/>
          <p:nvPr/>
        </p:nvSpPr>
        <p:spPr>
          <a:xfrm>
            <a:off x="8550560" y="4237932"/>
            <a:ext cx="2491475" cy="646331"/>
          </a:xfrm>
          <a:prstGeom prst="rect">
            <a:avLst/>
          </a:prstGeom>
          <a:noFill/>
        </p:spPr>
        <p:txBody>
          <a:bodyPr wrap="square" rtlCol="0">
            <a:spAutoFit/>
          </a:bodyPr>
          <a:lstStyle/>
          <a:p>
            <a:r>
              <a:rPr lang="en-US" dirty="0"/>
              <a:t>Gradient Boosting </a:t>
            </a:r>
          </a:p>
          <a:p>
            <a:endParaRPr lang="en-US" dirty="0"/>
          </a:p>
        </p:txBody>
      </p:sp>
    </p:spTree>
    <p:extLst>
      <p:ext uri="{BB962C8B-B14F-4D97-AF65-F5344CB8AC3E}">
        <p14:creationId xmlns:p14="http://schemas.microsoft.com/office/powerpoint/2010/main" val="27556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656</Words>
  <Application>Microsoft Office PowerPoint</Application>
  <PresentationFormat>Widescreen</PresentationFormat>
  <Paragraphs>73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Condensed</vt:lpstr>
      <vt:lpstr>Bahnschrift Light</vt:lpstr>
      <vt:lpstr>Calibri</vt:lpstr>
      <vt:lpstr>Calibri Light</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Vedant Vig</dc:creator>
  <cp:lastModifiedBy>Vilakshan Dhasmana</cp:lastModifiedBy>
  <cp:revision>7</cp:revision>
  <dcterms:created xsi:type="dcterms:W3CDTF">2025-01-28T19:22:11Z</dcterms:created>
  <dcterms:modified xsi:type="dcterms:W3CDTF">2025-01-31T20:10:41Z</dcterms:modified>
</cp:coreProperties>
</file>