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Arial Bold" charset="1" panose="020B0802020202020204"/>
      <p:regular r:id="rId17"/>
    </p:embeddedFont>
    <p:embeddedFont>
      <p:font typeface="Playfair Display" charset="1" panose="00000500000000000000"/>
      <p:regular r:id="rId18"/>
    </p:embeddedFont>
    <p:embeddedFont>
      <p:font typeface="Arial" charset="1" panose="020B0502020202020204"/>
      <p:regular r:id="rId19"/>
    </p:embeddedFont>
    <p:embeddedFont>
      <p:font typeface="Arial Italics" charset="1" panose="020B0502020202090204"/>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706" y="4514765"/>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16407" y="5189656"/>
            <a:ext cx="16230600" cy="717774"/>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Arial Bold"/>
                <a:ea typeface="Arial Bold"/>
                <a:cs typeface="Arial Bold"/>
                <a:sym typeface="Arial Bold"/>
              </a:rPr>
              <a:t> COUNTRY OF THE WORLD</a:t>
            </a:r>
          </a:p>
        </p:txBody>
      </p:sp>
      <p:sp>
        <p:nvSpPr>
          <p:cNvPr name="TextBox 4" id="4"/>
          <p:cNvSpPr txBox="true"/>
          <p:nvPr/>
        </p:nvSpPr>
        <p:spPr>
          <a:xfrm rot="0">
            <a:off x="850974" y="1067683"/>
            <a:ext cx="16408332" cy="3348816"/>
          </a:xfrm>
          <a:prstGeom prst="rect">
            <a:avLst/>
          </a:prstGeom>
        </p:spPr>
        <p:txBody>
          <a:bodyPr anchor="t" rtlCol="false" tIns="0" lIns="0" bIns="0" rIns="0">
            <a:spAutoFit/>
          </a:bodyPr>
          <a:lstStyle/>
          <a:p>
            <a:pPr algn="l">
              <a:lnSpc>
                <a:spcPts val="8609"/>
              </a:lnSpc>
            </a:pPr>
            <a:r>
              <a:rPr lang="en-US" sz="9460" spc="47">
                <a:solidFill>
                  <a:srgbClr val="2B2C30"/>
                </a:solidFill>
                <a:latin typeface="Playfair Display"/>
                <a:ea typeface="Playfair Display"/>
                <a:cs typeface="Playfair Display"/>
                <a:sym typeface="Playfair Display"/>
              </a:rPr>
              <a:t>Exploratory Data Analysis (EDA) Report on Country Statistics Dataset</a:t>
            </a:r>
          </a:p>
        </p:txBody>
      </p:sp>
      <p:sp>
        <p:nvSpPr>
          <p:cNvPr name="TextBox 5" id="5"/>
          <p:cNvSpPr txBox="true"/>
          <p:nvPr/>
        </p:nvSpPr>
        <p:spPr>
          <a:xfrm rot="0">
            <a:off x="1016407" y="8879205"/>
            <a:ext cx="7862435" cy="464820"/>
          </a:xfrm>
          <a:prstGeom prst="rect">
            <a:avLst/>
          </a:prstGeom>
        </p:spPr>
        <p:txBody>
          <a:bodyPr anchor="t" rtlCol="false" tIns="0" lIns="0" bIns="0" rIns="0">
            <a:spAutoFit/>
          </a:bodyPr>
          <a:lstStyle/>
          <a:p>
            <a:pPr algn="l">
              <a:lnSpc>
                <a:spcPts val="3450"/>
              </a:lnSpc>
            </a:pPr>
            <a:r>
              <a:rPr lang="en-US" sz="2300">
                <a:solidFill>
                  <a:srgbClr val="2B2C30"/>
                </a:solidFill>
                <a:latin typeface="Arial"/>
                <a:ea typeface="Arial"/>
                <a:cs typeface="Arial"/>
                <a:sym typeface="Arial"/>
              </a:rPr>
              <a:t> Tete R Assignon</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50524"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28700" y="876300"/>
            <a:ext cx="16230600" cy="717774"/>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Arial Bold"/>
                <a:ea typeface="Arial Bold"/>
                <a:cs typeface="Arial Bold"/>
                <a:sym typeface="Arial Bold"/>
              </a:rPr>
              <a:t>CONCLUSION</a:t>
            </a:r>
          </a:p>
        </p:txBody>
      </p:sp>
      <p:sp>
        <p:nvSpPr>
          <p:cNvPr name="TextBox 4" id="4"/>
          <p:cNvSpPr txBox="true"/>
          <p:nvPr/>
        </p:nvSpPr>
        <p:spPr>
          <a:xfrm rot="0">
            <a:off x="717376" y="2015432"/>
            <a:ext cx="16563742" cy="7663164"/>
          </a:xfrm>
          <a:prstGeom prst="rect">
            <a:avLst/>
          </a:prstGeom>
        </p:spPr>
        <p:txBody>
          <a:bodyPr anchor="t" rtlCol="false" tIns="0" lIns="0" bIns="0" rIns="0">
            <a:spAutoFit/>
          </a:bodyPr>
          <a:lstStyle/>
          <a:p>
            <a:pPr algn="l">
              <a:lnSpc>
                <a:spcPts val="5400"/>
              </a:lnSpc>
            </a:pPr>
            <a:r>
              <a:rPr lang="en-US" sz="3857">
                <a:solidFill>
                  <a:srgbClr val="2B2C30"/>
                </a:solidFill>
                <a:latin typeface="Arial"/>
                <a:ea typeface="Arial"/>
                <a:cs typeface="Arial"/>
                <a:sym typeface="Arial"/>
              </a:rPr>
              <a:t>The analysis reveals several key findings:</a:t>
            </a:r>
          </a:p>
          <a:p>
            <a:pPr algn="l" marL="832848" indent="-416424" lvl="1">
              <a:lnSpc>
                <a:spcPts val="5400"/>
              </a:lnSpc>
              <a:buFont typeface="Arial"/>
              <a:buChar char="•"/>
            </a:pPr>
            <a:r>
              <a:rPr lang="en-US" sz="3857">
                <a:solidFill>
                  <a:srgbClr val="2B2C30"/>
                </a:solidFill>
                <a:latin typeface="Arial"/>
                <a:ea typeface="Arial"/>
                <a:cs typeface="Arial"/>
                <a:sym typeface="Arial"/>
              </a:rPr>
              <a:t>Economic Disparities: There are significant regional economic disparities, with developed regions like North America and Western Europe exhibiting higher GDP per capita compared to regions like Sub-Saharan Africa.</a:t>
            </a:r>
          </a:p>
          <a:p>
            <a:pPr algn="l" marL="832848" indent="-416424" lvl="1">
              <a:lnSpc>
                <a:spcPts val="5400"/>
              </a:lnSpc>
              <a:buFont typeface="Arial"/>
              <a:buChar char="•"/>
            </a:pPr>
            <a:r>
              <a:rPr lang="en-US" sz="3857">
                <a:solidFill>
                  <a:srgbClr val="2B2C30"/>
                </a:solidFill>
                <a:latin typeface="Arial"/>
                <a:ea typeface="Arial"/>
                <a:cs typeface="Arial"/>
                <a:sym typeface="Arial"/>
              </a:rPr>
              <a:t>Literacy as a Predictor of Economic Success: Higher literacy rates are positively associated with GDP per capita, indicating that investments in education may enhance economic growth.</a:t>
            </a:r>
          </a:p>
          <a:p>
            <a:pPr algn="l" marL="832848" indent="-416424" lvl="1">
              <a:lnSpc>
                <a:spcPts val="5400"/>
              </a:lnSpc>
              <a:buFont typeface="Arial"/>
              <a:buChar char="•"/>
            </a:pPr>
            <a:r>
              <a:rPr lang="en-US" sz="3857">
                <a:solidFill>
                  <a:srgbClr val="2B2C30"/>
                </a:solidFill>
                <a:latin typeface="Arial"/>
                <a:ea typeface="Arial"/>
                <a:cs typeface="Arial"/>
                <a:sym typeface="Arial"/>
              </a:rPr>
              <a:t>Migration Patterns: Migration rates vary, with most countries balanced but a few experiencing significant in-or-out migration, potentially affecting their economic and social structures.</a:t>
            </a:r>
          </a:p>
          <a:p>
            <a:pPr algn="l">
              <a:lnSpc>
                <a:spcPts val="107"/>
              </a:lnSpc>
            </a:pP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787359" y="2137486"/>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267717" y="1966445"/>
            <a:ext cx="17877622" cy="8685883"/>
          </a:xfrm>
          <a:prstGeom prst="rect">
            <a:avLst/>
          </a:prstGeom>
        </p:spPr>
        <p:txBody>
          <a:bodyPr anchor="t" rtlCol="false" tIns="0" lIns="0" bIns="0" rIns="0">
            <a:spAutoFit/>
          </a:bodyPr>
          <a:lstStyle/>
          <a:p>
            <a:pPr algn="l" marL="1200635" indent="-600318" lvl="1">
              <a:lnSpc>
                <a:spcPts val="7785"/>
              </a:lnSpc>
              <a:buFont typeface="Arial"/>
              <a:buChar char="•"/>
            </a:pPr>
            <a:r>
              <a:rPr lang="en-US" sz="5561" spc="27">
                <a:solidFill>
                  <a:srgbClr val="000000"/>
                </a:solidFill>
                <a:latin typeface="Arial"/>
                <a:ea typeface="Arial"/>
                <a:cs typeface="Arial"/>
                <a:sym typeface="Arial"/>
              </a:rPr>
              <a:t>Investigate Other Socio-Economic Indicators: Future research could explore how other factors, such as health care quality, political stability, or environmental factors, influence GDP.</a:t>
            </a:r>
          </a:p>
          <a:p>
            <a:pPr algn="l" marL="1200635" indent="-600318" lvl="1">
              <a:lnSpc>
                <a:spcPts val="7785"/>
              </a:lnSpc>
              <a:buFont typeface="Arial"/>
              <a:buChar char="•"/>
            </a:pPr>
            <a:r>
              <a:rPr lang="en-US" sz="5561" spc="27">
                <a:solidFill>
                  <a:srgbClr val="000000"/>
                </a:solidFill>
                <a:latin typeface="Arial"/>
                <a:ea typeface="Arial"/>
                <a:cs typeface="Arial"/>
                <a:sym typeface="Arial"/>
              </a:rPr>
              <a:t>Focus on Education Policies: Given the positive correlation between literacy and GDP, policies promoting universal literacy could be an effective strategy for economic development.</a:t>
            </a:r>
          </a:p>
          <a:p>
            <a:pPr algn="l">
              <a:lnSpc>
                <a:spcPts val="5965"/>
              </a:lnSpc>
              <a:spcBef>
                <a:spcPct val="0"/>
              </a:spcBef>
            </a:pPr>
          </a:p>
        </p:txBody>
      </p:sp>
      <p:sp>
        <p:nvSpPr>
          <p:cNvPr name="TextBox 4" id="4"/>
          <p:cNvSpPr txBox="true"/>
          <p:nvPr/>
        </p:nvSpPr>
        <p:spPr>
          <a:xfrm rot="0">
            <a:off x="1760037" y="1103389"/>
            <a:ext cx="5917002" cy="781685"/>
          </a:xfrm>
          <a:prstGeom prst="rect">
            <a:avLst/>
          </a:prstGeom>
        </p:spPr>
        <p:txBody>
          <a:bodyPr anchor="t" rtlCol="false" tIns="0" lIns="0" bIns="0" rIns="0">
            <a:spAutoFit/>
          </a:bodyPr>
          <a:lstStyle/>
          <a:p>
            <a:pPr algn="ctr">
              <a:lnSpc>
                <a:spcPts val="5740"/>
              </a:lnSpc>
              <a:spcBef>
                <a:spcPct val="0"/>
              </a:spcBef>
            </a:pPr>
            <a:r>
              <a:rPr lang="en-US" b="true" sz="4100" spc="20">
                <a:solidFill>
                  <a:srgbClr val="000000"/>
                </a:solidFill>
                <a:latin typeface="Arial Bold"/>
                <a:ea typeface="Arial Bold"/>
                <a:cs typeface="Arial Bold"/>
                <a:sym typeface="Arial Bold"/>
              </a:rPr>
              <a:t>Future Steps</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87041" y="2612795"/>
            <a:ext cx="16172248" cy="5988280"/>
          </a:xfrm>
          <a:prstGeom prst="rect">
            <a:avLst/>
          </a:prstGeom>
        </p:spPr>
        <p:txBody>
          <a:bodyPr anchor="t" rtlCol="false" tIns="0" lIns="0" bIns="0" rIns="0">
            <a:spAutoFit/>
          </a:bodyPr>
          <a:lstStyle/>
          <a:p>
            <a:pPr algn="l">
              <a:lnSpc>
                <a:spcPts val="5176"/>
              </a:lnSpc>
            </a:pPr>
          </a:p>
          <a:p>
            <a:pPr algn="l">
              <a:lnSpc>
                <a:spcPts val="5176"/>
              </a:lnSpc>
            </a:pPr>
            <a:r>
              <a:rPr lang="en-US" sz="3981" spc="19">
                <a:solidFill>
                  <a:srgbClr val="2B2C30"/>
                </a:solidFill>
                <a:latin typeface="Arial"/>
                <a:ea typeface="Arial"/>
                <a:cs typeface="Arial"/>
                <a:sym typeface="Arial"/>
              </a:rPr>
              <a:t> This report provides an exploratory data analysis (EDA) of a dataset containing various socio-economic and demographic attributes of countries worldwide. The analysis focuses on understanding the distribution, relationships, and potential factors influencing GDP per capita across different regions. This dataset was chosen to examine how literacy, population density, and other socio-economic indicators may relate to economic prosperity, specifically GDP per capita.</a:t>
            </a:r>
          </a:p>
          <a:p>
            <a:pPr algn="l">
              <a:lnSpc>
                <a:spcPts val="5176"/>
              </a:lnSpc>
            </a:pP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345460" y="299671"/>
            <a:ext cx="6795275" cy="2145413"/>
          </a:xfrm>
          <a:prstGeom prst="rect">
            <a:avLst/>
          </a:prstGeom>
        </p:spPr>
        <p:txBody>
          <a:bodyPr anchor="t" rtlCol="false" tIns="0" lIns="0" bIns="0" rIns="0">
            <a:spAutoFit/>
          </a:bodyPr>
          <a:lstStyle/>
          <a:p>
            <a:pPr algn="ctr">
              <a:lnSpc>
                <a:spcPts val="5296"/>
              </a:lnSpc>
            </a:pPr>
          </a:p>
          <a:p>
            <a:pPr algn="ctr">
              <a:lnSpc>
                <a:spcPts val="6130"/>
              </a:lnSpc>
              <a:spcBef>
                <a:spcPct val="0"/>
              </a:spcBef>
            </a:pPr>
            <a:r>
              <a:rPr lang="en-US" sz="4378" spc="993">
                <a:solidFill>
                  <a:srgbClr val="2B2C30"/>
                </a:solidFill>
                <a:latin typeface="Arial"/>
                <a:ea typeface="Arial"/>
                <a:cs typeface="Arial"/>
                <a:sym typeface="Arial"/>
              </a:rPr>
              <a:t>INTRODUCTION</a:t>
            </a:r>
          </a:p>
          <a:p>
            <a:pPr algn="ctr">
              <a:lnSpc>
                <a:spcPts val="5158"/>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496754"/>
            <a:ext cx="16230600" cy="882917"/>
          </a:xfrm>
          <a:prstGeom prst="rect">
            <a:avLst/>
          </a:prstGeom>
        </p:spPr>
        <p:txBody>
          <a:bodyPr anchor="t" rtlCol="false" tIns="0" lIns="0" bIns="0" rIns="0">
            <a:spAutoFit/>
          </a:bodyPr>
          <a:lstStyle/>
          <a:p>
            <a:pPr algn="l">
              <a:lnSpc>
                <a:spcPts val="6460"/>
              </a:lnSpc>
              <a:spcBef>
                <a:spcPct val="0"/>
              </a:spcBef>
            </a:pPr>
            <a:r>
              <a:rPr lang="en-US" b="true" sz="4614" spc="1047">
                <a:solidFill>
                  <a:srgbClr val="2B2C30"/>
                </a:solidFill>
                <a:latin typeface="Arial Bold"/>
                <a:ea typeface="Arial Bold"/>
                <a:cs typeface="Arial Bold"/>
                <a:sym typeface="Arial Bold"/>
              </a:rPr>
              <a:t>EDA PROCESS AND KEY OBSERVATIONS</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06871" y="1920067"/>
            <a:ext cx="16208782" cy="7712041"/>
          </a:xfrm>
          <a:prstGeom prst="rect">
            <a:avLst/>
          </a:prstGeom>
        </p:spPr>
        <p:txBody>
          <a:bodyPr anchor="t" rtlCol="false" tIns="0" lIns="0" bIns="0" rIns="0">
            <a:spAutoFit/>
          </a:bodyPr>
          <a:lstStyle/>
          <a:p>
            <a:pPr algn="l">
              <a:lnSpc>
                <a:spcPts val="6769"/>
              </a:lnSpc>
            </a:pPr>
            <a:r>
              <a:rPr lang="en-US" sz="3619">
                <a:solidFill>
                  <a:srgbClr val="2B2C30"/>
                </a:solidFill>
                <a:latin typeface="Arial"/>
                <a:ea typeface="Arial"/>
                <a:cs typeface="Arial"/>
                <a:sym typeface="Arial"/>
              </a:rPr>
              <a:t>Data Structure and Cleaning:</a:t>
            </a:r>
          </a:p>
          <a:p>
            <a:pPr algn="l" marL="781515" indent="-390757" lvl="1">
              <a:lnSpc>
                <a:spcPts val="6769"/>
              </a:lnSpc>
              <a:buFont typeface="Arial"/>
              <a:buChar char="•"/>
            </a:pPr>
            <a:r>
              <a:rPr lang="en-US" sz="3619">
                <a:solidFill>
                  <a:srgbClr val="2B2C30"/>
                </a:solidFill>
                <a:latin typeface="Arial"/>
                <a:ea typeface="Arial"/>
                <a:cs typeface="Arial"/>
                <a:sym typeface="Arial"/>
              </a:rPr>
              <a:t>The dataset consists of 227 countries with 20 columns, including fields like Population, Area, Literacy (%), GDP ($ per capita), and Net migration.</a:t>
            </a:r>
          </a:p>
          <a:p>
            <a:pPr algn="l" marL="781515" indent="-390757" lvl="1">
              <a:lnSpc>
                <a:spcPts val="6769"/>
              </a:lnSpc>
              <a:buFont typeface="Arial"/>
              <a:buChar char="•"/>
            </a:pPr>
            <a:r>
              <a:rPr lang="en-US" sz="3619">
                <a:solidFill>
                  <a:srgbClr val="2B2C30"/>
                </a:solidFill>
                <a:latin typeface="Arial"/>
                <a:ea typeface="Arial"/>
                <a:cs typeface="Arial"/>
                <a:sym typeface="Arial"/>
              </a:rPr>
              <a:t>Several columns contained numeric values stored as strings due to commas, which were cleaned by removing commas and converting the data to numeric format.</a:t>
            </a:r>
          </a:p>
          <a:p>
            <a:pPr algn="l" marL="781515" indent="-390757" lvl="1">
              <a:lnSpc>
                <a:spcPts val="6769"/>
              </a:lnSpc>
              <a:buFont typeface="Arial"/>
              <a:buChar char="•"/>
            </a:pPr>
            <a:r>
              <a:rPr lang="en-US" sz="3619">
                <a:solidFill>
                  <a:srgbClr val="2B2C30"/>
                </a:solidFill>
                <a:latin typeface="Arial"/>
                <a:ea typeface="Arial"/>
                <a:cs typeface="Arial"/>
                <a:sym typeface="Arial"/>
              </a:rPr>
              <a:t>Missing values were detected in columns such as Literacy (%), Climate, and economic sector indicators (Agriculture, Industry, Service).</a:t>
            </a:r>
          </a:p>
          <a:p>
            <a:pPr algn="l">
              <a:lnSpc>
                <a:spcPts val="6769"/>
              </a:lnSpc>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28689" y="847725"/>
            <a:ext cx="16230600" cy="882917"/>
          </a:xfrm>
          <a:prstGeom prst="rect">
            <a:avLst/>
          </a:prstGeom>
        </p:spPr>
        <p:txBody>
          <a:bodyPr anchor="t" rtlCol="false" tIns="0" lIns="0" bIns="0" rIns="0">
            <a:spAutoFit/>
          </a:bodyPr>
          <a:lstStyle/>
          <a:p>
            <a:pPr algn="l">
              <a:lnSpc>
                <a:spcPts val="6460"/>
              </a:lnSpc>
              <a:spcBef>
                <a:spcPct val="0"/>
              </a:spcBef>
            </a:pPr>
            <a:r>
              <a:rPr lang="en-US" b="true" sz="4614" spc="1047">
                <a:solidFill>
                  <a:srgbClr val="2B2C30"/>
                </a:solidFill>
                <a:latin typeface="Arial Bold"/>
                <a:ea typeface="Arial Bold"/>
                <a:cs typeface="Arial Bold"/>
                <a:sym typeface="Arial Bold"/>
              </a:rPr>
              <a:t>EDA PROCESS AND KEY OBSERVATIONS</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745770" y="2169915"/>
            <a:ext cx="14737784" cy="4598827"/>
          </a:xfrm>
          <a:prstGeom prst="rect">
            <a:avLst/>
          </a:prstGeom>
        </p:spPr>
        <p:txBody>
          <a:bodyPr anchor="t" rtlCol="false" tIns="0" lIns="0" bIns="0" rIns="0">
            <a:spAutoFit/>
          </a:bodyPr>
          <a:lstStyle/>
          <a:p>
            <a:pPr algn="l">
              <a:lnSpc>
                <a:spcPts val="4568"/>
              </a:lnSpc>
            </a:pPr>
            <a:r>
              <a:rPr lang="en-US" sz="3045">
                <a:solidFill>
                  <a:srgbClr val="2B2C30"/>
                </a:solidFill>
                <a:latin typeface="Arial"/>
                <a:ea typeface="Arial"/>
                <a:cs typeface="Arial"/>
                <a:sym typeface="Arial"/>
              </a:rPr>
              <a:t>Descriptive Statistics</a:t>
            </a:r>
          </a:p>
          <a:p>
            <a:pPr algn="l" marL="657605" indent="-328802" lvl="1">
              <a:lnSpc>
                <a:spcPts val="4568"/>
              </a:lnSpc>
              <a:buFont typeface="Arial"/>
              <a:buChar char="•"/>
            </a:pPr>
            <a:r>
              <a:rPr lang="en-US" sz="3045">
                <a:solidFill>
                  <a:srgbClr val="2B2C30"/>
                </a:solidFill>
                <a:latin typeface="Arial"/>
                <a:ea typeface="Arial"/>
                <a:cs typeface="Arial"/>
                <a:sym typeface="Arial"/>
              </a:rPr>
              <a:t>Basic descriptive statistics, such as mean, median, and range, were calculated for each column.</a:t>
            </a:r>
          </a:p>
          <a:p>
            <a:pPr algn="l" marL="657605" indent="-328802" lvl="1">
              <a:lnSpc>
                <a:spcPts val="4568"/>
              </a:lnSpc>
              <a:buFont typeface="Arial"/>
              <a:buChar char="•"/>
            </a:pPr>
            <a:r>
              <a:rPr lang="en-US" sz="3045">
                <a:solidFill>
                  <a:srgbClr val="2B2C30"/>
                </a:solidFill>
                <a:latin typeface="Arial"/>
                <a:ea typeface="Arial"/>
                <a:cs typeface="Arial"/>
                <a:sym typeface="Arial"/>
              </a:rPr>
              <a:t>These statistics revealed significant variations in GDP per capita, literacy rates, and net migration rates, indicating diverse socio-economic conditions across countries.</a:t>
            </a:r>
          </a:p>
          <a:p>
            <a:pPr algn="l">
              <a:lnSpc>
                <a:spcPts val="4568"/>
              </a:lnSpc>
            </a:pPr>
          </a:p>
          <a:p>
            <a:pPr algn="l">
              <a:lnSpc>
                <a:spcPts val="4568"/>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1890182" y="1813557"/>
            <a:ext cx="10978874" cy="5695118"/>
          </a:xfrm>
          <a:custGeom>
            <a:avLst/>
            <a:gdLst/>
            <a:ahLst/>
            <a:cxnLst/>
            <a:rect r="r" b="b" t="t" l="l"/>
            <a:pathLst>
              <a:path h="5695118" w="10978874">
                <a:moveTo>
                  <a:pt x="0" y="0"/>
                </a:moveTo>
                <a:lnTo>
                  <a:pt x="10978875" y="0"/>
                </a:lnTo>
                <a:lnTo>
                  <a:pt x="10978875" y="5695119"/>
                </a:lnTo>
                <a:lnTo>
                  <a:pt x="0" y="5695119"/>
                </a:lnTo>
                <a:lnTo>
                  <a:pt x="0" y="0"/>
                </a:lnTo>
                <a:close/>
              </a:path>
            </a:pathLst>
          </a:custGeom>
          <a:blipFill>
            <a:blip r:embed="rId2"/>
            <a:stretch>
              <a:fillRect l="-3217" t="0" r="-789" b="0"/>
            </a:stretch>
          </a:blipFill>
        </p:spPr>
      </p:sp>
      <p:sp>
        <p:nvSpPr>
          <p:cNvPr name="TextBox 4" id="4"/>
          <p:cNvSpPr txBox="true"/>
          <p:nvPr/>
        </p:nvSpPr>
        <p:spPr>
          <a:xfrm rot="0">
            <a:off x="1006871" y="838200"/>
            <a:ext cx="16230600" cy="908952"/>
          </a:xfrm>
          <a:prstGeom prst="rect">
            <a:avLst/>
          </a:prstGeom>
        </p:spPr>
        <p:txBody>
          <a:bodyPr anchor="t" rtlCol="false" tIns="0" lIns="0" bIns="0" rIns="0">
            <a:spAutoFit/>
          </a:bodyPr>
          <a:lstStyle/>
          <a:p>
            <a:pPr algn="l">
              <a:lnSpc>
                <a:spcPts val="6600"/>
              </a:lnSpc>
              <a:spcBef>
                <a:spcPct val="0"/>
              </a:spcBef>
            </a:pPr>
            <a:r>
              <a:rPr lang="en-US" b="true" sz="4714" spc="1070">
                <a:solidFill>
                  <a:srgbClr val="2B2C30"/>
                </a:solidFill>
                <a:latin typeface="Arial Bold"/>
                <a:ea typeface="Arial Bold"/>
                <a:cs typeface="Arial Bold"/>
                <a:sym typeface="Arial Bold"/>
              </a:rPr>
              <a:t>VISUALIZATIONS AND INSIGHTS</a:t>
            </a:r>
          </a:p>
        </p:txBody>
      </p:sp>
      <p:sp>
        <p:nvSpPr>
          <p:cNvPr name="TextBox 5" id="5"/>
          <p:cNvSpPr txBox="true"/>
          <p:nvPr/>
        </p:nvSpPr>
        <p:spPr>
          <a:xfrm rot="0">
            <a:off x="1006871" y="7403901"/>
            <a:ext cx="16964435" cy="2732293"/>
          </a:xfrm>
          <a:prstGeom prst="rect">
            <a:avLst/>
          </a:prstGeom>
        </p:spPr>
        <p:txBody>
          <a:bodyPr anchor="t" rtlCol="false" tIns="0" lIns="0" bIns="0" rIns="0">
            <a:spAutoFit/>
          </a:bodyPr>
          <a:lstStyle/>
          <a:p>
            <a:pPr algn="l">
              <a:lnSpc>
                <a:spcPts val="4262"/>
              </a:lnSpc>
            </a:pPr>
            <a:r>
              <a:rPr lang="en-US" sz="3044">
                <a:solidFill>
                  <a:srgbClr val="2B2C30"/>
                </a:solidFill>
                <a:latin typeface="Arial"/>
                <a:ea typeface="Arial"/>
                <a:cs typeface="Arial"/>
                <a:sym typeface="Arial"/>
              </a:rPr>
              <a:t> Western Europe and North America have the highest average GDP per capita, indicating a higher economic output per person, while Sub-Saharan Africa and South Asia have the lowest. This disparity suggests that regional factors like infrastructure, education, and resources contribute significantly to economic outcomes.</a:t>
            </a:r>
          </a:p>
          <a:p>
            <a:pPr algn="l">
              <a:lnSpc>
                <a:spcPts val="4262"/>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2432005" y="2095428"/>
            <a:ext cx="9579550" cy="5938234"/>
          </a:xfrm>
          <a:custGeom>
            <a:avLst/>
            <a:gdLst/>
            <a:ahLst/>
            <a:cxnLst/>
            <a:rect r="r" b="b" t="t" l="l"/>
            <a:pathLst>
              <a:path h="5938234" w="9579550">
                <a:moveTo>
                  <a:pt x="0" y="0"/>
                </a:moveTo>
                <a:lnTo>
                  <a:pt x="9579550" y="0"/>
                </a:lnTo>
                <a:lnTo>
                  <a:pt x="9579550" y="5938234"/>
                </a:lnTo>
                <a:lnTo>
                  <a:pt x="0" y="5938234"/>
                </a:lnTo>
                <a:lnTo>
                  <a:pt x="0" y="0"/>
                </a:lnTo>
                <a:close/>
              </a:path>
            </a:pathLst>
          </a:custGeom>
          <a:blipFill>
            <a:blip r:embed="rId2"/>
            <a:stretch>
              <a:fillRect l="0" t="-2126" r="0" b="-2126"/>
            </a:stretch>
          </a:blipFill>
        </p:spPr>
      </p:sp>
      <p:sp>
        <p:nvSpPr>
          <p:cNvPr name="TextBox 4" id="4"/>
          <p:cNvSpPr txBox="true"/>
          <p:nvPr/>
        </p:nvSpPr>
        <p:spPr>
          <a:xfrm rot="0">
            <a:off x="234462" y="8378626"/>
            <a:ext cx="16822615" cy="1664098"/>
          </a:xfrm>
          <a:prstGeom prst="rect">
            <a:avLst/>
          </a:prstGeom>
        </p:spPr>
        <p:txBody>
          <a:bodyPr anchor="t" rtlCol="false" tIns="0" lIns="0" bIns="0" rIns="0">
            <a:spAutoFit/>
          </a:bodyPr>
          <a:lstStyle/>
          <a:p>
            <a:pPr algn="l">
              <a:lnSpc>
                <a:spcPts val="3226"/>
              </a:lnSpc>
              <a:spcBef>
                <a:spcPct val="0"/>
              </a:spcBef>
            </a:pPr>
            <a:r>
              <a:rPr lang="en-US" sz="2304" spc="156">
                <a:solidFill>
                  <a:srgbClr val="000000"/>
                </a:solidFill>
                <a:latin typeface="Arial"/>
                <a:ea typeface="Arial"/>
                <a:cs typeface="Arial"/>
                <a:sym typeface="Arial"/>
              </a:rPr>
              <a:t> Most countries have net migration rates near zero, suggesting balanced migration. However, some countries experience either high positive or negative migration, reflecting varying migration patterns that could be linked to socio-economic stability, employment opportunities, or quality of life.</a:t>
            </a:r>
          </a:p>
          <a:p>
            <a:pPr algn="l">
              <a:lnSpc>
                <a:spcPts val="3226"/>
              </a:lnSpc>
              <a:spcBef>
                <a:spcPct val="0"/>
              </a:spcBef>
            </a:pPr>
          </a:p>
        </p:txBody>
      </p:sp>
      <p:sp>
        <p:nvSpPr>
          <p:cNvPr name="TextBox 5" id="5"/>
          <p:cNvSpPr txBox="true"/>
          <p:nvPr/>
        </p:nvSpPr>
        <p:spPr>
          <a:xfrm rot="0">
            <a:off x="0" y="838200"/>
            <a:ext cx="17910206" cy="908952"/>
          </a:xfrm>
          <a:prstGeom prst="rect">
            <a:avLst/>
          </a:prstGeom>
        </p:spPr>
        <p:txBody>
          <a:bodyPr anchor="t" rtlCol="false" tIns="0" lIns="0" bIns="0" rIns="0">
            <a:spAutoFit/>
          </a:bodyPr>
          <a:lstStyle/>
          <a:p>
            <a:pPr algn="ctr">
              <a:lnSpc>
                <a:spcPts val="6600"/>
              </a:lnSpc>
              <a:spcBef>
                <a:spcPct val="0"/>
              </a:spcBef>
            </a:pPr>
            <a:r>
              <a:rPr lang="en-US" b="true" sz="4714" spc="1070">
                <a:solidFill>
                  <a:srgbClr val="000000"/>
                </a:solidFill>
                <a:latin typeface="Arial Bold"/>
                <a:ea typeface="Arial Bold"/>
                <a:cs typeface="Arial Bold"/>
                <a:sym typeface="Arial Bold"/>
              </a:rPr>
              <a:t>DISTRIBUTION OF NET MIGRATION RATES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7086597"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1028700" y="2084035"/>
            <a:ext cx="9140206" cy="5802971"/>
          </a:xfrm>
          <a:custGeom>
            <a:avLst/>
            <a:gdLst/>
            <a:ahLst/>
            <a:cxnLst/>
            <a:rect r="r" b="b" t="t" l="l"/>
            <a:pathLst>
              <a:path h="5802971" w="9140206">
                <a:moveTo>
                  <a:pt x="0" y="0"/>
                </a:moveTo>
                <a:lnTo>
                  <a:pt x="9140206" y="0"/>
                </a:lnTo>
                <a:lnTo>
                  <a:pt x="9140206" y="5802971"/>
                </a:lnTo>
                <a:lnTo>
                  <a:pt x="0" y="5802971"/>
                </a:lnTo>
                <a:lnTo>
                  <a:pt x="0" y="0"/>
                </a:lnTo>
                <a:close/>
              </a:path>
            </a:pathLst>
          </a:custGeom>
          <a:blipFill>
            <a:blip r:embed="rId2"/>
            <a:stretch>
              <a:fillRect l="0" t="-1485" r="0" b="-1485"/>
            </a:stretch>
          </a:blipFill>
        </p:spPr>
      </p:sp>
      <p:sp>
        <p:nvSpPr>
          <p:cNvPr name="TextBox 4" id="4"/>
          <p:cNvSpPr txBox="true"/>
          <p:nvPr/>
        </p:nvSpPr>
        <p:spPr>
          <a:xfrm rot="0">
            <a:off x="274179" y="1081496"/>
            <a:ext cx="16230600" cy="717774"/>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Arial Bold"/>
                <a:ea typeface="Arial Bold"/>
                <a:cs typeface="Arial Bold"/>
                <a:sym typeface="Arial Bold"/>
              </a:rPr>
              <a:t>GDP PER CAPITA DISTRIBUTION</a:t>
            </a:r>
          </a:p>
        </p:txBody>
      </p:sp>
      <p:sp>
        <p:nvSpPr>
          <p:cNvPr name="TextBox 5" id="5"/>
          <p:cNvSpPr txBox="true"/>
          <p:nvPr/>
        </p:nvSpPr>
        <p:spPr>
          <a:xfrm rot="0">
            <a:off x="537948" y="8024133"/>
            <a:ext cx="17490831" cy="1911349"/>
          </a:xfrm>
          <a:prstGeom prst="rect">
            <a:avLst/>
          </a:prstGeom>
        </p:spPr>
        <p:txBody>
          <a:bodyPr anchor="t" rtlCol="false" tIns="0" lIns="0" bIns="0" rIns="0">
            <a:spAutoFit/>
          </a:bodyPr>
          <a:lstStyle/>
          <a:p>
            <a:pPr algn="l">
              <a:lnSpc>
                <a:spcPts val="4900"/>
              </a:lnSpc>
              <a:spcBef>
                <a:spcPct val="0"/>
              </a:spcBef>
            </a:pPr>
            <a:r>
              <a:rPr lang="en-US" sz="3500">
                <a:solidFill>
                  <a:srgbClr val="2B2C30"/>
                </a:solidFill>
                <a:latin typeface="Arial"/>
                <a:ea typeface="Arial"/>
                <a:cs typeface="Arial"/>
                <a:sym typeface="Arial"/>
              </a:rPr>
              <a:t>GDP per capita distribution is highly skewed, with a few countries having extremely high values, indicating economic disparity. The majority of countries have lower GDP per capita, emphasizing the economic divide between developed and developing nations.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5357443" y="1598836"/>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257224" y="1932100"/>
            <a:ext cx="9410279" cy="6151970"/>
          </a:xfrm>
          <a:custGeom>
            <a:avLst/>
            <a:gdLst/>
            <a:ahLst/>
            <a:cxnLst/>
            <a:rect r="r" b="b" t="t" l="l"/>
            <a:pathLst>
              <a:path h="6151970" w="9410279">
                <a:moveTo>
                  <a:pt x="0" y="0"/>
                </a:moveTo>
                <a:lnTo>
                  <a:pt x="9410279" y="0"/>
                </a:lnTo>
                <a:lnTo>
                  <a:pt x="9410279" y="6151970"/>
                </a:lnTo>
                <a:lnTo>
                  <a:pt x="0" y="6151970"/>
                </a:lnTo>
                <a:lnTo>
                  <a:pt x="0" y="0"/>
                </a:lnTo>
                <a:close/>
              </a:path>
            </a:pathLst>
          </a:custGeom>
          <a:blipFill>
            <a:blip r:embed="rId2"/>
            <a:stretch>
              <a:fillRect l="0" t="0" r="0" b="0"/>
            </a:stretch>
          </a:blipFill>
        </p:spPr>
      </p:sp>
      <p:sp>
        <p:nvSpPr>
          <p:cNvPr name="TextBox 4" id="4"/>
          <p:cNvSpPr txBox="true"/>
          <p:nvPr/>
        </p:nvSpPr>
        <p:spPr>
          <a:xfrm rot="0">
            <a:off x="257224" y="919571"/>
            <a:ext cx="16230600" cy="717774"/>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Arial Bold"/>
                <a:ea typeface="Arial Bold"/>
                <a:cs typeface="Arial Bold"/>
                <a:sym typeface="Arial Bold"/>
              </a:rPr>
              <a:t>LITERACY RATES DISTRIBUTION</a:t>
            </a:r>
          </a:p>
        </p:txBody>
      </p:sp>
      <p:sp>
        <p:nvSpPr>
          <p:cNvPr name="TextBox 5" id="5"/>
          <p:cNvSpPr txBox="true"/>
          <p:nvPr/>
        </p:nvSpPr>
        <p:spPr>
          <a:xfrm rot="0">
            <a:off x="257224" y="8231188"/>
            <a:ext cx="17182753" cy="1911349"/>
          </a:xfrm>
          <a:prstGeom prst="rect">
            <a:avLst/>
          </a:prstGeom>
        </p:spPr>
        <p:txBody>
          <a:bodyPr anchor="t" rtlCol="false" tIns="0" lIns="0" bIns="0" rIns="0">
            <a:spAutoFit/>
          </a:bodyPr>
          <a:lstStyle/>
          <a:p>
            <a:pPr algn="l">
              <a:lnSpc>
                <a:spcPts val="4900"/>
              </a:lnSpc>
              <a:spcBef>
                <a:spcPct val="0"/>
              </a:spcBef>
            </a:pPr>
            <a:r>
              <a:rPr lang="en-US" sz="3500">
                <a:solidFill>
                  <a:srgbClr val="2B2C30"/>
                </a:solidFill>
                <a:latin typeface="Arial"/>
                <a:ea typeface="Arial"/>
                <a:cs typeface="Arial"/>
                <a:sym typeface="Arial"/>
              </a:rPr>
              <a:t>The majority of countries exhibit high literacy rates, clustering toward the higher end. This finding suggests that many countries are making significant strides in education, an essential driver of socio-economic progress.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1231745" y="1965957"/>
            <a:ext cx="9200973" cy="5750608"/>
          </a:xfrm>
          <a:custGeom>
            <a:avLst/>
            <a:gdLst/>
            <a:ahLst/>
            <a:cxnLst/>
            <a:rect r="r" b="b" t="t" l="l"/>
            <a:pathLst>
              <a:path h="5750608" w="9200973">
                <a:moveTo>
                  <a:pt x="0" y="0"/>
                </a:moveTo>
                <a:lnTo>
                  <a:pt x="9200972" y="0"/>
                </a:lnTo>
                <a:lnTo>
                  <a:pt x="9200972" y="5750608"/>
                </a:lnTo>
                <a:lnTo>
                  <a:pt x="0" y="5750608"/>
                </a:lnTo>
                <a:lnTo>
                  <a:pt x="0" y="0"/>
                </a:lnTo>
                <a:close/>
              </a:path>
            </a:pathLst>
          </a:custGeom>
          <a:blipFill>
            <a:blip r:embed="rId2"/>
            <a:stretch>
              <a:fillRect l="0" t="0" r="0" b="0"/>
            </a:stretch>
          </a:blipFill>
        </p:spPr>
      </p:sp>
      <p:sp>
        <p:nvSpPr>
          <p:cNvPr name="TextBox 4" id="4"/>
          <p:cNvSpPr txBox="true"/>
          <p:nvPr/>
        </p:nvSpPr>
        <p:spPr>
          <a:xfrm rot="0">
            <a:off x="1006871" y="876300"/>
            <a:ext cx="16230600" cy="717774"/>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Arial Bold"/>
                <a:ea typeface="Arial Bold"/>
                <a:cs typeface="Arial Bold"/>
                <a:sym typeface="Arial Bold"/>
              </a:rPr>
              <a:t> SCATTERPLOT OF GDP VS. LITERACY</a:t>
            </a:r>
          </a:p>
        </p:txBody>
      </p:sp>
      <p:sp>
        <p:nvSpPr>
          <p:cNvPr name="TextBox 5" id="5"/>
          <p:cNvSpPr txBox="true"/>
          <p:nvPr/>
        </p:nvSpPr>
        <p:spPr>
          <a:xfrm rot="0">
            <a:off x="683435" y="7754665"/>
            <a:ext cx="16877472" cy="2180973"/>
          </a:xfrm>
          <a:prstGeom prst="rect">
            <a:avLst/>
          </a:prstGeom>
        </p:spPr>
        <p:txBody>
          <a:bodyPr anchor="t" rtlCol="false" tIns="0" lIns="0" bIns="0" rIns="0">
            <a:spAutoFit/>
          </a:bodyPr>
          <a:lstStyle/>
          <a:p>
            <a:pPr algn="ctr">
              <a:lnSpc>
                <a:spcPts val="4213"/>
              </a:lnSpc>
              <a:spcBef>
                <a:spcPct val="0"/>
              </a:spcBef>
            </a:pPr>
            <a:r>
              <a:rPr lang="en-US" sz="3009" i="true" spc="15">
                <a:solidFill>
                  <a:srgbClr val="2B2C30"/>
                </a:solidFill>
                <a:latin typeface="Arial Italics"/>
                <a:ea typeface="Arial Italics"/>
                <a:cs typeface="Arial Italics"/>
                <a:sym typeface="Arial Italics"/>
              </a:rPr>
              <a:t> A positive correlation between literacy rate and GDP per capita is evident, suggesting that higher literacy rates tend to correspond with higher GDP per capita. This correlation implies that literacy could be a critical factor in driving economic prosperity, as educated populations are better equipped to contribute to the economy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DAGUGx8jpD4</dc:identifier>
  <dcterms:modified xsi:type="dcterms:W3CDTF">2011-08-01T06:04:30Z</dcterms:modified>
  <cp:revision>1</cp:revision>
  <dc:title>Tete R Assignon</dc:title>
</cp:coreProperties>
</file>