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3351"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618142-8E30-8B46-DA90-7F63670033E7}" v="197" dt="2024-09-24T10:24:11.046"/>
    <p1510:client id="{F4F16CD9-E3EE-F74F-B254-D47A63A2AA91}" v="651" dt="2024-09-24T11:50:45.8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&#65279;<?xml version="1.0" encoding="utf-8"?><Relationships xmlns="http://schemas.openxmlformats.org/package/2006/relationships"><Relationship Type="http://schemas.openxmlformats.org/officeDocument/2006/relationships/notesMaster" Target="notesMasters/notesMaster1.xml" Id="rId3" /><Relationship Type="http://schemas.openxmlformats.org/officeDocument/2006/relationships/tableStyles" Target="tableStyles.xml" Id="rId7"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heme" Target="theme/theme1.xml" Id="rId6" /><Relationship Type="http://schemas.openxmlformats.org/officeDocument/2006/relationships/viewProps" Target="viewProps.xml" Id="rId5" /><Relationship Type="http://schemas.openxmlformats.org/officeDocument/2006/relationships/presProps" Target="presProps.xml" Id="rId4" /><Relationship Type="http://schemas.microsoft.com/office/2015/10/relationships/revisionInfo" Target="revisionInfo.xml" Id="rId9"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28402E-5CF0-47C9-A965-C1C20C7CC4F1}" type="datetimeFigureOut">
              <a:rPr lang="en-GB" smtClean="0"/>
              <a:t>24/09/2024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3CE7C-75C1-4A24-A8D6-ECEE0C51149D}" type="slidenum">
              <a:rPr lang="en-GB" smtClean="0"/>
              <a:t>‹#›</a:t>
            </a:fld>
            <a:endParaRPr lang="en-GB"/>
          </a:p>
        </p:txBody>
      </p:sp>
    </p:spTree>
    <p:extLst>
      <p:ext uri="{BB962C8B-B14F-4D97-AF65-F5344CB8AC3E}">
        <p14:creationId xmlns:p14="http://schemas.microsoft.com/office/powerpoint/2010/main" val="1513095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6297A2E-BC31-4296-9CB6-44A382701D3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A1F40C-47EA-9E4C-A141-E2205B3001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8761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A1F4D-5154-4C53-97B8-5FE2AEF58A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36E680B-68A5-41D4-AA7F-948271ECA2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E25C2F6-4316-4C2E-978A-A216D1B8495E}"/>
              </a:ext>
            </a:extLst>
          </p:cNvPr>
          <p:cNvSpPr>
            <a:spLocks noGrp="1"/>
          </p:cNvSpPr>
          <p:nvPr>
            <p:ph type="dt" sz="half" idx="10"/>
          </p:nvPr>
        </p:nvSpPr>
        <p:spPr/>
        <p:txBody>
          <a:bodyPr/>
          <a:lstStyle/>
          <a:p>
            <a:fld id="{7563B87C-8244-4253-8D59-36E29F5F4283}" type="datetimeFigureOut">
              <a:rPr lang="en-GB" smtClean="0"/>
              <a:t>24/09/2024</a:t>
            </a:fld>
            <a:endParaRPr lang="en-GB"/>
          </a:p>
        </p:txBody>
      </p:sp>
      <p:sp>
        <p:nvSpPr>
          <p:cNvPr id="5" name="Footer Placeholder 4">
            <a:extLst>
              <a:ext uri="{FF2B5EF4-FFF2-40B4-BE49-F238E27FC236}">
                <a16:creationId xmlns:a16="http://schemas.microsoft.com/office/drawing/2014/main" id="{B1DB5D2B-5DF7-4711-A364-8B87F7C0C38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0D8AD8-E089-4480-80E8-2C0CDBB24672}"/>
              </a:ext>
            </a:extLst>
          </p:cNvPr>
          <p:cNvSpPr>
            <a:spLocks noGrp="1"/>
          </p:cNvSpPr>
          <p:nvPr>
            <p:ph type="sldNum" sz="quarter" idx="12"/>
          </p:nvPr>
        </p:nvSpPr>
        <p:spPr/>
        <p:txBody>
          <a:bodyPr/>
          <a:lstStyle/>
          <a:p>
            <a:fld id="{DA85A2FC-D990-4100-85B0-BB5362FAA1CC}" type="slidenum">
              <a:rPr lang="en-GB" smtClean="0"/>
              <a:t>‹#›</a:t>
            </a:fld>
            <a:endParaRPr lang="en-GB"/>
          </a:p>
        </p:txBody>
      </p:sp>
    </p:spTree>
    <p:extLst>
      <p:ext uri="{BB962C8B-B14F-4D97-AF65-F5344CB8AC3E}">
        <p14:creationId xmlns:p14="http://schemas.microsoft.com/office/powerpoint/2010/main" val="935959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97463-5FAA-4DE3-A8CD-D1BEA0EAB5C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EAA13C5-3220-43D9-AA23-EBF385CB10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D29FF9-AFE0-400C-BF81-E9E4E973929A}"/>
              </a:ext>
            </a:extLst>
          </p:cNvPr>
          <p:cNvSpPr>
            <a:spLocks noGrp="1"/>
          </p:cNvSpPr>
          <p:nvPr>
            <p:ph type="dt" sz="half" idx="10"/>
          </p:nvPr>
        </p:nvSpPr>
        <p:spPr/>
        <p:txBody>
          <a:bodyPr/>
          <a:lstStyle/>
          <a:p>
            <a:fld id="{7563B87C-8244-4253-8D59-36E29F5F4283}" type="datetimeFigureOut">
              <a:rPr lang="en-GB" smtClean="0"/>
              <a:t>24/09/2024</a:t>
            </a:fld>
            <a:endParaRPr lang="en-GB"/>
          </a:p>
        </p:txBody>
      </p:sp>
      <p:sp>
        <p:nvSpPr>
          <p:cNvPr id="5" name="Footer Placeholder 4">
            <a:extLst>
              <a:ext uri="{FF2B5EF4-FFF2-40B4-BE49-F238E27FC236}">
                <a16:creationId xmlns:a16="http://schemas.microsoft.com/office/drawing/2014/main" id="{A707C164-B153-43D9-B620-B66CB6805C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375DBB-28E8-4E61-8C8F-E5373E2C20D0}"/>
              </a:ext>
            </a:extLst>
          </p:cNvPr>
          <p:cNvSpPr>
            <a:spLocks noGrp="1"/>
          </p:cNvSpPr>
          <p:nvPr>
            <p:ph type="sldNum" sz="quarter" idx="12"/>
          </p:nvPr>
        </p:nvSpPr>
        <p:spPr/>
        <p:txBody>
          <a:bodyPr/>
          <a:lstStyle/>
          <a:p>
            <a:fld id="{DA85A2FC-D990-4100-85B0-BB5362FAA1CC}" type="slidenum">
              <a:rPr lang="en-GB" smtClean="0"/>
              <a:t>‹#›</a:t>
            </a:fld>
            <a:endParaRPr lang="en-GB"/>
          </a:p>
        </p:txBody>
      </p:sp>
    </p:spTree>
    <p:extLst>
      <p:ext uri="{BB962C8B-B14F-4D97-AF65-F5344CB8AC3E}">
        <p14:creationId xmlns:p14="http://schemas.microsoft.com/office/powerpoint/2010/main" val="2865108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A4C1C1-4C2A-456F-BCEB-53301D8438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2D320F-3D17-4F76-B361-D7B27DF550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01BA5C-5A6E-4582-BFB8-8943D6BF8ECA}"/>
              </a:ext>
            </a:extLst>
          </p:cNvPr>
          <p:cNvSpPr>
            <a:spLocks noGrp="1"/>
          </p:cNvSpPr>
          <p:nvPr>
            <p:ph type="dt" sz="half" idx="10"/>
          </p:nvPr>
        </p:nvSpPr>
        <p:spPr/>
        <p:txBody>
          <a:bodyPr/>
          <a:lstStyle/>
          <a:p>
            <a:fld id="{7563B87C-8244-4253-8D59-36E29F5F4283}" type="datetimeFigureOut">
              <a:rPr lang="en-GB" smtClean="0"/>
              <a:t>24/09/2024</a:t>
            </a:fld>
            <a:endParaRPr lang="en-GB"/>
          </a:p>
        </p:txBody>
      </p:sp>
      <p:sp>
        <p:nvSpPr>
          <p:cNvPr id="5" name="Footer Placeholder 4">
            <a:extLst>
              <a:ext uri="{FF2B5EF4-FFF2-40B4-BE49-F238E27FC236}">
                <a16:creationId xmlns:a16="http://schemas.microsoft.com/office/drawing/2014/main" id="{D716FDD9-6477-436D-9EF3-5BC8AA4B436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4594C8-0BBB-4D32-9A4E-8212172F8403}"/>
              </a:ext>
            </a:extLst>
          </p:cNvPr>
          <p:cNvSpPr>
            <a:spLocks noGrp="1"/>
          </p:cNvSpPr>
          <p:nvPr>
            <p:ph type="sldNum" sz="quarter" idx="12"/>
          </p:nvPr>
        </p:nvSpPr>
        <p:spPr/>
        <p:txBody>
          <a:bodyPr/>
          <a:lstStyle/>
          <a:p>
            <a:fld id="{DA85A2FC-D990-4100-85B0-BB5362FAA1CC}" type="slidenum">
              <a:rPr lang="en-GB" smtClean="0"/>
              <a:t>‹#›</a:t>
            </a:fld>
            <a:endParaRPr lang="en-GB"/>
          </a:p>
        </p:txBody>
      </p:sp>
    </p:spTree>
    <p:extLst>
      <p:ext uri="{BB962C8B-B14F-4D97-AF65-F5344CB8AC3E}">
        <p14:creationId xmlns:p14="http://schemas.microsoft.com/office/powerpoint/2010/main" val="2970233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 Column - White 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71475" y="1471563"/>
            <a:ext cx="9000000" cy="4680000"/>
          </a:xfrm>
        </p:spPr>
        <p:txBody>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Title Placeholder 1">
            <a:extLst>
              <a:ext uri="{FF2B5EF4-FFF2-40B4-BE49-F238E27FC236}">
                <a16:creationId xmlns:a16="http://schemas.microsoft.com/office/drawing/2014/main" id="{A77F0F7B-5DC0-AE4D-805D-D4592C2895F3}"/>
              </a:ext>
            </a:extLst>
          </p:cNvPr>
          <p:cNvSpPr>
            <a:spLocks noGrp="1"/>
          </p:cNvSpPr>
          <p:nvPr>
            <p:ph type="title"/>
          </p:nvPr>
        </p:nvSpPr>
        <p:spPr>
          <a:xfrm>
            <a:off x="371475" y="476250"/>
            <a:ext cx="10795475" cy="972000"/>
          </a:xfrm>
          <a:prstGeom prst="rect">
            <a:avLst/>
          </a:prstGeom>
        </p:spPr>
        <p:txBody>
          <a:bodyPr vert="horz" lIns="0" tIns="0" rIns="0" bIns="0" rtlCol="0" anchor="t" anchorCtr="0">
            <a:noAutofit/>
          </a:bodyPr>
          <a:lstStyle/>
          <a:p>
            <a:r>
              <a:rPr lang="en-US"/>
              <a:t>Click to edit Master title style</a:t>
            </a:r>
          </a:p>
        </p:txBody>
      </p:sp>
      <p:sp>
        <p:nvSpPr>
          <p:cNvPr id="2" name="Slide Number Placeholder 1">
            <a:extLst>
              <a:ext uri="{FF2B5EF4-FFF2-40B4-BE49-F238E27FC236}">
                <a16:creationId xmlns:a16="http://schemas.microsoft.com/office/drawing/2014/main" id="{8394A548-0B85-46E9-B959-3B0AB17B508C}"/>
              </a:ext>
            </a:extLst>
          </p:cNvPr>
          <p:cNvSpPr>
            <a:spLocks noGrp="1"/>
          </p:cNvSpPr>
          <p:nvPr>
            <p:ph type="sldNum" sz="quarter" idx="10"/>
          </p:nvPr>
        </p:nvSpPr>
        <p:spPr/>
        <p:txBody>
          <a:bodyPr/>
          <a:lstStyle>
            <a:lvl1pPr>
              <a:defRPr/>
            </a:lvl1pPr>
          </a:lstStyle>
          <a:p>
            <a:r>
              <a:rPr lang="en-GB"/>
              <a:t>1</a:t>
            </a:r>
          </a:p>
        </p:txBody>
      </p:sp>
    </p:spTree>
    <p:extLst>
      <p:ext uri="{BB962C8B-B14F-4D97-AF65-F5344CB8AC3E}">
        <p14:creationId xmlns:p14="http://schemas.microsoft.com/office/powerpoint/2010/main" val="24872962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61F7B-D9B4-4FB8-80C7-F4EBE955FDC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8F4B5AA-F45C-4855-B47D-A9FF83B5A7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0D420A-E599-4599-AB00-E525C3DF9B7C}"/>
              </a:ext>
            </a:extLst>
          </p:cNvPr>
          <p:cNvSpPr>
            <a:spLocks noGrp="1"/>
          </p:cNvSpPr>
          <p:nvPr>
            <p:ph type="dt" sz="half" idx="10"/>
          </p:nvPr>
        </p:nvSpPr>
        <p:spPr/>
        <p:txBody>
          <a:bodyPr/>
          <a:lstStyle/>
          <a:p>
            <a:fld id="{7563B87C-8244-4253-8D59-36E29F5F4283}" type="datetimeFigureOut">
              <a:rPr lang="en-GB" smtClean="0"/>
              <a:t>24/09/2024</a:t>
            </a:fld>
            <a:endParaRPr lang="en-GB"/>
          </a:p>
        </p:txBody>
      </p:sp>
      <p:sp>
        <p:nvSpPr>
          <p:cNvPr id="5" name="Footer Placeholder 4">
            <a:extLst>
              <a:ext uri="{FF2B5EF4-FFF2-40B4-BE49-F238E27FC236}">
                <a16:creationId xmlns:a16="http://schemas.microsoft.com/office/drawing/2014/main" id="{ECFF63DF-B93E-40A4-9B4A-652AF720D43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6388B17-252E-4819-86C2-AE8EA70DB0DE}"/>
              </a:ext>
            </a:extLst>
          </p:cNvPr>
          <p:cNvSpPr>
            <a:spLocks noGrp="1"/>
          </p:cNvSpPr>
          <p:nvPr>
            <p:ph type="sldNum" sz="quarter" idx="12"/>
          </p:nvPr>
        </p:nvSpPr>
        <p:spPr/>
        <p:txBody>
          <a:bodyPr/>
          <a:lstStyle/>
          <a:p>
            <a:fld id="{DA85A2FC-D990-4100-85B0-BB5362FAA1CC}" type="slidenum">
              <a:rPr lang="en-GB" smtClean="0"/>
              <a:t>‹#›</a:t>
            </a:fld>
            <a:endParaRPr lang="en-GB"/>
          </a:p>
        </p:txBody>
      </p:sp>
    </p:spTree>
    <p:extLst>
      <p:ext uri="{BB962C8B-B14F-4D97-AF65-F5344CB8AC3E}">
        <p14:creationId xmlns:p14="http://schemas.microsoft.com/office/powerpoint/2010/main" val="3621426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678C4-668C-4283-B69A-522D7FFE87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AE6B433-9762-41F9-853C-3C4A3EEE57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BE7C14-ED7B-4040-B3F4-6ED98E3C546C}"/>
              </a:ext>
            </a:extLst>
          </p:cNvPr>
          <p:cNvSpPr>
            <a:spLocks noGrp="1"/>
          </p:cNvSpPr>
          <p:nvPr>
            <p:ph type="dt" sz="half" idx="10"/>
          </p:nvPr>
        </p:nvSpPr>
        <p:spPr/>
        <p:txBody>
          <a:bodyPr/>
          <a:lstStyle/>
          <a:p>
            <a:fld id="{7563B87C-8244-4253-8D59-36E29F5F4283}" type="datetimeFigureOut">
              <a:rPr lang="en-GB" smtClean="0"/>
              <a:t>24/09/2024</a:t>
            </a:fld>
            <a:endParaRPr lang="en-GB"/>
          </a:p>
        </p:txBody>
      </p:sp>
      <p:sp>
        <p:nvSpPr>
          <p:cNvPr id="5" name="Footer Placeholder 4">
            <a:extLst>
              <a:ext uri="{FF2B5EF4-FFF2-40B4-BE49-F238E27FC236}">
                <a16:creationId xmlns:a16="http://schemas.microsoft.com/office/drawing/2014/main" id="{7A7597D6-915A-4FD2-B5A4-7D1C0E93026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4E0275-8868-44F8-9870-49E03C129B88}"/>
              </a:ext>
            </a:extLst>
          </p:cNvPr>
          <p:cNvSpPr>
            <a:spLocks noGrp="1"/>
          </p:cNvSpPr>
          <p:nvPr>
            <p:ph type="sldNum" sz="quarter" idx="12"/>
          </p:nvPr>
        </p:nvSpPr>
        <p:spPr/>
        <p:txBody>
          <a:bodyPr/>
          <a:lstStyle/>
          <a:p>
            <a:fld id="{DA85A2FC-D990-4100-85B0-BB5362FAA1CC}" type="slidenum">
              <a:rPr lang="en-GB" smtClean="0"/>
              <a:t>‹#›</a:t>
            </a:fld>
            <a:endParaRPr lang="en-GB"/>
          </a:p>
        </p:txBody>
      </p:sp>
    </p:spTree>
    <p:extLst>
      <p:ext uri="{BB962C8B-B14F-4D97-AF65-F5344CB8AC3E}">
        <p14:creationId xmlns:p14="http://schemas.microsoft.com/office/powerpoint/2010/main" val="3470782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CDCC6-6FC9-49F8-85E1-0473BBDED87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725ADD4-40A8-4BE5-A65B-5935D68D43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FF60062-8AB6-40C7-B5D4-39ECB783AE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15F1CD0-3587-479E-BAAB-1A76A495F4CA}"/>
              </a:ext>
            </a:extLst>
          </p:cNvPr>
          <p:cNvSpPr>
            <a:spLocks noGrp="1"/>
          </p:cNvSpPr>
          <p:nvPr>
            <p:ph type="dt" sz="half" idx="10"/>
          </p:nvPr>
        </p:nvSpPr>
        <p:spPr/>
        <p:txBody>
          <a:bodyPr/>
          <a:lstStyle/>
          <a:p>
            <a:fld id="{7563B87C-8244-4253-8D59-36E29F5F4283}" type="datetimeFigureOut">
              <a:rPr lang="en-GB" smtClean="0"/>
              <a:t>24/09/2024</a:t>
            </a:fld>
            <a:endParaRPr lang="en-GB"/>
          </a:p>
        </p:txBody>
      </p:sp>
      <p:sp>
        <p:nvSpPr>
          <p:cNvPr id="6" name="Footer Placeholder 5">
            <a:extLst>
              <a:ext uri="{FF2B5EF4-FFF2-40B4-BE49-F238E27FC236}">
                <a16:creationId xmlns:a16="http://schemas.microsoft.com/office/drawing/2014/main" id="{86F42C38-C787-4123-8220-99EF481D388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BF3B068-03C1-4816-BEDC-962E979836A2}"/>
              </a:ext>
            </a:extLst>
          </p:cNvPr>
          <p:cNvSpPr>
            <a:spLocks noGrp="1"/>
          </p:cNvSpPr>
          <p:nvPr>
            <p:ph type="sldNum" sz="quarter" idx="12"/>
          </p:nvPr>
        </p:nvSpPr>
        <p:spPr/>
        <p:txBody>
          <a:bodyPr/>
          <a:lstStyle/>
          <a:p>
            <a:fld id="{DA85A2FC-D990-4100-85B0-BB5362FAA1CC}" type="slidenum">
              <a:rPr lang="en-GB" smtClean="0"/>
              <a:t>‹#›</a:t>
            </a:fld>
            <a:endParaRPr lang="en-GB"/>
          </a:p>
        </p:txBody>
      </p:sp>
    </p:spTree>
    <p:extLst>
      <p:ext uri="{BB962C8B-B14F-4D97-AF65-F5344CB8AC3E}">
        <p14:creationId xmlns:p14="http://schemas.microsoft.com/office/powerpoint/2010/main" val="1576800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C7FC4-474A-47E1-8D9F-850E8E3A9F2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86906FA-028B-45EC-8604-62998CE22C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A7BDC1-81BD-405D-B1D9-85D33B0571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59B0240-D2B4-487C-B948-6A570F338A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CD5D2C-39E9-48AD-9224-2434972E25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41F3714-6AA3-4A07-95C3-F9EA7188FD3E}"/>
              </a:ext>
            </a:extLst>
          </p:cNvPr>
          <p:cNvSpPr>
            <a:spLocks noGrp="1"/>
          </p:cNvSpPr>
          <p:nvPr>
            <p:ph type="dt" sz="half" idx="10"/>
          </p:nvPr>
        </p:nvSpPr>
        <p:spPr/>
        <p:txBody>
          <a:bodyPr/>
          <a:lstStyle/>
          <a:p>
            <a:fld id="{7563B87C-8244-4253-8D59-36E29F5F4283}" type="datetimeFigureOut">
              <a:rPr lang="en-GB" smtClean="0"/>
              <a:t>24/09/2024</a:t>
            </a:fld>
            <a:endParaRPr lang="en-GB"/>
          </a:p>
        </p:txBody>
      </p:sp>
      <p:sp>
        <p:nvSpPr>
          <p:cNvPr id="8" name="Footer Placeholder 7">
            <a:extLst>
              <a:ext uri="{FF2B5EF4-FFF2-40B4-BE49-F238E27FC236}">
                <a16:creationId xmlns:a16="http://schemas.microsoft.com/office/drawing/2014/main" id="{6A8631B9-517E-47ED-AF87-357633888E0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AFE6F1B-293E-4B08-83C9-7210354BA378}"/>
              </a:ext>
            </a:extLst>
          </p:cNvPr>
          <p:cNvSpPr>
            <a:spLocks noGrp="1"/>
          </p:cNvSpPr>
          <p:nvPr>
            <p:ph type="sldNum" sz="quarter" idx="12"/>
          </p:nvPr>
        </p:nvSpPr>
        <p:spPr/>
        <p:txBody>
          <a:bodyPr/>
          <a:lstStyle/>
          <a:p>
            <a:fld id="{DA85A2FC-D990-4100-85B0-BB5362FAA1CC}" type="slidenum">
              <a:rPr lang="en-GB" smtClean="0"/>
              <a:t>‹#›</a:t>
            </a:fld>
            <a:endParaRPr lang="en-GB"/>
          </a:p>
        </p:txBody>
      </p:sp>
    </p:spTree>
    <p:extLst>
      <p:ext uri="{BB962C8B-B14F-4D97-AF65-F5344CB8AC3E}">
        <p14:creationId xmlns:p14="http://schemas.microsoft.com/office/powerpoint/2010/main" val="1497852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B8032-2923-4017-84A3-5444583A91E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C767185-417F-4F90-AFAF-7F6F5105B199}"/>
              </a:ext>
            </a:extLst>
          </p:cNvPr>
          <p:cNvSpPr>
            <a:spLocks noGrp="1"/>
          </p:cNvSpPr>
          <p:nvPr>
            <p:ph type="dt" sz="half" idx="10"/>
          </p:nvPr>
        </p:nvSpPr>
        <p:spPr/>
        <p:txBody>
          <a:bodyPr/>
          <a:lstStyle/>
          <a:p>
            <a:fld id="{7563B87C-8244-4253-8D59-36E29F5F4283}" type="datetimeFigureOut">
              <a:rPr lang="en-GB" smtClean="0"/>
              <a:t>24/09/2024</a:t>
            </a:fld>
            <a:endParaRPr lang="en-GB"/>
          </a:p>
        </p:txBody>
      </p:sp>
      <p:sp>
        <p:nvSpPr>
          <p:cNvPr id="4" name="Footer Placeholder 3">
            <a:extLst>
              <a:ext uri="{FF2B5EF4-FFF2-40B4-BE49-F238E27FC236}">
                <a16:creationId xmlns:a16="http://schemas.microsoft.com/office/drawing/2014/main" id="{B677F131-C361-4053-B5DE-CA776002919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454AE19-896E-41A9-9ECB-EEF871123DDD}"/>
              </a:ext>
            </a:extLst>
          </p:cNvPr>
          <p:cNvSpPr>
            <a:spLocks noGrp="1"/>
          </p:cNvSpPr>
          <p:nvPr>
            <p:ph type="sldNum" sz="quarter" idx="12"/>
          </p:nvPr>
        </p:nvSpPr>
        <p:spPr/>
        <p:txBody>
          <a:bodyPr/>
          <a:lstStyle/>
          <a:p>
            <a:fld id="{DA85A2FC-D990-4100-85B0-BB5362FAA1CC}" type="slidenum">
              <a:rPr lang="en-GB" smtClean="0"/>
              <a:t>‹#›</a:t>
            </a:fld>
            <a:endParaRPr lang="en-GB"/>
          </a:p>
        </p:txBody>
      </p:sp>
    </p:spTree>
    <p:extLst>
      <p:ext uri="{BB962C8B-B14F-4D97-AF65-F5344CB8AC3E}">
        <p14:creationId xmlns:p14="http://schemas.microsoft.com/office/powerpoint/2010/main" val="4139169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77FC18-676A-46ED-B92D-D34557DD543D}"/>
              </a:ext>
            </a:extLst>
          </p:cNvPr>
          <p:cNvSpPr>
            <a:spLocks noGrp="1"/>
          </p:cNvSpPr>
          <p:nvPr>
            <p:ph type="dt" sz="half" idx="10"/>
          </p:nvPr>
        </p:nvSpPr>
        <p:spPr/>
        <p:txBody>
          <a:bodyPr/>
          <a:lstStyle/>
          <a:p>
            <a:fld id="{7563B87C-8244-4253-8D59-36E29F5F4283}" type="datetimeFigureOut">
              <a:rPr lang="en-GB" smtClean="0"/>
              <a:t>24/09/2024</a:t>
            </a:fld>
            <a:endParaRPr lang="en-GB"/>
          </a:p>
        </p:txBody>
      </p:sp>
      <p:sp>
        <p:nvSpPr>
          <p:cNvPr id="3" name="Footer Placeholder 2">
            <a:extLst>
              <a:ext uri="{FF2B5EF4-FFF2-40B4-BE49-F238E27FC236}">
                <a16:creationId xmlns:a16="http://schemas.microsoft.com/office/drawing/2014/main" id="{DC66AB2F-9FFC-42C2-943F-37E19234A08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F03DDD2-9B1C-44FF-A4FC-3BB5DF76E9F3}"/>
              </a:ext>
            </a:extLst>
          </p:cNvPr>
          <p:cNvSpPr>
            <a:spLocks noGrp="1"/>
          </p:cNvSpPr>
          <p:nvPr>
            <p:ph type="sldNum" sz="quarter" idx="12"/>
          </p:nvPr>
        </p:nvSpPr>
        <p:spPr/>
        <p:txBody>
          <a:bodyPr/>
          <a:lstStyle/>
          <a:p>
            <a:fld id="{DA85A2FC-D990-4100-85B0-BB5362FAA1CC}" type="slidenum">
              <a:rPr lang="en-GB" smtClean="0"/>
              <a:t>‹#›</a:t>
            </a:fld>
            <a:endParaRPr lang="en-GB"/>
          </a:p>
        </p:txBody>
      </p:sp>
    </p:spTree>
    <p:extLst>
      <p:ext uri="{BB962C8B-B14F-4D97-AF65-F5344CB8AC3E}">
        <p14:creationId xmlns:p14="http://schemas.microsoft.com/office/powerpoint/2010/main" val="945184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54AF4-0361-49C3-9E4E-F6811B9CC7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9AC1021-2F20-4EB7-90A3-8CF23BA70E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EF3D8D9-D385-44AD-88F3-C5E8DB7A91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9CC684-B74E-40BA-9759-102E5B1A76A7}"/>
              </a:ext>
            </a:extLst>
          </p:cNvPr>
          <p:cNvSpPr>
            <a:spLocks noGrp="1"/>
          </p:cNvSpPr>
          <p:nvPr>
            <p:ph type="dt" sz="half" idx="10"/>
          </p:nvPr>
        </p:nvSpPr>
        <p:spPr/>
        <p:txBody>
          <a:bodyPr/>
          <a:lstStyle/>
          <a:p>
            <a:fld id="{7563B87C-8244-4253-8D59-36E29F5F4283}" type="datetimeFigureOut">
              <a:rPr lang="en-GB" smtClean="0"/>
              <a:t>24/09/2024</a:t>
            </a:fld>
            <a:endParaRPr lang="en-GB"/>
          </a:p>
        </p:txBody>
      </p:sp>
      <p:sp>
        <p:nvSpPr>
          <p:cNvPr id="6" name="Footer Placeholder 5">
            <a:extLst>
              <a:ext uri="{FF2B5EF4-FFF2-40B4-BE49-F238E27FC236}">
                <a16:creationId xmlns:a16="http://schemas.microsoft.com/office/drawing/2014/main" id="{CA15DA34-6CFD-4DF3-AC82-8C1E2592868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2E645E8-3E5D-4BD2-BB75-020658066097}"/>
              </a:ext>
            </a:extLst>
          </p:cNvPr>
          <p:cNvSpPr>
            <a:spLocks noGrp="1"/>
          </p:cNvSpPr>
          <p:nvPr>
            <p:ph type="sldNum" sz="quarter" idx="12"/>
          </p:nvPr>
        </p:nvSpPr>
        <p:spPr/>
        <p:txBody>
          <a:bodyPr/>
          <a:lstStyle/>
          <a:p>
            <a:fld id="{DA85A2FC-D990-4100-85B0-BB5362FAA1CC}" type="slidenum">
              <a:rPr lang="en-GB" smtClean="0"/>
              <a:t>‹#›</a:t>
            </a:fld>
            <a:endParaRPr lang="en-GB"/>
          </a:p>
        </p:txBody>
      </p:sp>
    </p:spTree>
    <p:extLst>
      <p:ext uri="{BB962C8B-B14F-4D97-AF65-F5344CB8AC3E}">
        <p14:creationId xmlns:p14="http://schemas.microsoft.com/office/powerpoint/2010/main" val="982613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8D27D-25B2-4B3A-AB89-F684363BEA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1FBB50A-812B-43BA-AB61-56D923E764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54BDB1D-00CA-431F-87A4-675FEC49E0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5D9B0D-16B2-473E-9772-15DDB760172F}"/>
              </a:ext>
            </a:extLst>
          </p:cNvPr>
          <p:cNvSpPr>
            <a:spLocks noGrp="1"/>
          </p:cNvSpPr>
          <p:nvPr>
            <p:ph type="dt" sz="half" idx="10"/>
          </p:nvPr>
        </p:nvSpPr>
        <p:spPr/>
        <p:txBody>
          <a:bodyPr/>
          <a:lstStyle/>
          <a:p>
            <a:fld id="{7563B87C-8244-4253-8D59-36E29F5F4283}" type="datetimeFigureOut">
              <a:rPr lang="en-GB" smtClean="0"/>
              <a:t>24/09/2024</a:t>
            </a:fld>
            <a:endParaRPr lang="en-GB"/>
          </a:p>
        </p:txBody>
      </p:sp>
      <p:sp>
        <p:nvSpPr>
          <p:cNvPr id="6" name="Footer Placeholder 5">
            <a:extLst>
              <a:ext uri="{FF2B5EF4-FFF2-40B4-BE49-F238E27FC236}">
                <a16:creationId xmlns:a16="http://schemas.microsoft.com/office/drawing/2014/main" id="{9B89A48A-9D5A-4B46-848E-84AA830AD32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7F23240-0DFA-4214-9150-9487D7D61EAF}"/>
              </a:ext>
            </a:extLst>
          </p:cNvPr>
          <p:cNvSpPr>
            <a:spLocks noGrp="1"/>
          </p:cNvSpPr>
          <p:nvPr>
            <p:ph type="sldNum" sz="quarter" idx="12"/>
          </p:nvPr>
        </p:nvSpPr>
        <p:spPr/>
        <p:txBody>
          <a:bodyPr/>
          <a:lstStyle/>
          <a:p>
            <a:fld id="{DA85A2FC-D990-4100-85B0-BB5362FAA1CC}" type="slidenum">
              <a:rPr lang="en-GB" smtClean="0"/>
              <a:t>‹#›</a:t>
            </a:fld>
            <a:endParaRPr lang="en-GB"/>
          </a:p>
        </p:txBody>
      </p:sp>
    </p:spTree>
    <p:extLst>
      <p:ext uri="{BB962C8B-B14F-4D97-AF65-F5344CB8AC3E}">
        <p14:creationId xmlns:p14="http://schemas.microsoft.com/office/powerpoint/2010/main" val="3141650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2E39F9-08F6-44D2-B6B1-D821A08073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9ACF550-8D18-4542-B183-395AFE64D9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3920FB4-CE91-4E15-96FF-6C76BE2298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63B87C-8244-4253-8D59-36E29F5F4283}" type="datetimeFigureOut">
              <a:rPr lang="en-GB" smtClean="0"/>
              <a:t>24/09/2024</a:t>
            </a:fld>
            <a:endParaRPr lang="en-GB"/>
          </a:p>
        </p:txBody>
      </p:sp>
      <p:sp>
        <p:nvSpPr>
          <p:cNvPr id="5" name="Footer Placeholder 4">
            <a:extLst>
              <a:ext uri="{FF2B5EF4-FFF2-40B4-BE49-F238E27FC236}">
                <a16:creationId xmlns:a16="http://schemas.microsoft.com/office/drawing/2014/main" id="{78EADC76-1115-4D66-A46F-8E70F933F7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21E91E1-9B0D-4E8C-8F0E-351D6DE104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85A2FC-D990-4100-85B0-BB5362FAA1CC}" type="slidenum">
              <a:rPr lang="en-GB" smtClean="0"/>
              <a:t>‹#›</a:t>
            </a:fld>
            <a:endParaRPr lang="en-GB"/>
          </a:p>
        </p:txBody>
      </p:sp>
    </p:spTree>
    <p:extLst>
      <p:ext uri="{BB962C8B-B14F-4D97-AF65-F5344CB8AC3E}">
        <p14:creationId xmlns:p14="http://schemas.microsoft.com/office/powerpoint/2010/main" val="2678654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0095" y="559288"/>
            <a:ext cx="2810095" cy="1147659"/>
          </a:xfrm>
        </p:spPr>
        <p:txBody>
          <a:bodyPr/>
          <a:lstStyle/>
          <a:p>
            <a:r>
              <a:rPr lang="en-GB" sz="2400">
                <a:latin typeface="Calibri"/>
                <a:ea typeface="SimSun"/>
                <a:cs typeface="Calibri"/>
              </a:rPr>
              <a:t>Vilas Jadhav</a:t>
            </a:r>
            <a:br>
              <a:rPr lang="en-GB" sz="1500" b="1">
                <a:latin typeface="Verdana" panose="020B0604030504040204" pitchFamily="34" charset="0"/>
                <a:ea typeface="Verdana" panose="020B0604030504040204" pitchFamily="34" charset="0"/>
                <a:cs typeface="Verdana" panose="020B0604030504040204" pitchFamily="34" charset="0"/>
              </a:rPr>
            </a:br>
            <a:r>
              <a:rPr lang="en-GB" sz="1400">
                <a:latin typeface="Verdana"/>
                <a:ea typeface="Verdana"/>
                <a:cs typeface="Verdana" panose="020B0604030504040204" pitchFamily="34" charset="0"/>
              </a:rPr>
              <a:t>Tech Lead</a:t>
            </a:r>
            <a:endParaRPr lang="en-GB" sz="140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Oval 4"/>
          <p:cNvSpPr/>
          <p:nvPr/>
        </p:nvSpPr>
        <p:spPr>
          <a:xfrm>
            <a:off x="342388" y="401156"/>
            <a:ext cx="2135008" cy="209174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20" name="Rectangle 19">
            <a:extLst>
              <a:ext uri="{FF2B5EF4-FFF2-40B4-BE49-F238E27FC236}">
                <a16:creationId xmlns:a16="http://schemas.microsoft.com/office/drawing/2014/main" id="{D8B2754A-665A-5341-ABC7-4CEC3E5ADD33}"/>
              </a:ext>
            </a:extLst>
          </p:cNvPr>
          <p:cNvSpPr/>
          <p:nvPr/>
        </p:nvSpPr>
        <p:spPr>
          <a:xfrm>
            <a:off x="2750095" y="1895585"/>
            <a:ext cx="3009437" cy="3816429"/>
          </a:xfrm>
          <a:prstGeom prst="rect">
            <a:avLst/>
          </a:prstGeom>
        </p:spPr>
        <p:txBody>
          <a:bodyPr wrap="square" lIns="0" tIns="0" rIns="0" bIns="0" anchor="t">
            <a:spAutoFit/>
          </a:bodyPr>
          <a:lstStyle/>
          <a:p>
            <a:pPr>
              <a:lnSpc>
                <a:spcPts val="1420"/>
              </a:lnSpc>
              <a:spcAft>
                <a:spcPts val="600"/>
              </a:spcAft>
            </a:pPr>
            <a:r>
              <a:rPr lang="en-US" sz="1600" b="1" dirty="0">
                <a:solidFill>
                  <a:srgbClr val="6846C6"/>
                </a:solidFill>
                <a:latin typeface="Verdana"/>
                <a:ea typeface="Verdana"/>
              </a:rPr>
              <a:t>Overview</a:t>
            </a:r>
          </a:p>
          <a:p>
            <a:pPr>
              <a:lnSpc>
                <a:spcPts val="1420"/>
              </a:lnSpc>
              <a:spcAft>
                <a:spcPts val="600"/>
              </a:spcAft>
            </a:pPr>
            <a:r>
              <a:rPr lang="en-US" sz="1200" dirty="0">
                <a:solidFill>
                  <a:schemeClr val="tx2"/>
                </a:solidFill>
                <a:ea typeface="+mn-lt"/>
                <a:cs typeface="+mn-lt"/>
              </a:rPr>
              <a:t>11 years of professional experience as a UI developer, specializing in front-end development.</a:t>
            </a:r>
            <a:endParaRPr lang="en-US" sz="1200">
              <a:solidFill>
                <a:schemeClr val="tx2"/>
              </a:solidFill>
              <a:ea typeface="Calibri"/>
              <a:cs typeface="Calibri"/>
            </a:endParaRPr>
          </a:p>
          <a:p>
            <a:r>
              <a:rPr lang="en-US" sz="1200" dirty="0">
                <a:solidFill>
                  <a:schemeClr val="tx2"/>
                </a:solidFill>
                <a:ea typeface="+mn-lt"/>
                <a:cs typeface="+mn-lt"/>
              </a:rPr>
              <a:t>Proficient in Angular, </a:t>
            </a:r>
            <a:r>
              <a:rPr lang="en-US" sz="1200" err="1">
                <a:solidFill>
                  <a:schemeClr val="tx2"/>
                </a:solidFill>
                <a:ea typeface="+mn-lt"/>
                <a:cs typeface="+mn-lt"/>
              </a:rPr>
              <a:t>Reactjs</a:t>
            </a:r>
            <a:r>
              <a:rPr lang="en-US" sz="1200" dirty="0">
                <a:solidFill>
                  <a:schemeClr val="tx2"/>
                </a:solidFill>
                <a:ea typeface="+mn-lt"/>
                <a:cs typeface="+mn-lt"/>
              </a:rPr>
              <a:t>, TypeScript, HTML, CSS, SASS, and JavaScript and responsive design principles.</a:t>
            </a:r>
            <a:endParaRPr lang="en-US" sz="1200">
              <a:solidFill>
                <a:schemeClr val="tx2"/>
              </a:solidFill>
              <a:ea typeface="Calibri"/>
              <a:cs typeface="Calibri"/>
            </a:endParaRPr>
          </a:p>
          <a:p>
            <a:r>
              <a:rPr lang="en-US" sz="1200" dirty="0">
                <a:solidFill>
                  <a:schemeClr val="tx2"/>
                </a:solidFill>
                <a:ea typeface="+mn-lt"/>
                <a:cs typeface="+mn-lt"/>
              </a:rPr>
              <a:t>Extensive experience in UI frameworks and libraries, including React.js and Angular.</a:t>
            </a:r>
            <a:endParaRPr lang="en-US" sz="1200">
              <a:solidFill>
                <a:schemeClr val="tx2"/>
              </a:solidFill>
              <a:ea typeface="Calibri"/>
              <a:cs typeface="Calibri"/>
            </a:endParaRPr>
          </a:p>
          <a:p>
            <a:r>
              <a:rPr lang="en-US" sz="1200" dirty="0">
                <a:solidFill>
                  <a:schemeClr val="tx2"/>
                </a:solidFill>
                <a:ea typeface="+mn-lt"/>
                <a:cs typeface="+mn-lt"/>
              </a:rPr>
              <a:t>Strong understanding of user-centered design principles and usability testing methodologies.</a:t>
            </a:r>
            <a:endParaRPr lang="en-US" sz="1200">
              <a:solidFill>
                <a:schemeClr val="tx2"/>
              </a:solidFill>
              <a:ea typeface="Calibri"/>
              <a:cs typeface="Calibri"/>
            </a:endParaRPr>
          </a:p>
          <a:p>
            <a:r>
              <a:rPr lang="en-US" sz="1200" dirty="0">
                <a:solidFill>
                  <a:schemeClr val="tx2"/>
                </a:solidFill>
                <a:ea typeface="+mn-lt"/>
                <a:cs typeface="+mn-lt"/>
              </a:rPr>
              <a:t>Strong understanding of software development principles, architectural patterns, and best practices.</a:t>
            </a:r>
            <a:endParaRPr lang="en-US" sz="1200">
              <a:solidFill>
                <a:schemeClr val="tx2"/>
              </a:solidFill>
              <a:ea typeface="Calibri"/>
              <a:cs typeface="Calibri"/>
            </a:endParaRPr>
          </a:p>
          <a:p>
            <a:r>
              <a:rPr lang="en-US" sz="1200" dirty="0">
                <a:solidFill>
                  <a:schemeClr val="tx2"/>
                </a:solidFill>
                <a:ea typeface="+mn-lt"/>
                <a:cs typeface="+mn-lt"/>
              </a:rPr>
              <a:t>5.5 years of experience in Angular Framework [Version2,8,13,14], </a:t>
            </a:r>
            <a:r>
              <a:rPr lang="en-US" sz="1200" err="1">
                <a:solidFill>
                  <a:schemeClr val="tx2"/>
                </a:solidFill>
                <a:ea typeface="+mn-lt"/>
                <a:cs typeface="+mn-lt"/>
              </a:rPr>
              <a:t>RxJS</a:t>
            </a:r>
            <a:r>
              <a:rPr lang="en-US" sz="1200" dirty="0">
                <a:solidFill>
                  <a:schemeClr val="tx2"/>
                </a:solidFill>
                <a:ea typeface="+mn-lt"/>
                <a:cs typeface="+mn-lt"/>
              </a:rPr>
              <a:t>.</a:t>
            </a:r>
          </a:p>
          <a:p>
            <a:r>
              <a:rPr lang="en-US" sz="1200" dirty="0">
                <a:solidFill>
                  <a:schemeClr val="tx2"/>
                </a:solidFill>
                <a:ea typeface="+mn-lt"/>
                <a:cs typeface="+mn-lt"/>
              </a:rPr>
              <a:t>3 years of experience in ReactJS and React Native</a:t>
            </a:r>
            <a:endParaRPr lang="en-US" sz="1200" dirty="0">
              <a:solidFill>
                <a:schemeClr val="tx2"/>
              </a:solidFill>
              <a:ea typeface="Calibri"/>
              <a:cs typeface="Calibri"/>
            </a:endParaRPr>
          </a:p>
          <a:p>
            <a:pPr>
              <a:lnSpc>
                <a:spcPts val="1420"/>
              </a:lnSpc>
              <a:spcAft>
                <a:spcPts val="600"/>
              </a:spcAft>
            </a:pPr>
            <a:r>
              <a:rPr lang="en-US" sz="1200" dirty="0">
                <a:solidFill>
                  <a:schemeClr val="tx2"/>
                </a:solidFill>
                <a:ea typeface="+mn-lt"/>
                <a:cs typeface="+mn-lt"/>
              </a:rPr>
              <a:t>3 years of experience in NodeJS Express Framework [RESTful API]</a:t>
            </a:r>
            <a:endParaRPr lang="en-US" sz="1200" dirty="0">
              <a:solidFill>
                <a:schemeClr val="tx2"/>
              </a:solidFill>
              <a:ea typeface="Calibri"/>
              <a:cs typeface="Calibri"/>
            </a:endParaRPr>
          </a:p>
        </p:txBody>
      </p:sp>
      <p:sp>
        <p:nvSpPr>
          <p:cNvPr id="42" name="Rectangle 41">
            <a:extLst>
              <a:ext uri="{FF2B5EF4-FFF2-40B4-BE49-F238E27FC236}">
                <a16:creationId xmlns:a16="http://schemas.microsoft.com/office/drawing/2014/main" id="{D8B2754A-665A-5341-ABC7-4CEC3E5ADD33}"/>
              </a:ext>
            </a:extLst>
          </p:cNvPr>
          <p:cNvSpPr/>
          <p:nvPr/>
        </p:nvSpPr>
        <p:spPr>
          <a:xfrm>
            <a:off x="6353299" y="853492"/>
            <a:ext cx="5551364" cy="4997128"/>
          </a:xfrm>
          <a:prstGeom prst="rect">
            <a:avLst/>
          </a:prstGeom>
        </p:spPr>
        <p:txBody>
          <a:bodyPr wrap="square" lIns="0" tIns="72000" rIns="0" bIns="45720" anchor="t">
            <a:spAutoFit/>
          </a:bodyPr>
          <a:lstStyle/>
          <a:p>
            <a:pPr>
              <a:spcAft>
                <a:spcPts val="600"/>
              </a:spcAft>
              <a:defRPr/>
            </a:pPr>
            <a:r>
              <a:rPr lang="en-US" sz="1200" b="1" dirty="0">
                <a:solidFill>
                  <a:srgbClr val="6846C6"/>
                </a:solidFill>
                <a:latin typeface="Verdana"/>
                <a:ea typeface="Verdana"/>
                <a:cs typeface="Verdana" panose="020B0604030504040204" pitchFamily="34" charset="0"/>
              </a:rPr>
              <a:t>Relevant Experience</a:t>
            </a:r>
            <a:endParaRPr lang="en-US" sz="1000" b="1" dirty="0">
              <a:solidFill>
                <a:schemeClr val="tx2"/>
              </a:solidFill>
              <a:latin typeface="Verdana"/>
              <a:ea typeface="Verdana"/>
              <a:cs typeface="Verdana" panose="020B0604030504040204" pitchFamily="34" charset="0"/>
            </a:endParaRPr>
          </a:p>
          <a:p>
            <a:pPr>
              <a:defRPr/>
            </a:pPr>
            <a:r>
              <a:rPr lang="en-US" sz="1000" b="1" dirty="0">
                <a:solidFill>
                  <a:schemeClr val="tx2"/>
                </a:solidFill>
                <a:latin typeface="Verdana"/>
                <a:ea typeface="Verdana"/>
                <a:cs typeface="+mn-lt"/>
              </a:rPr>
              <a:t>Amex Chargeback system </a:t>
            </a:r>
            <a:r>
              <a:rPr lang="en-US" sz="1000" b="1" dirty="0">
                <a:solidFill>
                  <a:schemeClr val="tx2"/>
                </a:solidFill>
                <a:latin typeface="Verdana"/>
                <a:ea typeface="Verdana"/>
                <a:cs typeface="Calibri"/>
              </a:rPr>
              <a:t>[</a:t>
            </a:r>
            <a:r>
              <a:rPr lang="en-US" sz="1000" b="1" dirty="0" err="1">
                <a:solidFill>
                  <a:schemeClr val="tx2"/>
                </a:solidFill>
                <a:latin typeface="Verdana"/>
                <a:ea typeface="Verdana"/>
                <a:cs typeface="Calibri"/>
              </a:rPr>
              <a:t>Expleo</a:t>
            </a:r>
            <a:r>
              <a:rPr lang="en-US" sz="1000" b="1" dirty="0">
                <a:solidFill>
                  <a:schemeClr val="tx2"/>
                </a:solidFill>
                <a:latin typeface="Verdana"/>
                <a:ea typeface="Verdana"/>
                <a:cs typeface="Calibri"/>
              </a:rPr>
              <a:t>]  -</a:t>
            </a:r>
            <a:r>
              <a:rPr lang="en-US" sz="1000" b="1" dirty="0">
                <a:solidFill>
                  <a:schemeClr val="tx2"/>
                </a:solidFill>
                <a:latin typeface="Verdana"/>
                <a:ea typeface="Verdana"/>
                <a:cs typeface="Verdana" panose="020B0604030504040204" pitchFamily="34" charset="0"/>
              </a:rPr>
              <a:t> May 2024– till date</a:t>
            </a:r>
            <a:endParaRPr lang="en-US" dirty="0">
              <a:solidFill>
                <a:schemeClr val="tx2"/>
              </a:solidFill>
            </a:endParaRPr>
          </a:p>
          <a:p>
            <a:pPr>
              <a:defRPr/>
            </a:pPr>
            <a:endParaRPr lang="en-US" sz="1000" b="1">
              <a:solidFill>
                <a:schemeClr val="tx2"/>
              </a:solidFill>
              <a:latin typeface="Verdana" panose="020B0604030504040204" pitchFamily="34" charset="0"/>
              <a:ea typeface="Verdana" panose="020B0604030504040204" pitchFamily="34" charset="0"/>
              <a:cs typeface="Verdana" panose="020B0604030504040204" pitchFamily="34" charset="0"/>
            </a:endParaRPr>
          </a:p>
          <a:p>
            <a:pPr>
              <a:defRPr/>
            </a:pPr>
            <a:r>
              <a:rPr lang="en-US" sz="1000" dirty="0">
                <a:solidFill>
                  <a:schemeClr val="tx2"/>
                </a:solidFill>
                <a:latin typeface="Verdana"/>
                <a:ea typeface="Verdana"/>
              </a:rPr>
              <a:t>Developed a dynamic chargeback management system for handling American Express disputes, integrating secure transaction retrieval, dispute resolution workflows, and case tracking. Created responsive dashboards and forms, allowing users to initiate, review, and track chargeback requests seamlessly.</a:t>
            </a:r>
          </a:p>
          <a:p>
            <a:pPr>
              <a:defRPr/>
            </a:pPr>
            <a:endParaRPr lang="en-US" sz="1000">
              <a:solidFill>
                <a:schemeClr val="tx2"/>
              </a:solidFill>
              <a:latin typeface="Verdana" panose="020B0604030504040204" pitchFamily="34" charset="0"/>
              <a:ea typeface="Verdana" panose="020B0604030504040204" pitchFamily="34" charset="0"/>
            </a:endParaRPr>
          </a:p>
          <a:p>
            <a:pPr>
              <a:defRPr/>
            </a:pPr>
            <a:r>
              <a:rPr lang="en-US" sz="1000" b="1" dirty="0">
                <a:solidFill>
                  <a:schemeClr val="tx2"/>
                </a:solidFill>
                <a:latin typeface="Verdana"/>
                <a:ea typeface="Verdana"/>
              </a:rPr>
              <a:t>HMIL Linguist- tech Lead – Jan 2021 – Mar 2024</a:t>
            </a:r>
            <a:endParaRPr lang="en-US" dirty="0">
              <a:solidFill>
                <a:schemeClr val="tx2"/>
              </a:solidFill>
            </a:endParaRPr>
          </a:p>
          <a:p>
            <a:pPr>
              <a:defRPr/>
            </a:pPr>
            <a:endParaRPr lang="en-US" sz="1000">
              <a:solidFill>
                <a:schemeClr val="tx2"/>
              </a:solidFill>
              <a:latin typeface="Verdana"/>
              <a:ea typeface="Verdana"/>
            </a:endParaRPr>
          </a:p>
          <a:p>
            <a:pPr>
              <a:defRPr/>
            </a:pPr>
            <a:r>
              <a:rPr lang="en-GB" sz="1000" dirty="0">
                <a:solidFill>
                  <a:schemeClr val="tx2"/>
                </a:solidFill>
                <a:latin typeface="Verdana"/>
                <a:ea typeface="Verdana"/>
              </a:rPr>
              <a:t>is a software tool, this tool is for B2B, who can do translations and other process within the tool.</a:t>
            </a:r>
          </a:p>
          <a:p>
            <a:pPr>
              <a:defRPr/>
            </a:pPr>
            <a:endParaRPr lang="en-GB" sz="1000">
              <a:solidFill>
                <a:schemeClr val="tx2"/>
              </a:solidFill>
              <a:latin typeface="Verdana"/>
              <a:ea typeface="Verdana"/>
            </a:endParaRPr>
          </a:p>
          <a:p>
            <a:pPr>
              <a:defRPr/>
            </a:pPr>
            <a:r>
              <a:rPr lang="en-US" sz="1000" b="1" dirty="0" err="1">
                <a:solidFill>
                  <a:schemeClr val="tx2"/>
                </a:solidFill>
                <a:latin typeface="Verdana"/>
                <a:ea typeface="Verdana"/>
              </a:rPr>
              <a:t>Tracetrax</a:t>
            </a:r>
            <a:r>
              <a:rPr lang="en-US" sz="1000" b="1" dirty="0">
                <a:solidFill>
                  <a:schemeClr val="tx2"/>
                </a:solidFill>
                <a:latin typeface="Verdana"/>
                <a:ea typeface="Verdana"/>
              </a:rPr>
              <a:t>. – Dec 2018 – May 2021</a:t>
            </a:r>
            <a:endParaRPr lang="en-US" sz="1000" b="1" dirty="0">
              <a:solidFill>
                <a:schemeClr val="tx2"/>
              </a:solidFill>
              <a:latin typeface="Verdana"/>
              <a:ea typeface="Verdana"/>
              <a:cs typeface="+mn-lt"/>
            </a:endParaRPr>
          </a:p>
          <a:p>
            <a:pPr>
              <a:defRPr/>
            </a:pPr>
            <a:r>
              <a:rPr lang="en-US" sz="1000" dirty="0">
                <a:solidFill>
                  <a:schemeClr val="tx2"/>
                </a:solidFill>
                <a:latin typeface="Verdana"/>
                <a:ea typeface="Verdana"/>
              </a:rPr>
              <a:t>Logistics delivery application Implemented complex state management using </a:t>
            </a:r>
            <a:r>
              <a:rPr lang="en-US" sz="1000" err="1">
                <a:solidFill>
                  <a:schemeClr val="tx2"/>
                </a:solidFill>
                <a:latin typeface="Verdana"/>
                <a:ea typeface="Verdana"/>
              </a:rPr>
              <a:t>NgRx</a:t>
            </a:r>
            <a:r>
              <a:rPr lang="en-US" sz="1000" dirty="0">
                <a:solidFill>
                  <a:schemeClr val="tx2"/>
                </a:solidFill>
                <a:latin typeface="Verdana"/>
                <a:ea typeface="Verdana"/>
              </a:rPr>
              <a:t> to handle dispute data efficiently. Integrated secure API calls for transaction details and chargeback actions.  Reduced cognitive complexity by refactoring dispute handling functions. Collaborated closely with backend teams using Node.js and Spring Boot for API </a:t>
            </a:r>
            <a:r>
              <a:rPr lang="en-US" sz="1000">
                <a:solidFill>
                  <a:schemeClr val="tx2"/>
                </a:solidFill>
                <a:latin typeface="Verdana"/>
                <a:ea typeface="Verdana"/>
              </a:rPr>
              <a:t>development. Handled</a:t>
            </a:r>
            <a:r>
              <a:rPr lang="en-US" sz="1000" dirty="0">
                <a:solidFill>
                  <a:schemeClr val="tx2"/>
                </a:solidFill>
                <a:latin typeface="Verdana"/>
                <a:ea typeface="Verdana"/>
              </a:rPr>
              <a:t> over 700 bug fixes and code improvements during project execution.</a:t>
            </a:r>
            <a:endParaRPr lang="en-US" sz="1000">
              <a:solidFill>
                <a:schemeClr val="tx2"/>
              </a:solidFill>
              <a:latin typeface="Verdana"/>
              <a:ea typeface="Verdana"/>
            </a:endParaRPr>
          </a:p>
          <a:p>
            <a:pPr>
              <a:defRPr/>
            </a:pPr>
            <a:endParaRPr lang="en-US" sz="1000" dirty="0">
              <a:solidFill>
                <a:schemeClr val="tx2"/>
              </a:solidFill>
              <a:latin typeface="Verdana"/>
              <a:ea typeface="Verdana"/>
            </a:endParaRPr>
          </a:p>
          <a:p>
            <a:pPr>
              <a:defRPr/>
            </a:pPr>
            <a:r>
              <a:rPr lang="en-US" sz="1000" b="1" dirty="0" err="1">
                <a:solidFill>
                  <a:schemeClr val="tx2"/>
                </a:solidFill>
                <a:latin typeface="Verdana"/>
                <a:ea typeface="Verdana"/>
              </a:rPr>
              <a:t>KeyPleaz</a:t>
            </a:r>
            <a:r>
              <a:rPr lang="en-US" sz="1000" b="1" dirty="0">
                <a:solidFill>
                  <a:schemeClr val="tx2"/>
                </a:solidFill>
                <a:latin typeface="Verdana"/>
                <a:ea typeface="Verdana"/>
              </a:rPr>
              <a:t>  –  Dec 2018 – May 2021</a:t>
            </a:r>
          </a:p>
          <a:p>
            <a:pPr>
              <a:defRPr/>
            </a:pPr>
            <a:r>
              <a:rPr lang="en-GB" sz="1000" dirty="0" err="1">
                <a:solidFill>
                  <a:schemeClr val="tx2"/>
                </a:solidFill>
                <a:latin typeface="Verdana"/>
                <a:ea typeface="Verdana"/>
              </a:rPr>
              <a:t>KeyPleaz</a:t>
            </a:r>
            <a:r>
              <a:rPr lang="en-GB" sz="1000" dirty="0">
                <a:solidFill>
                  <a:schemeClr val="tx2"/>
                </a:solidFill>
                <a:latin typeface="Verdana"/>
                <a:ea typeface="Verdana"/>
              </a:rPr>
              <a:t>  is a real estate agent application designed to help agents manage properties, clients, and transactions efficiently. The web application was developed using ReactJS 16.8, React Hooks, ES6, and Redux for state management.</a:t>
            </a:r>
            <a:endParaRPr lang="en-US" sz="1000" dirty="0">
              <a:solidFill>
                <a:schemeClr val="tx2"/>
              </a:solidFill>
              <a:latin typeface="Verdana"/>
              <a:ea typeface="Verdana"/>
            </a:endParaRPr>
          </a:p>
          <a:p>
            <a:pPr>
              <a:defRPr/>
            </a:pPr>
            <a:endParaRPr lang="en-GB" sz="1000" b="1" dirty="0">
              <a:solidFill>
                <a:schemeClr val="tx2"/>
              </a:solidFill>
              <a:latin typeface="Verdana"/>
              <a:ea typeface="Verdana"/>
            </a:endParaRPr>
          </a:p>
          <a:p>
            <a:pPr>
              <a:defRPr/>
            </a:pPr>
            <a:r>
              <a:rPr lang="en-US" sz="1000" b="1" dirty="0">
                <a:solidFill>
                  <a:schemeClr val="tx2"/>
                </a:solidFill>
                <a:latin typeface="Verdana"/>
                <a:ea typeface="Verdana"/>
              </a:rPr>
              <a:t>Citi Bank</a:t>
            </a:r>
            <a:r>
              <a:rPr lang="en-US" sz="1000" b="1">
                <a:solidFill>
                  <a:schemeClr val="tx2"/>
                </a:solidFill>
                <a:latin typeface="Verdana"/>
                <a:ea typeface="Verdana"/>
              </a:rPr>
              <a:t> – Jun 2017 – Dec 2021</a:t>
            </a:r>
          </a:p>
          <a:p>
            <a:pPr>
              <a:defRPr/>
            </a:pPr>
            <a:endParaRPr lang="en-US" sz="1000" dirty="0">
              <a:solidFill>
                <a:srgbClr val="000000"/>
              </a:solidFill>
              <a:latin typeface="Verdana"/>
              <a:ea typeface="Verdana"/>
            </a:endParaRPr>
          </a:p>
          <a:p>
            <a:pPr>
              <a:defRPr/>
            </a:pPr>
            <a:r>
              <a:rPr lang="en-GB" sz="1000">
                <a:solidFill>
                  <a:schemeClr val="tx2"/>
                </a:solidFill>
                <a:latin typeface="Verdana"/>
                <a:ea typeface="Verdana"/>
              </a:rPr>
              <a:t>Is an AI framework that automatically extracts vital data from a company’s financial statements</a:t>
            </a:r>
          </a:p>
          <a:p>
            <a:pPr>
              <a:defRPr/>
            </a:pPr>
            <a:endParaRPr lang="en-US" sz="1000" dirty="0">
              <a:solidFill>
                <a:schemeClr val="tx2"/>
              </a:solidFill>
              <a:latin typeface="Verdana"/>
              <a:ea typeface="Verdana"/>
            </a:endParaRPr>
          </a:p>
        </p:txBody>
      </p:sp>
      <p:sp>
        <p:nvSpPr>
          <p:cNvPr id="26" name="TextBox 25">
            <a:extLst>
              <a:ext uri="{FF2B5EF4-FFF2-40B4-BE49-F238E27FC236}">
                <a16:creationId xmlns:a16="http://schemas.microsoft.com/office/drawing/2014/main" id="{0D11D8BC-F9E0-4E12-8CA6-036BD49CA897}"/>
              </a:ext>
            </a:extLst>
          </p:cNvPr>
          <p:cNvSpPr txBox="1"/>
          <p:nvPr/>
        </p:nvSpPr>
        <p:spPr>
          <a:xfrm>
            <a:off x="5953135" y="6639163"/>
            <a:ext cx="358889"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srgbClr val="6846C6"/>
              </a:solidFill>
              <a:effectLst/>
              <a:uLnTx/>
              <a:uFillTx/>
              <a:latin typeface="Calibri" panose="020F0502020204030204" pitchFamily="34" charset="0"/>
              <a:ea typeface="+mn-ea"/>
              <a:cs typeface="Calibri" panose="020F0502020204030204" pitchFamily="34" charset="0"/>
            </a:endParaRPr>
          </a:p>
        </p:txBody>
      </p:sp>
      <p:sp>
        <p:nvSpPr>
          <p:cNvPr id="25" name="Rectangle 24">
            <a:extLst>
              <a:ext uri="{FF2B5EF4-FFF2-40B4-BE49-F238E27FC236}">
                <a16:creationId xmlns:a16="http://schemas.microsoft.com/office/drawing/2014/main" id="{00F5ACB4-D040-4BCC-8E41-E76362F5D82E}"/>
              </a:ext>
            </a:extLst>
          </p:cNvPr>
          <p:cNvSpPr/>
          <p:nvPr/>
        </p:nvSpPr>
        <p:spPr>
          <a:xfrm>
            <a:off x="383198" y="1897743"/>
            <a:ext cx="2125541" cy="4665742"/>
          </a:xfrm>
          <a:prstGeom prst="rect">
            <a:avLst/>
          </a:prstGeom>
        </p:spPr>
        <p:txBody>
          <a:bodyPr wrap="square" lIns="0" tIns="0" rIns="0" bIns="0" anchor="t">
            <a:spAutoFit/>
          </a:bodyPr>
          <a:lstStyle/>
          <a:p>
            <a:pPr lvl="0">
              <a:spcBef>
                <a:spcPts val="100"/>
              </a:spcBef>
              <a:defRPr/>
            </a:pPr>
            <a:r>
              <a:rPr lang="en-US" sz="1000" b="1" dirty="0">
                <a:solidFill>
                  <a:schemeClr val="tx2"/>
                </a:solidFill>
                <a:latin typeface="Verdana"/>
                <a:ea typeface="Verdana"/>
                <a:cs typeface="Verdana" panose="020B0604030504040204" pitchFamily="34" charset="0"/>
              </a:rPr>
              <a:t>Professional experience</a:t>
            </a:r>
          </a:p>
          <a:p>
            <a:pPr marL="177800" lvl="1" indent="-166370">
              <a:spcBef>
                <a:spcPts val="100"/>
              </a:spcBef>
              <a:buFont typeface="Arial" charset="0"/>
              <a:buChar char="•"/>
              <a:defRPr/>
            </a:pPr>
            <a:r>
              <a:rPr lang="en-US" sz="1000" dirty="0">
                <a:solidFill>
                  <a:schemeClr val="tx2"/>
                </a:solidFill>
                <a:latin typeface="Verdana"/>
                <a:ea typeface="Verdana"/>
                <a:cs typeface="Verdana" panose="020B0604030504040204" pitchFamily="34" charset="0"/>
              </a:rPr>
              <a:t>+11 years</a:t>
            </a:r>
          </a:p>
          <a:p>
            <a:pPr>
              <a:spcBef>
                <a:spcPts val="600"/>
              </a:spcBef>
            </a:pPr>
            <a:r>
              <a:rPr lang="en-GB" sz="1000" b="1" dirty="0">
                <a:solidFill>
                  <a:schemeClr val="tx2"/>
                </a:solidFill>
                <a:latin typeface="Verdana"/>
                <a:ea typeface="Verdana"/>
                <a:cs typeface="Verdana" panose="020B0604030504040204" pitchFamily="34" charset="0"/>
              </a:rPr>
              <a:t>Areas of Expertise</a:t>
            </a:r>
            <a:endParaRPr lang="en-GB" sz="1000" dirty="0">
              <a:solidFill>
                <a:schemeClr val="tx2"/>
              </a:solidFill>
              <a:latin typeface="Verdana"/>
              <a:ea typeface="Verdana"/>
              <a:cs typeface="Verdana" panose="020B0604030504040204" pitchFamily="34" charset="0"/>
            </a:endParaRPr>
          </a:p>
          <a:p>
            <a:pPr>
              <a:buFont typeface="Arial" panose="020B0604020202020204" pitchFamily="34" charset="0"/>
              <a:buChar char="•"/>
            </a:pPr>
            <a:r>
              <a:rPr lang="en-GB" sz="1200">
                <a:solidFill>
                  <a:schemeClr val="tx2"/>
                </a:solidFill>
                <a:ea typeface="+mn-lt"/>
                <a:cs typeface="+mn-lt"/>
              </a:rPr>
              <a:t>Full-Stack Development: Expertise in building robust full-stack applications using:</a:t>
            </a:r>
            <a:endParaRPr lang="en-GB" sz="1200" dirty="0">
              <a:solidFill>
                <a:schemeClr val="tx2"/>
              </a:solidFill>
              <a:ea typeface="+mn-lt"/>
              <a:cs typeface="+mn-lt"/>
            </a:endParaRPr>
          </a:p>
          <a:p>
            <a:pPr>
              <a:buFont typeface="Arial" panose="020B0604020202020204" pitchFamily="34" charset="0"/>
              <a:buChar char="•"/>
            </a:pPr>
            <a:r>
              <a:rPr lang="en-GB" sz="1200">
                <a:solidFill>
                  <a:schemeClr val="tx2"/>
                </a:solidFill>
                <a:ea typeface="+mn-lt"/>
                <a:cs typeface="+mn-lt"/>
              </a:rPr>
              <a:t>Frontend: Angular, React.js</a:t>
            </a:r>
          </a:p>
          <a:p>
            <a:pPr>
              <a:buFont typeface="Arial" panose="020B0604020202020204" pitchFamily="34" charset="0"/>
              <a:buChar char="•"/>
            </a:pPr>
            <a:r>
              <a:rPr lang="en-GB" sz="1200" dirty="0">
                <a:solidFill>
                  <a:schemeClr val="tx2"/>
                </a:solidFill>
                <a:ea typeface="+mn-lt"/>
                <a:cs typeface="+mn-lt"/>
              </a:rPr>
              <a:t>Backend: Node.js</a:t>
            </a:r>
          </a:p>
          <a:p>
            <a:pPr>
              <a:buFont typeface="Arial" panose="020B0604020202020204" pitchFamily="34" charset="0"/>
              <a:buChar char="•"/>
            </a:pPr>
            <a:endParaRPr lang="en-GB" sz="1000" dirty="0">
              <a:solidFill>
                <a:schemeClr val="tx2"/>
              </a:solidFill>
              <a:latin typeface="Calibri"/>
              <a:ea typeface="Calibri"/>
              <a:cs typeface="Calibri"/>
            </a:endParaRPr>
          </a:p>
          <a:p>
            <a:pPr>
              <a:spcBef>
                <a:spcPts val="600"/>
              </a:spcBef>
            </a:pPr>
            <a:r>
              <a:rPr lang="en-GB" sz="1000" b="1" dirty="0">
                <a:solidFill>
                  <a:schemeClr val="tx2"/>
                </a:solidFill>
                <a:latin typeface="Verdana" panose="020B0604030504040204" pitchFamily="34" charset="0"/>
                <a:ea typeface="Verdana" panose="020B0604030504040204" pitchFamily="34" charset="0"/>
                <a:cs typeface="Verdana" panose="020B0604030504040204" pitchFamily="34" charset="0"/>
              </a:rPr>
              <a:t>Technical Skills</a:t>
            </a:r>
          </a:p>
          <a:p>
            <a:pPr marL="171450" indent="-171450">
              <a:spcBef>
                <a:spcPts val="100"/>
              </a:spcBef>
              <a:buFont typeface="Arial,Sans-Serif" panose="020B0604020202020204" pitchFamily="34" charset="0"/>
              <a:buChar char="•"/>
            </a:pPr>
            <a:r>
              <a:rPr lang="en-GB" sz="1000" dirty="0">
                <a:solidFill>
                  <a:schemeClr val="tx2"/>
                </a:solidFill>
                <a:latin typeface="Verdana"/>
                <a:ea typeface="Verdana"/>
                <a:cs typeface="Verdana" panose="020B0604030504040204" pitchFamily="34" charset="0"/>
              </a:rPr>
              <a:t>Frontend Development</a:t>
            </a:r>
            <a:endParaRPr lang="en-GB" sz="10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171450" indent="-171450">
              <a:spcBef>
                <a:spcPts val="100"/>
              </a:spcBef>
              <a:buFont typeface="Arial,Sans-Serif" panose="020B0604020202020204" pitchFamily="34" charset="0"/>
              <a:buChar char="•"/>
            </a:pPr>
            <a:r>
              <a:rPr lang="en-GB" sz="1000" dirty="0">
                <a:solidFill>
                  <a:schemeClr val="tx2"/>
                </a:solidFill>
                <a:latin typeface="Verdana"/>
                <a:ea typeface="Verdana"/>
                <a:cs typeface="Verdana" panose="020B0604030504040204" pitchFamily="34" charset="0"/>
              </a:rPr>
              <a:t>Angular</a:t>
            </a:r>
            <a:endParaRPr lang="en-US" sz="1000" dirty="0">
              <a:solidFill>
                <a:schemeClr val="tx2"/>
              </a:solidFill>
              <a:latin typeface="Verdana"/>
              <a:ea typeface="Verdana"/>
              <a:cs typeface="Verdana" panose="020B0604030504040204" pitchFamily="34" charset="0"/>
            </a:endParaRPr>
          </a:p>
          <a:p>
            <a:pPr marL="171450" indent="-171450">
              <a:spcBef>
                <a:spcPts val="100"/>
              </a:spcBef>
              <a:buFont typeface="Arial,Sans-Serif" panose="020B0604020202020204" pitchFamily="34" charset="0"/>
              <a:buChar char="•"/>
            </a:pPr>
            <a:r>
              <a:rPr lang="en-GB" sz="1000" dirty="0">
                <a:solidFill>
                  <a:schemeClr val="tx2"/>
                </a:solidFill>
                <a:latin typeface="Verdana"/>
                <a:ea typeface="Verdana"/>
                <a:cs typeface="Verdana" panose="020B0604030504040204" pitchFamily="34" charset="0"/>
              </a:rPr>
              <a:t>React</a:t>
            </a:r>
            <a:endParaRPr lang="en-GB" sz="10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171450" indent="-171450">
              <a:spcBef>
                <a:spcPts val="100"/>
              </a:spcBef>
              <a:buFont typeface="Arial,Sans-Serif" panose="020B0604020202020204" pitchFamily="34" charset="0"/>
              <a:buChar char="•"/>
              <a:defRPr/>
            </a:pPr>
            <a:r>
              <a:rPr lang="en-GB" sz="1000" dirty="0">
                <a:solidFill>
                  <a:schemeClr val="tx2"/>
                </a:solidFill>
                <a:latin typeface="Verdana"/>
                <a:ea typeface="Verdana"/>
                <a:cs typeface="Verdana" panose="020B0604030504040204" pitchFamily="34" charset="0"/>
              </a:rPr>
              <a:t>Node.js</a:t>
            </a:r>
          </a:p>
          <a:p>
            <a:pPr marL="171450" indent="-171450">
              <a:spcBef>
                <a:spcPts val="100"/>
              </a:spcBef>
              <a:buFont typeface="Arial,Sans-Serif" panose="020B0604020202020204" pitchFamily="34" charset="0"/>
              <a:buChar char="•"/>
              <a:defRPr/>
            </a:pPr>
            <a:r>
              <a:rPr lang="en-GB" sz="1000" err="1">
                <a:solidFill>
                  <a:schemeClr val="tx2"/>
                </a:solidFill>
                <a:latin typeface="Verdana"/>
                <a:ea typeface="Verdana"/>
                <a:cs typeface="Verdana" panose="020B0604030504040204" pitchFamily="34" charset="0"/>
              </a:rPr>
              <a:t>Javascript</a:t>
            </a:r>
            <a:endParaRPr lang="en-GB" sz="1000" dirty="0" err="1">
              <a:solidFill>
                <a:schemeClr val="tx2"/>
              </a:solidFill>
              <a:latin typeface="Verdana"/>
              <a:ea typeface="Verdana"/>
              <a:cs typeface="Verdana" panose="020B0604030504040204" pitchFamily="34" charset="0"/>
            </a:endParaRPr>
          </a:p>
          <a:p>
            <a:pPr marL="171450" indent="-171450">
              <a:spcBef>
                <a:spcPts val="100"/>
              </a:spcBef>
              <a:buFont typeface="Arial,Sans-Serif" panose="020B0604020202020204" pitchFamily="34" charset="0"/>
              <a:buChar char="•"/>
              <a:defRPr/>
            </a:pPr>
            <a:r>
              <a:rPr lang="en-GB" sz="1000" dirty="0">
                <a:solidFill>
                  <a:schemeClr val="tx2"/>
                </a:solidFill>
                <a:latin typeface="Verdana"/>
                <a:ea typeface="Verdana"/>
                <a:cs typeface="Verdana" panose="020B0604030504040204" pitchFamily="34" charset="0"/>
              </a:rPr>
              <a:t>Typescript</a:t>
            </a:r>
            <a:endParaRPr lang="en-GB" sz="1000" dirty="0">
              <a:solidFill>
                <a:schemeClr val="tx2"/>
              </a:solidFill>
              <a:latin typeface="Verdana"/>
              <a:ea typeface="Verdana"/>
            </a:endParaRPr>
          </a:p>
          <a:p>
            <a:pPr marL="171450" indent="-171450">
              <a:spcBef>
                <a:spcPts val="100"/>
              </a:spcBef>
              <a:buFont typeface="Arial,Sans-Serif" panose="020B0604020202020204" pitchFamily="34" charset="0"/>
              <a:buChar char="•"/>
              <a:defRPr/>
            </a:pPr>
            <a:r>
              <a:rPr lang="en-GB" sz="1000" dirty="0" err="1">
                <a:solidFill>
                  <a:schemeClr val="tx2"/>
                </a:solidFill>
                <a:latin typeface="Verdana"/>
                <a:ea typeface="Verdana"/>
                <a:cs typeface="Verdana" panose="020B0604030504040204" pitchFamily="34" charset="0"/>
              </a:rPr>
              <a:t>Php</a:t>
            </a:r>
            <a:endParaRPr lang="en-GB" sz="1000" dirty="0">
              <a:solidFill>
                <a:schemeClr val="tx2"/>
              </a:solidFill>
              <a:latin typeface="Verdana"/>
              <a:ea typeface="Verdana"/>
              <a:cs typeface="Verdana" panose="020B0604030504040204" pitchFamily="34" charset="0"/>
            </a:endParaRPr>
          </a:p>
          <a:p>
            <a:pPr lvl="0">
              <a:spcBef>
                <a:spcPts val="600"/>
              </a:spcBef>
              <a:defRPr/>
            </a:pPr>
            <a:r>
              <a:rPr lang="en-GB" sz="1000" b="1" dirty="0">
                <a:solidFill>
                  <a:schemeClr val="tx2"/>
                </a:solidFill>
                <a:latin typeface="Verdana"/>
                <a:ea typeface="Verdana"/>
                <a:cs typeface="Verdana" panose="020B0604030504040204" pitchFamily="34" charset="0"/>
              </a:rPr>
              <a:t>Industry Experience</a:t>
            </a:r>
            <a:endParaRPr lang="en-GB" dirty="0">
              <a:solidFill>
                <a:schemeClr val="tx2"/>
              </a:solidFill>
              <a:latin typeface="Verdana"/>
              <a:ea typeface="Verdana"/>
            </a:endParaRPr>
          </a:p>
          <a:p>
            <a:pPr marL="171450" indent="-171450">
              <a:spcBef>
                <a:spcPts val="100"/>
              </a:spcBef>
              <a:buFont typeface="Arial,Sans-Serif"/>
              <a:buChar char="•"/>
              <a:defRPr/>
            </a:pPr>
            <a:r>
              <a:rPr lang="en-GB" sz="1000" dirty="0">
                <a:solidFill>
                  <a:schemeClr val="tx2"/>
                </a:solidFill>
                <a:latin typeface="Verdana"/>
                <a:ea typeface="Verdana"/>
                <a:cs typeface="Verdana" panose="020B0604030504040204" pitchFamily="34" charset="0"/>
              </a:rPr>
              <a:t>Banking</a:t>
            </a:r>
            <a:endParaRPr lang="en-US" sz="1000" dirty="0">
              <a:solidFill>
                <a:schemeClr val="tx2"/>
              </a:solidFill>
              <a:latin typeface="Verdana"/>
              <a:ea typeface="Verdana"/>
              <a:cs typeface="Verdana" panose="020B0604030504040204" pitchFamily="34" charset="0"/>
            </a:endParaRPr>
          </a:p>
          <a:p>
            <a:pPr marL="171450" indent="-171450">
              <a:spcBef>
                <a:spcPts val="100"/>
              </a:spcBef>
              <a:buFont typeface="Arial,Sans-Serif"/>
              <a:buChar char="•"/>
              <a:defRPr/>
            </a:pPr>
            <a:r>
              <a:rPr lang="en-GB" sz="1000" dirty="0">
                <a:solidFill>
                  <a:schemeClr val="tx2"/>
                </a:solidFill>
                <a:latin typeface="Verdana"/>
                <a:ea typeface="Verdana"/>
                <a:cs typeface="Verdana" panose="020B0604030504040204" pitchFamily="34" charset="0"/>
              </a:rPr>
              <a:t>Insurance</a:t>
            </a:r>
            <a:br>
              <a:rPr lang="en-GB" sz="1000" dirty="0">
                <a:latin typeface="Verdana" panose="020B0604030504040204" pitchFamily="34" charset="0"/>
                <a:ea typeface="Verdana" panose="020B0604030504040204" pitchFamily="34" charset="0"/>
                <a:cs typeface="Verdana" panose="020B0604030504040204" pitchFamily="34" charset="0"/>
              </a:rPr>
            </a:br>
            <a:r>
              <a:rPr lang="en-GB" sz="1000" dirty="0">
                <a:solidFill>
                  <a:schemeClr val="tx2"/>
                </a:solidFill>
                <a:latin typeface="Verdana"/>
                <a:ea typeface="Verdana"/>
                <a:cs typeface="Verdana" panose="020B0604030504040204" pitchFamily="34" charset="0"/>
              </a:rPr>
              <a:t>Automobile Industry</a:t>
            </a:r>
            <a:endParaRPr lang="en-US" sz="1000" dirty="0">
              <a:solidFill>
                <a:schemeClr val="tx2"/>
              </a:solidFill>
              <a:latin typeface="Verdana"/>
              <a:ea typeface="Verdana"/>
              <a:cs typeface="Verdana" panose="020B0604030504040204" pitchFamily="34" charset="0"/>
            </a:endParaRPr>
          </a:p>
          <a:p>
            <a:pPr>
              <a:spcBef>
                <a:spcPts val="600"/>
              </a:spcBef>
              <a:defRPr/>
            </a:pPr>
            <a:endParaRPr lang="en-GB" sz="1000" b="1"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171450" indent="-171450">
              <a:spcBef>
                <a:spcPts val="100"/>
              </a:spcBef>
              <a:buFont typeface="Arial,Sans-Serif" panose="020B0604020202020204" pitchFamily="34" charset="0"/>
              <a:buChar char="•"/>
              <a:defRPr/>
            </a:pPr>
            <a:endParaRPr lang="en-GB" sz="100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171450" indent="-171450">
              <a:spcBef>
                <a:spcPts val="100"/>
              </a:spcBef>
              <a:buFont typeface="Arial" panose="020B0604020202020204" pitchFamily="34" charset="0"/>
              <a:buChar char="•"/>
              <a:defRPr/>
            </a:pPr>
            <a:endParaRPr lang="en-GB" sz="100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171450" indent="-171450">
              <a:spcBef>
                <a:spcPts val="100"/>
              </a:spcBef>
              <a:buFont typeface="Arial" panose="020B0604020202020204" pitchFamily="34" charset="0"/>
              <a:buChar char="•"/>
              <a:defRPr/>
            </a:pPr>
            <a:endParaRPr lang="en-GB" sz="100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171450" indent="-171450">
              <a:spcBef>
                <a:spcPts val="100"/>
              </a:spcBef>
              <a:buFont typeface="Arial" panose="020B0604020202020204" pitchFamily="34" charset="0"/>
              <a:buChar char="•"/>
              <a:defRPr/>
            </a:pPr>
            <a:endParaRPr lang="en-GB" sz="100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pic>
        <p:nvPicPr>
          <p:cNvPr id="13" name="Grafik 13">
            <a:extLst>
              <a:ext uri="{FF2B5EF4-FFF2-40B4-BE49-F238E27FC236}">
                <a16:creationId xmlns:a16="http://schemas.microsoft.com/office/drawing/2014/main" id="{3FEB48EF-90BF-9646-8461-89DC59921C5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49790" y="6116184"/>
            <a:ext cx="1706923" cy="562351"/>
          </a:xfrm>
          <a:prstGeom prst="rect">
            <a:avLst/>
          </a:prstGeom>
        </p:spPr>
      </p:pic>
      <p:cxnSp>
        <p:nvCxnSpPr>
          <p:cNvPr id="6" name="Straight Connector 5">
            <a:extLst>
              <a:ext uri="{FF2B5EF4-FFF2-40B4-BE49-F238E27FC236}">
                <a16:creationId xmlns:a16="http://schemas.microsoft.com/office/drawing/2014/main" id="{65D9916D-7C59-E346-9C8B-1664CFFB7080}"/>
              </a:ext>
            </a:extLst>
          </p:cNvPr>
          <p:cNvCxnSpPr/>
          <p:nvPr/>
        </p:nvCxnSpPr>
        <p:spPr>
          <a:xfrm>
            <a:off x="6096000" y="549275"/>
            <a:ext cx="0" cy="5602288"/>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Fußzeilenplatzhalter 4">
            <a:extLst>
              <a:ext uri="{FF2B5EF4-FFF2-40B4-BE49-F238E27FC236}">
                <a16:creationId xmlns:a16="http://schemas.microsoft.com/office/drawing/2014/main" id="{AC6137B2-A797-7543-8D32-45A72B06E621}"/>
              </a:ext>
            </a:extLst>
          </p:cNvPr>
          <p:cNvSpPr txBox="1">
            <a:spLocks/>
          </p:cNvSpPr>
          <p:nvPr/>
        </p:nvSpPr>
        <p:spPr>
          <a:xfrm>
            <a:off x="810882" y="6291263"/>
            <a:ext cx="8561387" cy="280987"/>
          </a:xfrm>
          <a:prstGeom prst="rect">
            <a:avLst/>
          </a:prstGeom>
        </p:spPr>
        <p:txBody>
          <a:bodyPr vert="horz" lIns="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Expleo Delivery Partner for Fiserv  | © Expleo Group  |  Confidential</a:t>
            </a:r>
          </a:p>
        </p:txBody>
      </p:sp>
      <p:sp>
        <p:nvSpPr>
          <p:cNvPr id="18" name="Foliennummernplatzhalter 5">
            <a:extLst>
              <a:ext uri="{FF2B5EF4-FFF2-40B4-BE49-F238E27FC236}">
                <a16:creationId xmlns:a16="http://schemas.microsoft.com/office/drawing/2014/main" id="{0B8810AE-67E6-4B48-B3AC-E7B279C7F3F2}"/>
              </a:ext>
            </a:extLst>
          </p:cNvPr>
          <p:cNvSpPr txBox="1">
            <a:spLocks/>
          </p:cNvSpPr>
          <p:nvPr/>
        </p:nvSpPr>
        <p:spPr>
          <a:xfrm>
            <a:off x="388619" y="6291264"/>
            <a:ext cx="594043" cy="280898"/>
          </a:xfrm>
          <a:prstGeom prst="rect">
            <a:avLst/>
          </a:prstGeom>
        </p:spPr>
        <p:txBody>
          <a:bodyPr vert="horz" lIns="0" tIns="0" rIns="0" bIns="0" rtlCol="0" anchor="ctr"/>
          <a:lstStyle>
            <a:defPPr>
              <a:defRPr lang="en-US"/>
            </a:defPPr>
            <a:lvl1pPr marL="0" algn="l" defTabSz="914400" rtl="0" eaLnBrk="1" latinLnBrk="0" hangingPunct="1">
              <a:defRPr sz="10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4EFF315-FA4E-4084-ACCF-A94C350B883E}" type="slidenum">
              <a:rPr lang="en-US" smtClean="0"/>
              <a:pPr/>
              <a:t>1</a:t>
            </a:fld>
            <a:endParaRPr lang="en-US"/>
          </a:p>
        </p:txBody>
      </p:sp>
      <p:pic>
        <p:nvPicPr>
          <p:cNvPr id="7" name="Picture 6" descr="A person with a mustache wearing a red shirt&#10;&#10;Description automatically generated">
            <a:extLst>
              <a:ext uri="{FF2B5EF4-FFF2-40B4-BE49-F238E27FC236}">
                <a16:creationId xmlns:a16="http://schemas.microsoft.com/office/drawing/2014/main" id="{6EEAA8A8-96FF-B997-9287-2A3482380BAD}"/>
              </a:ext>
            </a:extLst>
          </p:cNvPr>
          <p:cNvPicPr>
            <a:picLocks noChangeAspect="1"/>
          </p:cNvPicPr>
          <p:nvPr/>
        </p:nvPicPr>
        <p:blipFill>
          <a:blip r:embed="rId5"/>
          <a:stretch>
            <a:fillRect/>
          </a:stretch>
        </p:blipFill>
        <p:spPr>
          <a:xfrm>
            <a:off x="510414" y="211016"/>
            <a:ext cx="960371" cy="1289539"/>
          </a:xfrm>
          <a:prstGeom prst="rect">
            <a:avLst/>
          </a:prstGeom>
        </p:spPr>
      </p:pic>
    </p:spTree>
    <p:extLst>
      <p:ext uri="{BB962C8B-B14F-4D97-AF65-F5344CB8AC3E}">
        <p14:creationId xmlns:p14="http://schemas.microsoft.com/office/powerpoint/2010/main" val="362126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Vilas Jadhav Tech Lead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Domenico Vivenzio Programme Test Manager /  Principle Consultant</dc:title>
  <dc:creator>Bharathkumar Mani</dc:creator>
  <cp:revision>95</cp:revision>
  <dcterms:created xsi:type="dcterms:W3CDTF">2022-02-13T12:53:41Z</dcterms:created>
  <dcterms:modified xsi:type="dcterms:W3CDTF">2024-09-24T11:50:49Z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a508f1f-9d44-42cd-8a20-925c1afed930_Enabled">
    <vt:lpwstr>true</vt:lpwstr>
  </property>
  <property fmtid="{D5CDD505-2E9C-101B-9397-08002B2CF9AE}" pid="3" name="MSIP_Label_4a508f1f-9d44-42cd-8a20-925c1afed930_SetDate">
    <vt:lpwstr>2024-09-24T09:21:45Z</vt:lpwstr>
  </property>
  <property fmtid="{D5CDD505-2E9C-101B-9397-08002B2CF9AE}" pid="4" name="MSIP_Label_4a508f1f-9d44-42cd-8a20-925c1afed930_Method">
    <vt:lpwstr>Standard</vt:lpwstr>
  </property>
  <property fmtid="{D5CDD505-2E9C-101B-9397-08002B2CF9AE}" pid="5" name="MSIP_Label_4a508f1f-9d44-42cd-8a20-925c1afed930_Name">
    <vt:lpwstr>Expleo Public</vt:lpwstr>
  </property>
  <property fmtid="{D5CDD505-2E9C-101B-9397-08002B2CF9AE}" pid="6" name="MSIP_Label_4a508f1f-9d44-42cd-8a20-925c1afed930_SiteId">
    <vt:lpwstr>3b0e7247-e0d5-44bf-8ed1-d01b18d16ca2</vt:lpwstr>
  </property>
  <property fmtid="{D5CDD505-2E9C-101B-9397-08002B2CF9AE}" pid="7" name="MSIP_Label_4a508f1f-9d44-42cd-8a20-925c1afed930_ActionId">
    <vt:lpwstr>1dd0ed0a-bcad-4031-83eb-dd9a28b5a1a4</vt:lpwstr>
  </property>
  <property fmtid="{D5CDD505-2E9C-101B-9397-08002B2CF9AE}" pid="8" name="MSIP_Label_4a508f1f-9d44-42cd-8a20-925c1afed930_ContentBits">
    <vt:lpwstr>0</vt:lpwstr>
  </property>
</Properties>
</file>