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fija" id="{1C7A8C2F-9BB1-43D4-B948-2715B6F0623C}">
          <p14:sldIdLst>
            <p14:sldId id="261"/>
            <p14:sldId id="262"/>
          </p14:sldIdLst>
        </p14:section>
        <p14:section name="Posfija" id="{CE10D3D5-C556-40B3-A35E-81517868C9BA}">
          <p14:sldIdLst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30T23:54:13.27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0,'0'15972,"0"-15947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30T23:54:13.27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0,'0'16184,"0"-16159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30T23:54:13.27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0,'0'14764,"0"-14741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30T23:54:13.27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0,'0'14764,"0"-14741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30T23:54:13.27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0,'0'14764,"0"-14741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20D8A8-C91B-45AC-824C-1F2C80CEE6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9EF32B-8037-47AD-B446-0DB3193F8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7C1C88-F900-4E55-82B9-910640D9B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8DF58-E6D0-4AF1-A314-CA6486369FD3}" type="datetimeFigureOut">
              <a:rPr lang="es-PE" smtClean="0"/>
              <a:t>30/04/2024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AFFB71-B203-43A1-A97A-F69610DF1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730DA1-F739-4245-ABD3-7675BD57B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4638-E203-4337-9F03-246D0D265B7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9344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173112-D7CD-424A-95B4-406C386C0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BDFC12A-0251-4392-9700-C69E3E301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35850F-4CCC-454E-8030-B3D84360D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8DF58-E6D0-4AF1-A314-CA6486369FD3}" type="datetimeFigureOut">
              <a:rPr lang="es-PE" smtClean="0"/>
              <a:t>30/04/2024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E29498-F87D-4F99-8297-430217CB9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11F767-E6F2-461A-9B2B-CD9B0BA6F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4638-E203-4337-9F03-246D0D265B7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14594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2358372-AD4E-4BF1-BB8F-CBCD028AEF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F70E696-F86E-4CB8-81E6-F4C4CF386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ECA2E2-B946-49AC-8A5A-1055B0021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8DF58-E6D0-4AF1-A314-CA6486369FD3}" type="datetimeFigureOut">
              <a:rPr lang="es-PE" smtClean="0"/>
              <a:t>30/04/2024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895AF6-41F6-4CAC-9624-06A2FB107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C67A53-151E-4091-AA34-0D460C73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4638-E203-4337-9F03-246D0D265B7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94966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548D4F-63B1-4CA2-8A1A-A7298731C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1C15B4-2486-4F1D-B9A8-6652FA29C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A273B5-5D97-4CE8-83B7-5BEA6C10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8DF58-E6D0-4AF1-A314-CA6486369FD3}" type="datetimeFigureOut">
              <a:rPr lang="es-PE" smtClean="0"/>
              <a:t>30/04/2024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C48F43-DD47-4ECE-89C2-9EC2E93CC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26A87C-44CC-4591-9C42-0E67B5BEF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4638-E203-4337-9F03-246D0D265B7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43879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7C09D6-540F-4944-90F0-1FBE88556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064F8C2-4BE2-45C3-8F1D-645655D06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796A84-35C2-488D-AAEC-A7458E41F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8DF58-E6D0-4AF1-A314-CA6486369FD3}" type="datetimeFigureOut">
              <a:rPr lang="es-PE" smtClean="0"/>
              <a:t>30/04/2024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6CEBC3-E0D6-4C29-AA39-5829E411A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285E49-E969-470D-84DA-284913915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4638-E203-4337-9F03-246D0D265B7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69287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4714B6-92DA-4D0F-BDD8-9EDD06F2C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4492DC-0F14-475D-9A7E-5926D5DC8D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E2CD47F-B788-46AB-AF3C-2AC61FADD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439498-7714-4CBB-9A0A-814D723EA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8DF58-E6D0-4AF1-A314-CA6486369FD3}" type="datetimeFigureOut">
              <a:rPr lang="es-PE" smtClean="0"/>
              <a:t>30/04/2024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4EB7B49-BEDA-415C-9D31-BCD2ABABA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BD7472-97BD-4B6C-9822-56BDAC8B2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4638-E203-4337-9F03-246D0D265B7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8248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02292A-D401-448C-AC7B-47C9FCE75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AFC7B0-8A0C-45DD-B1CC-4FA64F7DE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060D7DB-F44D-481A-B42E-A75E3B2E4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C2F0A33-400F-4779-AAFA-E6CF9C9D0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6A0F2E7-3486-451D-BBAE-81D7CA47A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F94706A-0DEA-40E1-8537-B3522F5BE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8DF58-E6D0-4AF1-A314-CA6486369FD3}" type="datetimeFigureOut">
              <a:rPr lang="es-PE" smtClean="0"/>
              <a:t>30/04/2024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5112AF9-B156-4944-B669-D7662BFEA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34A6B8E-9AA2-49D2-9A96-A39551A58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4638-E203-4337-9F03-246D0D265B7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46511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8D8A8A-A500-4A62-932F-A7BD16E1A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3D2797E-BFFC-46B8-94C4-CCF169060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8DF58-E6D0-4AF1-A314-CA6486369FD3}" type="datetimeFigureOut">
              <a:rPr lang="es-PE" smtClean="0"/>
              <a:t>30/04/2024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A1E4F41-6AF4-44D5-8D89-EAA36A816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9F51FE0-6D88-4B9B-B023-336E0E699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4638-E203-4337-9F03-246D0D265B7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6032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7636072-68C5-40A6-8BC2-11D797F66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8DF58-E6D0-4AF1-A314-CA6486369FD3}" type="datetimeFigureOut">
              <a:rPr lang="es-PE" smtClean="0"/>
              <a:t>30/04/2024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4A63E0E-BE5B-4A74-8CC8-2B8FC4CA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8B1F9C3-0B7F-493A-8325-D0199344E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4638-E203-4337-9F03-246D0D265B7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022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B13910-BF28-44B4-9198-E84CF6FC0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BBFBF2-50FC-4DC2-9397-A6AF32432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E0E9D38-9D0E-4900-8049-6292B5A55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25075C-0A5A-473B-87EC-EA2C098B5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8DF58-E6D0-4AF1-A314-CA6486369FD3}" type="datetimeFigureOut">
              <a:rPr lang="es-PE" smtClean="0"/>
              <a:t>30/04/2024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99447F-5BF0-4568-BD4E-9867ACD36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F0E9821-A0D9-4832-AC8E-95FBD178C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4638-E203-4337-9F03-246D0D265B7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30327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747201-BA65-45E8-9653-FBC03A335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794DBA1-5BB8-435A-8DD7-460C546210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7836F04-D337-4D36-A58D-E437EA81D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AB97761-2988-40AE-8C85-C96534C84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8DF58-E6D0-4AF1-A314-CA6486369FD3}" type="datetimeFigureOut">
              <a:rPr lang="es-PE" smtClean="0"/>
              <a:t>30/04/2024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A150D3-7500-4312-92A4-4E76BCE61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3C9343-F374-47DB-A7A5-C88279024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4638-E203-4337-9F03-246D0D265B7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87372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2860269-E1FC-467F-8DE9-E9686DDC2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E480F8F-13CB-4C7A-B7B4-9F1380DD5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F954DF-064B-49CD-86B6-2B487917D9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8DF58-E6D0-4AF1-A314-CA6486369FD3}" type="datetimeFigureOut">
              <a:rPr lang="es-PE" smtClean="0"/>
              <a:t>30/04/2024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BAE2A5-5837-4BA4-ADE2-447495FDE6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94AFAB-F1EE-4D54-B959-7D90303640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54638-E203-4337-9F03-246D0D265B7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8312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customXml" Target="../ink/ink4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3.png"/><Relationship Id="rId4" Type="http://schemas.openxmlformats.org/officeDocument/2006/relationships/customXml" Target="../ink/ink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720FFDA2-C437-4673-9DB8-97B9F83BB109}"/>
                  </a:ext>
                </a:extLst>
              </p:cNvPr>
              <p:cNvSpPr txBox="1"/>
              <p:nvPr/>
            </p:nvSpPr>
            <p:spPr>
              <a:xfrm>
                <a:off x="355601" y="254000"/>
                <a:ext cx="3877472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PE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Expresión infija: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1∗</m:t>
                        </m:r>
                        <m:d>
                          <m:dPr>
                            <m:ctrlPr>
                              <a:rPr lang="es-P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2−3</m:t>
                            </m:r>
                          </m:e>
                        </m:d>
                      </m:e>
                    </m:d>
                    <m:r>
                      <a:rPr lang="es-PE" b="0" i="1" smtClean="0">
                        <a:latin typeface="Cambria Math" panose="02040503050406030204" pitchFamily="18" charset="0"/>
                      </a:rPr>
                      <m:t>+(4+5)</m:t>
                    </m:r>
                  </m:oMath>
                </a14:m>
                <a:endParaRPr lang="es-PE"/>
              </a:p>
            </p:txBody>
          </p:sp>
        </mc:Choice>
        <mc:Fallback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720FFDA2-C437-4673-9DB8-97B9F83BB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01" y="254000"/>
                <a:ext cx="3877472" cy="312650"/>
              </a:xfrm>
              <a:prstGeom prst="rect">
                <a:avLst/>
              </a:prstGeom>
              <a:blipFill>
                <a:blip r:embed="rId2"/>
                <a:stretch>
                  <a:fillRect l="-3616" t="-19608" r="-1887" b="-3921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D872462F-862C-4A91-9081-145B1FF68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508346"/>
              </p:ext>
            </p:extLst>
          </p:nvPr>
        </p:nvGraphicFramePr>
        <p:xfrm>
          <a:off x="747165" y="2395372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+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(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DF595865-6EC5-442D-944D-E826D72E3FF9}"/>
              </a:ext>
            </a:extLst>
          </p:cNvPr>
          <p:cNvSpPr txBox="1"/>
          <p:nvPr/>
        </p:nvSpPr>
        <p:spPr>
          <a:xfrm>
            <a:off x="235068" y="1738836"/>
            <a:ext cx="2957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Expresión posfija: 54+32-1*+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47FA7748-9CFF-4686-A561-E0D345A3DB12}"/>
                  </a:ext>
                </a:extLst>
              </p:cNvPr>
              <p:cNvSpPr txBox="1"/>
              <p:nvPr/>
            </p:nvSpPr>
            <p:spPr>
              <a:xfrm>
                <a:off x="336322" y="1001142"/>
                <a:ext cx="4682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PE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Expresión infija invertida: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5+4</m:t>
                        </m:r>
                      </m:e>
                    </m:d>
                    <m:r>
                      <a:rPr lang="es-PE" b="0" i="1" smtClean="0">
                        <a:latin typeface="Cambria Math" panose="02040503050406030204" pitchFamily="18" charset="0"/>
                      </a:rPr>
                      <m:t>+(</m:t>
                    </m:r>
                    <m:d>
                      <m:d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3−2</m:t>
                        </m:r>
                      </m:e>
                    </m:d>
                    <m:r>
                      <a:rPr lang="es-PE" b="0" i="1" smtClean="0">
                        <a:latin typeface="Cambria Math" panose="02040503050406030204" pitchFamily="18" charset="0"/>
                      </a:rPr>
                      <m:t>∗1)</m:t>
                    </m:r>
                  </m:oMath>
                </a14:m>
                <a:endParaRPr lang="es-PE"/>
              </a:p>
            </p:txBody>
          </p:sp>
        </mc:Choice>
        <mc:Fallback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47FA7748-9CFF-4686-A561-E0D345A3D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22" y="1001142"/>
                <a:ext cx="4682436" cy="276999"/>
              </a:xfrm>
              <a:prstGeom prst="rect">
                <a:avLst/>
              </a:prstGeom>
              <a:blipFill>
                <a:blip r:embed="rId3"/>
                <a:stretch>
                  <a:fillRect l="-2995" t="-30435" r="-1562" b="-4782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Tabla 3">
            <a:extLst>
              <a:ext uri="{FF2B5EF4-FFF2-40B4-BE49-F238E27FC236}">
                <a16:creationId xmlns:a16="http://schemas.microsoft.com/office/drawing/2014/main" id="{2A6B51EE-58B2-4B05-B980-5697613CD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849799"/>
              </p:ext>
            </p:extLst>
          </p:nvPr>
        </p:nvGraphicFramePr>
        <p:xfrm>
          <a:off x="1502815" y="2395372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(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(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+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19" name="Tabla 3">
            <a:extLst>
              <a:ext uri="{FF2B5EF4-FFF2-40B4-BE49-F238E27FC236}">
                <a16:creationId xmlns:a16="http://schemas.microsoft.com/office/drawing/2014/main" id="{0C4084F1-0AF9-4816-B7C5-B6F9A9DBBE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71740"/>
              </p:ext>
            </p:extLst>
          </p:nvPr>
        </p:nvGraphicFramePr>
        <p:xfrm>
          <a:off x="2258465" y="2395372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(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(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+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20" name="Tabla 3">
            <a:extLst>
              <a:ext uri="{FF2B5EF4-FFF2-40B4-BE49-F238E27FC236}">
                <a16:creationId xmlns:a16="http://schemas.microsoft.com/office/drawing/2014/main" id="{FDF771E3-649A-41BA-B4BE-889968175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293831"/>
              </p:ext>
            </p:extLst>
          </p:nvPr>
        </p:nvGraphicFramePr>
        <p:xfrm>
          <a:off x="3019260" y="2395372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*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(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+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21" name="Tabla 3">
            <a:extLst>
              <a:ext uri="{FF2B5EF4-FFF2-40B4-BE49-F238E27FC236}">
                <a16:creationId xmlns:a16="http://schemas.microsoft.com/office/drawing/2014/main" id="{8CB2BD4B-6CB4-477E-B242-CB3F44B55D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316122"/>
              </p:ext>
            </p:extLst>
          </p:nvPr>
        </p:nvGraphicFramePr>
        <p:xfrm>
          <a:off x="3761918" y="2395372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+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0" name="Entrada de lápiz 29">
                <a:extLst>
                  <a:ext uri="{FF2B5EF4-FFF2-40B4-BE49-F238E27FC236}">
                    <a16:creationId xmlns:a16="http://schemas.microsoft.com/office/drawing/2014/main" id="{B6B9562C-1EE4-4027-9428-8FAFFC53E69C}"/>
                  </a:ext>
                </a:extLst>
              </p14:cNvPr>
              <p14:cNvContentPartPr/>
              <p14:nvPr/>
            </p14:nvContentPartPr>
            <p14:xfrm>
              <a:off x="5843476" y="745067"/>
              <a:ext cx="360" cy="5759149"/>
            </p14:xfrm>
          </p:contentPart>
        </mc:Choice>
        <mc:Fallback>
          <p:pic>
            <p:nvPicPr>
              <p:cNvPr id="30" name="Entrada de lápiz 29">
                <a:extLst>
                  <a:ext uri="{FF2B5EF4-FFF2-40B4-BE49-F238E27FC236}">
                    <a16:creationId xmlns:a16="http://schemas.microsoft.com/office/drawing/2014/main" id="{B6B9562C-1EE4-4027-9428-8FAFFC53E69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25476" y="727067"/>
                <a:ext cx="36000" cy="5794788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31" name="Tabla 3">
            <a:extLst>
              <a:ext uri="{FF2B5EF4-FFF2-40B4-BE49-F238E27FC236}">
                <a16:creationId xmlns:a16="http://schemas.microsoft.com/office/drawing/2014/main" id="{876E0B5E-F809-4B70-A48F-2239F975AF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792075"/>
              </p:ext>
            </p:extLst>
          </p:nvPr>
        </p:nvGraphicFramePr>
        <p:xfrm>
          <a:off x="6190944" y="2698327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35" name="Tabla 3">
            <a:extLst>
              <a:ext uri="{FF2B5EF4-FFF2-40B4-BE49-F238E27FC236}">
                <a16:creationId xmlns:a16="http://schemas.microsoft.com/office/drawing/2014/main" id="{DEF21616-528B-4603-A644-B487AE987E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524367"/>
              </p:ext>
            </p:extLst>
          </p:nvPr>
        </p:nvGraphicFramePr>
        <p:xfrm>
          <a:off x="6929252" y="2698327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3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9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38" name="Tabla 3">
            <a:extLst>
              <a:ext uri="{FF2B5EF4-FFF2-40B4-BE49-F238E27FC236}">
                <a16:creationId xmlns:a16="http://schemas.microsoft.com/office/drawing/2014/main" id="{48E0DC08-C2A2-4B6F-9540-5E8D913C29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039735"/>
              </p:ext>
            </p:extLst>
          </p:nvPr>
        </p:nvGraphicFramePr>
        <p:xfrm>
          <a:off x="7658205" y="2698327"/>
          <a:ext cx="629572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29572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-1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9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40" name="Tabla 3">
            <a:extLst>
              <a:ext uri="{FF2B5EF4-FFF2-40B4-BE49-F238E27FC236}">
                <a16:creationId xmlns:a16="http://schemas.microsoft.com/office/drawing/2014/main" id="{5AB1C6AD-07D8-4FED-AFE1-3F4E61C49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863811"/>
              </p:ext>
            </p:extLst>
          </p:nvPr>
        </p:nvGraphicFramePr>
        <p:xfrm>
          <a:off x="9298752" y="2698327"/>
          <a:ext cx="708669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08669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-1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9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41" name="Tabla 3">
            <a:extLst>
              <a:ext uri="{FF2B5EF4-FFF2-40B4-BE49-F238E27FC236}">
                <a16:creationId xmlns:a16="http://schemas.microsoft.com/office/drawing/2014/main" id="{771AA745-C5FF-416C-8952-B8BBB008D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431183"/>
              </p:ext>
            </p:extLst>
          </p:nvPr>
        </p:nvGraphicFramePr>
        <p:xfrm>
          <a:off x="10131800" y="2703830"/>
          <a:ext cx="707949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07949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8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sp>
        <p:nvSpPr>
          <p:cNvPr id="37" name="CuadroTexto 36">
            <a:extLst>
              <a:ext uri="{FF2B5EF4-FFF2-40B4-BE49-F238E27FC236}">
                <a16:creationId xmlns:a16="http://schemas.microsoft.com/office/drawing/2014/main" id="{6E026DD8-1CD8-4674-8D22-B43EEA11A339}"/>
              </a:ext>
            </a:extLst>
          </p:cNvPr>
          <p:cNvSpPr txBox="1"/>
          <p:nvPr/>
        </p:nvSpPr>
        <p:spPr>
          <a:xfrm>
            <a:off x="6096000" y="1180536"/>
            <a:ext cx="327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Expresión prefija: + * 1 - 23 + 45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A6303DF-088D-4E58-B58E-7A80D287D2D8}"/>
              </a:ext>
            </a:extLst>
          </p:cNvPr>
          <p:cNvSpPr txBox="1"/>
          <p:nvPr/>
        </p:nvSpPr>
        <p:spPr>
          <a:xfrm>
            <a:off x="5895670" y="455403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D88007CA-0C8A-4F2D-93FB-332FD8138D6B}"/>
              </a:ext>
            </a:extLst>
          </p:cNvPr>
          <p:cNvSpPr txBox="1"/>
          <p:nvPr/>
        </p:nvSpPr>
        <p:spPr>
          <a:xfrm>
            <a:off x="5895670" y="4184703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graphicFrame>
        <p:nvGraphicFramePr>
          <p:cNvPr id="52" name="Tabla 3">
            <a:extLst>
              <a:ext uri="{FF2B5EF4-FFF2-40B4-BE49-F238E27FC236}">
                <a16:creationId xmlns:a16="http://schemas.microsoft.com/office/drawing/2014/main" id="{F298E6A4-426A-4B9B-AA53-BF3535A2C4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617797"/>
              </p:ext>
            </p:extLst>
          </p:nvPr>
        </p:nvGraphicFramePr>
        <p:xfrm>
          <a:off x="8478023" y="2698327"/>
          <a:ext cx="629572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29572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-1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9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sp>
        <p:nvSpPr>
          <p:cNvPr id="39" name="CuadroTexto 38">
            <a:extLst>
              <a:ext uri="{FF2B5EF4-FFF2-40B4-BE49-F238E27FC236}">
                <a16:creationId xmlns:a16="http://schemas.microsoft.com/office/drawing/2014/main" id="{A44401CB-5A07-4BF8-AA16-092025475962}"/>
              </a:ext>
            </a:extLst>
          </p:cNvPr>
          <p:cNvSpPr txBox="1"/>
          <p:nvPr/>
        </p:nvSpPr>
        <p:spPr>
          <a:xfrm>
            <a:off x="357732" y="5031133"/>
            <a:ext cx="3836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Expresión posfija invertida: +*1-23+45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8EB80522-2580-4527-AF76-0D82EA1311B7}"/>
              </a:ext>
            </a:extLst>
          </p:cNvPr>
          <p:cNvSpPr txBox="1"/>
          <p:nvPr/>
        </p:nvSpPr>
        <p:spPr>
          <a:xfrm>
            <a:off x="357732" y="5741840"/>
            <a:ext cx="293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Expresión prefija: +*1-23+45</a:t>
            </a:r>
          </a:p>
        </p:txBody>
      </p: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5F834B5B-52C1-403A-8F5F-EF8DC5126709}"/>
              </a:ext>
            </a:extLst>
          </p:cNvPr>
          <p:cNvCxnSpPr>
            <a:cxnSpLocks/>
          </p:cNvCxnSpPr>
          <p:nvPr/>
        </p:nvCxnSpPr>
        <p:spPr>
          <a:xfrm flipV="1">
            <a:off x="8166666" y="1549868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671FB258-71CB-49E7-B59A-CD0B6997BE95}"/>
              </a:ext>
            </a:extLst>
          </p:cNvPr>
          <p:cNvCxnSpPr>
            <a:cxnSpLocks/>
          </p:cNvCxnSpPr>
          <p:nvPr/>
        </p:nvCxnSpPr>
        <p:spPr>
          <a:xfrm flipV="1">
            <a:off x="8478023" y="1549868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33D37F48-BDF4-4DA7-995A-2156D9E25DEC}"/>
              </a:ext>
            </a:extLst>
          </p:cNvPr>
          <p:cNvCxnSpPr>
            <a:cxnSpLocks/>
          </p:cNvCxnSpPr>
          <p:nvPr/>
        </p:nvCxnSpPr>
        <p:spPr>
          <a:xfrm flipV="1">
            <a:off x="8912683" y="1549868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DE111731-6AA7-4E96-B7CE-BCA257EE4220}"/>
              </a:ext>
            </a:extLst>
          </p:cNvPr>
          <p:cNvCxnSpPr>
            <a:cxnSpLocks/>
          </p:cNvCxnSpPr>
          <p:nvPr/>
        </p:nvCxnSpPr>
        <p:spPr>
          <a:xfrm flipV="1">
            <a:off x="7972153" y="1549868"/>
            <a:ext cx="0" cy="2857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0DF9FAD3-1073-4624-A115-2A369F9A276F}"/>
                  </a:ext>
                </a:extLst>
              </p:cNvPr>
              <p:cNvSpPr txBox="1"/>
              <p:nvPr/>
            </p:nvSpPr>
            <p:spPr>
              <a:xfrm>
                <a:off x="6190944" y="5292699"/>
                <a:ext cx="13355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𝑅𝑒𝑠𝑢𝑙𝑡𝑎𝑑𝑜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:8</m:t>
                      </m:r>
                    </m:oMath>
                  </m:oMathPara>
                </a14:m>
                <a:endParaRPr lang="es-PE" b="0"/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0DF9FAD3-1073-4624-A115-2A369F9A2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944" y="5292699"/>
                <a:ext cx="1335557" cy="276999"/>
              </a:xfrm>
              <a:prstGeom prst="rect">
                <a:avLst/>
              </a:prstGeom>
              <a:blipFill>
                <a:blip r:embed="rId6"/>
                <a:stretch>
                  <a:fillRect l="-4110" r="-3653" b="-6522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CuadroTexto 57">
                <a:extLst>
                  <a:ext uri="{FF2B5EF4-FFF2-40B4-BE49-F238E27FC236}">
                    <a16:creationId xmlns:a16="http://schemas.microsoft.com/office/drawing/2014/main" id="{659A79E7-C4D3-4D2B-9727-05FD0447BC18}"/>
                  </a:ext>
                </a:extLst>
              </p:cNvPr>
              <p:cNvSpPr txBox="1"/>
              <p:nvPr/>
            </p:nvSpPr>
            <p:spPr>
              <a:xfrm>
                <a:off x="6190944" y="5719175"/>
                <a:ext cx="4161204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𝐸𝑥𝑝𝑟𝑒𝑠𝑖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𝑖𝑛𝑓𝑖𝑗𝑎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1∗</m:t>
                          </m:r>
                          <m:d>
                            <m:dPr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2−3</m:t>
                              </m:r>
                            </m:e>
                          </m:d>
                        </m:e>
                      </m:d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+(4+5)</m:t>
                      </m:r>
                    </m:oMath>
                  </m:oMathPara>
                </a14:m>
                <a:endParaRPr lang="es-PE" b="0"/>
              </a:p>
            </p:txBody>
          </p:sp>
        </mc:Choice>
        <mc:Fallback>
          <p:sp>
            <p:nvSpPr>
              <p:cNvPr id="58" name="CuadroTexto 57">
                <a:extLst>
                  <a:ext uri="{FF2B5EF4-FFF2-40B4-BE49-F238E27FC236}">
                    <a16:creationId xmlns:a16="http://schemas.microsoft.com/office/drawing/2014/main" id="{659A79E7-C4D3-4D2B-9727-05FD0447B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944" y="5719175"/>
                <a:ext cx="4161204" cy="312650"/>
              </a:xfrm>
              <a:prstGeom prst="rect">
                <a:avLst/>
              </a:prstGeom>
              <a:blipFill>
                <a:blip r:embed="rId7"/>
                <a:stretch>
                  <a:fillRect l="-1613" r="-1760" b="-29412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CuadroTexto 58">
                <a:extLst>
                  <a:ext uri="{FF2B5EF4-FFF2-40B4-BE49-F238E27FC236}">
                    <a16:creationId xmlns:a16="http://schemas.microsoft.com/office/drawing/2014/main" id="{A8925AAA-2AD3-42EE-B63C-E11382481B18}"/>
                  </a:ext>
                </a:extLst>
              </p:cNvPr>
              <p:cNvSpPr txBox="1"/>
              <p:nvPr/>
            </p:nvSpPr>
            <p:spPr>
              <a:xfrm>
                <a:off x="6190944" y="6191566"/>
                <a:ext cx="35730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𝐸𝑥𝑝𝑟𝑒𝑠𝑖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𝑝𝑟𝑒𝑓𝑖𝑗𝑎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: +∗1−23+45</m:t>
                      </m:r>
                    </m:oMath>
                  </m:oMathPara>
                </a14:m>
                <a:endParaRPr lang="es-PE" b="0"/>
              </a:p>
            </p:txBody>
          </p:sp>
        </mc:Choice>
        <mc:Fallback>
          <p:sp>
            <p:nvSpPr>
              <p:cNvPr id="59" name="CuadroTexto 58">
                <a:extLst>
                  <a:ext uri="{FF2B5EF4-FFF2-40B4-BE49-F238E27FC236}">
                    <a16:creationId xmlns:a16="http://schemas.microsoft.com/office/drawing/2014/main" id="{A8925AAA-2AD3-42EE-B63C-E11382481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944" y="6191566"/>
                <a:ext cx="3573094" cy="276999"/>
              </a:xfrm>
              <a:prstGeom prst="rect">
                <a:avLst/>
              </a:prstGeom>
              <a:blipFill>
                <a:blip r:embed="rId8"/>
                <a:stretch>
                  <a:fillRect l="-2048" t="-6667" r="-1195" b="-3555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9734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720FFDA2-C437-4673-9DB8-97B9F83BB109}"/>
                  </a:ext>
                </a:extLst>
              </p:cNvPr>
              <p:cNvSpPr txBox="1"/>
              <p:nvPr/>
            </p:nvSpPr>
            <p:spPr>
              <a:xfrm>
                <a:off x="355601" y="254000"/>
                <a:ext cx="4368504" cy="414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PE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Expresión infija: </a:t>
                </a:r>
                <a14:m>
                  <m:oMath xmlns:m="http://schemas.openxmlformats.org/officeDocument/2006/math">
                    <m:r>
                      <a:rPr lang="es-PE" i="1">
                        <a:latin typeface="Cambria Math" panose="02040503050406030204" pitchFamily="18" charset="0"/>
                      </a:rPr>
                      <m:t>36+24−5∗</m:t>
                    </m:r>
                    <m:d>
                      <m:d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82−</m:t>
                        </m:r>
                        <m:f>
                          <m:f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24</m:t>
                            </m:r>
                          </m:num>
                          <m:den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s-PE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s-PE"/>
              </a:p>
            </p:txBody>
          </p:sp>
        </mc:Choice>
        <mc:Fallback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720FFDA2-C437-4673-9DB8-97B9F83BB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01" y="254000"/>
                <a:ext cx="4368504" cy="414537"/>
              </a:xfrm>
              <a:prstGeom prst="rect">
                <a:avLst/>
              </a:prstGeom>
              <a:blipFill>
                <a:blip r:embed="rId2"/>
                <a:stretch>
                  <a:fillRect l="-3208" t="-2941" r="-976" b="-1617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D872462F-862C-4A91-9081-145B1FF68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151583"/>
              </p:ext>
            </p:extLst>
          </p:nvPr>
        </p:nvGraphicFramePr>
        <p:xfrm>
          <a:off x="407583" y="2431271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+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DF595865-6EC5-442D-944D-E826D72E3FF9}"/>
              </a:ext>
            </a:extLst>
          </p:cNvPr>
          <p:cNvSpPr txBox="1"/>
          <p:nvPr/>
        </p:nvSpPr>
        <p:spPr>
          <a:xfrm>
            <a:off x="235068" y="1738836"/>
            <a:ext cx="4580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Expresión posfija: 1 24 4 / 82 - 5 * + 24 – 36+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47FA7748-9CFF-4686-A561-E0D345A3DB12}"/>
                  </a:ext>
                </a:extLst>
              </p:cNvPr>
              <p:cNvSpPr txBox="1"/>
              <p:nvPr/>
            </p:nvSpPr>
            <p:spPr>
              <a:xfrm>
                <a:off x="336322" y="1009912"/>
                <a:ext cx="5343129" cy="414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PE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Expresión infija invertida: </a:t>
                </a:r>
                <a14:m>
                  <m:oMath xmlns:m="http://schemas.openxmlformats.org/officeDocument/2006/math">
                    <m:r>
                      <a:rPr lang="es-PE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s-PE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P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24</m:t>
                            </m:r>
                          </m:num>
                          <m:den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82</m:t>
                        </m:r>
                      </m:e>
                    </m:d>
                    <m:r>
                      <a:rPr lang="es-PE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s-PE" b="0" i="1" smtClean="0">
                        <a:latin typeface="Cambria Math" panose="02040503050406030204" pitchFamily="18" charset="0"/>
                      </a:rPr>
                      <m:t>5−24+36</m:t>
                    </m:r>
                  </m:oMath>
                </a14:m>
                <a:endParaRPr lang="es-PE"/>
              </a:p>
            </p:txBody>
          </p:sp>
        </mc:Choice>
        <mc:Fallback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47FA7748-9CFF-4686-A561-E0D345A3D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22" y="1009912"/>
                <a:ext cx="5343129" cy="414537"/>
              </a:xfrm>
              <a:prstGeom prst="rect">
                <a:avLst/>
              </a:prstGeom>
              <a:blipFill>
                <a:blip r:embed="rId3"/>
                <a:stretch>
                  <a:fillRect l="-2623" t="-2941" b="-1617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Tabla 3">
            <a:extLst>
              <a:ext uri="{FF2B5EF4-FFF2-40B4-BE49-F238E27FC236}">
                <a16:creationId xmlns:a16="http://schemas.microsoft.com/office/drawing/2014/main" id="{2A6B51EE-58B2-4B05-B980-5697613CD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718630"/>
              </p:ext>
            </p:extLst>
          </p:nvPr>
        </p:nvGraphicFramePr>
        <p:xfrm>
          <a:off x="1163233" y="2431271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/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(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+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19" name="Tabla 3">
            <a:extLst>
              <a:ext uri="{FF2B5EF4-FFF2-40B4-BE49-F238E27FC236}">
                <a16:creationId xmlns:a16="http://schemas.microsoft.com/office/drawing/2014/main" id="{0C4084F1-0AF9-4816-B7C5-B6F9A9DBBE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84335"/>
              </p:ext>
            </p:extLst>
          </p:nvPr>
        </p:nvGraphicFramePr>
        <p:xfrm>
          <a:off x="1918883" y="2431271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(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+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20" name="Tabla 3">
            <a:extLst>
              <a:ext uri="{FF2B5EF4-FFF2-40B4-BE49-F238E27FC236}">
                <a16:creationId xmlns:a16="http://schemas.microsoft.com/office/drawing/2014/main" id="{FDF771E3-649A-41BA-B4BE-889968175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976581"/>
              </p:ext>
            </p:extLst>
          </p:nvPr>
        </p:nvGraphicFramePr>
        <p:xfrm>
          <a:off x="2679678" y="2431271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*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+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21" name="Tabla 3">
            <a:extLst>
              <a:ext uri="{FF2B5EF4-FFF2-40B4-BE49-F238E27FC236}">
                <a16:creationId xmlns:a16="http://schemas.microsoft.com/office/drawing/2014/main" id="{8CB2BD4B-6CB4-477E-B242-CB3F44B55D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264275"/>
              </p:ext>
            </p:extLst>
          </p:nvPr>
        </p:nvGraphicFramePr>
        <p:xfrm>
          <a:off x="3422336" y="2431271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+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0" name="Entrada de lápiz 29">
                <a:extLst>
                  <a:ext uri="{FF2B5EF4-FFF2-40B4-BE49-F238E27FC236}">
                    <a16:creationId xmlns:a16="http://schemas.microsoft.com/office/drawing/2014/main" id="{B6B9562C-1EE4-4027-9428-8FAFFC53E69C}"/>
                  </a:ext>
                </a:extLst>
              </p14:cNvPr>
              <p14:cNvContentPartPr/>
              <p14:nvPr/>
            </p14:nvContentPartPr>
            <p14:xfrm>
              <a:off x="5843476" y="668537"/>
              <a:ext cx="360" cy="5835679"/>
            </p14:xfrm>
          </p:contentPart>
        </mc:Choice>
        <mc:Fallback>
          <p:pic>
            <p:nvPicPr>
              <p:cNvPr id="30" name="Entrada de lápiz 29">
                <a:extLst>
                  <a:ext uri="{FF2B5EF4-FFF2-40B4-BE49-F238E27FC236}">
                    <a16:creationId xmlns:a16="http://schemas.microsoft.com/office/drawing/2014/main" id="{B6B9562C-1EE4-4027-9428-8FAFFC53E69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25476" y="650537"/>
                <a:ext cx="36000" cy="5871319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31" name="Tabla 3">
            <a:extLst>
              <a:ext uri="{FF2B5EF4-FFF2-40B4-BE49-F238E27FC236}">
                <a16:creationId xmlns:a16="http://schemas.microsoft.com/office/drawing/2014/main" id="{876E0B5E-F809-4B70-A48F-2239F975AF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215094"/>
              </p:ext>
            </p:extLst>
          </p:nvPr>
        </p:nvGraphicFramePr>
        <p:xfrm>
          <a:off x="6190944" y="2698327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24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35" name="Tabla 3">
            <a:extLst>
              <a:ext uri="{FF2B5EF4-FFF2-40B4-BE49-F238E27FC236}">
                <a16:creationId xmlns:a16="http://schemas.microsoft.com/office/drawing/2014/main" id="{DEF21616-528B-4603-A644-B487AE987E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997181"/>
              </p:ext>
            </p:extLst>
          </p:nvPr>
        </p:nvGraphicFramePr>
        <p:xfrm>
          <a:off x="6929252" y="2698327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82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6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38" name="Tabla 3">
            <a:extLst>
              <a:ext uri="{FF2B5EF4-FFF2-40B4-BE49-F238E27FC236}">
                <a16:creationId xmlns:a16="http://schemas.microsoft.com/office/drawing/2014/main" id="{48E0DC08-C2A2-4B6F-9540-5E8D913C29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423233"/>
              </p:ext>
            </p:extLst>
          </p:nvPr>
        </p:nvGraphicFramePr>
        <p:xfrm>
          <a:off x="7658205" y="2698327"/>
          <a:ext cx="577190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77190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76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40" name="Tabla 3">
            <a:extLst>
              <a:ext uri="{FF2B5EF4-FFF2-40B4-BE49-F238E27FC236}">
                <a16:creationId xmlns:a16="http://schemas.microsoft.com/office/drawing/2014/main" id="{5AB1C6AD-07D8-4FED-AFE1-3F4E61C49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597320"/>
              </p:ext>
            </p:extLst>
          </p:nvPr>
        </p:nvGraphicFramePr>
        <p:xfrm>
          <a:off x="9138055" y="2690284"/>
          <a:ext cx="629572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29572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24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385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41" name="Tabla 3">
            <a:extLst>
              <a:ext uri="{FF2B5EF4-FFF2-40B4-BE49-F238E27FC236}">
                <a16:creationId xmlns:a16="http://schemas.microsoft.com/office/drawing/2014/main" id="{771AA745-C5FF-416C-8952-B8BBB008D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676231"/>
              </p:ext>
            </p:extLst>
          </p:nvPr>
        </p:nvGraphicFramePr>
        <p:xfrm>
          <a:off x="9950771" y="2698327"/>
          <a:ext cx="708309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08309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36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-361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sp>
        <p:nvSpPr>
          <p:cNvPr id="37" name="CuadroTexto 36">
            <a:extLst>
              <a:ext uri="{FF2B5EF4-FFF2-40B4-BE49-F238E27FC236}">
                <a16:creationId xmlns:a16="http://schemas.microsoft.com/office/drawing/2014/main" id="{6E026DD8-1CD8-4674-8D22-B43EEA11A339}"/>
              </a:ext>
            </a:extLst>
          </p:cNvPr>
          <p:cNvSpPr txBox="1"/>
          <p:nvPr/>
        </p:nvSpPr>
        <p:spPr>
          <a:xfrm>
            <a:off x="6096000" y="1180536"/>
            <a:ext cx="457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Expresión prefija: + 36 – 24 + * 5 - 82 / 4 24 1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A6303DF-088D-4E58-B58E-7A80D287D2D8}"/>
              </a:ext>
            </a:extLst>
          </p:cNvPr>
          <p:cNvSpPr txBox="1"/>
          <p:nvPr/>
        </p:nvSpPr>
        <p:spPr>
          <a:xfrm>
            <a:off x="5895670" y="455403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D88007CA-0C8A-4F2D-93FB-332FD8138D6B}"/>
              </a:ext>
            </a:extLst>
          </p:cNvPr>
          <p:cNvSpPr txBox="1"/>
          <p:nvPr/>
        </p:nvSpPr>
        <p:spPr>
          <a:xfrm>
            <a:off x="5895670" y="4184703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graphicFrame>
        <p:nvGraphicFramePr>
          <p:cNvPr id="52" name="Tabla 3">
            <a:extLst>
              <a:ext uri="{FF2B5EF4-FFF2-40B4-BE49-F238E27FC236}">
                <a16:creationId xmlns:a16="http://schemas.microsoft.com/office/drawing/2014/main" id="{F298E6A4-426A-4B9B-AA53-BF3535A2C4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602686"/>
              </p:ext>
            </p:extLst>
          </p:nvPr>
        </p:nvGraphicFramePr>
        <p:xfrm>
          <a:off x="8376806" y="2698327"/>
          <a:ext cx="578105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78105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77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sp>
        <p:nvSpPr>
          <p:cNvPr id="39" name="CuadroTexto 38">
            <a:extLst>
              <a:ext uri="{FF2B5EF4-FFF2-40B4-BE49-F238E27FC236}">
                <a16:creationId xmlns:a16="http://schemas.microsoft.com/office/drawing/2014/main" id="{A44401CB-5A07-4BF8-AA16-092025475962}"/>
              </a:ext>
            </a:extLst>
          </p:cNvPr>
          <p:cNvSpPr txBox="1"/>
          <p:nvPr/>
        </p:nvSpPr>
        <p:spPr>
          <a:xfrm>
            <a:off x="355601" y="5025643"/>
            <a:ext cx="5400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Expresión posfija invertida: + 36 – 24 + * 5 - 82 / 4 24 1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8EB80522-2580-4527-AF76-0D82EA1311B7}"/>
              </a:ext>
            </a:extLst>
          </p:cNvPr>
          <p:cNvSpPr txBox="1"/>
          <p:nvPr/>
        </p:nvSpPr>
        <p:spPr>
          <a:xfrm>
            <a:off x="357732" y="5741840"/>
            <a:ext cx="4515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Expresión prefija: + 36 - 24 + * 5  - 82 / 4 24 1</a:t>
            </a:r>
          </a:p>
        </p:txBody>
      </p: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5F834B5B-52C1-403A-8F5F-EF8DC5126709}"/>
              </a:ext>
            </a:extLst>
          </p:cNvPr>
          <p:cNvCxnSpPr>
            <a:cxnSpLocks/>
          </p:cNvCxnSpPr>
          <p:nvPr/>
        </p:nvCxnSpPr>
        <p:spPr>
          <a:xfrm flipV="1">
            <a:off x="8905942" y="1544444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671FB258-71CB-49E7-B59A-CD0B6997BE95}"/>
              </a:ext>
            </a:extLst>
          </p:cNvPr>
          <p:cNvCxnSpPr>
            <a:cxnSpLocks/>
          </p:cNvCxnSpPr>
          <p:nvPr/>
        </p:nvCxnSpPr>
        <p:spPr>
          <a:xfrm flipV="1">
            <a:off x="9138055" y="1544444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E922FFE4-9DD1-4CFA-850E-4AA321C46226}"/>
              </a:ext>
            </a:extLst>
          </p:cNvPr>
          <p:cNvCxnSpPr>
            <a:cxnSpLocks/>
          </p:cNvCxnSpPr>
          <p:nvPr/>
        </p:nvCxnSpPr>
        <p:spPr>
          <a:xfrm flipV="1">
            <a:off x="9356715" y="1549868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33D37F48-BDF4-4DA7-995A-2156D9E25DEC}"/>
              </a:ext>
            </a:extLst>
          </p:cNvPr>
          <p:cNvCxnSpPr>
            <a:cxnSpLocks/>
          </p:cNvCxnSpPr>
          <p:nvPr/>
        </p:nvCxnSpPr>
        <p:spPr>
          <a:xfrm flipV="1">
            <a:off x="9746037" y="1549868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DE111731-6AA7-4E96-B7CE-BCA257EE4220}"/>
              </a:ext>
            </a:extLst>
          </p:cNvPr>
          <p:cNvCxnSpPr>
            <a:cxnSpLocks/>
          </p:cNvCxnSpPr>
          <p:nvPr/>
        </p:nvCxnSpPr>
        <p:spPr>
          <a:xfrm flipV="1">
            <a:off x="7948402" y="1549868"/>
            <a:ext cx="0" cy="2857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0DF9FAD3-1073-4624-A115-2A369F9A276F}"/>
                  </a:ext>
                </a:extLst>
              </p:cNvPr>
              <p:cNvSpPr txBox="1"/>
              <p:nvPr/>
            </p:nvSpPr>
            <p:spPr>
              <a:xfrm>
                <a:off x="6190944" y="5292699"/>
                <a:ext cx="13355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𝑅𝑒𝑠𝑢𝑙𝑡𝑎𝑑𝑜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:8</m:t>
                      </m:r>
                    </m:oMath>
                  </m:oMathPara>
                </a14:m>
                <a:endParaRPr lang="es-PE" b="0"/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0DF9FAD3-1073-4624-A115-2A369F9A2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944" y="5292699"/>
                <a:ext cx="1335557" cy="276999"/>
              </a:xfrm>
              <a:prstGeom prst="rect">
                <a:avLst/>
              </a:prstGeom>
              <a:blipFill>
                <a:blip r:embed="rId6"/>
                <a:stretch>
                  <a:fillRect l="-4110" r="-3653" b="-6522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CuadroTexto 57">
                <a:extLst>
                  <a:ext uri="{FF2B5EF4-FFF2-40B4-BE49-F238E27FC236}">
                    <a16:creationId xmlns:a16="http://schemas.microsoft.com/office/drawing/2014/main" id="{659A79E7-C4D3-4D2B-9727-05FD0447BC18}"/>
                  </a:ext>
                </a:extLst>
              </p:cNvPr>
              <p:cNvSpPr txBox="1"/>
              <p:nvPr/>
            </p:nvSpPr>
            <p:spPr>
              <a:xfrm>
                <a:off x="6190944" y="5719175"/>
                <a:ext cx="4161204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𝐸𝑥𝑝𝑟𝑒𝑠𝑖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𝑖𝑛𝑓𝑖𝑗𝑎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1∗</m:t>
                          </m:r>
                          <m:d>
                            <m:dPr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2−3</m:t>
                              </m:r>
                            </m:e>
                          </m:d>
                        </m:e>
                      </m:d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+(4+5)</m:t>
                      </m:r>
                    </m:oMath>
                  </m:oMathPara>
                </a14:m>
                <a:endParaRPr lang="es-PE" b="0"/>
              </a:p>
            </p:txBody>
          </p:sp>
        </mc:Choice>
        <mc:Fallback>
          <p:sp>
            <p:nvSpPr>
              <p:cNvPr id="58" name="CuadroTexto 57">
                <a:extLst>
                  <a:ext uri="{FF2B5EF4-FFF2-40B4-BE49-F238E27FC236}">
                    <a16:creationId xmlns:a16="http://schemas.microsoft.com/office/drawing/2014/main" id="{659A79E7-C4D3-4D2B-9727-05FD0447B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944" y="5719175"/>
                <a:ext cx="4161204" cy="312650"/>
              </a:xfrm>
              <a:prstGeom prst="rect">
                <a:avLst/>
              </a:prstGeom>
              <a:blipFill>
                <a:blip r:embed="rId7"/>
                <a:stretch>
                  <a:fillRect l="-1613" r="-1760" b="-29412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CuadroTexto 58">
                <a:extLst>
                  <a:ext uri="{FF2B5EF4-FFF2-40B4-BE49-F238E27FC236}">
                    <a16:creationId xmlns:a16="http://schemas.microsoft.com/office/drawing/2014/main" id="{A8925AAA-2AD3-42EE-B63C-E11382481B18}"/>
                  </a:ext>
                </a:extLst>
              </p:cNvPr>
              <p:cNvSpPr txBox="1"/>
              <p:nvPr/>
            </p:nvSpPr>
            <p:spPr>
              <a:xfrm>
                <a:off x="6190944" y="6191566"/>
                <a:ext cx="35730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𝐸𝑥𝑝𝑟𝑒𝑠𝑖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𝑝𝑟𝑒𝑓𝑖𝑗𝑎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: +∗1−23+45</m:t>
                      </m:r>
                    </m:oMath>
                  </m:oMathPara>
                </a14:m>
                <a:endParaRPr lang="es-PE" b="0"/>
              </a:p>
            </p:txBody>
          </p:sp>
        </mc:Choice>
        <mc:Fallback>
          <p:sp>
            <p:nvSpPr>
              <p:cNvPr id="59" name="CuadroTexto 58">
                <a:extLst>
                  <a:ext uri="{FF2B5EF4-FFF2-40B4-BE49-F238E27FC236}">
                    <a16:creationId xmlns:a16="http://schemas.microsoft.com/office/drawing/2014/main" id="{A8925AAA-2AD3-42EE-B63C-E11382481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944" y="6191566"/>
                <a:ext cx="3573094" cy="276999"/>
              </a:xfrm>
              <a:prstGeom prst="rect">
                <a:avLst/>
              </a:prstGeom>
              <a:blipFill>
                <a:blip r:embed="rId8"/>
                <a:stretch>
                  <a:fillRect l="-2048" t="-6667" r="-1195" b="-3555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2" name="Tabla 3">
            <a:extLst>
              <a:ext uri="{FF2B5EF4-FFF2-40B4-BE49-F238E27FC236}">
                <a16:creationId xmlns:a16="http://schemas.microsoft.com/office/drawing/2014/main" id="{FDFC8AC3-FF60-4E76-9A8A-A8B316447C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983101"/>
              </p:ext>
            </p:extLst>
          </p:nvPr>
        </p:nvGraphicFramePr>
        <p:xfrm>
          <a:off x="4175503" y="2422555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33" name="Tabla 3">
            <a:extLst>
              <a:ext uri="{FF2B5EF4-FFF2-40B4-BE49-F238E27FC236}">
                <a16:creationId xmlns:a16="http://schemas.microsoft.com/office/drawing/2014/main" id="{F85DF894-5619-4F72-A40C-506CD1D53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595497"/>
              </p:ext>
            </p:extLst>
          </p:nvPr>
        </p:nvGraphicFramePr>
        <p:xfrm>
          <a:off x="4936298" y="2422555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+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220F3F9C-E083-4B1D-80DE-03CEB4653BA2}"/>
              </a:ext>
            </a:extLst>
          </p:cNvPr>
          <p:cNvCxnSpPr>
            <a:cxnSpLocks/>
          </p:cNvCxnSpPr>
          <p:nvPr/>
        </p:nvCxnSpPr>
        <p:spPr>
          <a:xfrm flipV="1">
            <a:off x="8376806" y="1544444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a 3">
            <a:extLst>
              <a:ext uri="{FF2B5EF4-FFF2-40B4-BE49-F238E27FC236}">
                <a16:creationId xmlns:a16="http://schemas.microsoft.com/office/drawing/2014/main" id="{A28BB683-3AD2-44C2-8CDC-4A91298D25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679569"/>
              </p:ext>
            </p:extLst>
          </p:nvPr>
        </p:nvGraphicFramePr>
        <p:xfrm>
          <a:off x="10840263" y="2690284"/>
          <a:ext cx="708309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08309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-325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1230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720FFDA2-C437-4673-9DB8-97B9F83BB109}"/>
                  </a:ext>
                </a:extLst>
              </p:cNvPr>
              <p:cNvSpPr txBox="1"/>
              <p:nvPr/>
            </p:nvSpPr>
            <p:spPr>
              <a:xfrm>
                <a:off x="355601" y="254000"/>
                <a:ext cx="3979487" cy="3922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PE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Expresión infija: </a:t>
                </a:r>
                <a14:m>
                  <m:oMath xmlns:m="http://schemas.openxmlformats.org/officeDocument/2006/math">
                    <m:r>
                      <a:rPr lang="es-PE" b="0" i="1" smtClean="0">
                        <a:latin typeface="Cambria Math" panose="02040503050406030204" pitchFamily="18" charset="0"/>
                      </a:rPr>
                      <m:t>4∗5+15−</m:t>
                    </m:r>
                    <m:d>
                      <m:d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4−1</m:t>
                        </m:r>
                      </m:e>
                    </m:d>
                    <m:r>
                      <a:rPr lang="es-PE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s-PE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720FFDA2-C437-4673-9DB8-97B9F83BB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01" y="254000"/>
                <a:ext cx="3979487" cy="392287"/>
              </a:xfrm>
              <a:prstGeom prst="rect">
                <a:avLst/>
              </a:prstGeom>
              <a:blipFill>
                <a:blip r:embed="rId2"/>
                <a:stretch>
                  <a:fillRect l="-3522" t="-6250" r="-613" b="-2031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D872462F-862C-4A91-9081-145B1FF68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513520"/>
              </p:ext>
            </p:extLst>
          </p:nvPr>
        </p:nvGraphicFramePr>
        <p:xfrm>
          <a:off x="488951" y="2703830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*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DF595865-6EC5-442D-944D-E826D72E3FF9}"/>
              </a:ext>
            </a:extLst>
          </p:cNvPr>
          <p:cNvSpPr txBox="1"/>
          <p:nvPr/>
        </p:nvSpPr>
        <p:spPr>
          <a:xfrm>
            <a:off x="288370" y="2011874"/>
            <a:ext cx="3733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Expresión posfija: 45 * 15+ 41- - 45/+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47FA7748-9CFF-4686-A561-E0D345A3DB12}"/>
                  </a:ext>
                </a:extLst>
              </p:cNvPr>
              <p:cNvSpPr txBox="1"/>
              <p:nvPr/>
            </p:nvSpPr>
            <p:spPr>
              <a:xfrm>
                <a:off x="355600" y="1180536"/>
                <a:ext cx="3979487" cy="3922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PE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Expresión infija: </a:t>
                </a:r>
                <a14:m>
                  <m:oMath xmlns:m="http://schemas.openxmlformats.org/officeDocument/2006/math">
                    <m:r>
                      <a:rPr lang="es-PE" b="0" i="1" smtClean="0">
                        <a:latin typeface="Cambria Math" panose="02040503050406030204" pitchFamily="18" charset="0"/>
                      </a:rPr>
                      <m:t>4∗5+15−</m:t>
                    </m:r>
                    <m:d>
                      <m:d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4−1</m:t>
                        </m:r>
                      </m:e>
                    </m:d>
                    <m:r>
                      <a:rPr lang="es-PE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s-PE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47FA7748-9CFF-4686-A561-E0D345A3D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00" y="1180536"/>
                <a:ext cx="3979487" cy="392287"/>
              </a:xfrm>
              <a:prstGeom prst="rect">
                <a:avLst/>
              </a:prstGeom>
              <a:blipFill>
                <a:blip r:embed="rId3"/>
                <a:stretch>
                  <a:fillRect l="-3522" t="-6250" r="-613" b="-2031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13FF2243-E737-40C5-ABAB-CD4B5450F03F}"/>
              </a:ext>
            </a:extLst>
          </p:cNvPr>
          <p:cNvCxnSpPr>
            <a:cxnSpLocks/>
          </p:cNvCxnSpPr>
          <p:nvPr/>
        </p:nvCxnSpPr>
        <p:spPr>
          <a:xfrm flipV="1">
            <a:off x="2176992" y="1572823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a 3">
            <a:extLst>
              <a:ext uri="{FF2B5EF4-FFF2-40B4-BE49-F238E27FC236}">
                <a16:creationId xmlns:a16="http://schemas.microsoft.com/office/drawing/2014/main" id="{2A6B51EE-58B2-4B05-B980-5697613CD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305803"/>
              </p:ext>
            </p:extLst>
          </p:nvPr>
        </p:nvGraphicFramePr>
        <p:xfrm>
          <a:off x="1244601" y="2703830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+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DEF6D20C-5CA8-4D46-AFE0-355BECCE3D63}"/>
              </a:ext>
            </a:extLst>
          </p:cNvPr>
          <p:cNvCxnSpPr>
            <a:cxnSpLocks/>
          </p:cNvCxnSpPr>
          <p:nvPr/>
        </p:nvCxnSpPr>
        <p:spPr>
          <a:xfrm flipV="1">
            <a:off x="2519892" y="1572823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2D8D3521-0943-408E-AB81-0CD9088DB6A6}"/>
              </a:ext>
            </a:extLst>
          </p:cNvPr>
          <p:cNvCxnSpPr>
            <a:cxnSpLocks/>
          </p:cNvCxnSpPr>
          <p:nvPr/>
        </p:nvCxnSpPr>
        <p:spPr>
          <a:xfrm flipV="1">
            <a:off x="4036901" y="1572823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a 3">
            <a:extLst>
              <a:ext uri="{FF2B5EF4-FFF2-40B4-BE49-F238E27FC236}">
                <a16:creationId xmlns:a16="http://schemas.microsoft.com/office/drawing/2014/main" id="{0C4084F1-0AF9-4816-B7C5-B6F9A9DBBE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162284"/>
              </p:ext>
            </p:extLst>
          </p:nvPr>
        </p:nvGraphicFramePr>
        <p:xfrm>
          <a:off x="2000251" y="2703830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(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20" name="Tabla 3">
            <a:extLst>
              <a:ext uri="{FF2B5EF4-FFF2-40B4-BE49-F238E27FC236}">
                <a16:creationId xmlns:a16="http://schemas.microsoft.com/office/drawing/2014/main" id="{FDF771E3-649A-41BA-B4BE-889968175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595252"/>
              </p:ext>
            </p:extLst>
          </p:nvPr>
        </p:nvGraphicFramePr>
        <p:xfrm>
          <a:off x="2761046" y="2703830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(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21" name="Tabla 3">
            <a:extLst>
              <a:ext uri="{FF2B5EF4-FFF2-40B4-BE49-F238E27FC236}">
                <a16:creationId xmlns:a16="http://schemas.microsoft.com/office/drawing/2014/main" id="{8CB2BD4B-6CB4-477E-B242-CB3F44B55D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575171"/>
              </p:ext>
            </p:extLst>
          </p:nvPr>
        </p:nvGraphicFramePr>
        <p:xfrm>
          <a:off x="3503704" y="2703830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23" name="Tabla 3">
            <a:extLst>
              <a:ext uri="{FF2B5EF4-FFF2-40B4-BE49-F238E27FC236}">
                <a16:creationId xmlns:a16="http://schemas.microsoft.com/office/drawing/2014/main" id="{D1306E45-8367-4BC3-9E55-E559EEF7A4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949584"/>
              </p:ext>
            </p:extLst>
          </p:nvPr>
        </p:nvGraphicFramePr>
        <p:xfrm>
          <a:off x="4246362" y="2703830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+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24" name="Tabla 3">
            <a:extLst>
              <a:ext uri="{FF2B5EF4-FFF2-40B4-BE49-F238E27FC236}">
                <a16:creationId xmlns:a16="http://schemas.microsoft.com/office/drawing/2014/main" id="{5DBB364A-7E6C-4595-928E-B3BAEAF89D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037537"/>
              </p:ext>
            </p:extLst>
          </p:nvPr>
        </p:nvGraphicFramePr>
        <p:xfrm>
          <a:off x="4989020" y="2703830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/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+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BA878C6F-1C70-41D4-82BD-C7EBB9CDA43B}"/>
              </a:ext>
            </a:extLst>
          </p:cNvPr>
          <p:cNvCxnSpPr>
            <a:cxnSpLocks/>
          </p:cNvCxnSpPr>
          <p:nvPr/>
        </p:nvCxnSpPr>
        <p:spPr>
          <a:xfrm flipV="1">
            <a:off x="3093926" y="1572823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D2F96E32-3E7D-40F6-82C9-DD9D9C5D051C}"/>
              </a:ext>
            </a:extLst>
          </p:cNvPr>
          <p:cNvCxnSpPr>
            <a:cxnSpLocks/>
          </p:cNvCxnSpPr>
          <p:nvPr/>
        </p:nvCxnSpPr>
        <p:spPr>
          <a:xfrm flipV="1">
            <a:off x="3284426" y="1572823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1A65945E-F811-4CD9-9D12-4FC0FAEC8F13}"/>
              </a:ext>
            </a:extLst>
          </p:cNvPr>
          <p:cNvCxnSpPr>
            <a:cxnSpLocks/>
          </p:cNvCxnSpPr>
          <p:nvPr/>
        </p:nvCxnSpPr>
        <p:spPr>
          <a:xfrm flipV="1">
            <a:off x="3598751" y="1572823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F81C2D0E-18A1-449B-A785-50EFDFC6C34A}"/>
              </a:ext>
            </a:extLst>
          </p:cNvPr>
          <p:cNvCxnSpPr>
            <a:cxnSpLocks/>
          </p:cNvCxnSpPr>
          <p:nvPr/>
        </p:nvCxnSpPr>
        <p:spPr>
          <a:xfrm flipV="1">
            <a:off x="3884501" y="1572823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67CC938A-C6C9-4F16-AE2F-4D1A10632946}"/>
              </a:ext>
            </a:extLst>
          </p:cNvPr>
          <p:cNvCxnSpPr>
            <a:cxnSpLocks/>
          </p:cNvCxnSpPr>
          <p:nvPr/>
        </p:nvCxnSpPr>
        <p:spPr>
          <a:xfrm flipV="1">
            <a:off x="4282763" y="1572823"/>
            <a:ext cx="0" cy="2857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0" name="Entrada de lápiz 29">
                <a:extLst>
                  <a:ext uri="{FF2B5EF4-FFF2-40B4-BE49-F238E27FC236}">
                    <a16:creationId xmlns:a16="http://schemas.microsoft.com/office/drawing/2014/main" id="{B6B9562C-1EE4-4027-9428-8FAFFC53E69C}"/>
                  </a:ext>
                </a:extLst>
              </p14:cNvPr>
              <p14:cNvContentPartPr/>
              <p14:nvPr/>
            </p14:nvContentPartPr>
            <p14:xfrm>
              <a:off x="5843476" y="1180536"/>
              <a:ext cx="360" cy="5323680"/>
            </p14:xfrm>
          </p:contentPart>
        </mc:Choice>
        <mc:Fallback xmlns="">
          <p:pic>
            <p:nvPicPr>
              <p:cNvPr id="30" name="Entrada de lápiz 29">
                <a:extLst>
                  <a:ext uri="{FF2B5EF4-FFF2-40B4-BE49-F238E27FC236}">
                    <a16:creationId xmlns:a16="http://schemas.microsoft.com/office/drawing/2014/main" id="{B6B9562C-1EE4-4027-9428-8FAFFC53E69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25476" y="1162536"/>
                <a:ext cx="36000" cy="535932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31" name="Tabla 3">
            <a:extLst>
              <a:ext uri="{FF2B5EF4-FFF2-40B4-BE49-F238E27FC236}">
                <a16:creationId xmlns:a16="http://schemas.microsoft.com/office/drawing/2014/main" id="{876E0B5E-F809-4B70-A48F-2239F975AF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319867"/>
              </p:ext>
            </p:extLst>
          </p:nvPr>
        </p:nvGraphicFramePr>
        <p:xfrm>
          <a:off x="6230450" y="2703830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sp>
        <p:nvSpPr>
          <p:cNvPr id="32" name="CuadroTexto 31">
            <a:extLst>
              <a:ext uri="{FF2B5EF4-FFF2-40B4-BE49-F238E27FC236}">
                <a16:creationId xmlns:a16="http://schemas.microsoft.com/office/drawing/2014/main" id="{D27B7FAE-66EA-4D34-BCFB-F0D6677E9B45}"/>
              </a:ext>
            </a:extLst>
          </p:cNvPr>
          <p:cNvSpPr txBox="1"/>
          <p:nvPr/>
        </p:nvSpPr>
        <p:spPr>
          <a:xfrm>
            <a:off x="6044686" y="1180536"/>
            <a:ext cx="3733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Expresión posfija: 45 * 15+ 41- - 45/+</a:t>
            </a:r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4DF576DC-1BB9-4CDD-8C5D-2C04ED46864A}"/>
              </a:ext>
            </a:extLst>
          </p:cNvPr>
          <p:cNvCxnSpPr>
            <a:cxnSpLocks/>
          </p:cNvCxnSpPr>
          <p:nvPr/>
        </p:nvCxnSpPr>
        <p:spPr>
          <a:xfrm flipV="1">
            <a:off x="8193699" y="1549868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a 3">
            <a:extLst>
              <a:ext uri="{FF2B5EF4-FFF2-40B4-BE49-F238E27FC236}">
                <a16:creationId xmlns:a16="http://schemas.microsoft.com/office/drawing/2014/main" id="{DEF21616-528B-4603-A644-B487AE987E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460115"/>
              </p:ext>
            </p:extLst>
          </p:nvPr>
        </p:nvGraphicFramePr>
        <p:xfrm>
          <a:off x="6986100" y="2703830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15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20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120940B9-05FA-4AAC-8EC7-2F3257588740}"/>
              </a:ext>
            </a:extLst>
          </p:cNvPr>
          <p:cNvCxnSpPr>
            <a:cxnSpLocks/>
          </p:cNvCxnSpPr>
          <p:nvPr/>
        </p:nvCxnSpPr>
        <p:spPr>
          <a:xfrm flipV="1">
            <a:off x="8613816" y="1549868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a 3">
            <a:extLst>
              <a:ext uri="{FF2B5EF4-FFF2-40B4-BE49-F238E27FC236}">
                <a16:creationId xmlns:a16="http://schemas.microsoft.com/office/drawing/2014/main" id="{48E0DC08-C2A2-4B6F-9540-5E8D913C29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119068"/>
              </p:ext>
            </p:extLst>
          </p:nvPr>
        </p:nvGraphicFramePr>
        <p:xfrm>
          <a:off x="7741750" y="2703830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35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39" name="Tabla 3">
            <a:extLst>
              <a:ext uri="{FF2B5EF4-FFF2-40B4-BE49-F238E27FC236}">
                <a16:creationId xmlns:a16="http://schemas.microsoft.com/office/drawing/2014/main" id="{95A61ECF-E2AF-4C64-B387-F1C31145FF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876230"/>
              </p:ext>
            </p:extLst>
          </p:nvPr>
        </p:nvGraphicFramePr>
        <p:xfrm>
          <a:off x="8502545" y="2703830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3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35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40" name="Tabla 3">
            <a:extLst>
              <a:ext uri="{FF2B5EF4-FFF2-40B4-BE49-F238E27FC236}">
                <a16:creationId xmlns:a16="http://schemas.microsoft.com/office/drawing/2014/main" id="{5AB1C6AD-07D8-4FED-AFE1-3F4E61C49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268608"/>
              </p:ext>
            </p:extLst>
          </p:nvPr>
        </p:nvGraphicFramePr>
        <p:xfrm>
          <a:off x="9245203" y="2703830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32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41" name="Tabla 3">
            <a:extLst>
              <a:ext uri="{FF2B5EF4-FFF2-40B4-BE49-F238E27FC236}">
                <a16:creationId xmlns:a16="http://schemas.microsoft.com/office/drawing/2014/main" id="{771AA745-C5FF-416C-8952-B8BBB008D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219154"/>
              </p:ext>
            </p:extLst>
          </p:nvPr>
        </p:nvGraphicFramePr>
        <p:xfrm>
          <a:off x="9987861" y="2703830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4/5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32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42" name="Tabla 3">
            <a:extLst>
              <a:ext uri="{FF2B5EF4-FFF2-40B4-BE49-F238E27FC236}">
                <a16:creationId xmlns:a16="http://schemas.microsoft.com/office/drawing/2014/main" id="{B13017E2-41F5-42FE-803D-D1D3CF651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727208"/>
              </p:ext>
            </p:extLst>
          </p:nvPr>
        </p:nvGraphicFramePr>
        <p:xfrm>
          <a:off x="10730519" y="2703830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32.8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7C256526-A5DF-406E-8F38-7B4CC1547646}"/>
              </a:ext>
            </a:extLst>
          </p:cNvPr>
          <p:cNvCxnSpPr>
            <a:cxnSpLocks/>
          </p:cNvCxnSpPr>
          <p:nvPr/>
        </p:nvCxnSpPr>
        <p:spPr>
          <a:xfrm flipV="1">
            <a:off x="9016400" y="1572823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6D3FA132-B3E6-4A75-9BFE-ABFDD33691A7}"/>
              </a:ext>
            </a:extLst>
          </p:cNvPr>
          <p:cNvCxnSpPr>
            <a:cxnSpLocks/>
          </p:cNvCxnSpPr>
          <p:nvPr/>
        </p:nvCxnSpPr>
        <p:spPr>
          <a:xfrm flipV="1">
            <a:off x="9149750" y="1572823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58D8E572-F4F6-4F4B-BDDB-5C98A207EBF2}"/>
              </a:ext>
            </a:extLst>
          </p:cNvPr>
          <p:cNvCxnSpPr>
            <a:cxnSpLocks/>
          </p:cNvCxnSpPr>
          <p:nvPr/>
        </p:nvCxnSpPr>
        <p:spPr>
          <a:xfrm flipV="1">
            <a:off x="9473600" y="1572823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96D509DE-FFFB-4A21-9D1C-32F749467071}"/>
              </a:ext>
            </a:extLst>
          </p:cNvPr>
          <p:cNvCxnSpPr>
            <a:cxnSpLocks/>
          </p:cNvCxnSpPr>
          <p:nvPr/>
        </p:nvCxnSpPr>
        <p:spPr>
          <a:xfrm flipV="1">
            <a:off x="9614687" y="1572823"/>
            <a:ext cx="0" cy="2857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0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720FFDA2-C437-4673-9DB8-97B9F83BB109}"/>
                  </a:ext>
                </a:extLst>
              </p:cNvPr>
              <p:cNvSpPr txBox="1"/>
              <p:nvPr/>
            </p:nvSpPr>
            <p:spPr>
              <a:xfrm>
                <a:off x="355601" y="254000"/>
                <a:ext cx="4368504" cy="414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PE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Expresión infija: </a:t>
                </a:r>
                <a14:m>
                  <m:oMath xmlns:m="http://schemas.openxmlformats.org/officeDocument/2006/math">
                    <m:r>
                      <a:rPr lang="es-PE" b="0" i="1" smtClean="0">
                        <a:latin typeface="Cambria Math" panose="02040503050406030204" pitchFamily="18" charset="0"/>
                      </a:rPr>
                      <m:t>36+24−5∗</m:t>
                    </m:r>
                    <m:d>
                      <m:d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82−</m:t>
                        </m:r>
                        <m:f>
                          <m:fPr>
                            <m:ctrlPr>
                              <a:rPr lang="es-P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24</m:t>
                            </m:r>
                          </m:num>
                          <m:den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s-PE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s-PE"/>
              </a:p>
            </p:txBody>
          </p:sp>
        </mc:Choice>
        <mc:Fallback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720FFDA2-C437-4673-9DB8-97B9F83BB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01" y="254000"/>
                <a:ext cx="4368504" cy="414537"/>
              </a:xfrm>
              <a:prstGeom prst="rect">
                <a:avLst/>
              </a:prstGeom>
              <a:blipFill>
                <a:blip r:embed="rId2"/>
                <a:stretch>
                  <a:fillRect l="-3208" t="-2941" r="-976" b="-1617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D872462F-862C-4A91-9081-145B1FF68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362614"/>
              </p:ext>
            </p:extLst>
          </p:nvPr>
        </p:nvGraphicFramePr>
        <p:xfrm>
          <a:off x="724308" y="3006145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+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DF595865-6EC5-442D-944D-E826D72E3FF9}"/>
                  </a:ext>
                </a:extLst>
              </p:cNvPr>
              <p:cNvSpPr txBox="1"/>
              <p:nvPr/>
            </p:nvSpPr>
            <p:spPr>
              <a:xfrm>
                <a:off x="287031" y="2215876"/>
                <a:ext cx="4514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E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Expresión posfija: </a:t>
                </a:r>
                <a14:m>
                  <m:oMath xmlns:m="http://schemas.openxmlformats.org/officeDocument/2006/math">
                    <m:r>
                      <a:rPr lang="es-PE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3624+582244 /−∗−1+</m:t>
                    </m:r>
                  </m:oMath>
                </a14:m>
                <a:endParaRPr lang="es-PE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DF595865-6EC5-442D-944D-E826D72E3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031" y="2215876"/>
                <a:ext cx="4514377" cy="369332"/>
              </a:xfrm>
              <a:prstGeom prst="rect">
                <a:avLst/>
              </a:prstGeom>
              <a:blipFill>
                <a:blip r:embed="rId3"/>
                <a:stretch>
                  <a:fillRect l="-1080" t="-8197" b="-2459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47FA7748-9CFF-4686-A561-E0D345A3DB12}"/>
                  </a:ext>
                </a:extLst>
              </p:cNvPr>
              <p:cNvSpPr txBox="1"/>
              <p:nvPr/>
            </p:nvSpPr>
            <p:spPr>
              <a:xfrm>
                <a:off x="337861" y="1174633"/>
                <a:ext cx="4368504" cy="414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PE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Expresión infija: </a:t>
                </a:r>
                <a14:m>
                  <m:oMath xmlns:m="http://schemas.openxmlformats.org/officeDocument/2006/math">
                    <m:r>
                      <a:rPr lang="es-PE" i="1">
                        <a:latin typeface="Cambria Math" panose="02040503050406030204" pitchFamily="18" charset="0"/>
                      </a:rPr>
                      <m:t>36+24−5∗</m:t>
                    </m:r>
                    <m:d>
                      <m:d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82−</m:t>
                        </m:r>
                        <m:f>
                          <m:f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24</m:t>
                            </m:r>
                          </m:num>
                          <m:den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s-PE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s-PE"/>
              </a:p>
            </p:txBody>
          </p:sp>
        </mc:Choice>
        <mc:Fallback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47FA7748-9CFF-4686-A561-E0D345A3D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61" y="1174633"/>
                <a:ext cx="4368504" cy="414537"/>
              </a:xfrm>
              <a:prstGeom prst="rect">
                <a:avLst/>
              </a:prstGeom>
              <a:blipFill>
                <a:blip r:embed="rId4"/>
                <a:stretch>
                  <a:fillRect l="-3208" t="-2941" r="-976" b="-1617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13FF2243-E737-40C5-ABAB-CD4B5450F03F}"/>
              </a:ext>
            </a:extLst>
          </p:cNvPr>
          <p:cNvCxnSpPr>
            <a:cxnSpLocks/>
          </p:cNvCxnSpPr>
          <p:nvPr/>
        </p:nvCxnSpPr>
        <p:spPr>
          <a:xfrm flipV="1">
            <a:off x="2055944" y="1633481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a 3">
            <a:extLst>
              <a:ext uri="{FF2B5EF4-FFF2-40B4-BE49-F238E27FC236}">
                <a16:creationId xmlns:a16="http://schemas.microsoft.com/office/drawing/2014/main" id="{2A6B51EE-58B2-4B05-B980-5697613CD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537751"/>
              </p:ext>
            </p:extLst>
          </p:nvPr>
        </p:nvGraphicFramePr>
        <p:xfrm>
          <a:off x="1479958" y="3006145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DEF6D20C-5CA8-4D46-AFE0-355BECCE3D63}"/>
              </a:ext>
            </a:extLst>
          </p:cNvPr>
          <p:cNvCxnSpPr>
            <a:cxnSpLocks/>
          </p:cNvCxnSpPr>
          <p:nvPr/>
        </p:nvCxnSpPr>
        <p:spPr>
          <a:xfrm flipV="1">
            <a:off x="2612218" y="1633481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2D8D3521-0943-408E-AB81-0CD9088DB6A6}"/>
              </a:ext>
            </a:extLst>
          </p:cNvPr>
          <p:cNvCxnSpPr>
            <a:cxnSpLocks/>
          </p:cNvCxnSpPr>
          <p:nvPr/>
        </p:nvCxnSpPr>
        <p:spPr>
          <a:xfrm flipV="1">
            <a:off x="4163094" y="1647383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a 3">
            <a:extLst>
              <a:ext uri="{FF2B5EF4-FFF2-40B4-BE49-F238E27FC236}">
                <a16:creationId xmlns:a16="http://schemas.microsoft.com/office/drawing/2014/main" id="{0C4084F1-0AF9-4816-B7C5-B6F9A9DBBE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328054"/>
              </p:ext>
            </p:extLst>
          </p:nvPr>
        </p:nvGraphicFramePr>
        <p:xfrm>
          <a:off x="2235608" y="3006145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*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20" name="Tabla 3">
            <a:extLst>
              <a:ext uri="{FF2B5EF4-FFF2-40B4-BE49-F238E27FC236}">
                <a16:creationId xmlns:a16="http://schemas.microsoft.com/office/drawing/2014/main" id="{FDF771E3-649A-41BA-B4BE-889968175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074896"/>
              </p:ext>
            </p:extLst>
          </p:nvPr>
        </p:nvGraphicFramePr>
        <p:xfrm>
          <a:off x="2996403" y="3006145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/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(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*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21" name="Tabla 3">
            <a:extLst>
              <a:ext uri="{FF2B5EF4-FFF2-40B4-BE49-F238E27FC236}">
                <a16:creationId xmlns:a16="http://schemas.microsoft.com/office/drawing/2014/main" id="{8CB2BD4B-6CB4-477E-B242-CB3F44B55D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101388"/>
              </p:ext>
            </p:extLst>
          </p:nvPr>
        </p:nvGraphicFramePr>
        <p:xfrm>
          <a:off x="3739061" y="3006145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*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23" name="Tabla 3">
            <a:extLst>
              <a:ext uri="{FF2B5EF4-FFF2-40B4-BE49-F238E27FC236}">
                <a16:creationId xmlns:a16="http://schemas.microsoft.com/office/drawing/2014/main" id="{D1306E45-8367-4BC3-9E55-E559EEF7A4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893208"/>
              </p:ext>
            </p:extLst>
          </p:nvPr>
        </p:nvGraphicFramePr>
        <p:xfrm>
          <a:off x="4481719" y="3006145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+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BA878C6F-1C70-41D4-82BD-C7EBB9CDA43B}"/>
              </a:ext>
            </a:extLst>
          </p:cNvPr>
          <p:cNvCxnSpPr>
            <a:cxnSpLocks/>
          </p:cNvCxnSpPr>
          <p:nvPr/>
        </p:nvCxnSpPr>
        <p:spPr>
          <a:xfrm flipV="1">
            <a:off x="3076186" y="1633481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1A65945E-F811-4CD9-9D12-4FC0FAEC8F13}"/>
              </a:ext>
            </a:extLst>
          </p:cNvPr>
          <p:cNvCxnSpPr>
            <a:cxnSpLocks/>
          </p:cNvCxnSpPr>
          <p:nvPr/>
        </p:nvCxnSpPr>
        <p:spPr>
          <a:xfrm flipV="1">
            <a:off x="3588681" y="1633481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F81C2D0E-18A1-449B-A785-50EFDFC6C34A}"/>
              </a:ext>
            </a:extLst>
          </p:cNvPr>
          <p:cNvCxnSpPr>
            <a:cxnSpLocks/>
          </p:cNvCxnSpPr>
          <p:nvPr/>
        </p:nvCxnSpPr>
        <p:spPr>
          <a:xfrm flipV="1">
            <a:off x="4017654" y="1656436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67CC938A-C6C9-4F16-AE2F-4D1A10632946}"/>
              </a:ext>
            </a:extLst>
          </p:cNvPr>
          <p:cNvCxnSpPr>
            <a:cxnSpLocks/>
          </p:cNvCxnSpPr>
          <p:nvPr/>
        </p:nvCxnSpPr>
        <p:spPr>
          <a:xfrm flipV="1">
            <a:off x="4595223" y="1633481"/>
            <a:ext cx="0" cy="2857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0" name="Entrada de lápiz 29">
                <a:extLst>
                  <a:ext uri="{FF2B5EF4-FFF2-40B4-BE49-F238E27FC236}">
                    <a16:creationId xmlns:a16="http://schemas.microsoft.com/office/drawing/2014/main" id="{B6B9562C-1EE4-4027-9428-8FAFFC53E69C}"/>
                  </a:ext>
                </a:extLst>
              </p14:cNvPr>
              <p14:cNvContentPartPr/>
              <p14:nvPr/>
            </p14:nvContentPartPr>
            <p14:xfrm>
              <a:off x="5843476" y="1180536"/>
              <a:ext cx="360" cy="5323680"/>
            </p14:xfrm>
          </p:contentPart>
        </mc:Choice>
        <mc:Fallback>
          <p:pic>
            <p:nvPicPr>
              <p:cNvPr id="30" name="Entrada de lápiz 29">
                <a:extLst>
                  <a:ext uri="{FF2B5EF4-FFF2-40B4-BE49-F238E27FC236}">
                    <a16:creationId xmlns:a16="http://schemas.microsoft.com/office/drawing/2014/main" id="{B6B9562C-1EE4-4027-9428-8FAFFC53E69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25476" y="1162536"/>
                <a:ext cx="36000" cy="535932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31" name="Tabla 3">
            <a:extLst>
              <a:ext uri="{FF2B5EF4-FFF2-40B4-BE49-F238E27FC236}">
                <a16:creationId xmlns:a16="http://schemas.microsoft.com/office/drawing/2014/main" id="{876E0B5E-F809-4B70-A48F-2239F975AF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557908"/>
              </p:ext>
            </p:extLst>
          </p:nvPr>
        </p:nvGraphicFramePr>
        <p:xfrm>
          <a:off x="6230450" y="2703830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24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36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35" name="Tabla 3">
            <a:extLst>
              <a:ext uri="{FF2B5EF4-FFF2-40B4-BE49-F238E27FC236}">
                <a16:creationId xmlns:a16="http://schemas.microsoft.com/office/drawing/2014/main" id="{DEF21616-528B-4603-A644-B487AE987E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774039"/>
              </p:ext>
            </p:extLst>
          </p:nvPr>
        </p:nvGraphicFramePr>
        <p:xfrm>
          <a:off x="6986100" y="2703830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24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82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60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120940B9-05FA-4AAC-8EC7-2F3257588740}"/>
              </a:ext>
            </a:extLst>
          </p:cNvPr>
          <p:cNvCxnSpPr>
            <a:cxnSpLocks/>
          </p:cNvCxnSpPr>
          <p:nvPr/>
        </p:nvCxnSpPr>
        <p:spPr>
          <a:xfrm flipV="1">
            <a:off x="8583166" y="1531763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a 3">
            <a:extLst>
              <a:ext uri="{FF2B5EF4-FFF2-40B4-BE49-F238E27FC236}">
                <a16:creationId xmlns:a16="http://schemas.microsoft.com/office/drawing/2014/main" id="{48E0DC08-C2A2-4B6F-9540-5E8D913C29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738845"/>
              </p:ext>
            </p:extLst>
          </p:nvPr>
        </p:nvGraphicFramePr>
        <p:xfrm>
          <a:off x="7741750" y="2703830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6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82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60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39" name="Tabla 3">
            <a:extLst>
              <a:ext uri="{FF2B5EF4-FFF2-40B4-BE49-F238E27FC236}">
                <a16:creationId xmlns:a16="http://schemas.microsoft.com/office/drawing/2014/main" id="{95A61ECF-E2AF-4C64-B387-F1C31145FF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825203"/>
              </p:ext>
            </p:extLst>
          </p:nvPr>
        </p:nvGraphicFramePr>
        <p:xfrm>
          <a:off x="8502545" y="2703830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76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60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40" name="Tabla 3">
            <a:extLst>
              <a:ext uri="{FF2B5EF4-FFF2-40B4-BE49-F238E27FC236}">
                <a16:creationId xmlns:a16="http://schemas.microsoft.com/office/drawing/2014/main" id="{5AB1C6AD-07D8-4FED-AFE1-3F4E61C49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490516"/>
              </p:ext>
            </p:extLst>
          </p:nvPr>
        </p:nvGraphicFramePr>
        <p:xfrm>
          <a:off x="9245203" y="2703830"/>
          <a:ext cx="708669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08669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380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60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41" name="Tabla 3">
            <a:extLst>
              <a:ext uri="{FF2B5EF4-FFF2-40B4-BE49-F238E27FC236}">
                <a16:creationId xmlns:a16="http://schemas.microsoft.com/office/drawing/2014/main" id="{771AA745-C5FF-416C-8952-B8BBB008D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259212"/>
              </p:ext>
            </p:extLst>
          </p:nvPr>
        </p:nvGraphicFramePr>
        <p:xfrm>
          <a:off x="10131800" y="2703830"/>
          <a:ext cx="707949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07949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-320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42" name="Tabla 3">
            <a:extLst>
              <a:ext uri="{FF2B5EF4-FFF2-40B4-BE49-F238E27FC236}">
                <a16:creationId xmlns:a16="http://schemas.microsoft.com/office/drawing/2014/main" id="{B13017E2-41F5-42FE-803D-D1D3CF651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511120"/>
              </p:ext>
            </p:extLst>
          </p:nvPr>
        </p:nvGraphicFramePr>
        <p:xfrm>
          <a:off x="11017677" y="2703830"/>
          <a:ext cx="706509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06509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-319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6D3FA132-B3E6-4A75-9BFE-ABFDD33691A7}"/>
              </a:ext>
            </a:extLst>
          </p:cNvPr>
          <p:cNvCxnSpPr>
            <a:cxnSpLocks/>
          </p:cNvCxnSpPr>
          <p:nvPr/>
        </p:nvCxnSpPr>
        <p:spPr>
          <a:xfrm flipV="1">
            <a:off x="9871737" y="1534754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58D8E572-F4F6-4F4B-BDDB-5C98A207EBF2}"/>
              </a:ext>
            </a:extLst>
          </p:cNvPr>
          <p:cNvCxnSpPr>
            <a:cxnSpLocks/>
          </p:cNvCxnSpPr>
          <p:nvPr/>
        </p:nvCxnSpPr>
        <p:spPr>
          <a:xfrm flipV="1">
            <a:off x="9693337" y="1537198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96D509DE-FFFB-4A21-9D1C-32F749467071}"/>
              </a:ext>
            </a:extLst>
          </p:cNvPr>
          <p:cNvCxnSpPr>
            <a:cxnSpLocks/>
          </p:cNvCxnSpPr>
          <p:nvPr/>
        </p:nvCxnSpPr>
        <p:spPr>
          <a:xfrm flipV="1">
            <a:off x="10360394" y="1549868"/>
            <a:ext cx="0" cy="2857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6E026DD8-1CD8-4674-8D22-B43EEA11A339}"/>
                  </a:ext>
                </a:extLst>
              </p:cNvPr>
              <p:cNvSpPr txBox="1"/>
              <p:nvPr/>
            </p:nvSpPr>
            <p:spPr>
              <a:xfrm>
                <a:off x="6096000" y="1180536"/>
                <a:ext cx="4514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E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Expresión posfija: </a:t>
                </a:r>
                <a14:m>
                  <m:oMath xmlns:m="http://schemas.openxmlformats.org/officeDocument/2006/math">
                    <m:r>
                      <a:rPr lang="es-PE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3624+582244 /</m:t>
                    </m:r>
                    <m:r>
                      <a:rPr lang="es-PE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s-PE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∗−1+</m:t>
                    </m:r>
                  </m:oMath>
                </a14:m>
                <a:endParaRPr lang="es-PE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6E026DD8-1CD8-4674-8D22-B43EEA11A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180536"/>
                <a:ext cx="4514377" cy="369332"/>
              </a:xfrm>
              <a:prstGeom prst="rect">
                <a:avLst/>
              </a:prstGeom>
              <a:blipFill>
                <a:blip r:embed="rId7"/>
                <a:stretch>
                  <a:fillRect l="-1080" t="-10000" b="-2666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E8382016-A46C-4716-9D69-2DFC3D84FC9C}"/>
              </a:ext>
            </a:extLst>
          </p:cNvPr>
          <p:cNvCxnSpPr>
            <a:cxnSpLocks/>
          </p:cNvCxnSpPr>
          <p:nvPr/>
        </p:nvCxnSpPr>
        <p:spPr>
          <a:xfrm flipV="1">
            <a:off x="9532073" y="1549868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9A6303DF-088D-4E58-B58E-7A80D287D2D8}"/>
              </a:ext>
            </a:extLst>
          </p:cNvPr>
          <p:cNvSpPr txBox="1"/>
          <p:nvPr/>
        </p:nvSpPr>
        <p:spPr>
          <a:xfrm>
            <a:off x="5935176" y="455953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D88007CA-0C8A-4F2D-93FB-332FD8138D6B}"/>
              </a:ext>
            </a:extLst>
          </p:cNvPr>
          <p:cNvSpPr txBox="1"/>
          <p:nvPr/>
        </p:nvSpPr>
        <p:spPr>
          <a:xfrm>
            <a:off x="5935176" y="419020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1A15F5B9-980F-4D4D-82C7-DF60C2FBC522}"/>
              </a:ext>
            </a:extLst>
          </p:cNvPr>
          <p:cNvCxnSpPr>
            <a:cxnSpLocks/>
          </p:cNvCxnSpPr>
          <p:nvPr/>
        </p:nvCxnSpPr>
        <p:spPr>
          <a:xfrm flipV="1">
            <a:off x="10058003" y="1531763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755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720FFDA2-C437-4673-9DB8-97B9F83BB109}"/>
                  </a:ext>
                </a:extLst>
              </p:cNvPr>
              <p:cNvSpPr txBox="1"/>
              <p:nvPr/>
            </p:nvSpPr>
            <p:spPr>
              <a:xfrm>
                <a:off x="355601" y="254000"/>
                <a:ext cx="3841116" cy="414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PE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Expresión infija: </a:t>
                </a:r>
                <a14:m>
                  <m:oMath xmlns:m="http://schemas.openxmlformats.org/officeDocument/2006/math">
                    <m:r>
                      <a:rPr lang="es-PE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s-PE" b="0" i="1" smtClean="0">
                        <a:latin typeface="Cambria Math" panose="02040503050406030204" pitchFamily="18" charset="0"/>
                      </a:rPr>
                      <m:t>4∗</m:t>
                    </m:r>
                    <m:f>
                      <m:f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s-PE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82−</m:t>
                        </m:r>
                        <m:f>
                          <m:fPr>
                            <m:ctrlPr>
                              <a:rPr lang="es-P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24</m:t>
                            </m:r>
                          </m:num>
                          <m:den>
                            <m:r>
                              <a:rPr lang="es-PE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s-PE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s-PE"/>
              </a:p>
            </p:txBody>
          </p:sp>
        </mc:Choice>
        <mc:Fallback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720FFDA2-C437-4673-9DB8-97B9F83BB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01" y="254000"/>
                <a:ext cx="3841116" cy="414537"/>
              </a:xfrm>
              <a:prstGeom prst="rect">
                <a:avLst/>
              </a:prstGeom>
              <a:blipFill>
                <a:blip r:embed="rId2"/>
                <a:stretch>
                  <a:fillRect l="-3651" t="-2941" r="-317" b="-1617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D872462F-862C-4A91-9081-145B1FF68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228430"/>
              </p:ext>
            </p:extLst>
          </p:nvPr>
        </p:nvGraphicFramePr>
        <p:xfrm>
          <a:off x="724308" y="3006145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*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DF595865-6EC5-442D-944D-E826D72E3FF9}"/>
              </a:ext>
            </a:extLst>
          </p:cNvPr>
          <p:cNvSpPr txBox="1"/>
          <p:nvPr/>
        </p:nvSpPr>
        <p:spPr>
          <a:xfrm>
            <a:off x="287031" y="2215876"/>
            <a:ext cx="4240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Expresión posfija: 14 4 * 5 / 82 24 4 / - +1+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47FA7748-9CFF-4686-A561-E0D345A3DB12}"/>
                  </a:ext>
                </a:extLst>
              </p:cNvPr>
              <p:cNvSpPr txBox="1"/>
              <p:nvPr/>
            </p:nvSpPr>
            <p:spPr>
              <a:xfrm>
                <a:off x="337861" y="1174633"/>
                <a:ext cx="3799438" cy="414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PE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Expresión infija:</a:t>
                </a:r>
                <a14:m>
                  <m:oMath xmlns:m="http://schemas.openxmlformats.org/officeDocument/2006/math">
                    <m:r>
                      <a:rPr lang="es-P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PE" i="1">
                        <a:latin typeface="Cambria Math" panose="02040503050406030204" pitchFamily="18" charset="0"/>
                      </a:rPr>
                      <m:t>14∗</m:t>
                    </m:r>
                    <m:f>
                      <m:f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PE" i="1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s-PE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s-PE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82−</m:t>
                        </m:r>
                        <m:f>
                          <m:f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24</m:t>
                            </m:r>
                          </m:num>
                          <m:den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s-PE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s-PE"/>
              </a:p>
            </p:txBody>
          </p:sp>
        </mc:Choice>
        <mc:Fallback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47FA7748-9CFF-4686-A561-E0D345A3D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61" y="1174633"/>
                <a:ext cx="3799438" cy="414537"/>
              </a:xfrm>
              <a:prstGeom prst="rect">
                <a:avLst/>
              </a:prstGeom>
              <a:blipFill>
                <a:blip r:embed="rId3"/>
                <a:stretch>
                  <a:fillRect l="-3686" t="-2941" r="-1122" b="-1617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13FF2243-E737-40C5-ABAB-CD4B5450F03F}"/>
              </a:ext>
            </a:extLst>
          </p:cNvPr>
          <p:cNvCxnSpPr>
            <a:cxnSpLocks/>
          </p:cNvCxnSpPr>
          <p:nvPr/>
        </p:nvCxnSpPr>
        <p:spPr>
          <a:xfrm flipV="1">
            <a:off x="2621502" y="1549868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a 3">
            <a:extLst>
              <a:ext uri="{FF2B5EF4-FFF2-40B4-BE49-F238E27FC236}">
                <a16:creationId xmlns:a16="http://schemas.microsoft.com/office/drawing/2014/main" id="{2A6B51EE-58B2-4B05-B980-5697613CD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724056"/>
              </p:ext>
            </p:extLst>
          </p:nvPr>
        </p:nvGraphicFramePr>
        <p:xfrm>
          <a:off x="1479958" y="3006145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/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DEF6D20C-5CA8-4D46-AFE0-355BECCE3D63}"/>
              </a:ext>
            </a:extLst>
          </p:cNvPr>
          <p:cNvCxnSpPr>
            <a:cxnSpLocks/>
          </p:cNvCxnSpPr>
          <p:nvPr/>
        </p:nvCxnSpPr>
        <p:spPr>
          <a:xfrm flipV="1">
            <a:off x="2298952" y="1589170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2D8D3521-0943-408E-AB81-0CD9088DB6A6}"/>
              </a:ext>
            </a:extLst>
          </p:cNvPr>
          <p:cNvCxnSpPr>
            <a:cxnSpLocks/>
          </p:cNvCxnSpPr>
          <p:nvPr/>
        </p:nvCxnSpPr>
        <p:spPr>
          <a:xfrm flipV="1">
            <a:off x="2828275" y="1633481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a 3">
            <a:extLst>
              <a:ext uri="{FF2B5EF4-FFF2-40B4-BE49-F238E27FC236}">
                <a16:creationId xmlns:a16="http://schemas.microsoft.com/office/drawing/2014/main" id="{0C4084F1-0AF9-4816-B7C5-B6F9A9DBBE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20112"/>
              </p:ext>
            </p:extLst>
          </p:nvPr>
        </p:nvGraphicFramePr>
        <p:xfrm>
          <a:off x="2235608" y="3006145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/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(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+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20" name="Tabla 3">
            <a:extLst>
              <a:ext uri="{FF2B5EF4-FFF2-40B4-BE49-F238E27FC236}">
                <a16:creationId xmlns:a16="http://schemas.microsoft.com/office/drawing/2014/main" id="{FDF771E3-649A-41BA-B4BE-889968175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597554"/>
              </p:ext>
            </p:extLst>
          </p:nvPr>
        </p:nvGraphicFramePr>
        <p:xfrm>
          <a:off x="2996403" y="3006145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+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21" name="Tabla 3">
            <a:extLst>
              <a:ext uri="{FF2B5EF4-FFF2-40B4-BE49-F238E27FC236}">
                <a16:creationId xmlns:a16="http://schemas.microsoft.com/office/drawing/2014/main" id="{8CB2BD4B-6CB4-477E-B242-CB3F44B55D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777499"/>
              </p:ext>
            </p:extLst>
          </p:nvPr>
        </p:nvGraphicFramePr>
        <p:xfrm>
          <a:off x="3739061" y="3006145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+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23" name="Tabla 3">
            <a:extLst>
              <a:ext uri="{FF2B5EF4-FFF2-40B4-BE49-F238E27FC236}">
                <a16:creationId xmlns:a16="http://schemas.microsoft.com/office/drawing/2014/main" id="{D1306E45-8367-4BC3-9E55-E559EEF7A43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81719" y="3006145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+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BA878C6F-1C70-41D4-82BD-C7EBB9CDA43B}"/>
              </a:ext>
            </a:extLst>
          </p:cNvPr>
          <p:cNvCxnSpPr>
            <a:cxnSpLocks/>
          </p:cNvCxnSpPr>
          <p:nvPr/>
        </p:nvCxnSpPr>
        <p:spPr>
          <a:xfrm flipV="1">
            <a:off x="3253986" y="1589170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1A65945E-F811-4CD9-9D12-4FC0FAEC8F13}"/>
              </a:ext>
            </a:extLst>
          </p:cNvPr>
          <p:cNvCxnSpPr>
            <a:cxnSpLocks/>
          </p:cNvCxnSpPr>
          <p:nvPr/>
        </p:nvCxnSpPr>
        <p:spPr>
          <a:xfrm flipV="1">
            <a:off x="3504014" y="1589170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F81C2D0E-18A1-449B-A785-50EFDFC6C34A}"/>
              </a:ext>
            </a:extLst>
          </p:cNvPr>
          <p:cNvCxnSpPr>
            <a:cxnSpLocks/>
          </p:cNvCxnSpPr>
          <p:nvPr/>
        </p:nvCxnSpPr>
        <p:spPr>
          <a:xfrm flipV="1">
            <a:off x="3856787" y="1589170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67CC938A-C6C9-4F16-AE2F-4D1A10632946}"/>
              </a:ext>
            </a:extLst>
          </p:cNvPr>
          <p:cNvCxnSpPr>
            <a:cxnSpLocks/>
          </p:cNvCxnSpPr>
          <p:nvPr/>
        </p:nvCxnSpPr>
        <p:spPr>
          <a:xfrm flipV="1">
            <a:off x="4053356" y="1633481"/>
            <a:ext cx="0" cy="2857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0" name="Entrada de lápiz 29">
                <a:extLst>
                  <a:ext uri="{FF2B5EF4-FFF2-40B4-BE49-F238E27FC236}">
                    <a16:creationId xmlns:a16="http://schemas.microsoft.com/office/drawing/2014/main" id="{B6B9562C-1EE4-4027-9428-8FAFFC53E69C}"/>
                  </a:ext>
                </a:extLst>
              </p14:cNvPr>
              <p14:cNvContentPartPr/>
              <p14:nvPr/>
            </p14:nvContentPartPr>
            <p14:xfrm>
              <a:off x="5843476" y="1180536"/>
              <a:ext cx="360" cy="5323680"/>
            </p14:xfrm>
          </p:contentPart>
        </mc:Choice>
        <mc:Fallback>
          <p:pic>
            <p:nvPicPr>
              <p:cNvPr id="30" name="Entrada de lápiz 29">
                <a:extLst>
                  <a:ext uri="{FF2B5EF4-FFF2-40B4-BE49-F238E27FC236}">
                    <a16:creationId xmlns:a16="http://schemas.microsoft.com/office/drawing/2014/main" id="{B6B9562C-1EE4-4027-9428-8FAFFC53E69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25476" y="1162536"/>
                <a:ext cx="36000" cy="535932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31" name="Tabla 3">
            <a:extLst>
              <a:ext uri="{FF2B5EF4-FFF2-40B4-BE49-F238E27FC236}">
                <a16:creationId xmlns:a16="http://schemas.microsoft.com/office/drawing/2014/main" id="{876E0B5E-F809-4B70-A48F-2239F975AF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240825"/>
              </p:ext>
            </p:extLst>
          </p:nvPr>
        </p:nvGraphicFramePr>
        <p:xfrm>
          <a:off x="6190944" y="2698327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14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35" name="Tabla 3">
            <a:extLst>
              <a:ext uri="{FF2B5EF4-FFF2-40B4-BE49-F238E27FC236}">
                <a16:creationId xmlns:a16="http://schemas.microsoft.com/office/drawing/2014/main" id="{DEF21616-528B-4603-A644-B487AE987E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897809"/>
              </p:ext>
            </p:extLst>
          </p:nvPr>
        </p:nvGraphicFramePr>
        <p:xfrm>
          <a:off x="6929252" y="2698327"/>
          <a:ext cx="592667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56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120940B9-05FA-4AAC-8EC7-2F3257588740}"/>
              </a:ext>
            </a:extLst>
          </p:cNvPr>
          <p:cNvCxnSpPr>
            <a:cxnSpLocks/>
          </p:cNvCxnSpPr>
          <p:nvPr/>
        </p:nvCxnSpPr>
        <p:spPr>
          <a:xfrm flipV="1">
            <a:off x="8439233" y="1531763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a 3">
            <a:extLst>
              <a:ext uri="{FF2B5EF4-FFF2-40B4-BE49-F238E27FC236}">
                <a16:creationId xmlns:a16="http://schemas.microsoft.com/office/drawing/2014/main" id="{48E0DC08-C2A2-4B6F-9540-5E8D913C29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296897"/>
              </p:ext>
            </p:extLst>
          </p:nvPr>
        </p:nvGraphicFramePr>
        <p:xfrm>
          <a:off x="7658204" y="2698327"/>
          <a:ext cx="696763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96763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24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82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56/5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40" name="Tabla 3">
            <a:extLst>
              <a:ext uri="{FF2B5EF4-FFF2-40B4-BE49-F238E27FC236}">
                <a16:creationId xmlns:a16="http://schemas.microsoft.com/office/drawing/2014/main" id="{5AB1C6AD-07D8-4FED-AFE1-3F4E61C49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743148"/>
              </p:ext>
            </p:extLst>
          </p:nvPr>
        </p:nvGraphicFramePr>
        <p:xfrm>
          <a:off x="9298752" y="2698327"/>
          <a:ext cx="708669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08669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76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56/5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41" name="Tabla 3">
            <a:extLst>
              <a:ext uri="{FF2B5EF4-FFF2-40B4-BE49-F238E27FC236}">
                <a16:creationId xmlns:a16="http://schemas.microsoft.com/office/drawing/2014/main" id="{771AA745-C5FF-416C-8952-B8BBB008D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130597"/>
              </p:ext>
            </p:extLst>
          </p:nvPr>
        </p:nvGraphicFramePr>
        <p:xfrm>
          <a:off x="10131800" y="2703830"/>
          <a:ext cx="707949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07949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A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graphicFrame>
        <p:nvGraphicFramePr>
          <p:cNvPr id="42" name="Tabla 3">
            <a:extLst>
              <a:ext uri="{FF2B5EF4-FFF2-40B4-BE49-F238E27FC236}">
                <a16:creationId xmlns:a16="http://schemas.microsoft.com/office/drawing/2014/main" id="{B13017E2-41F5-42FE-803D-D1D3CF651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493309"/>
              </p:ext>
            </p:extLst>
          </p:nvPr>
        </p:nvGraphicFramePr>
        <p:xfrm>
          <a:off x="11017677" y="2703830"/>
          <a:ext cx="706509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06509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A+1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6D3FA132-B3E6-4A75-9BFE-ABFDD33691A7}"/>
              </a:ext>
            </a:extLst>
          </p:cNvPr>
          <p:cNvCxnSpPr>
            <a:cxnSpLocks/>
          </p:cNvCxnSpPr>
          <p:nvPr/>
        </p:nvCxnSpPr>
        <p:spPr>
          <a:xfrm flipV="1">
            <a:off x="9778604" y="1491835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58D8E572-F4F6-4F4B-BDDB-5C98A207EBF2}"/>
              </a:ext>
            </a:extLst>
          </p:cNvPr>
          <p:cNvCxnSpPr>
            <a:cxnSpLocks/>
          </p:cNvCxnSpPr>
          <p:nvPr/>
        </p:nvCxnSpPr>
        <p:spPr>
          <a:xfrm flipV="1">
            <a:off x="9591737" y="1531763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96D509DE-FFFB-4A21-9D1C-32F749467071}"/>
              </a:ext>
            </a:extLst>
          </p:cNvPr>
          <p:cNvCxnSpPr>
            <a:cxnSpLocks/>
          </p:cNvCxnSpPr>
          <p:nvPr/>
        </p:nvCxnSpPr>
        <p:spPr>
          <a:xfrm flipV="1">
            <a:off x="10145805" y="1531763"/>
            <a:ext cx="0" cy="2857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6E026DD8-1CD8-4674-8D22-B43EEA11A339}"/>
              </a:ext>
            </a:extLst>
          </p:cNvPr>
          <p:cNvSpPr txBox="1"/>
          <p:nvPr/>
        </p:nvSpPr>
        <p:spPr>
          <a:xfrm>
            <a:off x="6096000" y="1180536"/>
            <a:ext cx="4240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latin typeface="Times New Roman" panose="02020603050405020304" pitchFamily="18" charset="0"/>
                <a:cs typeface="Times New Roman" panose="02020603050405020304" pitchFamily="18" charset="0"/>
              </a:rPr>
              <a:t>Expresión posfija: 14 4 * 5 / 82 24 4 / - +1+</a:t>
            </a:r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E8382016-A46C-4716-9D69-2DFC3D84FC9C}"/>
              </a:ext>
            </a:extLst>
          </p:cNvPr>
          <p:cNvCxnSpPr>
            <a:cxnSpLocks/>
          </p:cNvCxnSpPr>
          <p:nvPr/>
        </p:nvCxnSpPr>
        <p:spPr>
          <a:xfrm flipV="1">
            <a:off x="8727739" y="1549868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9A6303DF-088D-4E58-B58E-7A80D287D2D8}"/>
              </a:ext>
            </a:extLst>
          </p:cNvPr>
          <p:cNvSpPr txBox="1"/>
          <p:nvPr/>
        </p:nvSpPr>
        <p:spPr>
          <a:xfrm>
            <a:off x="5895670" y="455403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D88007CA-0C8A-4F2D-93FB-332FD8138D6B}"/>
              </a:ext>
            </a:extLst>
          </p:cNvPr>
          <p:cNvSpPr txBox="1"/>
          <p:nvPr/>
        </p:nvSpPr>
        <p:spPr>
          <a:xfrm>
            <a:off x="5895670" y="41847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EE7EC29F-CA55-402E-A606-4AE244ADFBD7}"/>
              </a:ext>
            </a:extLst>
          </p:cNvPr>
          <p:cNvCxnSpPr>
            <a:cxnSpLocks/>
          </p:cNvCxnSpPr>
          <p:nvPr/>
        </p:nvCxnSpPr>
        <p:spPr>
          <a:xfrm flipV="1">
            <a:off x="3656414" y="1633481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Tabla 3">
            <a:extLst>
              <a:ext uri="{FF2B5EF4-FFF2-40B4-BE49-F238E27FC236}">
                <a16:creationId xmlns:a16="http://schemas.microsoft.com/office/drawing/2014/main" id="{F298E6A4-426A-4B9B-AA53-BF3535A2C4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770770"/>
              </p:ext>
            </p:extLst>
          </p:nvPr>
        </p:nvGraphicFramePr>
        <p:xfrm>
          <a:off x="8491252" y="2698327"/>
          <a:ext cx="696763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96763">
                  <a:extLst>
                    <a:ext uri="{9D8B030D-6E8A-4147-A177-3AD203B41FA5}">
                      <a16:colId xmlns:a16="http://schemas.microsoft.com/office/drawing/2014/main" val="214113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35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23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E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6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2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82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2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/>
                        <a:t>56/5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36074"/>
                  </a:ext>
                </a:extLst>
              </a:tr>
            </a:tbl>
          </a:graphicData>
        </a:graphic>
      </p:graphicFrame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01B8B287-6DFF-4139-958C-4C2886791E10}"/>
              </a:ext>
            </a:extLst>
          </p:cNvPr>
          <p:cNvCxnSpPr>
            <a:cxnSpLocks/>
          </p:cNvCxnSpPr>
          <p:nvPr/>
        </p:nvCxnSpPr>
        <p:spPr>
          <a:xfrm flipV="1">
            <a:off x="9914070" y="1480805"/>
            <a:ext cx="0" cy="28575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B2EC0A87-AED0-4668-88E2-CE1DF067F9AF}"/>
                  </a:ext>
                </a:extLst>
              </p:cNvPr>
              <p:cNvSpPr txBox="1"/>
              <p:nvPr/>
            </p:nvSpPr>
            <p:spPr>
              <a:xfrm>
                <a:off x="6203675" y="5400465"/>
                <a:ext cx="5131213" cy="526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56</m:t>
                          </m:r>
                        </m:num>
                        <m:den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+76→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+1=</m:t>
                      </m:r>
                      <m:f>
                        <m:f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436</m:t>
                          </m:r>
                        </m:num>
                        <m:den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+1=</m:t>
                      </m:r>
                      <m:f>
                        <m:f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441</m:t>
                          </m:r>
                        </m:num>
                        <m:den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=88.2</m:t>
                      </m:r>
                    </m:oMath>
                  </m:oMathPara>
                </a14:m>
                <a:endParaRPr lang="es-PE" b="0"/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B2EC0A87-AED0-4668-88E2-CE1DF067F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675" y="5400465"/>
                <a:ext cx="5131213" cy="5260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45742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474</Words>
  <Application>Microsoft Office PowerPoint</Application>
  <PresentationFormat>Panorámica</PresentationFormat>
  <Paragraphs>174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Vilberto Alberto Patricio Julca</dc:creator>
  <cp:lastModifiedBy>Vilberto Alberto Patricio Julca</cp:lastModifiedBy>
  <cp:revision>20</cp:revision>
  <dcterms:created xsi:type="dcterms:W3CDTF">2024-04-29T06:35:16Z</dcterms:created>
  <dcterms:modified xsi:type="dcterms:W3CDTF">2024-05-01T07:34:45Z</dcterms:modified>
</cp:coreProperties>
</file>