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3366FF"/>
    <a:srgbClr val="000099"/>
    <a:srgbClr val="FFFFCC"/>
    <a:srgbClr val="CC99FF"/>
    <a:srgbClr val="FF3300"/>
    <a:srgbClr val="DCDFCB"/>
    <a:srgbClr val="C3C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ru-RU" altLang="en-US"/>
              <a:t>Образец заголовка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ru-RU" altLang="en-US"/>
              <a:t>Образец подзаголовка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057A3F-A4F6-40F8-836C-D92BC591355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1799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5D5EFE-C35F-4BBB-99E4-31E5B45FF43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0494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3E458-6EDA-41E7-82BE-C06940FD3EB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2791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30725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1961F1-6CDD-4D8A-BF7D-A64A6535EEF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8782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5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5C6DE-06FC-4FAC-9C8C-E73DA0C1C8C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3460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AF3744-8CB7-4CE7-926A-0586AD02515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899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38F7D5-459E-4529-99E2-D066E24B38A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95767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8A3145-3BB4-4BD9-B362-B61DBD8E67BC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921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0F61EC-F589-49D0-B398-1F31305CE753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4801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2340D-285F-429D-87CD-AC8B63F346C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1227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0359AB-4D7F-47B1-86CB-5D2A2798C5D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9786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DED0AB-F965-4F2E-9E44-313EEE419B58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795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4439E-A06B-44EA-87A6-BBFB36F1AD5E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1538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EE573B12-65CB-4B19-889C-7E7B807588BB}" type="slidenum">
              <a:rPr lang="ru-RU" altLang="en-US"/>
              <a:pPr/>
              <a:t>‹#›</a:t>
            </a:fld>
            <a:endParaRPr lang="ru-RU" altLang="en-US"/>
          </a:p>
        </p:txBody>
      </p:sp>
      <p:sp>
        <p:nvSpPr>
          <p:cNvPr id="71687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ru-RU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6" r:id="rId2"/>
    <p:sldLayoutId id="2147483745" r:id="rId3"/>
    <p:sldLayoutId id="2147483744" r:id="rId4"/>
    <p:sldLayoutId id="2147483743" r:id="rId5"/>
    <p:sldLayoutId id="2147483742" r:id="rId6"/>
    <p:sldLayoutId id="2147483741" r:id="rId7"/>
    <p:sldLayoutId id="2147483740" r:id="rId8"/>
    <p:sldLayoutId id="2147483739" r:id="rId9"/>
    <p:sldLayoutId id="2147483738" r:id="rId10"/>
    <p:sldLayoutId id="2147483737" r:id="rId11"/>
    <p:sldLayoutId id="2147483736" r:id="rId12"/>
    <p:sldLayoutId id="214748373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199" y="1268760"/>
            <a:ext cx="10164233" cy="1752600"/>
          </a:xfrm>
        </p:spPr>
        <p:txBody>
          <a:bodyPr/>
          <a:lstStyle/>
          <a:p>
            <a:pPr algn="ctr" eaLnBrk="1" hangingPunct="1"/>
            <a:r>
              <a:rPr lang="ru-RU" sz="4200" dirty="0"/>
              <a:t>Структура команд и режимы адресации на примере PDP-11</a:t>
            </a:r>
            <a:endParaRPr lang="ru-RU" sz="4200" dirty="0"/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91354" y="5085184"/>
            <a:ext cx="7019925" cy="124936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1400" dirty="0"/>
              <a:t>Институт Информационных Технологий</a:t>
            </a:r>
          </a:p>
          <a:p>
            <a:pPr eaLnBrk="1" hangingPunct="1">
              <a:lnSpc>
                <a:spcPct val="80000"/>
              </a:lnSpc>
            </a:pPr>
            <a:endParaRPr lang="ru-RU" sz="1400" dirty="0"/>
          </a:p>
          <a:p>
            <a:pPr eaLnBrk="1" hangingPunct="1">
              <a:lnSpc>
                <a:spcPct val="80000"/>
              </a:lnSpc>
            </a:pPr>
            <a:r>
              <a:rPr lang="ru-RU" sz="1400" dirty="0"/>
              <a:t>Челябинский Государственный Университет</a:t>
            </a:r>
          </a:p>
          <a:p>
            <a:pPr eaLnBrk="1" hangingPunct="1">
              <a:lnSpc>
                <a:spcPct val="80000"/>
              </a:lnSpc>
            </a:pP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dirty="0" smtClean="0"/>
              <a:t>Архитектура </a:t>
            </a:r>
            <a:r>
              <a:rPr lang="en-US" dirty="0" smtClean="0"/>
              <a:t>PDP-11</a:t>
            </a:r>
            <a:endParaRPr lang="ru-RU" dirty="0" smtClean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5398" y="1415525"/>
            <a:ext cx="11017225" cy="6429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PDP-11</a:t>
            </a:r>
            <a:r>
              <a:rPr lang="ru-RU" altLang="ru-RU"/>
              <a:t> — серия 16-разрядных мини-ЭВМ компании DEC, серийно производившихся и продававшихся в 1970—80-х годах. 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99" y="2276872"/>
            <a:ext cx="3816350" cy="360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59896" y="2348880"/>
            <a:ext cx="4032448" cy="2587504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ru-RU" altLang="ru-RU" dirty="0"/>
              <a:t>Простая система команд: можно отдельно запоминать команды, и отдельно — методы доступа к операндам. 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ru-RU" altLang="ru-RU" dirty="0"/>
              <a:t>Можно считать, что любой режим адресации будет работать с любой операцией;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ru-RU" altLang="ru-RU" dirty="0"/>
              <a:t>Не нужно запоминать список исключений и особых случаев.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dirty="0" smtClean="0"/>
              <a:t>Архитектура </a:t>
            </a:r>
            <a:r>
              <a:rPr lang="en-US" dirty="0" smtClean="0"/>
              <a:t>PDP-11</a:t>
            </a:r>
            <a:endParaRPr lang="ru-RU" dirty="0" smtClean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lum bright="-40000" contrast="100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124744"/>
            <a:ext cx="85693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lum bright="-40000" contrast="100000"/>
                    <a:grayscl/>
                    <a:biLevel thresh="50000"/>
                  </a:blip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5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dirty="0" smtClean="0"/>
              <a:t>Регистры </a:t>
            </a:r>
            <a:r>
              <a:rPr lang="en-US" dirty="0" smtClean="0"/>
              <a:t>PDP-11</a:t>
            </a:r>
            <a:endParaRPr lang="ru-RU" dirty="0" smtClean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449094" y="3174554"/>
            <a:ext cx="3024187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Универсальные регистры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91744" y="2852291"/>
            <a:ext cx="504825" cy="287338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R1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3791744" y="3212654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R2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791744" y="3573016"/>
            <a:ext cx="504825" cy="287338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R3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3791744" y="3931791"/>
            <a:ext cx="504825" cy="287338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R4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3791744" y="4450904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R5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520531" y="4384229"/>
            <a:ext cx="3024188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Указатель кадра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3791744" y="5028754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</a:t>
            </a:r>
            <a:r>
              <a:rPr lang="ru-RU" altLang="ru-RU"/>
              <a:t>6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5520531" y="4960491"/>
            <a:ext cx="3024188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Указатель стека</a:t>
            </a:r>
          </a:p>
        </p:txBody>
      </p:sp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3791744" y="5605016"/>
            <a:ext cx="504825" cy="287338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</a:t>
            </a:r>
            <a:r>
              <a:rPr lang="ru-RU" altLang="ru-RU"/>
              <a:t>7</a:t>
            </a: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5520531" y="5535166"/>
            <a:ext cx="3024188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Счетчик команд</a:t>
            </a:r>
          </a:p>
        </p:txBody>
      </p:sp>
      <p:sp>
        <p:nvSpPr>
          <p:cNvPr id="33" name="AutoShape 14"/>
          <p:cNvSpPr>
            <a:spLocks/>
          </p:cNvSpPr>
          <p:nvPr/>
        </p:nvSpPr>
        <p:spPr bwMode="auto">
          <a:xfrm>
            <a:off x="4441031" y="2452241"/>
            <a:ext cx="504825" cy="1871663"/>
          </a:xfrm>
          <a:prstGeom prst="rightBrace">
            <a:avLst>
              <a:gd name="adj1" fmla="val 30896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4" name="Rectangle 15"/>
          <p:cNvSpPr>
            <a:spLocks noChangeArrowheads="1"/>
          </p:cNvSpPr>
          <p:nvPr/>
        </p:nvSpPr>
        <p:spPr bwMode="auto">
          <a:xfrm>
            <a:off x="2928144" y="2852291"/>
            <a:ext cx="504825" cy="2873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001</a:t>
            </a:r>
          </a:p>
        </p:txBody>
      </p:sp>
      <p:sp>
        <p:nvSpPr>
          <p:cNvPr id="35" name="Rectangle 16"/>
          <p:cNvSpPr>
            <a:spLocks noChangeArrowheads="1"/>
          </p:cNvSpPr>
          <p:nvPr/>
        </p:nvSpPr>
        <p:spPr bwMode="auto">
          <a:xfrm>
            <a:off x="2928144" y="3212654"/>
            <a:ext cx="504825" cy="2873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010</a:t>
            </a:r>
          </a:p>
        </p:txBody>
      </p:sp>
      <p:sp>
        <p:nvSpPr>
          <p:cNvPr id="36" name="Rectangle 17"/>
          <p:cNvSpPr>
            <a:spLocks noChangeArrowheads="1"/>
          </p:cNvSpPr>
          <p:nvPr/>
        </p:nvSpPr>
        <p:spPr bwMode="auto">
          <a:xfrm>
            <a:off x="2928144" y="3573016"/>
            <a:ext cx="504825" cy="2873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011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2928144" y="3931791"/>
            <a:ext cx="504825" cy="2873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100</a:t>
            </a:r>
          </a:p>
        </p:txBody>
      </p:sp>
      <p:sp>
        <p:nvSpPr>
          <p:cNvPr id="38" name="Rectangle 19"/>
          <p:cNvSpPr>
            <a:spLocks noChangeArrowheads="1"/>
          </p:cNvSpPr>
          <p:nvPr/>
        </p:nvSpPr>
        <p:spPr bwMode="auto">
          <a:xfrm>
            <a:off x="2928144" y="4450904"/>
            <a:ext cx="504825" cy="2873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101</a:t>
            </a:r>
          </a:p>
        </p:txBody>
      </p:sp>
      <p:sp>
        <p:nvSpPr>
          <p:cNvPr id="39" name="Rectangle 20"/>
          <p:cNvSpPr>
            <a:spLocks noChangeArrowheads="1"/>
          </p:cNvSpPr>
          <p:nvPr/>
        </p:nvSpPr>
        <p:spPr bwMode="auto">
          <a:xfrm>
            <a:off x="2928144" y="5028754"/>
            <a:ext cx="504825" cy="2873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110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2928144" y="5605016"/>
            <a:ext cx="504825" cy="28733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111</a:t>
            </a: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3791744" y="2493516"/>
            <a:ext cx="504825" cy="287338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R</a:t>
            </a:r>
            <a:r>
              <a:rPr lang="ru-RU" altLang="ru-RU"/>
              <a:t>0</a:t>
            </a: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2928144" y="2491929"/>
            <a:ext cx="504825" cy="2873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000</a:t>
            </a: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1488281" y="1733104"/>
            <a:ext cx="1152525" cy="6429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Код регистра</a:t>
            </a:r>
          </a:p>
        </p:txBody>
      </p:sp>
      <p:sp>
        <p:nvSpPr>
          <p:cNvPr id="44" name="Line 25"/>
          <p:cNvSpPr>
            <a:spLocks noChangeShapeType="1"/>
          </p:cNvSpPr>
          <p:nvPr/>
        </p:nvSpPr>
        <p:spPr bwMode="auto">
          <a:xfrm>
            <a:off x="2640806" y="1947416"/>
            <a:ext cx="431800" cy="504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5" name="Rectangle 26"/>
          <p:cNvSpPr>
            <a:spLocks noChangeArrowheads="1"/>
          </p:cNvSpPr>
          <p:nvPr/>
        </p:nvSpPr>
        <p:spPr bwMode="auto">
          <a:xfrm>
            <a:off x="3504406" y="1590229"/>
            <a:ext cx="2808288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Название регистра</a:t>
            </a:r>
          </a:p>
        </p:txBody>
      </p:sp>
      <p:sp>
        <p:nvSpPr>
          <p:cNvPr id="46" name="Line 27"/>
          <p:cNvSpPr>
            <a:spLocks noChangeShapeType="1"/>
          </p:cNvSpPr>
          <p:nvPr/>
        </p:nvSpPr>
        <p:spPr bwMode="auto">
          <a:xfrm flipH="1">
            <a:off x="4150519" y="1947416"/>
            <a:ext cx="579437" cy="504825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dirty="0" smtClean="0"/>
              <a:t>Команды </a:t>
            </a:r>
            <a:r>
              <a:rPr lang="en-US" dirty="0" smtClean="0"/>
              <a:t>PDP-11</a:t>
            </a:r>
            <a:endParaRPr lang="ru-RU" dirty="0" smtClean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46511" y="2779862"/>
            <a:ext cx="7056437" cy="6429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Все биты определяют код операции, имеющий длину, равную одному слову (16 бит).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848098" y="3948262"/>
            <a:ext cx="7127875" cy="173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altLang="ru-RU"/>
              <a:t> </a:t>
            </a:r>
            <a:r>
              <a:rPr lang="en-US" altLang="ru-RU" b="1"/>
              <a:t>HALT</a:t>
            </a:r>
            <a:r>
              <a:rPr lang="ru-RU" altLang="ru-RU"/>
              <a:t>(0000000000000000) – прекращение процессорных операций,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/>
              <a:t> </a:t>
            </a:r>
            <a:r>
              <a:rPr lang="en-US" altLang="ru-RU" b="1"/>
              <a:t>WAIT</a:t>
            </a:r>
            <a:r>
              <a:rPr lang="ru-RU" altLang="ru-RU"/>
              <a:t>(0000000000000001) – прекращение извлечения команд из памяти,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/>
              <a:t> </a:t>
            </a:r>
            <a:r>
              <a:rPr lang="en-US" altLang="ru-RU" b="1"/>
              <a:t>RESET</a:t>
            </a:r>
            <a:r>
              <a:rPr lang="ru-RU" altLang="ru-RU"/>
              <a:t>(0000000000000101) – все устройства на общей шине устанавливаются в исходное состояние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863752" y="1892354"/>
            <a:ext cx="2808287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Команды управления</a:t>
            </a:r>
            <a:r>
              <a:rPr lang="en-US" altLang="ru-RU" b="1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578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dirty="0" smtClean="0"/>
              <a:t>Команды </a:t>
            </a:r>
            <a:r>
              <a:rPr lang="en-US" dirty="0" smtClean="0"/>
              <a:t>PDP-11</a:t>
            </a:r>
            <a:endParaRPr lang="ru-RU" dirty="0" smtClean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59150" y="2876864"/>
            <a:ext cx="4391025" cy="917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/>
              <a:t>INC</a:t>
            </a:r>
            <a:r>
              <a:rPr lang="ru-RU" altLang="ru-RU"/>
              <a:t>		</a:t>
            </a:r>
            <a:r>
              <a:rPr lang="en-US" altLang="ru-RU"/>
              <a:t>X000101010</a:t>
            </a:r>
          </a:p>
          <a:p>
            <a:pPr>
              <a:buClrTx/>
              <a:buFontTx/>
              <a:buNone/>
            </a:pPr>
            <a:r>
              <a:rPr lang="en-US" altLang="ru-RU" b="1"/>
              <a:t>DEC</a:t>
            </a:r>
            <a:r>
              <a:rPr lang="ru-RU" altLang="ru-RU"/>
              <a:t>		</a:t>
            </a:r>
            <a:r>
              <a:rPr lang="en-US" altLang="ru-RU"/>
              <a:t>X000101011</a:t>
            </a:r>
          </a:p>
          <a:p>
            <a:pPr>
              <a:buClrTx/>
              <a:buFontTx/>
              <a:buNone/>
            </a:pPr>
            <a:r>
              <a:rPr lang="en-US" altLang="ru-RU" b="1"/>
              <a:t>NEG</a:t>
            </a:r>
            <a:r>
              <a:rPr lang="ru-RU" altLang="ru-RU"/>
              <a:t>		</a:t>
            </a:r>
            <a:r>
              <a:rPr lang="en-US" altLang="ru-RU"/>
              <a:t>X000101100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791744" y="1444939"/>
            <a:ext cx="3455987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Однооперандные команды: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35477"/>
            <a:ext cx="8027987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4600889"/>
            <a:ext cx="7200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73487" y="4110351"/>
            <a:ext cx="3455987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Двухоперандные команды :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430588" y="5669277"/>
            <a:ext cx="4391025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b="1"/>
              <a:t>MOV</a:t>
            </a:r>
            <a:r>
              <a:rPr lang="ru-RU" altLang="ru-RU"/>
              <a:t> 		</a:t>
            </a:r>
            <a:r>
              <a:rPr lang="en-US" altLang="ru-RU"/>
              <a:t>X</a:t>
            </a:r>
            <a:r>
              <a:rPr lang="ru-RU" altLang="ru-RU"/>
              <a:t>001</a:t>
            </a:r>
          </a:p>
        </p:txBody>
      </p:sp>
    </p:spTree>
    <p:extLst>
      <p:ext uri="{BB962C8B-B14F-4D97-AF65-F5344CB8AC3E}">
        <p14:creationId xmlns:p14="http://schemas.microsoft.com/office/powerpoint/2010/main" val="102661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dirty="0" smtClean="0"/>
              <a:t>Команды </a:t>
            </a:r>
            <a:r>
              <a:rPr lang="en-US" dirty="0" smtClean="0"/>
              <a:t>PDP-11</a:t>
            </a:r>
            <a:endParaRPr lang="ru-RU" dirty="0" smtClean="0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303912" y="1946274"/>
            <a:ext cx="4752528" cy="9175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dirty="0"/>
              <a:t>Rn</a:t>
            </a:r>
            <a:r>
              <a:rPr lang="ru-RU" altLang="ru-RU" dirty="0"/>
              <a:t> – специфицирует регистр.</a:t>
            </a:r>
          </a:p>
          <a:p>
            <a:pPr>
              <a:buClrTx/>
              <a:buFontTx/>
              <a:buNone/>
            </a:pPr>
            <a:r>
              <a:rPr lang="ru-RU" altLang="ru-RU" dirty="0"/>
              <a:t>@ - специфицирует прямая или косвенная адресация (1 – косвенная, 0 - прямая)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368006" y="1239838"/>
            <a:ext cx="3455987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Режимы адресации</a:t>
            </a: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1946274"/>
            <a:ext cx="3486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487562" y="4293327"/>
            <a:ext cx="3816350" cy="119062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0 – регистровая адресация</a:t>
            </a:r>
          </a:p>
          <a:p>
            <a:pPr>
              <a:buClrTx/>
              <a:buFontTx/>
              <a:buNone/>
            </a:pPr>
            <a:r>
              <a:rPr lang="ru-RU" altLang="ru-RU"/>
              <a:t>2 – автоинкрементная адресация</a:t>
            </a:r>
          </a:p>
          <a:p>
            <a:pPr>
              <a:buClrTx/>
              <a:buFontTx/>
              <a:buNone/>
            </a:pPr>
            <a:r>
              <a:rPr lang="ru-RU" altLang="ru-RU"/>
              <a:t>4 – автодекрементная адресация</a:t>
            </a:r>
          </a:p>
          <a:p>
            <a:pPr>
              <a:buClrTx/>
              <a:buFontTx/>
              <a:buNone/>
            </a:pPr>
            <a:r>
              <a:rPr lang="ru-RU" altLang="ru-RU"/>
              <a:t>6 – индексная адресация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559496" y="3538534"/>
            <a:ext cx="7632700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/>
              <a:t>Режим[5:3] – специфицирует, как будет использоваться регистр: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735960" y="4077072"/>
            <a:ext cx="4392612" cy="17399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dirty="0"/>
              <a:t>1 – </a:t>
            </a:r>
            <a:r>
              <a:rPr lang="ru-RU" altLang="ru-RU" dirty="0"/>
              <a:t>регистровый косвенный режим</a:t>
            </a:r>
          </a:p>
          <a:p>
            <a:pPr>
              <a:buClrTx/>
              <a:buFontTx/>
              <a:buNone/>
            </a:pPr>
            <a:r>
              <a:rPr lang="ru-RU" altLang="ru-RU" dirty="0"/>
              <a:t>3 – автоинкрементный косвенный режим</a:t>
            </a:r>
          </a:p>
          <a:p>
            <a:pPr>
              <a:buClrTx/>
              <a:buFontTx/>
              <a:buNone/>
            </a:pPr>
            <a:r>
              <a:rPr lang="ru-RU" altLang="ru-RU" dirty="0"/>
              <a:t>5 – автодекрементный косвенный режим</a:t>
            </a:r>
          </a:p>
          <a:p>
            <a:pPr>
              <a:buClrTx/>
              <a:buFontTx/>
              <a:buNone/>
            </a:pPr>
            <a:r>
              <a:rPr lang="ru-RU" altLang="ru-RU" dirty="0"/>
              <a:t>7 – индексный косвенный режим</a:t>
            </a:r>
          </a:p>
        </p:txBody>
      </p:sp>
    </p:spTree>
    <p:extLst>
      <p:ext uri="{BB962C8B-B14F-4D97-AF65-F5344CB8AC3E}">
        <p14:creationId xmlns:p14="http://schemas.microsoft.com/office/powerpoint/2010/main" val="51772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ru-RU" dirty="0" smtClean="0"/>
              <a:t>Команды </a:t>
            </a:r>
            <a:r>
              <a:rPr lang="en-US" dirty="0" smtClean="0"/>
              <a:t>PDP-11</a:t>
            </a:r>
            <a:endParaRPr lang="ru-RU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27448" y="1282702"/>
            <a:ext cx="3455987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Операнд в регистре </a:t>
            </a:r>
            <a:r>
              <a:rPr lang="en-US" altLang="ru-RU" b="1"/>
              <a:t>R1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59" y="2063752"/>
            <a:ext cx="3486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61597" y="1776415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37859" y="1776415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314122" y="1776415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890384" y="1776415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3466647" y="1776415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4042909" y="1776415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127448" y="3861892"/>
            <a:ext cx="3671888" cy="6429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Операнд по адресу, который указан в регистре </a:t>
            </a:r>
            <a:r>
              <a:rPr lang="en-US" altLang="ru-RU" b="1"/>
              <a:t>R</a:t>
            </a:r>
            <a:r>
              <a:rPr lang="ru-RU" altLang="ru-RU" b="1"/>
              <a:t>2</a:t>
            </a:r>
          </a:p>
        </p:txBody>
      </p:sp>
      <p:pic>
        <p:nvPicPr>
          <p:cNvPr id="2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6" y="4917579"/>
            <a:ext cx="3486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1270323" y="463024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846586" y="463024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2422848" y="463024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1</a:t>
            </a: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2999111" y="463024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575373" y="463024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1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4151636" y="463024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0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5700241" y="1282702"/>
            <a:ext cx="3671887" cy="64293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Операнд сразу после команды</a:t>
            </a:r>
          </a:p>
        </p:txBody>
      </p:sp>
      <p:pic>
        <p:nvPicPr>
          <p:cNvPr id="32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236" y="2306639"/>
            <a:ext cx="3486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5846674" y="201930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34" name="Rectangle 22"/>
          <p:cNvSpPr>
            <a:spLocks noChangeArrowheads="1"/>
          </p:cNvSpPr>
          <p:nvPr/>
        </p:nvSpPr>
        <p:spPr bwMode="auto">
          <a:xfrm>
            <a:off x="6422936" y="201930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999199" y="201930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</a:t>
            </a: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7575461" y="201930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</a:t>
            </a:r>
          </a:p>
        </p:txBody>
      </p:sp>
      <p:sp>
        <p:nvSpPr>
          <p:cNvPr id="37" name="Rectangle 25"/>
          <p:cNvSpPr>
            <a:spLocks noChangeArrowheads="1"/>
          </p:cNvSpPr>
          <p:nvPr/>
        </p:nvSpPr>
        <p:spPr bwMode="auto">
          <a:xfrm>
            <a:off x="8151724" y="201930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1</a:t>
            </a:r>
          </a:p>
        </p:txBody>
      </p:sp>
      <p:sp>
        <p:nvSpPr>
          <p:cNvPr id="38" name="Rectangle 26"/>
          <p:cNvSpPr>
            <a:spLocks noChangeArrowheads="1"/>
          </p:cNvSpPr>
          <p:nvPr/>
        </p:nvSpPr>
        <p:spPr bwMode="auto">
          <a:xfrm>
            <a:off x="8727986" y="2019302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</a:t>
            </a:r>
          </a:p>
        </p:txBody>
      </p:sp>
      <p:sp>
        <p:nvSpPr>
          <p:cNvPr id="39" name="Rectangle 27"/>
          <p:cNvSpPr>
            <a:spLocks noChangeArrowheads="1"/>
          </p:cNvSpPr>
          <p:nvPr/>
        </p:nvSpPr>
        <p:spPr bwMode="auto">
          <a:xfrm>
            <a:off x="5819932" y="4179846"/>
            <a:ext cx="3671888" cy="3683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b="1"/>
              <a:t>Режим не имеет смысла</a:t>
            </a:r>
          </a:p>
        </p:txBody>
      </p:sp>
      <p:pic>
        <p:nvPicPr>
          <p:cNvPr id="40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35" y="4926480"/>
            <a:ext cx="3486150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5950272" y="4639143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526535" y="4639143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7102797" y="4639143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0</a:t>
            </a:r>
          </a:p>
        </p:txBody>
      </p:sp>
      <p:sp>
        <p:nvSpPr>
          <p:cNvPr id="44" name="Rectangle 32"/>
          <p:cNvSpPr>
            <a:spLocks noChangeArrowheads="1"/>
          </p:cNvSpPr>
          <p:nvPr/>
        </p:nvSpPr>
        <p:spPr bwMode="auto">
          <a:xfrm>
            <a:off x="7679060" y="4639143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</a:t>
            </a:r>
          </a:p>
        </p:txBody>
      </p:sp>
      <p:sp>
        <p:nvSpPr>
          <p:cNvPr id="45" name="Rectangle 33"/>
          <p:cNvSpPr>
            <a:spLocks noChangeArrowheads="1"/>
          </p:cNvSpPr>
          <p:nvPr/>
        </p:nvSpPr>
        <p:spPr bwMode="auto">
          <a:xfrm>
            <a:off x="8255322" y="4639143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ru-RU"/>
              <a:t>1</a:t>
            </a:r>
          </a:p>
        </p:txBody>
      </p:sp>
      <p:sp>
        <p:nvSpPr>
          <p:cNvPr id="46" name="Rectangle 34"/>
          <p:cNvSpPr>
            <a:spLocks noChangeArrowheads="1"/>
          </p:cNvSpPr>
          <p:nvPr/>
        </p:nvSpPr>
        <p:spPr bwMode="auto">
          <a:xfrm>
            <a:off x="8831585" y="4639143"/>
            <a:ext cx="504825" cy="287337"/>
          </a:xfrm>
          <a:prstGeom prst="rect">
            <a:avLst/>
          </a:prstGeom>
          <a:solidFill>
            <a:srgbClr val="CC99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3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рай">
  <a:themeElements>
    <a:clrScheme name="Край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Край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Край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Край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Край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2349</TotalTime>
  <Words>247</Words>
  <Application>Microsoft Office PowerPoint</Application>
  <PresentationFormat>Широкоэкранный</PresentationFormat>
  <Paragraphs>88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Microsoft YaHei</vt:lpstr>
      <vt:lpstr>Arial</vt:lpstr>
      <vt:lpstr>Garamond</vt:lpstr>
      <vt:lpstr>Wingdings</vt:lpstr>
      <vt:lpstr>Край</vt:lpstr>
      <vt:lpstr>Структура команд и режимы адресации на примере PDP-11</vt:lpstr>
      <vt:lpstr>Архитектура PDP-11</vt:lpstr>
      <vt:lpstr>Архитектура PDP-11</vt:lpstr>
      <vt:lpstr>Регистры PDP-11</vt:lpstr>
      <vt:lpstr>Команды PDP-11</vt:lpstr>
      <vt:lpstr>Команды PDP-11</vt:lpstr>
      <vt:lpstr>Команды PDP-11</vt:lpstr>
      <vt:lpstr>Команды PDP-11</vt:lpstr>
    </vt:vector>
  </TitlesOfParts>
  <Company>CSU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системы счисления</dc:title>
  <dc:creator>BLENDA</dc:creator>
  <cp:lastModifiedBy>Пользователь Windows</cp:lastModifiedBy>
  <cp:revision>447</cp:revision>
  <dcterms:created xsi:type="dcterms:W3CDTF">2009-10-19T07:49:58Z</dcterms:created>
  <dcterms:modified xsi:type="dcterms:W3CDTF">2018-02-26T11:56:17Z</dcterms:modified>
</cp:coreProperties>
</file>