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89" r:id="rId3"/>
    <p:sldId id="257" r:id="rId4"/>
    <p:sldId id="285" r:id="rId5"/>
    <p:sldId id="263" r:id="rId6"/>
    <p:sldId id="286" r:id="rId7"/>
    <p:sldId id="265" r:id="rId8"/>
    <p:sldId id="266" r:id="rId9"/>
    <p:sldId id="274" r:id="rId10"/>
    <p:sldId id="287" r:id="rId11"/>
    <p:sldId id="275" r:id="rId12"/>
    <p:sldId id="288" r:id="rId13"/>
    <p:sldId id="281" r:id="rId14"/>
    <p:sldId id="276" r:id="rId15"/>
    <p:sldId id="277" r:id="rId16"/>
    <p:sldId id="278" r:id="rId17"/>
    <p:sldId id="271" r:id="rId18"/>
    <p:sldId id="284" r:id="rId19"/>
    <p:sldId id="279" r:id="rId20"/>
    <p:sldId id="282" r:id="rId21"/>
    <p:sldId id="283" r:id="rId22"/>
    <p:sldId id="260" r:id="rId23"/>
  </p:sldIdLst>
  <p:sldSz cx="9144000" cy="6858000" type="screen4x3"/>
  <p:notesSz cx="7099300" cy="10234613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F3E"/>
    <a:srgbClr val="F58220"/>
    <a:srgbClr val="34A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2253" autoAdjust="0"/>
  </p:normalViewPr>
  <p:slideViewPr>
    <p:cSldViewPr>
      <p:cViewPr varScale="1">
        <p:scale>
          <a:sx n="87" d="100"/>
          <a:sy n="87" d="100"/>
        </p:scale>
        <p:origin x="19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784C9E-19AA-4440-AB9E-B7730CBA871F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C9276F-6322-4B63-88DC-06C0CE6F0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nl-B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nl-BE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nl-B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36BE79E-9E95-4619-9E04-2E562F3A639B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9334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BE79E-9E95-4619-9E04-2E562F3A639B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090863"/>
            <a:ext cx="6369050" cy="720725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1588"/>
            <a:ext cx="6400800" cy="481012"/>
          </a:xfrm>
        </p:spPr>
        <p:txBody>
          <a:bodyPr/>
          <a:lstStyle>
            <a:lvl1pPr marL="0" indent="0">
              <a:buFont typeface="Arial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158" name="Picture 14" descr="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http://ua-prisma.be/wordpress/wp-content/uploads/ua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4179" y="5877272"/>
            <a:ext cx="2240503" cy="72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foto-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/>
          <a:stretch/>
        </p:blipFill>
        <p:spPr>
          <a:xfrm>
            <a:off x="0" y="0"/>
            <a:ext cx="9144000" cy="3870745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35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2729"/>
            <a:ext cx="8640960" cy="461665"/>
          </a:xfrm>
          <a:ln>
            <a:noFill/>
          </a:ln>
        </p:spPr>
        <p:txBody>
          <a:bodyPr>
            <a:spAutoFit/>
          </a:bodyPr>
          <a:lstStyle>
            <a:lvl1pPr algn="ctr">
              <a:defRPr sz="2400" b="1" u="sng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9652E-C199-334F-9320-471B095246A8}" type="datetime1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4/01/2024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28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2916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2625E-E22D-324D-B6D3-F6234E5E9FE9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6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612" y="3140968"/>
            <a:ext cx="6984776" cy="432048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19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x.X</a:t>
            </a:r>
            <a:r>
              <a:rPr lang="en-US" dirty="0"/>
              <a:t> chapter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1484738"/>
            <a:ext cx="6984776" cy="3960486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Onderverdeling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074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4" y="460963"/>
            <a:ext cx="8229596" cy="442148"/>
          </a:xfrm>
          <a:solidFill>
            <a:srgbClr val="47A6D9"/>
          </a:solidFill>
        </p:spPr>
        <p:txBody>
          <a:bodyPr>
            <a:normAutofit/>
          </a:bodyPr>
          <a:lstStyle>
            <a:lvl1pPr>
              <a:defRPr sz="1800" b="0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90889"/>
            <a:ext cx="8229600" cy="4035779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C4C4C"/>
                </a:solidFill>
              </a:defRPr>
            </a:lvl1pPr>
            <a:lvl2pPr>
              <a:defRPr sz="1400">
                <a:solidFill>
                  <a:srgbClr val="4C4C4C"/>
                </a:solidFill>
              </a:defRPr>
            </a:lvl2pPr>
            <a:lvl3pPr>
              <a:defRPr sz="1400">
                <a:solidFill>
                  <a:srgbClr val="4C4C4C"/>
                </a:solidFill>
              </a:defRPr>
            </a:lvl3pPr>
            <a:lvl4pPr>
              <a:defRPr sz="1400">
                <a:solidFill>
                  <a:srgbClr val="4C4C4C"/>
                </a:solidFill>
              </a:defRPr>
            </a:lvl4pPr>
            <a:lvl5pPr>
              <a:defRPr sz="14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7200" y="1044457"/>
            <a:ext cx="8229600" cy="7147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47A6D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121766"/>
            <a:ext cx="1989138" cy="365125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BB4EB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BB4EB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5378" y="6121766"/>
            <a:ext cx="630238" cy="36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BB4EB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E6436-2F7B-CD41-916E-6D2EB371277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BB4EB"/>
                </a:solidFill>
                <a:effectLst/>
                <a:uLnTx/>
                <a:uFillTx/>
                <a:latin typeface="Trebuchet MS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BB4EB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2" y="5994768"/>
            <a:ext cx="8229598" cy="0"/>
          </a:xfrm>
          <a:prstGeom prst="line">
            <a:avLst/>
          </a:prstGeom>
          <a:ln w="6350" cmpd="sng">
            <a:solidFill>
              <a:srgbClr val="47A6D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59932" y="6308725"/>
            <a:ext cx="122413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114800" y="64770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02460886-4A97-441A-9BDA-05E54FD180C8}" type="datetime1">
              <a:rPr lang="en-GB" sz="1000">
                <a:ea typeface="ヒラギノ角ゴ Pro W3" pitchFamily="1" charset="-128"/>
              </a:rPr>
              <a:pPr eaLnBrk="0" hangingPunct="0"/>
              <a:t>04/01/2024</a:t>
            </a:fld>
            <a:endParaRPr lang="nl-BE" sz="1400" dirty="0">
              <a:ea typeface="ヒラギノ角ゴ Pro W3" pitchFamily="1" charset="-128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0" y="64770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CAB84D6-4FA9-421D-998D-0925C4837642}" type="slidenum">
              <a:rPr lang="nl-NL" sz="1000">
                <a:ea typeface="ヒラギノ角ゴ Pro W3" pitchFamily="1" charset="-128"/>
              </a:rPr>
              <a:pPr algn="r" eaLnBrk="0" hangingPunct="0"/>
              <a:t>‹#›</a:t>
            </a:fld>
            <a:endParaRPr lang="nl-NL" sz="1400">
              <a:ea typeface="ヒラギノ角ゴ Pro W3" pitchFamily="1" charset="-128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 rot="-21600000">
            <a:off x="4114330" y="6658754"/>
            <a:ext cx="88517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nl-BE" sz="700">
                <a:ea typeface="ヒラギノ角ゴ Pro W3" pitchFamily="1" charset="-128"/>
              </a:rPr>
              <a:t>© </a:t>
            </a:r>
            <a:r>
              <a:rPr lang="nl-BE" sz="700" smtClean="0">
                <a:ea typeface="ヒラギノ角ゴ Pro W3" pitchFamily="1" charset="-128"/>
              </a:rPr>
              <a:t>2012, </a:t>
            </a:r>
            <a:r>
              <a:rPr lang="nl-BE" sz="700">
                <a:ea typeface="ヒラギノ角ゴ Pro W3" pitchFamily="1" charset="-128"/>
              </a:rPr>
              <a:t>VITO NV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4A3DC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88CC6-97EB-4A45-9195-47EF7C52919D}" type="datetime1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4/01/2024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76D89C-E8B9-AE4E-B6DF-5DF853DAFA02}" type="slidenum"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oc.ism.ac.jp/2.10/bioc/html/BRAIN.html" TargetMode="Externa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://bioconductor.org/packages/devel/bioc/html/BRAI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2/2a/Francois_Viete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2/2a/Francois_Viete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BRAIN</a:t>
            </a:r>
            <a:endParaRPr lang="nl-NL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>
          <a:xfrm>
            <a:off x="1403648" y="5157192"/>
            <a:ext cx="6984776" cy="432048"/>
          </a:xfrm>
        </p:spPr>
        <p:txBody>
          <a:bodyPr/>
          <a:lstStyle/>
          <a:p>
            <a:r>
              <a:rPr lang="nl-NL" dirty="0"/>
              <a:t>Dirk </a:t>
            </a:r>
            <a:r>
              <a:rPr lang="nl-NL" dirty="0" err="1" smtClean="0"/>
              <a:t>Valkenborg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39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653136"/>
            <a:ext cx="2246784" cy="103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5679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Exact mass problem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556792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 bwMode="auto">
          <a:xfrm>
            <a:off x="5796136" y="2348880"/>
            <a:ext cx="576064" cy="792088"/>
          </a:xfrm>
          <a:prstGeom prst="right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1268760"/>
            <a:ext cx="24482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all contributing isotopes: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i="1" baseline="-25000" dirty="0" smtClean="0"/>
              <a:t>41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i="1" baseline="-25000" dirty="0" smtClean="0"/>
              <a:t>41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i="1" baseline="-25000" dirty="0" smtClean="0"/>
              <a:t>42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i="1" baseline="-25000" dirty="0" smtClean="0"/>
              <a:t>42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i="1" baseline="-25000" dirty="0" smtClean="0"/>
              <a:t>4k</a:t>
            </a:r>
            <a:r>
              <a:rPr lang="en-US" dirty="0" smtClean="0"/>
              <a:t>, </a:t>
            </a:r>
            <a:r>
              <a:rPr lang="en-US" i="1" dirty="0" smtClean="0"/>
              <a:t>m</a:t>
            </a:r>
            <a:r>
              <a:rPr lang="en-US" i="1" baseline="-25000" dirty="0" smtClean="0"/>
              <a:t>4k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endParaRPr lang="en-US" baseline="-25000" dirty="0" smtClean="0"/>
          </a:p>
          <a:p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4247585" y="3429000"/>
            <a:ext cx="288032" cy="936104"/>
          </a:xfrm>
          <a:prstGeom prst="down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27809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</a:t>
            </a:r>
            <a:r>
              <a:rPr lang="en-US" i="1" baseline="-25000" dirty="0" smtClean="0"/>
              <a:t>4  </a:t>
            </a:r>
            <a:r>
              <a:rPr lang="en-US" i="1" dirty="0" smtClean="0"/>
              <a:t>≠ m+4</a:t>
            </a:r>
            <a:endParaRPr lang="en-US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60755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i="1" dirty="0" smtClean="0"/>
              <a:t>p</a:t>
            </a:r>
            <a:r>
              <a:rPr lang="en-US" sz="1100" i="1" baseline="-25000" dirty="0" smtClean="0"/>
              <a:t>41</a:t>
            </a:r>
            <a:r>
              <a:rPr lang="en-US" sz="1100" dirty="0" smtClean="0"/>
              <a:t>, </a:t>
            </a:r>
            <a:r>
              <a:rPr lang="en-US" sz="1100" i="1" dirty="0" smtClean="0"/>
              <a:t>m</a:t>
            </a:r>
            <a:r>
              <a:rPr lang="en-US" sz="1100" i="1" baseline="-25000" dirty="0" smtClean="0"/>
              <a:t>41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43651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i="1" dirty="0" smtClean="0"/>
              <a:t>p</a:t>
            </a:r>
            <a:r>
              <a:rPr lang="en-US" sz="1100" i="1" baseline="-25000" dirty="0" smtClean="0"/>
              <a:t>42</a:t>
            </a:r>
            <a:r>
              <a:rPr lang="en-US" sz="1100" dirty="0" smtClean="0"/>
              <a:t>, </a:t>
            </a:r>
            <a:r>
              <a:rPr lang="en-US" sz="1100" i="1" dirty="0" smtClean="0"/>
              <a:t>m</a:t>
            </a:r>
            <a:r>
              <a:rPr lang="en-US" sz="1100" i="1" baseline="-25000" dirty="0" smtClean="0"/>
              <a:t>42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84" y="386104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i="1" dirty="0" smtClean="0"/>
              <a:t>p</a:t>
            </a:r>
            <a:r>
              <a:rPr lang="en-US" sz="1100" i="1" baseline="-25000" dirty="0" smtClean="0"/>
              <a:t>43</a:t>
            </a:r>
            <a:r>
              <a:rPr lang="en-US" sz="1100" dirty="0" smtClean="0"/>
              <a:t>, </a:t>
            </a:r>
            <a:r>
              <a:rPr lang="en-US" sz="1100" i="1" dirty="0" smtClean="0"/>
              <a:t>m</a:t>
            </a:r>
            <a:r>
              <a:rPr lang="en-US" sz="1100" i="1" baseline="-25000" dirty="0" smtClean="0"/>
              <a:t>43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4063" y="1124744"/>
            <a:ext cx="4010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82255" y="1412776"/>
            <a:ext cx="1466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own Arrow 17"/>
          <p:cNvSpPr/>
          <p:nvPr/>
        </p:nvSpPr>
        <p:spPr bwMode="auto">
          <a:xfrm>
            <a:off x="1763688" y="1556792"/>
            <a:ext cx="216024" cy="936104"/>
          </a:xfrm>
          <a:prstGeom prst="down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9" name="TextBox 18"/>
          <p:cNvSpPr txBox="1"/>
          <p:nvPr/>
        </p:nvSpPr>
        <p:spPr>
          <a:xfrm>
            <a:off x="107504" y="5589240"/>
            <a:ext cx="9036496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Arial Narrow" pitchFamily="34" charset="0"/>
              </a:rPr>
              <a:t>Roussis</a:t>
            </a:r>
            <a:r>
              <a:rPr lang="en-US" sz="1000" dirty="0" smtClean="0">
                <a:latin typeface="Arial Narrow" pitchFamily="34" charset="0"/>
              </a:rPr>
              <a:t> SG, </a:t>
            </a:r>
            <a:r>
              <a:rPr lang="en-US" sz="1000" dirty="0" err="1" smtClean="0">
                <a:latin typeface="Arial Narrow" pitchFamily="34" charset="0"/>
              </a:rPr>
              <a:t>Proulx</a:t>
            </a:r>
            <a:r>
              <a:rPr lang="en-US" sz="1000" dirty="0" smtClean="0">
                <a:latin typeface="Arial Narrow" pitchFamily="34" charset="0"/>
              </a:rPr>
              <a:t> R. 2003. Reduction of chemical formulas from the isotopic peak distributions of high-resolution mass spectra. Anal </a:t>
            </a:r>
            <a:r>
              <a:rPr lang="en-US" sz="1000" dirty="0" err="1" smtClean="0">
                <a:latin typeface="Arial Narrow" pitchFamily="34" charset="0"/>
              </a:rPr>
              <a:t>Chem</a:t>
            </a:r>
            <a:r>
              <a:rPr lang="en-US" sz="1000" dirty="0" smtClean="0">
                <a:latin typeface="Arial Narrow" pitchFamily="34" charset="0"/>
              </a:rPr>
              <a:t> 75(6): 1470–1482.</a:t>
            </a:r>
          </a:p>
          <a:p>
            <a:r>
              <a:rPr lang="en-US" sz="1000" dirty="0" smtClean="0">
                <a:latin typeface="Arial Narrow" pitchFamily="34" charset="0"/>
              </a:rPr>
              <a:t>Rockwood AL, </a:t>
            </a:r>
            <a:r>
              <a:rPr lang="en-US" sz="1000" dirty="0" err="1" smtClean="0">
                <a:latin typeface="Arial Narrow" pitchFamily="34" charset="0"/>
              </a:rPr>
              <a:t>Haimi</a:t>
            </a:r>
            <a:r>
              <a:rPr lang="en-US" sz="1000" dirty="0" smtClean="0">
                <a:latin typeface="Arial Narrow" pitchFamily="34" charset="0"/>
              </a:rPr>
              <a:t> P. 2006. Efficient calculation of accurate masses of isotopic peaks.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17:415–419. </a:t>
            </a:r>
          </a:p>
          <a:p>
            <a:r>
              <a:rPr lang="en-US" sz="1000" dirty="0" smtClean="0">
                <a:latin typeface="Arial Narrow" pitchFamily="34" charset="0"/>
              </a:rPr>
              <a:t>Rockwood AL, Van </a:t>
            </a:r>
            <a:r>
              <a:rPr lang="en-US" sz="1000" dirty="0" err="1" smtClean="0">
                <a:latin typeface="Arial Narrow" pitchFamily="34" charset="0"/>
              </a:rPr>
              <a:t>Orman</a:t>
            </a:r>
            <a:r>
              <a:rPr lang="en-US" sz="1000" dirty="0" smtClean="0">
                <a:latin typeface="Arial Narrow" pitchFamily="34" charset="0"/>
              </a:rPr>
              <a:t> JR, </a:t>
            </a:r>
            <a:r>
              <a:rPr lang="en-US" sz="1000" dirty="0" err="1" smtClean="0">
                <a:latin typeface="Arial Narrow" pitchFamily="34" charset="0"/>
              </a:rPr>
              <a:t>Dearden</a:t>
            </a:r>
            <a:r>
              <a:rPr lang="en-US" sz="1000" dirty="0" smtClean="0">
                <a:latin typeface="Arial Narrow" pitchFamily="34" charset="0"/>
              </a:rPr>
              <a:t> DV. 2004. Isotopic compositions and accurate masses of single isotopic peaks.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15:12–21.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5400000" flipV="1">
            <a:off x="6876256" y="3356992"/>
            <a:ext cx="576064" cy="792088"/>
          </a:xfrm>
          <a:prstGeom prst="right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112" y="4077072"/>
            <a:ext cx="3563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probability-weighted sum of the masses of the isotope combinations: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1" grpId="0"/>
      <p:bldP spid="11" grpId="1"/>
      <p:bldP spid="12" grpId="0"/>
      <p:bldP spid="13" grpId="0"/>
      <p:bldP spid="15" grpId="0"/>
      <p:bldP spid="18" grpId="0" animBg="1"/>
      <p:bldP spid="18" grpId="1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BRAIN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32656" y="2276872"/>
            <a:ext cx="4572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8550" y="5373216"/>
            <a:ext cx="3390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12776"/>
            <a:ext cx="3933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/>
          <p:nvPr/>
        </p:nvGrpSpPr>
        <p:grpSpPr>
          <a:xfrm>
            <a:off x="1043608" y="2636912"/>
            <a:ext cx="7764989" cy="1800199"/>
            <a:chOff x="1043608" y="2276872"/>
            <a:chExt cx="7764989" cy="18001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43608" y="2276872"/>
              <a:ext cx="36671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2998" y="2288747"/>
              <a:ext cx="21431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55776" y="2621285"/>
              <a:ext cx="40767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19393" y="2985077"/>
              <a:ext cx="430530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55776" y="3412865"/>
              <a:ext cx="52006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555776" y="3789040"/>
              <a:ext cx="22002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48250" y="3724688"/>
              <a:ext cx="4260347" cy="352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7 0.09529 C -0.05 0.11055 -0.06684 0.12605 -0.07396 0.14524 C -0.0816 0.16652 -0.08542 0.19219 -0.08889 0.21716 C -0.09253 0.2426 -0.08889 0.26411 -0.08542 0.28724 C -0.0816 0.30875 -0.07604 0.33187 -0.06302 0.35107 C -0.05174 0.37073 -0.03316 0.38622 -0.01285 0.39802 C 0.0059 0.40935 0.02795 0.41721 0.05052 0.42161 C 0.07274 0.42554 0.09479 0.42554 0.1158 0.42161 C 0.13767 0.41721 0.15799 0.40773 0.17361 0.392 C 0.19184 0.37859 0.20642 0.36101 0.21406 0.33974 C 0.22344 0.32031 0.22656 0.29325 0.22656 0.27174 C 0.22865 0.25047 0.22656 0.22503 0.21736 0.20352 C 0.20799 0.18432 0.19184 0.16883 0.16962 0.16097 C 0.14688 0.15519 0.12448 0.16305 0.1099 0.17669 C 0.09688 0.18964 0.0875 0.21138 0.08559 0.23659 C 0.08559 0.2618 0.0875 0.28493 0.09688 0.30458 C 0.10625 0.32447 0.10434 0.32794 0.14149 0.35315 C 0.17361 0.38021 0.20799 0.37281 0.22865 0.37466 C 0.24844 0.37466 0.26597 0.36679 0.28629 0.35893 C 0.30885 0.34945 0.32708 0.33187 0.3401 0.31661 C 0.3533 0.30111 0.35885 0.28146 0.36632 0.25047 C 0.37205 0.21925 0.37205 0.20352 0.37205 0.18016 C 0.37205 0.15704 0.37205 0.13368 0.37205 0.11055 " pathEditMode="relative" rAng="0" ptsTypes="fffffffffffffffffffffff">
                                      <p:cBhvr>
                                        <p:cTn id="8" dur="2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6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02 -0.27452 C -0.02031 -0.25116 -0.00035 -0.22757 0.00868 -0.19797 C 0.01736 -0.16582 0.02205 -0.12743 0.02622 -0.08904 C 0.03108 -0.05065 0.02622 -0.0185 0.02205 0.01688 C 0.01736 0.04972 0.01094 0.08487 -0.00486 0.11401 C -0.01806 0.14361 -0.04028 0.1672 -0.06458 0.18524 C -0.08698 0.20259 -0.11354 0.21438 -0.1401 0.22063 C -0.16667 0.22641 -0.19323 0.22641 -0.21806 0.22063 C -0.24462 0.21438 -0.26892 0.19958 -0.28872 0.17622 C -0.30885 0.15564 -0.32656 0.12881 -0.33542 0.09667 C -0.3467 0.06706 -0.35087 0.0259 -0.35087 -0.00671 C -0.35312 -0.03909 -0.35087 -0.07725 -0.33958 -0.10939 C -0.32882 -0.13923 -0.30885 -0.16258 -0.28229 -0.17461 C -0.25538 -0.18317 -0.22882 -0.17137 -0.21094 -0.15102 C -0.19566 -0.13044 -0.18437 -0.0976 -0.18212 -0.0599 C -0.18212 -0.02151 -0.18437 0.01364 -0.19566 0.04347 C -0.20677 0.07331 -0.20451 0.07863 -0.24878 0.11725 C -0.28872 0.15841 -0.32882 0.14685 -0.35312 0.1494 C -0.37743 0.1494 -0.39757 0.1376 -0.42187 0.12604 C -0.44878 0.11147 -0.47049 0.08487 -0.48646 0.06128 C -0.50191 0.03792 -0.50833 0.00832 -0.51719 -0.03909 C -0.52361 -0.08603 -0.52361 -0.10939 -0.52361 -0.14524 C -0.52361 -0.18062 -0.52361 -0.21601 -0.52361 -0.25116 " pathEditMode="relative" rAng="0" ptsTypes="fffffffffffffffffffffff">
                                      <p:cBhvr>
                                        <p:cTn id="16" dur="3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25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9394 C 0.01805 0.28145 0.0375 0.26989 0.04635 0.25508 C 0.05486 0.23866 0.05955 0.21947 0.06354 0.20027 C 0.0684 0.18085 0.06354 0.16466 0.05955 0.14685 C 0.05486 0.13043 0.04844 0.11262 0.03316 0.09828 C 0.02031 0.08325 -0.00156 0.07146 -0.02552 0.06244 C -0.0474 0.05388 -0.07344 0.04764 -0.09931 0.04463 C -0.12535 0.04232 -0.15156 0.04232 -0.1757 0.04463 C -0.20156 0.04764 -0.22552 0.05527 -0.24497 0.06683 C -0.26476 0.07724 -0.28195 0.09065 -0.29063 0.10707 C -0.30191 0.12164 -0.30573 0.14246 -0.30573 0.15888 C -0.30816 0.17483 -0.30573 0.19403 -0.29497 0.21045 C -0.28438 0.22525 -0.26476 0.23705 -0.23872 0.24306 C -0.21233 0.24722 -0.18629 0.24167 -0.16892 0.23126 C -0.15382 0.22086 -0.14288 0.20467 -0.14045 0.18547 C -0.14045 0.16628 -0.14288 0.14847 -0.15382 0.13367 C -0.16476 0.11864 -0.1625 0.11609 -0.2059 0.09667 C -0.24497 0.07585 -0.28438 0.08186 -0.30816 0.08048 C -0.33177 0.08048 -0.35139 0.08626 -0.37517 0.09204 C -0.40174 0.09944 -0.42309 0.11262 -0.43872 0.12465 C -0.45382 0.13644 -0.46024 0.15148 -0.46875 0.17483 C -0.475 0.19889 -0.475 0.21045 -0.475 0.22849 C -0.475 0.2463 -0.475 0.26387 -0.475 0.28145 " pathEditMode="relative" rAng="0" ptsTypes="fffffffffffffffffffffff">
                                      <p:cBhvr>
                                        <p:cTn id="20" dur="3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3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3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3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8510" y="144016"/>
            <a:ext cx="457778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Application of BRAIN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38622"/>
            <a:ext cx="8382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Application of BRAIN</a:t>
            </a:r>
            <a:endParaRPr lang="en-US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7504" y="5589240"/>
            <a:ext cx="903649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Rockwood AL, </a:t>
            </a:r>
            <a:r>
              <a:rPr lang="en-US" sz="1000" dirty="0" err="1" smtClean="0">
                <a:latin typeface="Arial Narrow" pitchFamily="34" charset="0"/>
              </a:rPr>
              <a:t>Haimi</a:t>
            </a:r>
            <a:r>
              <a:rPr lang="en-US" sz="1000" dirty="0" smtClean="0">
                <a:latin typeface="Arial Narrow" pitchFamily="34" charset="0"/>
              </a:rPr>
              <a:t> P. 2006. Efficient calculation of accurate masses of isotopic peaks.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17:415–419</a:t>
            </a:r>
          </a:p>
          <a:p>
            <a:r>
              <a:rPr lang="en-US" sz="1000" dirty="0" smtClean="0">
                <a:latin typeface="Arial Narrow" pitchFamily="34" charset="0"/>
              </a:rPr>
              <a:t>Rockwood AL, Van </a:t>
            </a:r>
            <a:r>
              <a:rPr lang="en-US" sz="1000" dirty="0" err="1" smtClean="0">
                <a:latin typeface="Arial Narrow" pitchFamily="34" charset="0"/>
              </a:rPr>
              <a:t>Orden</a:t>
            </a:r>
            <a:r>
              <a:rPr lang="en-US" sz="1000" dirty="0" smtClean="0">
                <a:latin typeface="Arial Narrow" pitchFamily="34" charset="0"/>
              </a:rPr>
              <a:t> SL, Smith RD. 1996. Ultrahigh resolution isotope distribution calculations. Rapid </a:t>
            </a:r>
            <a:r>
              <a:rPr lang="en-US" sz="1000" dirty="0" err="1" smtClean="0">
                <a:latin typeface="Arial Narrow" pitchFamily="34" charset="0"/>
              </a:rPr>
              <a:t>Commun</a:t>
            </a:r>
            <a:r>
              <a:rPr lang="en-US" sz="1000" dirty="0" smtClean="0">
                <a:latin typeface="Arial Narrow" pitchFamily="34" charset="0"/>
              </a:rPr>
              <a:t>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10:54–59.</a:t>
            </a:r>
          </a:p>
          <a:p>
            <a:r>
              <a:rPr lang="en-US" sz="1000" dirty="0" smtClean="0">
                <a:latin typeface="Arial Narrow" pitchFamily="34" charset="0"/>
              </a:rPr>
              <a:t>Olson M, </a:t>
            </a:r>
            <a:r>
              <a:rPr lang="en-US" sz="1000" dirty="0" err="1" smtClean="0">
                <a:latin typeface="Arial Narrow" pitchFamily="34" charset="0"/>
              </a:rPr>
              <a:t>Yergey</a:t>
            </a:r>
            <a:r>
              <a:rPr lang="en-US" sz="1000" dirty="0" smtClean="0">
                <a:latin typeface="Arial Narrow" pitchFamily="34" charset="0"/>
              </a:rPr>
              <a:t> A. 2009. Calculation of the isotope cluster for polypeptides by probability grouping.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20:295–302.</a:t>
            </a:r>
          </a:p>
          <a:p>
            <a:r>
              <a:rPr lang="en-US" sz="1000" dirty="0" err="1" smtClean="0">
                <a:latin typeface="Arial Narrow" pitchFamily="34" charset="0"/>
              </a:rPr>
              <a:t>Yergey</a:t>
            </a:r>
            <a:r>
              <a:rPr lang="en-US" sz="1000" dirty="0" smtClean="0">
                <a:latin typeface="Arial Narrow" pitchFamily="34" charset="0"/>
              </a:rPr>
              <a:t>, J. A. Heller, D. Hansen, G. Cotter, R.J. </a:t>
            </a:r>
            <a:r>
              <a:rPr lang="en-US" sz="1000" dirty="0" err="1" smtClean="0">
                <a:latin typeface="Arial Narrow" pitchFamily="34" charset="0"/>
              </a:rPr>
              <a:t>Fenselau</a:t>
            </a:r>
            <a:r>
              <a:rPr lang="en-US" sz="1000" dirty="0" smtClean="0">
                <a:latin typeface="Arial Narrow" pitchFamily="34" charset="0"/>
              </a:rPr>
              <a:t>, C.1983 Anal </a:t>
            </a:r>
            <a:r>
              <a:rPr lang="en-US" sz="1000" dirty="0" err="1" smtClean="0">
                <a:latin typeface="Arial Narrow" pitchFamily="34" charset="0"/>
              </a:rPr>
              <a:t>Chem</a:t>
            </a:r>
            <a:r>
              <a:rPr lang="en-US" sz="1000" dirty="0" smtClean="0">
                <a:latin typeface="Arial Narrow" pitchFamily="34" charset="0"/>
              </a:rPr>
              <a:t> 55:353-356.</a:t>
            </a:r>
          </a:p>
          <a:p>
            <a:r>
              <a:rPr lang="en-US" sz="1000" dirty="0" smtClean="0">
                <a:latin typeface="Arial Narrow" pitchFamily="34" charset="0"/>
              </a:rPr>
              <a:t>Snider, R.K. 2007 Efficient Calculation of Exact Mass Isotopic Distributions 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18: 1511–1515.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76" y="1556792"/>
            <a:ext cx="8938220" cy="338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0769"/>
            <a:ext cx="8851220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Application of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Computational performance in sub-optimal interpreted code</a:t>
            </a:r>
          </a:p>
          <a:p>
            <a:pPr lvl="1"/>
            <a:r>
              <a:rPr lang="en-US" dirty="0" smtClean="0"/>
              <a:t>run on Dell Latitude E6500 with an Intel dual core P8400 2.26 GHz and 4 GB RAM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536" y="5827330"/>
            <a:ext cx="820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Arial Narrow" pitchFamily="34" charset="0"/>
              </a:rPr>
              <a:t>Böcker</a:t>
            </a:r>
            <a:r>
              <a:rPr lang="en-US" sz="1000" dirty="0" smtClean="0">
                <a:latin typeface="Arial Narrow" pitchFamily="34" charset="0"/>
              </a:rPr>
              <a:t> S., </a:t>
            </a:r>
            <a:r>
              <a:rPr lang="en-US" sz="1000" dirty="0" err="1" smtClean="0"/>
              <a:t>Letzel</a:t>
            </a:r>
            <a:r>
              <a:rPr lang="en-US" sz="1000" dirty="0" smtClean="0"/>
              <a:t> M., </a:t>
            </a:r>
            <a:r>
              <a:rPr lang="en-US" sz="1000" dirty="0" err="1" smtClean="0"/>
              <a:t>Lipták</a:t>
            </a:r>
            <a:r>
              <a:rPr lang="en-US" sz="1000" dirty="0" smtClean="0"/>
              <a:t> Z., </a:t>
            </a:r>
            <a:r>
              <a:rPr lang="en-US" sz="1000" dirty="0" err="1" smtClean="0"/>
              <a:t>Pervukhin</a:t>
            </a:r>
            <a:r>
              <a:rPr lang="en-US" sz="1000" dirty="0" smtClean="0"/>
              <a:t> A. </a:t>
            </a:r>
            <a:r>
              <a:rPr lang="en-US" sz="1000" dirty="0" smtClean="0">
                <a:latin typeface="Arial Narrow" pitchFamily="34" charset="0"/>
              </a:rPr>
              <a:t>2009 SIRIUS: decomposing isotope patterns for metabolite identification  Bioinformatics  25(2):218-224</a:t>
            </a:r>
          </a:p>
          <a:p>
            <a:r>
              <a:rPr lang="en-US" sz="1000" dirty="0" err="1" smtClean="0">
                <a:latin typeface="Arial Narrow" pitchFamily="34" charset="0"/>
              </a:rPr>
              <a:t>Böcker</a:t>
            </a:r>
            <a:r>
              <a:rPr lang="en-US" sz="1000" dirty="0" smtClean="0">
                <a:latin typeface="Arial Narrow" pitchFamily="34" charset="0"/>
              </a:rPr>
              <a:t> S. 2012 Comment on "An Efficient Method to Calculate the Aggregated Isotopic Distribution and Exact Center-Masses“ JASMS</a:t>
            </a:r>
          </a:p>
          <a:p>
            <a:endParaRPr lang="nl-BE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Need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endParaRPr lang="nl-BE" u="sng" dirty="0" smtClean="0">
              <a:hlinkClick r:id="rId3"/>
            </a:endParaRPr>
          </a:p>
          <a:p>
            <a:r>
              <a:rPr lang="nl-BE" u="sng" dirty="0" smtClean="0">
                <a:hlinkClick r:id="rId4"/>
              </a:rPr>
              <a:t>http://bioconductor.org/packages/devel/bioc/html/BRAIN.html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096" y="4705504"/>
            <a:ext cx="7249058" cy="52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793" y="5259978"/>
            <a:ext cx="8847711" cy="25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196752"/>
            <a:ext cx="61341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Need BRAIN?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https://github.com/mobiusklein/brainpy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3" y="2013593"/>
            <a:ext cx="6435153" cy="4297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accuracy as existing package (</a:t>
            </a:r>
            <a:r>
              <a:rPr lang="en-US" dirty="0" err="1" smtClean="0"/>
              <a:t>Emass</a:t>
            </a:r>
            <a:r>
              <a:rPr lang="en-US" dirty="0" smtClean="0"/>
              <a:t>, Sirius, ….)</a:t>
            </a:r>
          </a:p>
          <a:p>
            <a:r>
              <a:rPr lang="en-US" dirty="0" smtClean="0"/>
              <a:t>Computation and memory-efficient</a:t>
            </a:r>
          </a:p>
          <a:p>
            <a:pPr lvl="1"/>
            <a:r>
              <a:rPr lang="en-US" dirty="0" smtClean="0"/>
              <a:t>No need for solving </a:t>
            </a:r>
            <a:r>
              <a:rPr lang="en-US" dirty="0" err="1" smtClean="0"/>
              <a:t>diophantine</a:t>
            </a:r>
            <a:r>
              <a:rPr lang="en-US" dirty="0" smtClean="0"/>
              <a:t> equation</a:t>
            </a:r>
          </a:p>
          <a:p>
            <a:r>
              <a:rPr lang="en-US" dirty="0" smtClean="0"/>
              <a:t>Very compact and easy to implement, even in a spreadsheet</a:t>
            </a:r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century mathematics is alive and kicking:</a:t>
            </a:r>
          </a:p>
          <a:p>
            <a:endParaRPr lang="en-US" dirty="0" smtClean="0"/>
          </a:p>
        </p:txBody>
      </p:sp>
      <p:pic>
        <p:nvPicPr>
          <p:cNvPr id="5" name="Picture 2" descr="File:Francois Viet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3170" y="3587418"/>
            <a:ext cx="1276621" cy="2001822"/>
          </a:xfrm>
          <a:prstGeom prst="rect">
            <a:avLst/>
          </a:prstGeom>
          <a:noFill/>
        </p:spPr>
      </p:pic>
      <p:pic>
        <p:nvPicPr>
          <p:cNvPr id="6" name="Picture 4" descr="http://1.bp.blogspot.com/_wqJeUjTB5sE/RcyiglLIqcI/AAAAAAAAAGk/1DyVqQcDz9w/s400/1066_A1624_Hondiu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429000"/>
            <a:ext cx="1872208" cy="2153040"/>
          </a:xfrm>
          <a:prstGeom prst="rect">
            <a:avLst/>
          </a:prstGeom>
          <a:noFill/>
        </p:spPr>
      </p:pic>
      <p:pic>
        <p:nvPicPr>
          <p:cNvPr id="7" name="Picture 6" descr="http://fromoldbooks.org/r/D/vol3-401-Sir-Isaac-Newton-q75-484x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7294" y="3501008"/>
            <a:ext cx="2070810" cy="213926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63888" y="5551348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Isaac Newton 1643-1727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555904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Albert Girard 1595-1632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55904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François </a:t>
            </a:r>
            <a:r>
              <a:rPr lang="en-US" sz="1000" dirty="0" err="1" smtClean="0"/>
              <a:t>Viète</a:t>
            </a:r>
            <a:r>
              <a:rPr lang="en-US" sz="1000" dirty="0" smtClean="0"/>
              <a:t> 1540-1603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8264" y="5949280"/>
            <a:ext cx="219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Figures: www.wikipedia.com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f(x)          x = f</a:t>
            </a:r>
            <a:r>
              <a:rPr lang="en-US" baseline="30000" dirty="0" smtClean="0"/>
              <a:t>-1 </a:t>
            </a:r>
            <a:r>
              <a:rPr lang="en-US" dirty="0" smtClean="0"/>
              <a:t>(y)</a:t>
            </a:r>
          </a:p>
          <a:p>
            <a:r>
              <a:rPr lang="en-US" dirty="0" smtClean="0"/>
              <a:t>Could it be reversed? </a:t>
            </a:r>
            <a:r>
              <a:rPr lang="en-US" dirty="0" err="1" smtClean="0"/>
              <a:t>iBrain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hevron 8"/>
          <p:cNvSpPr/>
          <p:nvPr/>
        </p:nvSpPr>
        <p:spPr bwMode="auto">
          <a:xfrm>
            <a:off x="6444208" y="3291352"/>
            <a:ext cx="504056" cy="1440160"/>
          </a:xfrm>
          <a:prstGeom prst="chevron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3258850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 = 1080</a:t>
            </a:r>
            <a:endParaRPr lang="nl-BE" dirty="0" smtClean="0"/>
          </a:p>
          <a:p>
            <a:r>
              <a:rPr lang="en-US" dirty="0" smtClean="0"/>
              <a:t>#H = 1699</a:t>
            </a:r>
            <a:endParaRPr lang="nl-BE" dirty="0" smtClean="0"/>
          </a:p>
          <a:p>
            <a:r>
              <a:rPr lang="en-US" dirty="0" smtClean="0"/>
              <a:t>#N = 268</a:t>
            </a:r>
            <a:endParaRPr lang="nl-BE" dirty="0" smtClean="0"/>
          </a:p>
          <a:p>
            <a:r>
              <a:rPr lang="en-US" dirty="0" smtClean="0"/>
              <a:t>#O = 310</a:t>
            </a:r>
            <a:endParaRPr lang="nl-BE" dirty="0" smtClean="0"/>
          </a:p>
          <a:p>
            <a:r>
              <a:rPr lang="en-US" dirty="0" smtClean="0"/>
              <a:t>#S = 6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6552" y="2427256"/>
            <a:ext cx="7209162" cy="337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hevron 6"/>
          <p:cNvSpPr/>
          <p:nvPr/>
        </p:nvSpPr>
        <p:spPr bwMode="auto">
          <a:xfrm>
            <a:off x="1749833" y="1714663"/>
            <a:ext cx="144016" cy="216024"/>
          </a:xfrm>
          <a:prstGeom prst="chevron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51720" y="1484784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 smtClean="0"/>
              <a:t>Isotopes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872208"/>
          </a:xfrm>
        </p:spPr>
        <p:txBody>
          <a:bodyPr/>
          <a:lstStyle/>
          <a:p>
            <a:r>
              <a:rPr lang="nl-BE" dirty="0" smtClean="0"/>
              <a:t>In 1913 </a:t>
            </a:r>
            <a:r>
              <a:rPr lang="nl-BE" dirty="0" err="1" smtClean="0"/>
              <a:t>Thomson</a:t>
            </a:r>
            <a:r>
              <a:rPr lang="nl-BE" dirty="0" smtClean="0"/>
              <a:t> </a:t>
            </a:r>
            <a:r>
              <a:rPr lang="nl-BE" dirty="0" err="1" smtClean="0"/>
              <a:t>discovered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en-US" dirty="0" smtClean="0"/>
              <a:t>atoms had different atomic masses.</a:t>
            </a:r>
          </a:p>
          <a:p>
            <a:r>
              <a:rPr lang="en-US" dirty="0" smtClean="0"/>
              <a:t>Elemental isotopes: variants of atoms with different number of neutrons</a:t>
            </a:r>
          </a:p>
          <a:p>
            <a:r>
              <a:rPr lang="en-US" dirty="0" smtClean="0"/>
              <a:t>C, H, N, O, S are poly-isotopic elements which are incorporated in </a:t>
            </a:r>
            <a:r>
              <a:rPr lang="en-US" dirty="0" err="1" smtClean="0"/>
              <a:t>biomolecules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64" y="3573016"/>
            <a:ext cx="881634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3528" y="5877272"/>
            <a:ext cx="82089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Thomson JJ. 1913. </a:t>
            </a:r>
            <a:r>
              <a:rPr lang="en-US" sz="1000" dirty="0" err="1" smtClean="0">
                <a:latin typeface="Arial Narrow" pitchFamily="34" charset="0"/>
              </a:rPr>
              <a:t>Bakerian</a:t>
            </a:r>
            <a:r>
              <a:rPr lang="en-US" sz="1000" dirty="0" smtClean="0">
                <a:latin typeface="Arial Narrow" pitchFamily="34" charset="0"/>
              </a:rPr>
              <a:t> lecture: Rays of positive electricity. Proc R </a:t>
            </a:r>
            <a:r>
              <a:rPr lang="nl-BE" sz="1000" dirty="0" err="1" smtClean="0">
                <a:latin typeface="Arial Narrow" pitchFamily="34" charset="0"/>
              </a:rPr>
              <a:t>Soc</a:t>
            </a:r>
            <a:r>
              <a:rPr lang="nl-BE" sz="1000" dirty="0" smtClean="0">
                <a:latin typeface="Arial Narrow" pitchFamily="34" charset="0"/>
              </a:rPr>
              <a:t> A 89:11–20.</a:t>
            </a:r>
            <a:endParaRPr lang="nl-BE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Patents pending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981646" cy="1356830"/>
          </a:xfrm>
          <a:prstGeom prst="rect">
            <a:avLst/>
          </a:prstGeom>
          <a:blipFill dpi="0" rotWithShape="1">
            <a:blip r:embed="rId4" cstate="print">
              <a:alphaModFix amt="5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31840" y="27089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PhosphoMap</a:t>
            </a:r>
            <a:endParaRPr lang="en-U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335699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mpact" pitchFamily="34" charset="0"/>
              </a:rPr>
              <a:t>Finding evidence in the isotopic fingerprint</a:t>
            </a:r>
            <a:endParaRPr lang="en-US" sz="1600" dirty="0"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26369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 smtClean="0"/>
              <a:t>Acknowledgements</a:t>
            </a: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899592" y="1340769"/>
            <a:ext cx="59218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Trebuchet MS"/>
                <a:ea typeface="Calibri"/>
                <a:cs typeface="Times New Roman"/>
              </a:rPr>
              <a:t>Center</a:t>
            </a:r>
            <a:r>
              <a:rPr lang="en-GB" dirty="0" smtClean="0">
                <a:latin typeface="Trebuchet MS"/>
                <a:ea typeface="Calibri"/>
                <a:cs typeface="Times New Roman"/>
              </a:rPr>
              <a:t> for Statistics, Faculty of Science,</a:t>
            </a:r>
          </a:p>
          <a:p>
            <a:r>
              <a:rPr lang="en-GB" dirty="0" smtClean="0">
                <a:latin typeface="Trebuchet MS"/>
                <a:ea typeface="Calibri"/>
                <a:cs typeface="Times New Roman"/>
              </a:rPr>
              <a:t> Hasselt University, Belgium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rebuchet MS"/>
                <a:ea typeface="Calibri"/>
                <a:cs typeface="Times New Roman"/>
              </a:rPr>
              <a:t>Tomasz Burzykowski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rebuchet MS"/>
                <a:ea typeface="Calibri"/>
                <a:cs typeface="Times New Roman"/>
              </a:rPr>
              <a:t>Jürgen </a:t>
            </a:r>
            <a:r>
              <a:rPr lang="en-GB" dirty="0" err="1" smtClean="0">
                <a:latin typeface="Trebuchet MS"/>
                <a:ea typeface="Calibri"/>
                <a:cs typeface="Times New Roman"/>
              </a:rPr>
              <a:t>Claesen</a:t>
            </a:r>
            <a:r>
              <a:rPr lang="en-GB" dirty="0" smtClean="0">
                <a:latin typeface="Trebuchet MS"/>
                <a:ea typeface="Calibri"/>
                <a:cs typeface="Times New Roman"/>
              </a:rPr>
              <a:t> </a:t>
            </a:r>
            <a:endParaRPr lang="en-GB" dirty="0" smtClean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r>
              <a:rPr lang="en-US" dirty="0" smtClean="0">
                <a:latin typeface="Trebuchet MS"/>
                <a:ea typeface="Calibri"/>
                <a:cs typeface="Times New Roman"/>
              </a:rPr>
              <a:t>Computational Biology Group, Faculty of Mathematics, </a:t>
            </a:r>
          </a:p>
          <a:p>
            <a:r>
              <a:rPr lang="en-US" dirty="0" smtClean="0">
                <a:latin typeface="Trebuchet MS"/>
                <a:ea typeface="Calibri"/>
                <a:cs typeface="Times New Roman"/>
              </a:rPr>
              <a:t>University of Warsaw, Poland</a:t>
            </a: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rebuchet MS"/>
                <a:ea typeface="Calibri"/>
                <a:cs typeface="Times New Roman"/>
              </a:rPr>
              <a:t>Ania Gambin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Trebuchet MS"/>
                <a:ea typeface="Calibri"/>
                <a:cs typeface="Times New Roman"/>
              </a:rPr>
              <a:t>Piotr </a:t>
            </a:r>
            <a:r>
              <a:rPr lang="en-GB" dirty="0" err="1" smtClean="0">
                <a:latin typeface="Trebuchet MS"/>
                <a:ea typeface="Calibri"/>
                <a:cs typeface="Times New Roman"/>
              </a:rPr>
              <a:t>Dittwald</a:t>
            </a:r>
            <a:r>
              <a:rPr lang="en-GB" dirty="0" smtClean="0">
                <a:latin typeface="Trebuchet MS"/>
                <a:ea typeface="Calibri"/>
                <a:cs typeface="Times New Roman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Trebuchet MS"/>
              <a:ea typeface="Calibri"/>
              <a:cs typeface="Times New Roman"/>
            </a:endParaRPr>
          </a:p>
        </p:txBody>
      </p:sp>
      <p:pic>
        <p:nvPicPr>
          <p:cNvPr id="23558" name="Picture 6" descr="I-Biosta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700808"/>
            <a:ext cx="1952625" cy="1485900"/>
          </a:xfrm>
          <a:prstGeom prst="rect">
            <a:avLst/>
          </a:prstGeom>
          <a:noFill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293096"/>
            <a:ext cx="1518667" cy="124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are the </a:t>
            </a:r>
            <a:r>
              <a:rPr lang="en-US" dirty="0" smtClean="0"/>
              <a:t>consequences</a:t>
            </a:r>
            <a:r>
              <a:rPr lang="nl-BE" dirty="0" smtClean="0"/>
              <a:t>?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4"/>
            <a:ext cx="8208912" cy="304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361838"/>
            <a:ext cx="5688632" cy="211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flipH="1">
            <a:off x="2339752" y="3861048"/>
            <a:ext cx="2232248" cy="432048"/>
          </a:xfrm>
          <a:prstGeom prst="line">
            <a:avLst/>
          </a:prstGeom>
          <a:solidFill>
            <a:srgbClr val="34A3DC"/>
          </a:solidFill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88024" y="3861048"/>
            <a:ext cx="3240360" cy="360040"/>
          </a:xfrm>
          <a:prstGeom prst="line">
            <a:avLst/>
          </a:prstGeom>
          <a:solidFill>
            <a:srgbClr val="34A3DC"/>
          </a:solidFill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847157" y="4631707"/>
            <a:ext cx="216024" cy="1566000"/>
          </a:xfrm>
          <a:prstGeom prst="rect">
            <a:avLst/>
          </a:prstGeom>
          <a:solidFill>
            <a:srgbClr val="34A3DC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91628" y="5154811"/>
            <a:ext cx="216024" cy="1042016"/>
          </a:xfrm>
          <a:prstGeom prst="rect">
            <a:avLst/>
          </a:prstGeom>
          <a:solidFill>
            <a:srgbClr val="34A3DC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539057" y="5802883"/>
            <a:ext cx="216024" cy="393944"/>
          </a:xfrm>
          <a:prstGeom prst="rect">
            <a:avLst/>
          </a:prstGeom>
          <a:solidFill>
            <a:srgbClr val="34A3DC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84105" y="6090915"/>
            <a:ext cx="216024" cy="105912"/>
          </a:xfrm>
          <a:prstGeom prst="rect">
            <a:avLst/>
          </a:prstGeom>
          <a:solidFill>
            <a:srgbClr val="34A3DC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236296" y="6151107"/>
            <a:ext cx="216024" cy="45719"/>
          </a:xfrm>
          <a:prstGeom prst="rect">
            <a:avLst/>
          </a:prstGeom>
          <a:solidFill>
            <a:srgbClr val="34A3DC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36510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[ </a:t>
            </a:r>
            <a:r>
              <a:rPr lang="en-US" sz="1200" b="1" baseline="30000" dirty="0" smtClean="0">
                <a:latin typeface="Arial Narrow" pitchFamily="34" charset="0"/>
              </a:rPr>
              <a:t>12</a:t>
            </a:r>
            <a:r>
              <a:rPr lang="en-US" sz="1200" b="1" dirty="0" smtClean="0">
                <a:latin typeface="Arial Narrow" pitchFamily="34" charset="0"/>
              </a:rPr>
              <a:t>C &amp; </a:t>
            </a:r>
            <a:r>
              <a:rPr lang="en-US" sz="1200" b="1" baseline="30000" dirty="0" smtClean="0">
                <a:latin typeface="Arial Narrow" pitchFamily="34" charset="0"/>
              </a:rPr>
              <a:t>1</a:t>
            </a:r>
            <a:r>
              <a:rPr lang="en-US" sz="1200" b="1" dirty="0" smtClean="0">
                <a:latin typeface="Arial Narrow" pitchFamily="34" charset="0"/>
              </a:rPr>
              <a:t>H &amp; </a:t>
            </a:r>
            <a:r>
              <a:rPr lang="en-US" sz="1200" b="1" baseline="30000" dirty="0" smtClean="0">
                <a:latin typeface="Arial Narrow" pitchFamily="34" charset="0"/>
              </a:rPr>
              <a:t>14</a:t>
            </a:r>
            <a:r>
              <a:rPr lang="en-US" sz="1200" b="1" dirty="0" smtClean="0">
                <a:latin typeface="Arial Narrow" pitchFamily="34" charset="0"/>
              </a:rPr>
              <a:t>N &amp; </a:t>
            </a:r>
            <a:r>
              <a:rPr lang="en-US" sz="1200" b="1" baseline="30000" dirty="0" smtClean="0">
                <a:latin typeface="Arial Narrow" pitchFamily="34" charset="0"/>
              </a:rPr>
              <a:t>16</a:t>
            </a:r>
            <a:r>
              <a:rPr lang="en-US" sz="1200" b="1" dirty="0" smtClean="0">
                <a:latin typeface="Arial Narrow" pitchFamily="34" charset="0"/>
              </a:rPr>
              <a:t>O &amp; </a:t>
            </a:r>
            <a:r>
              <a:rPr lang="en-US" sz="1200" b="1" baseline="30000" dirty="0" smtClean="0">
                <a:latin typeface="Arial Narrow" pitchFamily="34" charset="0"/>
              </a:rPr>
              <a:t>32</a:t>
            </a:r>
            <a:r>
              <a:rPr lang="en-US" sz="1200" b="1" dirty="0" smtClean="0">
                <a:latin typeface="Arial Narrow" pitchFamily="34" charset="0"/>
              </a:rPr>
              <a:t>S ]</a:t>
            </a:r>
            <a:endParaRPr lang="en-US" sz="1200" b="1" dirty="0">
              <a:latin typeface="Arial Narrow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2123728" y="4653136"/>
            <a:ext cx="1800200" cy="432048"/>
          </a:xfrm>
          <a:prstGeom prst="straightConnector1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79512" y="472514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[ 1 </a:t>
            </a:r>
            <a:r>
              <a:rPr lang="en-US" sz="1200" baseline="30000" dirty="0" smtClean="0">
                <a:latin typeface="Arial Narrow" pitchFamily="34" charset="0"/>
              </a:rPr>
              <a:t>13</a:t>
            </a:r>
            <a:r>
              <a:rPr lang="en-US" sz="1200" dirty="0" smtClean="0">
                <a:latin typeface="Arial Narrow" pitchFamily="34" charset="0"/>
              </a:rPr>
              <a:t>C | 1 </a:t>
            </a:r>
            <a:r>
              <a:rPr lang="en-US" sz="1200" baseline="30000" dirty="0" smtClean="0">
                <a:latin typeface="Arial Narrow" pitchFamily="34" charset="0"/>
              </a:rPr>
              <a:t>2</a:t>
            </a:r>
            <a:r>
              <a:rPr lang="en-US" sz="1200" dirty="0" smtClean="0">
                <a:latin typeface="Arial Narrow" pitchFamily="34" charset="0"/>
              </a:rPr>
              <a:t>H | 1 </a:t>
            </a:r>
            <a:r>
              <a:rPr lang="en-US" sz="1200" baseline="30000" dirty="0" smtClean="0">
                <a:latin typeface="Arial Narrow" pitchFamily="34" charset="0"/>
              </a:rPr>
              <a:t>15</a:t>
            </a:r>
            <a:r>
              <a:rPr lang="en-US" sz="1200" dirty="0" smtClean="0">
                <a:latin typeface="Arial Narrow" pitchFamily="34" charset="0"/>
              </a:rPr>
              <a:t>N | 1 </a:t>
            </a:r>
            <a:r>
              <a:rPr lang="en-US" sz="1200" baseline="30000" dirty="0" smtClean="0">
                <a:latin typeface="Arial Narrow" pitchFamily="34" charset="0"/>
              </a:rPr>
              <a:t>17</a:t>
            </a:r>
            <a:r>
              <a:rPr lang="en-US" sz="1200" dirty="0" smtClean="0">
                <a:latin typeface="Arial Narrow" pitchFamily="34" charset="0"/>
              </a:rPr>
              <a:t>O | 1 </a:t>
            </a:r>
            <a:r>
              <a:rPr lang="en-US" sz="1200" baseline="30000" dirty="0" smtClean="0">
                <a:latin typeface="Arial Narrow" pitchFamily="34" charset="0"/>
              </a:rPr>
              <a:t>33</a:t>
            </a:r>
            <a:r>
              <a:rPr lang="en-US" sz="1200" dirty="0" smtClean="0">
                <a:latin typeface="Arial Narrow" pitchFamily="34" charset="0"/>
              </a:rPr>
              <a:t>S ]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2195736" y="5013176"/>
            <a:ext cx="2592288" cy="504056"/>
          </a:xfrm>
          <a:prstGeom prst="straightConnector1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520" y="5085184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[ 2 </a:t>
            </a:r>
            <a:r>
              <a:rPr lang="en-US" sz="1200" baseline="30000" dirty="0" smtClean="0">
                <a:latin typeface="Arial Narrow" pitchFamily="34" charset="0"/>
              </a:rPr>
              <a:t>13</a:t>
            </a:r>
            <a:r>
              <a:rPr lang="en-US" sz="1200" dirty="0" smtClean="0">
                <a:latin typeface="Arial Narrow" pitchFamily="34" charset="0"/>
              </a:rPr>
              <a:t>C | … | (1 </a:t>
            </a:r>
            <a:r>
              <a:rPr lang="en-US" sz="1200" baseline="30000" dirty="0" smtClean="0">
                <a:latin typeface="Arial Narrow" pitchFamily="34" charset="0"/>
              </a:rPr>
              <a:t>13</a:t>
            </a:r>
            <a:r>
              <a:rPr lang="en-US" sz="1200" dirty="0" smtClean="0">
                <a:latin typeface="Arial Narrow" pitchFamily="34" charset="0"/>
              </a:rPr>
              <a:t>C &amp; </a:t>
            </a:r>
            <a:r>
              <a:rPr lang="en-US" sz="1200" baseline="30000" dirty="0" smtClean="0">
                <a:latin typeface="Arial Narrow" pitchFamily="34" charset="0"/>
              </a:rPr>
              <a:t>15</a:t>
            </a:r>
            <a:r>
              <a:rPr lang="en-US" sz="1200" dirty="0" smtClean="0">
                <a:latin typeface="Arial Narrow" pitchFamily="34" charset="0"/>
              </a:rPr>
              <a:t>N)  | … ]</a:t>
            </a:r>
            <a:endParaRPr lang="en-US" sz="1200" dirty="0">
              <a:latin typeface="Arial Narrow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123728" y="5373216"/>
            <a:ext cx="3528392" cy="576064"/>
          </a:xfrm>
          <a:prstGeom prst="straightConnector1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67544" y="4581128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m/z : 682.8993</a:t>
            </a:r>
          </a:p>
          <a:p>
            <a:r>
              <a:rPr lang="en-US" sz="1400" dirty="0" smtClean="0"/>
              <a:t>RT: 14.61</a:t>
            </a:r>
          </a:p>
          <a:p>
            <a:r>
              <a:rPr lang="en-US" sz="1400" dirty="0" smtClean="0"/>
              <a:t>AUC: 3.6E8</a:t>
            </a:r>
            <a:endParaRPr lang="en-US" sz="1400" dirty="0"/>
          </a:p>
        </p:txBody>
      </p:sp>
      <p:sp>
        <p:nvSpPr>
          <p:cNvPr id="19" name="Down Arrow 18"/>
          <p:cNvSpPr/>
          <p:nvPr/>
        </p:nvSpPr>
        <p:spPr bwMode="auto">
          <a:xfrm>
            <a:off x="899592" y="5445224"/>
            <a:ext cx="360040" cy="432048"/>
          </a:xfrm>
          <a:prstGeom prst="down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6021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dMS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17726 -0.0104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-5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58557E-7 L -0.37136 -0.1278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00" y="-64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46406 -0.1858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0" y="-93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62535E-6 L -0.54844 -0.196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00" y="-98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951E-6 L -0.64966 -0.2111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-106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27101 -0.0900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-45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/>
      <p:bldP spid="16" grpId="1"/>
      <p:bldP spid="20" grpId="0"/>
      <p:bldP spid="20" grpId="1"/>
      <p:bldP spid="26" grpId="0"/>
      <p:bldP spid="26" grpId="1"/>
      <p:bldP spid="44" grpId="0"/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5898033" cy="10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Calculating isotope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symbolic expansion: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576" y="5903694"/>
            <a:ext cx="7848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 Narrow" pitchFamily="34" charset="0"/>
              </a:rPr>
              <a:t>Yamamoto H, McCloskey JA. 1977. Calculations of isotopic distribution in molecules extensively labeled with heavy isotopes. Anal </a:t>
            </a:r>
            <a:r>
              <a:rPr lang="en-US" sz="1050" dirty="0" err="1" smtClean="0">
                <a:latin typeface="Arial Narrow" pitchFamily="34" charset="0"/>
              </a:rPr>
              <a:t>Chem</a:t>
            </a:r>
            <a:r>
              <a:rPr lang="en-US" sz="1050" dirty="0" smtClean="0">
                <a:latin typeface="Arial Narrow" pitchFamily="34" charset="0"/>
              </a:rPr>
              <a:t> 49:281.</a:t>
            </a:r>
            <a:endParaRPr lang="en-US" sz="1050" dirty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5706834"/>
            <a:ext cx="80648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latin typeface="Arial Narrow" pitchFamily="34" charset="0"/>
              </a:rPr>
              <a:t>Brownawell</a:t>
            </a:r>
            <a:r>
              <a:rPr lang="en-US" sz="1050" dirty="0" smtClean="0">
                <a:latin typeface="Arial Narrow" pitchFamily="34" charset="0"/>
              </a:rPr>
              <a:t> M, </a:t>
            </a:r>
            <a:r>
              <a:rPr lang="en-US" sz="1050" dirty="0" err="1" smtClean="0">
                <a:latin typeface="Arial Narrow" pitchFamily="34" charset="0"/>
              </a:rPr>
              <a:t>Fillippo</a:t>
            </a:r>
            <a:r>
              <a:rPr lang="en-US" sz="1050" dirty="0" smtClean="0">
                <a:latin typeface="Arial Narrow" pitchFamily="34" charset="0"/>
              </a:rPr>
              <a:t> JS. 1982. A program for the synthesis of mass spectral isotopic abundances. J </a:t>
            </a:r>
            <a:r>
              <a:rPr lang="en-US" sz="1050" dirty="0" err="1" smtClean="0">
                <a:latin typeface="Arial Narrow" pitchFamily="34" charset="0"/>
              </a:rPr>
              <a:t>Chem</a:t>
            </a:r>
            <a:r>
              <a:rPr lang="en-US" sz="1050" dirty="0" smtClean="0">
                <a:latin typeface="Arial Narrow" pitchFamily="34" charset="0"/>
              </a:rPr>
              <a:t> </a:t>
            </a:r>
            <a:r>
              <a:rPr lang="en-US" sz="1050" dirty="0" err="1" smtClean="0">
                <a:latin typeface="Arial Narrow" pitchFamily="34" charset="0"/>
              </a:rPr>
              <a:t>Educ</a:t>
            </a:r>
            <a:r>
              <a:rPr lang="en-US" sz="1050" dirty="0" smtClean="0">
                <a:latin typeface="Arial Narrow" pitchFamily="34" charset="0"/>
              </a:rPr>
              <a:t> 59(8): 663–665.</a:t>
            </a:r>
            <a:endParaRPr lang="en-US" sz="1050" dirty="0">
              <a:latin typeface="Arial Narrow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429000"/>
            <a:ext cx="5112568" cy="111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957" y="4564327"/>
            <a:ext cx="4032448" cy="3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320" y="170080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1853" y="170080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8320" y="1697889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 bwMode="auto">
          <a:xfrm>
            <a:off x="5820644" y="3861048"/>
            <a:ext cx="288032" cy="936104"/>
          </a:xfrm>
          <a:prstGeom prst="down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aggregated isotope distribution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21328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5 </a:t>
            </a:r>
            <a:r>
              <a:rPr lang="en-US" sz="1400" baseline="30000" dirty="0" smtClean="0">
                <a:latin typeface="Arial Narrow" pitchFamily="34" charset="0"/>
              </a:rPr>
              <a:t>13</a:t>
            </a:r>
            <a:r>
              <a:rPr lang="en-US" sz="1400" dirty="0" smtClean="0">
                <a:latin typeface="Arial Narrow" pitchFamily="34" charset="0"/>
              </a:rPr>
              <a:t>C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29969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4 </a:t>
            </a:r>
            <a:r>
              <a:rPr lang="en-US" sz="1400" baseline="30000" dirty="0" smtClean="0">
                <a:latin typeface="Arial Narrow" pitchFamily="34" charset="0"/>
              </a:rPr>
              <a:t>13</a:t>
            </a:r>
            <a:r>
              <a:rPr lang="en-US" sz="1400" dirty="0" smtClean="0">
                <a:latin typeface="Arial Narrow" pitchFamily="34" charset="0"/>
              </a:rPr>
              <a:t>C &amp; 1 </a:t>
            </a:r>
            <a:r>
              <a:rPr lang="en-US" sz="1400" baseline="30000" dirty="0" smtClean="0">
                <a:latin typeface="Arial Narrow" pitchFamily="34" charset="0"/>
              </a:rPr>
              <a:t>15</a:t>
            </a:r>
            <a:r>
              <a:rPr lang="en-US" sz="1400" dirty="0" smtClean="0">
                <a:latin typeface="Arial Narrow" pitchFamily="34" charset="0"/>
              </a:rPr>
              <a:t>N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37890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itchFamily="34" charset="0"/>
              </a:rPr>
              <a:t>3 </a:t>
            </a:r>
            <a:r>
              <a:rPr lang="en-US" sz="1400" baseline="30000" dirty="0" smtClean="0">
                <a:latin typeface="Arial Narrow" pitchFamily="34" charset="0"/>
              </a:rPr>
              <a:t>13</a:t>
            </a:r>
            <a:r>
              <a:rPr lang="en-US" sz="1400" dirty="0" smtClean="0">
                <a:latin typeface="Arial Narrow" pitchFamily="34" charset="0"/>
              </a:rPr>
              <a:t>C &amp; 2 </a:t>
            </a:r>
            <a:r>
              <a:rPr lang="en-US" sz="1400" baseline="30000" dirty="0" smtClean="0">
                <a:latin typeface="Arial Narrow" pitchFamily="34" charset="0"/>
              </a:rPr>
              <a:t>15</a:t>
            </a:r>
            <a:r>
              <a:rPr lang="en-US" sz="1400" dirty="0" smtClean="0">
                <a:latin typeface="Arial Narrow" pitchFamily="34" charset="0"/>
              </a:rPr>
              <a:t>N</a:t>
            </a:r>
            <a:endParaRPr lang="en-US" sz="1400" dirty="0">
              <a:latin typeface="Arial Narrow" pitchFamily="34" charset="0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1259632" y="5827330"/>
            <a:ext cx="7056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Arial Narrow" pitchFamily="34" charset="0"/>
              </a:rPr>
              <a:t>Kubinyi</a:t>
            </a:r>
            <a:r>
              <a:rPr lang="en-US" sz="1000" dirty="0" smtClean="0">
                <a:latin typeface="Arial Narrow" pitchFamily="34" charset="0"/>
              </a:rPr>
              <a:t> H. 1991. Calculation of isotope distributions in mass spectrometry. a trivial solution for a non-trivial problem. Anal </a:t>
            </a:r>
            <a:r>
              <a:rPr lang="en-US" sz="1000" dirty="0" err="1" smtClean="0">
                <a:latin typeface="Arial Narrow" pitchFamily="34" charset="0"/>
              </a:rPr>
              <a:t>Chim</a:t>
            </a:r>
            <a:r>
              <a:rPr lang="en-US" sz="1000" dirty="0" smtClean="0">
                <a:latin typeface="Arial Narrow" pitchFamily="34" charset="0"/>
              </a:rPr>
              <a:t> </a:t>
            </a:r>
            <a:r>
              <a:rPr lang="en-US" sz="1000" dirty="0" err="1" smtClean="0">
                <a:latin typeface="Arial Narrow" pitchFamily="34" charset="0"/>
              </a:rPr>
              <a:t>Acta</a:t>
            </a:r>
            <a:r>
              <a:rPr lang="en-US" sz="1000" dirty="0" smtClean="0">
                <a:latin typeface="Arial Narrow" pitchFamily="34" charset="0"/>
              </a:rPr>
              <a:t> 247:107–119.</a:t>
            </a:r>
          </a:p>
          <a:p>
            <a:r>
              <a:rPr lang="en-US" sz="1000" dirty="0" smtClean="0">
                <a:latin typeface="Arial Narrow" pitchFamily="34" charset="0"/>
              </a:rPr>
              <a:t>Rockwood AL, Van </a:t>
            </a:r>
            <a:r>
              <a:rPr lang="en-US" sz="1000" dirty="0" err="1" smtClean="0">
                <a:latin typeface="Arial Narrow" pitchFamily="34" charset="0"/>
              </a:rPr>
              <a:t>Orden</a:t>
            </a:r>
            <a:r>
              <a:rPr lang="en-US" sz="1000" dirty="0" smtClean="0">
                <a:latin typeface="Arial Narrow" pitchFamily="34" charset="0"/>
              </a:rPr>
              <a:t> SL, Smith RD. 1996. Ultrahigh resolution isotope distribution calculations. Rapid </a:t>
            </a:r>
            <a:r>
              <a:rPr lang="en-US" sz="1000" dirty="0" err="1" smtClean="0">
                <a:latin typeface="Arial Narrow" pitchFamily="34" charset="0"/>
              </a:rPr>
              <a:t>Commun</a:t>
            </a:r>
            <a:r>
              <a:rPr lang="en-US" sz="1000" dirty="0" smtClean="0">
                <a:latin typeface="Arial Narrow" pitchFamily="34" charset="0"/>
              </a:rPr>
              <a:t>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10:54–59.</a:t>
            </a:r>
          </a:p>
          <a:p>
            <a:r>
              <a:rPr lang="en-US" sz="1000" dirty="0" smtClean="0">
                <a:latin typeface="Arial Narrow" pitchFamily="34" charset="0"/>
              </a:rPr>
              <a:t>Olson M, </a:t>
            </a:r>
            <a:r>
              <a:rPr lang="en-US" sz="1000" dirty="0" err="1" smtClean="0">
                <a:latin typeface="Arial Narrow" pitchFamily="34" charset="0"/>
              </a:rPr>
              <a:t>Yergey</a:t>
            </a:r>
            <a:r>
              <a:rPr lang="en-US" sz="1000" dirty="0" smtClean="0">
                <a:latin typeface="Arial Narrow" pitchFamily="34" charset="0"/>
              </a:rPr>
              <a:t> A. 2009. Calculation of the isotope cluster for polypeptides by probability grouping. J Am Soc Mass </a:t>
            </a:r>
            <a:r>
              <a:rPr lang="en-US" sz="1000" dirty="0" err="1" smtClean="0">
                <a:latin typeface="Arial Narrow" pitchFamily="34" charset="0"/>
              </a:rPr>
              <a:t>Spectrom</a:t>
            </a:r>
            <a:r>
              <a:rPr lang="en-US" sz="1000" dirty="0" smtClean="0">
                <a:latin typeface="Arial Narrow" pitchFamily="34" charset="0"/>
              </a:rPr>
              <a:t> 20:295–302.</a:t>
            </a:r>
            <a:endParaRPr lang="en-US" sz="1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molecules with a composition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introduce polynomial over symbolic indicator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representing the additional neutron content: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4A3DC"/>
              </a:buClr>
              <a:buSzTx/>
              <a:buFont typeface="Arial" charset="0"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P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C12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…, P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S36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represent the natural abundances of the isotopes.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Calculating the aggregated isotope distributions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813" y="2276872"/>
            <a:ext cx="4895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780928"/>
            <a:ext cx="2428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8436" y="3212976"/>
            <a:ext cx="2543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95829" y="4583782"/>
            <a:ext cx="3371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4760314" y="4855305"/>
            <a:ext cx="288032" cy="432048"/>
          </a:xfrm>
          <a:prstGeom prst="ellipse">
            <a:avLst/>
          </a:prstGeom>
          <a:solidFill>
            <a:srgbClr val="34A3D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68037" y="3645024"/>
            <a:ext cx="3943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48436" y="4137205"/>
            <a:ext cx="453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Calculating the aggregated isotope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numerically complex regardless representation in nucleon count</a:t>
            </a:r>
          </a:p>
          <a:p>
            <a:r>
              <a:rPr lang="en-US" dirty="0" smtClean="0"/>
              <a:t>High </a:t>
            </a:r>
            <a:r>
              <a:rPr lang="en-US" dirty="0" err="1" smtClean="0"/>
              <a:t>arity</a:t>
            </a:r>
            <a:r>
              <a:rPr lang="en-US" dirty="0" smtClean="0"/>
              <a:t>, i.e., large powers:	</a:t>
            </a:r>
          </a:p>
          <a:p>
            <a:pPr lvl="1"/>
            <a:r>
              <a:rPr lang="en-US" dirty="0" smtClean="0"/>
              <a:t>Human </a:t>
            </a:r>
            <a:r>
              <a:rPr lang="en-US" dirty="0" err="1" smtClean="0"/>
              <a:t>dynein</a:t>
            </a:r>
            <a:r>
              <a:rPr lang="en-US" dirty="0" smtClean="0"/>
              <a:t> heavy chain: C</a:t>
            </a:r>
            <a:r>
              <a:rPr lang="en-US" b="1" baseline="-25000" dirty="0" smtClean="0"/>
              <a:t>23832</a:t>
            </a:r>
            <a:r>
              <a:rPr lang="en-US" dirty="0" smtClean="0"/>
              <a:t>H</a:t>
            </a:r>
            <a:r>
              <a:rPr lang="en-US" b="1" baseline="-25000" dirty="0" smtClean="0"/>
              <a:t>37816</a:t>
            </a:r>
            <a:r>
              <a:rPr lang="en-US" dirty="0" smtClean="0"/>
              <a:t>N</a:t>
            </a:r>
            <a:r>
              <a:rPr lang="en-US" b="1" baseline="-25000" dirty="0" smtClean="0"/>
              <a:t>6528</a:t>
            </a:r>
            <a:r>
              <a:rPr lang="en-US" dirty="0" smtClean="0"/>
              <a:t>O</a:t>
            </a:r>
            <a:r>
              <a:rPr lang="en-US" b="1" baseline="-25000" dirty="0" smtClean="0"/>
              <a:t>7031</a:t>
            </a:r>
            <a:r>
              <a:rPr lang="en-US" dirty="0" smtClean="0"/>
              <a:t>S</a:t>
            </a:r>
            <a:r>
              <a:rPr lang="en-US" b="1" baseline="-25000" dirty="0" smtClean="0"/>
              <a:t>170</a:t>
            </a:r>
          </a:p>
          <a:p>
            <a:pPr lvl="1"/>
            <a:r>
              <a:rPr lang="en-US" dirty="0" smtClean="0"/>
              <a:t>Highest order </a:t>
            </a:r>
            <a:r>
              <a:rPr lang="en-US" i="1" dirty="0" smtClean="0"/>
              <a:t>I</a:t>
            </a:r>
            <a:r>
              <a:rPr lang="en-US" i="1" baseline="30000" dirty="0" smtClean="0"/>
              <a:t>n</a:t>
            </a:r>
            <a:r>
              <a:rPr lang="en-US" dirty="0" smtClean="0"/>
              <a:t>, n = 23832 + 3781 + 6528 + 2 x 7031 + 4 x 170</a:t>
            </a:r>
          </a:p>
          <a:p>
            <a:r>
              <a:rPr lang="en-US" dirty="0" smtClean="0"/>
              <a:t>Newton-Girard theorem &amp; </a:t>
            </a:r>
            <a:r>
              <a:rPr lang="en-US" dirty="0" err="1" smtClean="0"/>
              <a:t>Viète</a:t>
            </a:r>
            <a:r>
              <a:rPr lang="en-US" dirty="0" smtClean="0"/>
              <a:t> formula’s to exploit algebraic identities for symmetric polynomials</a:t>
            </a:r>
          </a:p>
        </p:txBody>
      </p:sp>
      <p:pic>
        <p:nvPicPr>
          <p:cNvPr id="8" name="Picture 2" descr="File:Francois Viet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3170" y="3947458"/>
            <a:ext cx="1276621" cy="2001822"/>
          </a:xfrm>
          <a:prstGeom prst="rect">
            <a:avLst/>
          </a:prstGeom>
          <a:noFill/>
        </p:spPr>
      </p:pic>
      <p:pic>
        <p:nvPicPr>
          <p:cNvPr id="9" name="Picture 4" descr="http://1.bp.blogspot.com/_wqJeUjTB5sE/RcyiglLIqcI/AAAAAAAAAGk/1DyVqQcDz9w/s400/1066_A1624_Hondiu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789040"/>
            <a:ext cx="1872208" cy="2153040"/>
          </a:xfrm>
          <a:prstGeom prst="rect">
            <a:avLst/>
          </a:prstGeom>
          <a:noFill/>
        </p:spPr>
      </p:pic>
      <p:pic>
        <p:nvPicPr>
          <p:cNvPr id="10" name="Picture 6" descr="http://fromoldbooks.org/r/D/vol3-401-Sir-Isaac-Newton-q75-484x5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7294" y="3861048"/>
            <a:ext cx="2070810" cy="2139266"/>
          </a:xfrm>
          <a:prstGeom prst="rect">
            <a:avLst/>
          </a:prstGeom>
          <a:noFill/>
        </p:spPr>
      </p:pic>
      <p:sp useBgFill="1">
        <p:nvSpPr>
          <p:cNvPr id="11" name="TextBox 10"/>
          <p:cNvSpPr txBox="1"/>
          <p:nvPr/>
        </p:nvSpPr>
        <p:spPr>
          <a:xfrm>
            <a:off x="3563888" y="5911388"/>
            <a:ext cx="1800200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Isaac Newton 1643-1727</a:t>
            </a:r>
            <a:endParaRPr lang="en-US" sz="1000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6444208" y="5919083"/>
            <a:ext cx="1656184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Albert Girard 1595-1632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9632" y="591908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François </a:t>
            </a:r>
            <a:r>
              <a:rPr lang="en-US" sz="1000" dirty="0" err="1" smtClean="0"/>
              <a:t>Viète</a:t>
            </a:r>
            <a:r>
              <a:rPr lang="en-US" sz="1000" dirty="0" smtClean="0"/>
              <a:t> 1540-1603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948264" y="6176337"/>
            <a:ext cx="219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Figures: www.wikipedia.com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BRAIN: </a:t>
            </a:r>
            <a:r>
              <a:rPr lang="en-US" b="1" u="sng" dirty="0" smtClean="0"/>
              <a:t>B</a:t>
            </a:r>
            <a:r>
              <a:rPr lang="en-US" dirty="0" smtClean="0"/>
              <a:t>affling </a:t>
            </a:r>
            <a:r>
              <a:rPr lang="en-US" b="1" u="sng" dirty="0" smtClean="0"/>
              <a:t>R</a:t>
            </a:r>
            <a:r>
              <a:rPr lang="en-US" dirty="0" smtClean="0"/>
              <a:t>ecursive </a:t>
            </a:r>
            <a:r>
              <a:rPr lang="en-US" b="1" u="sng" dirty="0" smtClean="0"/>
              <a:t>A</a:t>
            </a:r>
            <a:r>
              <a:rPr lang="en-US" dirty="0" smtClean="0"/>
              <a:t>lgorithm for </a:t>
            </a:r>
            <a:r>
              <a:rPr lang="en-US" b="1" u="sng" dirty="0" smtClean="0"/>
              <a:t>I</a:t>
            </a:r>
            <a:r>
              <a:rPr lang="en-US" dirty="0" smtClean="0"/>
              <a:t>sotope </a:t>
            </a:r>
            <a:r>
              <a:rPr lang="en-US" dirty="0" err="1" smtClean="0"/>
              <a:t>distributio</a:t>
            </a:r>
            <a:r>
              <a:rPr lang="en-US" b="1" u="sng" dirty="0" err="1" smtClean="0"/>
              <a:t>N</a:t>
            </a:r>
            <a:r>
              <a:rPr lang="en-US" dirty="0" smtClean="0"/>
              <a:t> 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Start: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564904"/>
            <a:ext cx="2733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 bwMode="auto">
          <a:xfrm flipV="1">
            <a:off x="5652120" y="3287663"/>
            <a:ext cx="216024" cy="720080"/>
          </a:xfrm>
          <a:prstGeom prst="downArrow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407975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mystery factor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869160"/>
            <a:ext cx="4524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Mystery factor 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sum of the roots of the polynomials of the elements: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5495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5906" y="2564333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9362" y="3167062"/>
            <a:ext cx="4095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51810" y="3176723"/>
            <a:ext cx="1390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 bwMode="auto">
          <a:xfrm>
            <a:off x="4355976" y="4869160"/>
            <a:ext cx="648072" cy="0"/>
          </a:xfrm>
          <a:prstGeom prst="straightConnector1">
            <a:avLst/>
          </a:prstGeom>
          <a:solidFill>
            <a:srgbClr val="34A3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021" y="4599409"/>
            <a:ext cx="2047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664" y="4593320"/>
            <a:ext cx="1981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59856" y="4593320"/>
            <a:ext cx="2057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5576" y="4605512"/>
            <a:ext cx="3143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000" y="4641261"/>
            <a:ext cx="4095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0112" y="4463008"/>
            <a:ext cx="16287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22201" y="4465674"/>
            <a:ext cx="1476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52120" y="4365104"/>
            <a:ext cx="1638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48064" y="3861048"/>
            <a:ext cx="3495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92080" y="4833714"/>
            <a:ext cx="33909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436096" y="458286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 pairs of conjugate roots Closed form but complex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VITO_landscape_en">
  <a:themeElements>
    <a:clrScheme name="Vito">
      <a:dk1>
        <a:srgbClr val="231F20"/>
      </a:dk1>
      <a:lt1>
        <a:srgbClr val="FFFFFF"/>
      </a:lt1>
      <a:dk2>
        <a:srgbClr val="002E56"/>
      </a:dk2>
      <a:lt2>
        <a:srgbClr val="FFFFFF"/>
      </a:lt2>
      <a:accent1>
        <a:srgbClr val="F58220"/>
      </a:accent1>
      <a:accent2>
        <a:srgbClr val="34A3DC"/>
      </a:accent2>
      <a:accent3>
        <a:srgbClr val="67AF3E"/>
      </a:accent3>
      <a:accent4>
        <a:srgbClr val="FFCB05"/>
      </a:accent4>
      <a:accent5>
        <a:srgbClr val="A70532"/>
      </a:accent5>
      <a:accent6>
        <a:srgbClr val="6DCFF6"/>
      </a:accent6>
      <a:hlink>
        <a:srgbClr val="0000FF"/>
      </a:hlink>
      <a:folHlink>
        <a:srgbClr val="871F78"/>
      </a:folHlink>
    </a:clrScheme>
    <a:fontScheme name="Vi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4A3D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4A3D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B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4A3D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ECEEB"/>
        </a:accent5>
        <a:accent6>
          <a:srgbClr val="E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4A3DC"/>
        </a:accent1>
        <a:accent2>
          <a:srgbClr val="F58220"/>
        </a:accent2>
        <a:accent3>
          <a:srgbClr val="FFFFFF"/>
        </a:accent3>
        <a:accent4>
          <a:srgbClr val="000000"/>
        </a:accent4>
        <a:accent5>
          <a:srgbClr val="AECEEB"/>
        </a:accent5>
        <a:accent6>
          <a:srgbClr val="DE751C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VITO_landscape_en</Template>
  <TotalTime>21132</TotalTime>
  <Words>881</Words>
  <Application>Microsoft Office PowerPoint</Application>
  <PresentationFormat>On-screen Show (4:3)</PresentationFormat>
  <Paragraphs>199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Impact</vt:lpstr>
      <vt:lpstr>Times New Roman</vt:lpstr>
      <vt:lpstr>Trebuchet MS</vt:lpstr>
      <vt:lpstr>Verdana</vt:lpstr>
      <vt:lpstr>Wingdings</vt:lpstr>
      <vt:lpstr>ヒラギノ角ゴ Pro W3</vt:lpstr>
      <vt:lpstr>VITO_landscape_en</vt:lpstr>
      <vt:lpstr>Office Theme</vt:lpstr>
      <vt:lpstr>BRAIN</vt:lpstr>
      <vt:lpstr>Isotopes</vt:lpstr>
      <vt:lpstr>What are the consequences?</vt:lpstr>
      <vt:lpstr>Calculating isotope distributions</vt:lpstr>
      <vt:lpstr>The aggregated isotope distribution</vt:lpstr>
      <vt:lpstr>Calculating the aggregated isotope distributions</vt:lpstr>
      <vt:lpstr>Calculating the aggregated isotope distributions</vt:lpstr>
      <vt:lpstr>BRAIN</vt:lpstr>
      <vt:lpstr>Mystery factor PSI</vt:lpstr>
      <vt:lpstr>Exact mass problem</vt:lpstr>
      <vt:lpstr>BRAIN</vt:lpstr>
      <vt:lpstr>PowerPoint Presentation</vt:lpstr>
      <vt:lpstr>Application of BRAIN</vt:lpstr>
      <vt:lpstr>Application of BRAIN</vt:lpstr>
      <vt:lpstr>Application of BRAIN</vt:lpstr>
      <vt:lpstr>Need BRAIN?</vt:lpstr>
      <vt:lpstr>Need BRAIN?</vt:lpstr>
      <vt:lpstr>Conclusions</vt:lpstr>
      <vt:lpstr>Future work</vt:lpstr>
      <vt:lpstr>Future work</vt:lpstr>
      <vt:lpstr>Acknowledgements</vt:lpstr>
    </vt:vector>
  </TitlesOfParts>
  <Company>VITO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VALKENBD</dc:creator>
  <cp:lastModifiedBy>VALKENBORG Dirk</cp:lastModifiedBy>
  <cp:revision>47</cp:revision>
  <dcterms:created xsi:type="dcterms:W3CDTF">2012-03-15T10:57:29Z</dcterms:created>
  <dcterms:modified xsi:type="dcterms:W3CDTF">2024-01-04T17:18:42Z</dcterms:modified>
</cp:coreProperties>
</file>