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9" r:id="rId2"/>
    <p:sldId id="328" r:id="rId3"/>
    <p:sldId id="2061" r:id="rId4"/>
    <p:sldId id="2002" r:id="rId5"/>
    <p:sldId id="2006" r:id="rId6"/>
    <p:sldId id="2016" r:id="rId7"/>
    <p:sldId id="2003" r:id="rId8"/>
    <p:sldId id="2062" r:id="rId9"/>
    <p:sldId id="2004" r:id="rId10"/>
    <p:sldId id="2064" r:id="rId11"/>
    <p:sldId id="2065" r:id="rId12"/>
    <p:sldId id="2067" r:id="rId13"/>
    <p:sldId id="2066" r:id="rId14"/>
    <p:sldId id="2063" r:id="rId15"/>
    <p:sldId id="2007" r:id="rId16"/>
    <p:sldId id="2068" r:id="rId17"/>
    <p:sldId id="2070" r:id="rId18"/>
    <p:sldId id="2069" r:id="rId19"/>
    <p:sldId id="2014" r:id="rId20"/>
    <p:sldId id="2023" r:id="rId21"/>
    <p:sldId id="2072" r:id="rId22"/>
    <p:sldId id="2071" r:id="rId23"/>
    <p:sldId id="2073" r:id="rId24"/>
    <p:sldId id="2043" r:id="rId25"/>
    <p:sldId id="2044" r:id="rId26"/>
    <p:sldId id="2037" r:id="rId27"/>
    <p:sldId id="2074" r:id="rId28"/>
    <p:sldId id="2045" r:id="rId29"/>
    <p:sldId id="2046" r:id="rId30"/>
    <p:sldId id="2047" r:id="rId31"/>
    <p:sldId id="2048" r:id="rId32"/>
    <p:sldId id="204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fo | Delete This" id="{7E3BBD1C-A8FF-4D3C-BD70-0A2DDB0067A7}">
          <p14:sldIdLst/>
        </p14:section>
        <p14:section name="DSI Template" id="{16749FF0-01B7-4702-B5A0-A08B1F19BDC8}">
          <p14:sldIdLst>
            <p14:sldId id="289"/>
            <p14:sldId id="328"/>
            <p14:sldId id="2061"/>
            <p14:sldId id="2002"/>
            <p14:sldId id="2006"/>
            <p14:sldId id="2016"/>
            <p14:sldId id="2003"/>
            <p14:sldId id="2062"/>
            <p14:sldId id="2004"/>
            <p14:sldId id="2064"/>
            <p14:sldId id="2065"/>
            <p14:sldId id="2067"/>
            <p14:sldId id="2066"/>
            <p14:sldId id="2063"/>
            <p14:sldId id="2007"/>
            <p14:sldId id="2068"/>
            <p14:sldId id="2070"/>
            <p14:sldId id="2069"/>
            <p14:sldId id="2014"/>
            <p14:sldId id="2023"/>
            <p14:sldId id="2072"/>
            <p14:sldId id="2071"/>
            <p14:sldId id="2073"/>
            <p14:sldId id="2043"/>
            <p14:sldId id="2044"/>
            <p14:sldId id="2037"/>
            <p14:sldId id="2074"/>
            <p14:sldId id="2045"/>
            <p14:sldId id="2046"/>
            <p14:sldId id="2047"/>
            <p14:sldId id="2048"/>
            <p14:sldId id="2049"/>
          </p14:sldIdLst>
        </p14:section>
        <p14:section name="Icons &amp; Symbols" id="{FBAD35DA-4A79-4309-813A-924C11BCA06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6516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432" userDrawn="1">
          <p15:clr>
            <a:srgbClr val="A4A3A4"/>
          </p15:clr>
        </p15:guide>
        <p15:guide id="7" orient="horz" pos="1272" userDrawn="1">
          <p15:clr>
            <a:srgbClr val="A4A3A4"/>
          </p15:clr>
        </p15:guide>
        <p15:guide id="8" orient="horz" pos="1593" userDrawn="1">
          <p15:clr>
            <a:srgbClr val="A4A3A4"/>
          </p15:clr>
        </p15:guide>
        <p15:guide id="9" pos="960" userDrawn="1">
          <p15:clr>
            <a:srgbClr val="A4A3A4"/>
          </p15:clr>
        </p15:guide>
        <p15:guide id="10" orient="horz" pos="3634" userDrawn="1">
          <p15:clr>
            <a:srgbClr val="A4A3A4"/>
          </p15:clr>
        </p15:guide>
        <p15:guide id="11" pos="67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TEN Annelies" initials="AA" lastIdx="1" clrIdx="0">
    <p:extLst>
      <p:ext uri="{19B8F6BF-5375-455C-9EA6-DF929625EA0E}">
        <p15:presenceInfo xmlns:p15="http://schemas.microsoft.com/office/powerpoint/2012/main" userId="AGTEN Anneli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3C31"/>
    <a:srgbClr val="FFFFFF"/>
    <a:srgbClr val="4E5865"/>
    <a:srgbClr val="DDE5F0"/>
    <a:srgbClr val="E4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956" autoAdjust="0"/>
  </p:normalViewPr>
  <p:slideViewPr>
    <p:cSldViewPr snapToGrid="0" showGuides="1">
      <p:cViewPr varScale="1">
        <p:scale>
          <a:sx n="53" d="100"/>
          <a:sy n="53" d="100"/>
        </p:scale>
        <p:origin x="1176" y="52"/>
      </p:cViewPr>
      <p:guideLst>
        <p:guide orient="horz" pos="2160"/>
        <p:guide pos="3840"/>
        <p:guide pos="642"/>
        <p:guide pos="6516"/>
        <p:guide orient="horz" pos="3888"/>
        <p:guide orient="horz" pos="432"/>
        <p:guide orient="horz" pos="1272"/>
        <p:guide orient="horz" pos="1593"/>
        <p:guide pos="960"/>
        <p:guide orient="horz" pos="3634"/>
        <p:guide pos="6720"/>
      </p:guideLst>
    </p:cSldViewPr>
  </p:slideViewPr>
  <p:outlineViewPr>
    <p:cViewPr>
      <p:scale>
        <a:sx n="33" d="100"/>
        <a:sy n="33" d="100"/>
      </p:scale>
      <p:origin x="0" y="-81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2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64F44-63C3-4F9C-B932-DA6182F56DC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67D3A-53C5-436C-98E7-077C76BA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0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93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4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4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9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01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1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49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sz="1200" i="1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GB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GB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lang="en-GB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en-GB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lang="en-GB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GB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lang="en-GB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𝑙</m:t>
                        </m:r>
                        <m:r>
                          <a:rPr lang="en-GB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  <m:r>
                      <a:rPr lang="en-GB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GB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are the predicted ALR ratios using the spline model</a:t>
                </a:r>
                <a:endParaRPr lang="en-US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𝑧_1,…,𝑧_(𝑙−1))</a:t>
                </a:r>
                <a:r>
                  <a:rPr lang="en-GB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are the predicted ALR ratios using the spline model</a:t>
                </a:r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32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smtClean="0">
                <a:solidFill>
                  <a:srgbClr val="FFFFF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using the squared residuals of the ordinary least squares model as weights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66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smtClean="0">
                <a:solidFill>
                  <a:srgbClr val="FFFFF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using the squared residuals of the ordinary least squares model as weights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60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1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5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9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7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should be noted that the choice to only include peptides up to five sulphur atoms is arbitrary. However, by doing so, we cover 99.5% of the unique atomic compositions.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longer DNA molecules are depleted from the dataset.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0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6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66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23038" y="2514600"/>
            <a:ext cx="2286000" cy="160020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877300" y="2514600"/>
            <a:ext cx="2286000" cy="160020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77300" y="4191000"/>
            <a:ext cx="2286000" cy="160020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23038" y="4191000"/>
            <a:ext cx="2286000" cy="160020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3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4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187950" cy="6858000"/>
          </a:xfrm>
          <a:prstGeom prst="rect">
            <a:avLst/>
          </a:prstGeom>
          <a:solidFill>
            <a:srgbClr val="E4EBF5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07149" y="2519474"/>
            <a:ext cx="1475709" cy="1475709"/>
          </a:xfrm>
          <a:prstGeom prst="roundRect">
            <a:avLst>
              <a:gd name="adj" fmla="val 3179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06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73075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1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988" y="2532062"/>
            <a:ext cx="2468562" cy="3273425"/>
          </a:xfrm>
          <a:prstGeom prst="roundRect">
            <a:avLst>
              <a:gd name="adj" fmla="val 2191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94100" y="2532062"/>
            <a:ext cx="2468562" cy="3273425"/>
          </a:xfrm>
          <a:prstGeom prst="roundRect">
            <a:avLst>
              <a:gd name="adj" fmla="val 2191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45212" y="2532062"/>
            <a:ext cx="2468562" cy="3273425"/>
          </a:xfrm>
          <a:prstGeom prst="roundRect">
            <a:avLst>
              <a:gd name="adj" fmla="val 2191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96323" y="2532062"/>
            <a:ext cx="2468562" cy="3273425"/>
          </a:xfrm>
          <a:prstGeom prst="roundRect">
            <a:avLst>
              <a:gd name="adj" fmla="val 2191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8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07113" y="693738"/>
            <a:ext cx="2514600" cy="2724912"/>
          </a:xfrm>
          <a:prstGeom prst="rect">
            <a:avLst/>
          </a:prstGeom>
          <a:solidFill>
            <a:srgbClr val="E4EBF5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51875" y="693738"/>
            <a:ext cx="2514600" cy="272491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07113" y="3448050"/>
            <a:ext cx="2514600" cy="272491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51875" y="3448050"/>
            <a:ext cx="2514600" cy="2724912"/>
          </a:xfrm>
          <a:prstGeom prst="rect">
            <a:avLst/>
          </a:prstGeom>
          <a:solidFill>
            <a:srgbClr val="E4EBF5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59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95555" y="4392943"/>
            <a:ext cx="3234956" cy="13982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599"/>
            <a:ext cx="3234516" cy="3273425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560452" y="2514599"/>
            <a:ext cx="3604435" cy="3273425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297952" y="2512249"/>
            <a:ext cx="3232559" cy="185814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1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699" y="701675"/>
            <a:ext cx="4149725" cy="5470525"/>
          </a:xfrm>
          <a:prstGeom prst="roundRect">
            <a:avLst>
              <a:gd name="adj" fmla="val 1217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27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701675"/>
            <a:ext cx="2514600" cy="345643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48700" y="701675"/>
            <a:ext cx="2514600" cy="197510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648700" y="2716213"/>
            <a:ext cx="2514600" cy="345643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096000" y="4200525"/>
            <a:ext cx="2514600" cy="197510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7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82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797313" y="4152935"/>
            <a:ext cx="1365987" cy="163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699" y="2514599"/>
            <a:ext cx="3657600" cy="162763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711699" y="2514599"/>
            <a:ext cx="2304288" cy="327355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43737" y="2515079"/>
            <a:ext cx="4123944" cy="1618488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43738" y="4153379"/>
            <a:ext cx="2724912" cy="1636776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865437" y="4164012"/>
            <a:ext cx="1819656" cy="162763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699" y="4164012"/>
            <a:ext cx="1810512" cy="162763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4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878138" y="685800"/>
            <a:ext cx="3639312" cy="363931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684213"/>
            <a:ext cx="1792224" cy="17922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28700" y="2533650"/>
            <a:ext cx="1792224" cy="17922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28700" y="4381500"/>
            <a:ext cx="1792224" cy="17922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878138" y="4381500"/>
            <a:ext cx="1792224" cy="17922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729163" y="4381500"/>
            <a:ext cx="1792224" cy="17922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35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28699" y="2535237"/>
            <a:ext cx="2378075" cy="2378075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15531" y="2535236"/>
            <a:ext cx="2378075" cy="2378075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202363" y="2535236"/>
            <a:ext cx="2378075" cy="2378075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8789195" y="2535235"/>
            <a:ext cx="2378075" cy="2378075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73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24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03937" y="2030412"/>
            <a:ext cx="2432304" cy="377647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526462" y="2030411"/>
            <a:ext cx="3666744" cy="182880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531224" y="3859212"/>
            <a:ext cx="1828800" cy="194767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0355262" y="3859212"/>
            <a:ext cx="1837944" cy="194767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84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187950" cy="685800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1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602227" y="4412215"/>
            <a:ext cx="4561072" cy="1396263"/>
          </a:xfrm>
          <a:prstGeom prst="rect">
            <a:avLst/>
          </a:prstGeom>
          <a:solidFill>
            <a:srgbClr val="DD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02412" y="2532062"/>
            <a:ext cx="2258568" cy="1847088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8902699" y="2532062"/>
            <a:ext cx="2258568" cy="1847088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302124" y="2532062"/>
            <a:ext cx="2258568" cy="1847088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28699" y="2532062"/>
            <a:ext cx="3236976" cy="327355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302125" y="4411662"/>
            <a:ext cx="2258568" cy="139903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1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35238"/>
            <a:ext cx="3263900" cy="2424112"/>
          </a:xfrm>
          <a:prstGeom prst="roundRect">
            <a:avLst>
              <a:gd name="adj" fmla="val 1492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462463" y="2535238"/>
            <a:ext cx="3263900" cy="2424112"/>
          </a:xfrm>
          <a:prstGeom prst="roundRect">
            <a:avLst>
              <a:gd name="adj" fmla="val 1492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896225" y="2535238"/>
            <a:ext cx="3263900" cy="2424112"/>
          </a:xfrm>
          <a:prstGeom prst="roundRect">
            <a:avLst>
              <a:gd name="adj" fmla="val 1492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50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81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441366" y="3454400"/>
            <a:ext cx="2721933" cy="27178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659437" y="685799"/>
            <a:ext cx="1335024" cy="13350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050087" y="685799"/>
            <a:ext cx="1335024" cy="13350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8440737" y="685799"/>
            <a:ext cx="1335024" cy="13350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9831387" y="685799"/>
            <a:ext cx="1335024" cy="13350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831387" y="2070099"/>
            <a:ext cx="1335024" cy="13350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440737" y="2070099"/>
            <a:ext cx="1335024" cy="13350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050087" y="2070099"/>
            <a:ext cx="1335024" cy="13350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659437" y="2070099"/>
            <a:ext cx="1335024" cy="13350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050087" y="3454399"/>
            <a:ext cx="1335024" cy="13350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5659437" y="3454399"/>
            <a:ext cx="1335024" cy="13350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59437" y="4838699"/>
            <a:ext cx="1335024" cy="13350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7050087" y="4838699"/>
            <a:ext cx="1335024" cy="1335024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6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096000" y="-1"/>
            <a:ext cx="6096000" cy="3382963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6000" y="3475037"/>
            <a:ext cx="6096000" cy="3382963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4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249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28700" y="2514600"/>
            <a:ext cx="2363086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619205" y="2514600"/>
            <a:ext cx="2363086" cy="3276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800214" y="2514600"/>
            <a:ext cx="2363086" cy="327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209710" y="2514600"/>
            <a:ext cx="2363086" cy="327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4639" y="2514600"/>
            <a:ext cx="2363086" cy="1344613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619057" y="2514600"/>
            <a:ext cx="2363086" cy="1344613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6239" y="2514599"/>
            <a:ext cx="2363086" cy="1344613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00214" y="2514598"/>
            <a:ext cx="2363086" cy="1344613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19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699" y="701675"/>
            <a:ext cx="4151313" cy="161925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028698" y="2438400"/>
            <a:ext cx="4151313" cy="161925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28697" y="4175125"/>
            <a:ext cx="4151313" cy="161925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534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096000" y="685799"/>
            <a:ext cx="5067300" cy="1800225"/>
          </a:xfrm>
          <a:prstGeom prst="roundRect">
            <a:avLst>
              <a:gd name="adj" fmla="val 3036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8648700" y="2514600"/>
            <a:ext cx="2514600" cy="1831975"/>
          </a:xfrm>
          <a:prstGeom prst="roundRect">
            <a:avLst>
              <a:gd name="adj" fmla="val 3036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6095999" y="2514600"/>
            <a:ext cx="2514600" cy="3276600"/>
          </a:xfrm>
          <a:prstGeom prst="roundRect">
            <a:avLst>
              <a:gd name="adj" fmla="val 191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8648700" y="4380609"/>
            <a:ext cx="2514600" cy="1410591"/>
          </a:xfrm>
          <a:prstGeom prst="roundRect">
            <a:avLst>
              <a:gd name="adj" fmla="val 191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9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7006856" y="3455579"/>
            <a:ext cx="2647507" cy="2335621"/>
          </a:xfrm>
          <a:prstGeom prst="roundRect">
            <a:avLst>
              <a:gd name="adj" fmla="val 104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9686257" y="3455579"/>
            <a:ext cx="1477043" cy="2335621"/>
          </a:xfrm>
          <a:prstGeom prst="roundRect">
            <a:avLst>
              <a:gd name="adj" fmla="val 10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006856" y="701675"/>
            <a:ext cx="4156444" cy="2727325"/>
          </a:xfrm>
          <a:prstGeom prst="roundRect">
            <a:avLst>
              <a:gd name="adj" fmla="val 2265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909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178550" y="685800"/>
            <a:ext cx="3100388" cy="3676650"/>
          </a:xfrm>
          <a:prstGeom prst="roundRect">
            <a:avLst>
              <a:gd name="adj" fmla="val 1341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793874" y="685800"/>
            <a:ext cx="4297363" cy="2743200"/>
          </a:xfrm>
          <a:prstGeom prst="roundRect">
            <a:avLst>
              <a:gd name="adj" fmla="val 1887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28700" y="3496441"/>
            <a:ext cx="3236913" cy="2296347"/>
          </a:xfrm>
          <a:prstGeom prst="roundRect">
            <a:avLst>
              <a:gd name="adj" fmla="val 1205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595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38225" y="3498850"/>
            <a:ext cx="3236913" cy="2668588"/>
          </a:xfrm>
          <a:prstGeom prst="roundRect">
            <a:avLst>
              <a:gd name="adj" fmla="val 1205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162675" y="682625"/>
            <a:ext cx="2360613" cy="2743200"/>
          </a:xfrm>
          <a:prstGeom prst="roundRect">
            <a:avLst>
              <a:gd name="adj" fmla="val 1205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597900" y="3498850"/>
            <a:ext cx="2570163" cy="2668588"/>
          </a:xfrm>
          <a:prstGeom prst="roundRect">
            <a:avLst>
              <a:gd name="adj" fmla="val 1205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37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004050" y="0"/>
            <a:ext cx="5187950" cy="685800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46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31494" y="4664076"/>
            <a:ext cx="1133856" cy="1133856"/>
          </a:xfrm>
          <a:prstGeom prst="ellipse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89202" y="4664076"/>
            <a:ext cx="1133856" cy="1133856"/>
          </a:xfrm>
          <a:prstGeom prst="ellipse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693888" y="3429000"/>
            <a:ext cx="2469412" cy="236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583763" y="3429000"/>
            <a:ext cx="2469412" cy="2362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3429000"/>
            <a:ext cx="2468880" cy="235915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38863" y="3429000"/>
            <a:ext cx="2468880" cy="235915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11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inio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10134600" cy="548640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580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74247" y="2339974"/>
            <a:ext cx="2362200" cy="3135313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85022" y="3306763"/>
            <a:ext cx="3170238" cy="2360612"/>
          </a:xfrm>
          <a:prstGeom prst="rect">
            <a:avLst/>
          </a:prstGeom>
          <a:solidFill>
            <a:srgbClr val="E4EBF5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320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003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88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30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487988" y="863600"/>
            <a:ext cx="4941887" cy="3132138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796338" y="2471738"/>
            <a:ext cx="2346325" cy="3025775"/>
          </a:xfrm>
          <a:prstGeom prst="rect">
            <a:avLst/>
          </a:prstGeom>
          <a:solidFill>
            <a:srgbClr val="E4EBF5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65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11951" y="2181225"/>
            <a:ext cx="4281488" cy="2586038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22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429250" y="2217738"/>
            <a:ext cx="5106988" cy="3194050"/>
          </a:xfrm>
          <a:prstGeom prst="rect">
            <a:avLst/>
          </a:prstGeom>
          <a:solidFill>
            <a:srgbClr val="E4EBF5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273550" y="3171825"/>
            <a:ext cx="1854200" cy="243840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878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997819"/>
            <a:ext cx="12192000" cy="38601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57324" y="1338335"/>
            <a:ext cx="4443413" cy="3338512"/>
          </a:xfrm>
          <a:prstGeom prst="rect">
            <a:avLst/>
          </a:prstGeom>
          <a:solidFill>
            <a:srgbClr val="E4EBF5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10074" y="2976563"/>
            <a:ext cx="1363663" cy="251460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220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74750" y="2644775"/>
            <a:ext cx="3736975" cy="2278063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3994150"/>
            <a:ext cx="5060950" cy="1797051"/>
          </a:xfrm>
          <a:prstGeom prst="roundRect">
            <a:avLst>
              <a:gd name="adj" fmla="val 2630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88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 Up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081588" y="2809875"/>
            <a:ext cx="2041525" cy="2676525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87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728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9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077663"/>
      </p:ext>
    </p:extLst>
  </p:cSld>
  <p:clrMapOvr>
    <a:masterClrMapping/>
  </p:clrMapOvr>
  <p:transition advClick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D8D019-926E-4ECC-902F-23C90FB3D3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t="2957" r="577" b="764"/>
          <a:stretch/>
        </p:blipFill>
        <p:spPr>
          <a:xfrm>
            <a:off x="-193536" y="0"/>
            <a:ext cx="1238553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1A7CFC-FE7E-44EA-A600-E26BD1CE77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8" y="4777333"/>
            <a:ext cx="1531002" cy="11916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9C3D91-03EE-4762-AB57-4113CDA20312}"/>
              </a:ext>
            </a:extLst>
          </p:cNvPr>
          <p:cNvSpPr txBox="1"/>
          <p:nvPr userDrawn="1"/>
        </p:nvSpPr>
        <p:spPr>
          <a:xfrm>
            <a:off x="557902" y="5969017"/>
            <a:ext cx="2413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WWW.UHASSELT.BE/DSI</a:t>
            </a:r>
          </a:p>
        </p:txBody>
      </p:sp>
    </p:spTree>
    <p:extLst>
      <p:ext uri="{BB962C8B-B14F-4D97-AF65-F5344CB8AC3E}">
        <p14:creationId xmlns:p14="http://schemas.microsoft.com/office/powerpoint/2010/main" val="272648478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5675144" y="685800"/>
            <a:ext cx="3640951" cy="1790888"/>
          </a:xfrm>
          <a:prstGeom prst="roundRect">
            <a:avLst>
              <a:gd name="adj" fmla="val 24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 userDrawn="1"/>
        </p:nvSpPr>
        <p:spPr>
          <a:xfrm>
            <a:off x="5675145" y="4381312"/>
            <a:ext cx="3640950" cy="1790888"/>
          </a:xfrm>
          <a:prstGeom prst="roundRect">
            <a:avLst>
              <a:gd name="adj" fmla="val 12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7525208" y="2533556"/>
            <a:ext cx="3640951" cy="1790888"/>
          </a:xfrm>
          <a:prstGeom prst="roundRect">
            <a:avLst>
              <a:gd name="adj" fmla="val 123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685800"/>
            <a:ext cx="4581144" cy="5486400"/>
          </a:xfrm>
          <a:prstGeom prst="roundRect">
            <a:avLst>
              <a:gd name="adj" fmla="val 1525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375775" y="685800"/>
            <a:ext cx="1792224" cy="1792224"/>
          </a:xfrm>
          <a:prstGeom prst="roundRect">
            <a:avLst>
              <a:gd name="adj" fmla="val 3179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675313" y="2533650"/>
            <a:ext cx="1792224" cy="1792224"/>
          </a:xfrm>
          <a:prstGeom prst="roundRect">
            <a:avLst>
              <a:gd name="adj" fmla="val 2592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75775" y="4381500"/>
            <a:ext cx="1792224" cy="1792224"/>
          </a:xfrm>
          <a:prstGeom prst="roundRect">
            <a:avLst>
              <a:gd name="adj" fmla="val 2006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2057400" cy="2057400"/>
          </a:xfrm>
          <a:prstGeom prst="roundRect">
            <a:avLst>
              <a:gd name="adj" fmla="val 3179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56000" y="2525233"/>
            <a:ext cx="2057400" cy="2057400"/>
          </a:xfrm>
          <a:prstGeom prst="roundRect">
            <a:avLst>
              <a:gd name="adj" fmla="val 3179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083300" y="2525233"/>
            <a:ext cx="2057400" cy="2057400"/>
          </a:xfrm>
          <a:prstGeom prst="roundRect">
            <a:avLst>
              <a:gd name="adj" fmla="val 3179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610600" y="2525233"/>
            <a:ext cx="2057400" cy="2057400"/>
          </a:xfrm>
          <a:prstGeom prst="roundRect">
            <a:avLst>
              <a:gd name="adj" fmla="val 3179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834116" cy="1834116"/>
          </a:xfrm>
          <a:prstGeom prst="roundRect">
            <a:avLst>
              <a:gd name="adj" fmla="val 3179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979996" y="2525233"/>
            <a:ext cx="1834116" cy="1834116"/>
          </a:xfrm>
          <a:prstGeom prst="roundRect">
            <a:avLst>
              <a:gd name="adj" fmla="val 3179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931292" y="2525233"/>
            <a:ext cx="1834116" cy="1834116"/>
          </a:xfrm>
          <a:prstGeom prst="roundRect">
            <a:avLst>
              <a:gd name="adj" fmla="val 3179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882588" y="2525233"/>
            <a:ext cx="1834116" cy="1834116"/>
          </a:xfrm>
          <a:prstGeom prst="roundRect">
            <a:avLst>
              <a:gd name="adj" fmla="val 3179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33884" y="2525233"/>
            <a:ext cx="1834116" cy="1834116"/>
          </a:xfrm>
          <a:prstGeom prst="roundRect">
            <a:avLst>
              <a:gd name="adj" fmla="val 3179"/>
            </a:avLst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3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rgbClr val="DDE5F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5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9C3CF53-BDD9-4591-8049-594D79CF7859}"/>
              </a:ext>
            </a:extLst>
          </p:cNvPr>
          <p:cNvSpPr/>
          <p:nvPr userDrawn="1"/>
        </p:nvSpPr>
        <p:spPr>
          <a:xfrm>
            <a:off x="10979529" y="6414646"/>
            <a:ext cx="248529" cy="248529"/>
          </a:xfrm>
          <a:prstGeom prst="ellipse">
            <a:avLst/>
          </a:prstGeom>
          <a:solidFill>
            <a:srgbClr val="E03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 userDrawn="1"/>
        </p:nvSpPr>
        <p:spPr>
          <a:xfrm>
            <a:off x="919756" y="6356350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chemeClr val="accent6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Data Science Institute</a:t>
            </a:r>
            <a:endParaRPr lang="en-US" sz="1100" b="0" dirty="0">
              <a:solidFill>
                <a:schemeClr val="accent6">
                  <a:lumMod val="50000"/>
                </a:schemeClr>
              </a:solidFill>
              <a:latin typeface="+mj-lt"/>
              <a:ea typeface="Roboto Condensed Light" panose="02000000000000000000" pitchFamily="2" charset="0"/>
            </a:endParaRPr>
          </a:p>
        </p:txBody>
      </p:sp>
      <p:sp>
        <p:nvSpPr>
          <p:cNvPr id="7" name="Web Site Name">
            <a:extLst>
              <a:ext uri="{FF2B5EF4-FFF2-40B4-BE49-F238E27FC236}">
                <a16:creationId xmlns:a16="http://schemas.microsoft.com/office/drawing/2014/main" id="{89E0C8CA-CFFC-46C6-B922-1BF8A9B24217}"/>
              </a:ext>
            </a:extLst>
          </p:cNvPr>
          <p:cNvSpPr txBox="1"/>
          <p:nvPr userDrawn="1"/>
        </p:nvSpPr>
        <p:spPr>
          <a:xfrm>
            <a:off x="4653759" y="6454273"/>
            <a:ext cx="2884481" cy="1692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100">
                <a:solidFill>
                  <a:schemeClr val="accent6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r>
              <a:rPr lang="en-US" dirty="0">
                <a:latin typeface="+mj-lt"/>
              </a:rPr>
              <a:t>www.UHasselt.be/DSI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B0806CA-9FC6-4EE9-94DB-027A517A74B5}"/>
              </a:ext>
            </a:extLst>
          </p:cNvPr>
          <p:cNvSpPr txBox="1">
            <a:spLocks/>
          </p:cNvSpPr>
          <p:nvPr userDrawn="1"/>
        </p:nvSpPr>
        <p:spPr>
          <a:xfrm>
            <a:off x="10539413" y="6348410"/>
            <a:ext cx="730307" cy="381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100">
                <a:solidFill>
                  <a:schemeClr val="accent6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A2912448-FEEC-49E8-9588-2DF1F90D57C2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437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68" r:id="rId4"/>
    <p:sldLayoutId id="2147483667" r:id="rId5"/>
    <p:sldLayoutId id="2147483669" r:id="rId6"/>
    <p:sldLayoutId id="2147483653" r:id="rId7"/>
    <p:sldLayoutId id="2147483670" r:id="rId8"/>
    <p:sldLayoutId id="2147483660" r:id="rId9"/>
    <p:sldLayoutId id="2147483671" r:id="rId10"/>
    <p:sldLayoutId id="2147483672" r:id="rId11"/>
    <p:sldLayoutId id="2147483673" r:id="rId12"/>
    <p:sldLayoutId id="2147483661" r:id="rId13"/>
    <p:sldLayoutId id="2147483675" r:id="rId14"/>
    <p:sldLayoutId id="2147483674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62" r:id="rId24"/>
    <p:sldLayoutId id="2147483684" r:id="rId25"/>
    <p:sldLayoutId id="2147483685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87" r:id="rId33"/>
    <p:sldLayoutId id="2147483686" r:id="rId34"/>
    <p:sldLayoutId id="2147483694" r:id="rId35"/>
    <p:sldLayoutId id="2147483663" r:id="rId36"/>
    <p:sldLayoutId id="2147483664" r:id="rId37"/>
    <p:sldLayoutId id="2147483665" r:id="rId38"/>
    <p:sldLayoutId id="2147483695" r:id="rId39"/>
    <p:sldLayoutId id="2147483696" r:id="rId40"/>
    <p:sldLayoutId id="2147483697" r:id="rId41"/>
    <p:sldLayoutId id="2147483666" r:id="rId42"/>
    <p:sldLayoutId id="2147483698" r:id="rId43"/>
    <p:sldLayoutId id="2147483654" r:id="rId44"/>
    <p:sldLayoutId id="2147483655" r:id="rId45"/>
    <p:sldLayoutId id="2147483656" r:id="rId46"/>
    <p:sldLayoutId id="2147483699" r:id="rId47"/>
    <p:sldLayoutId id="2147483657" r:id="rId48"/>
    <p:sldLayoutId id="2147483658" r:id="rId49"/>
    <p:sldLayoutId id="2147483700" r:id="rId50"/>
    <p:sldLayoutId id="2147483659" r:id="rId51"/>
    <p:sldLayoutId id="2147483701" r:id="rId52"/>
    <p:sldLayoutId id="2147483702" r:id="rId53"/>
    <p:sldLayoutId id="2147483703" r:id="rId5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348" y="576783"/>
            <a:ext cx="7096652" cy="260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GB" sz="3200" b="1">
                <a:solidFill>
                  <a:schemeClr val="accent6">
                    <a:lumMod val="50000"/>
                  </a:schemeClr>
                </a:solidFill>
                <a:ea typeface="Roboto Condensed Light" panose="02000000000000000000" pitchFamily="2" charset="0"/>
              </a:rPr>
              <a:t>A Compositional Model to Predict the Aggregated Isotope Distribution for Average peptides using a compositional spline model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1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9756" y="1103293"/>
            <a:ext cx="2825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CLOSURE TERM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34" y="1688068"/>
            <a:ext cx="4982076" cy="498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9756" y="1103293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COMPOSITIONAL DATA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8"/>
          <a:stretch/>
        </p:blipFill>
        <p:spPr>
          <a:xfrm>
            <a:off x="316431" y="2032541"/>
            <a:ext cx="8165561" cy="4139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18" y="2394283"/>
            <a:ext cx="3027869" cy="30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9756" y="1103293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COMPOSITIONAL DATA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429" y="1635292"/>
            <a:ext cx="5222708" cy="52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8700" y="701748"/>
            <a:ext cx="1157689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POINTLESS4DNA</a:t>
            </a:r>
            <a:endParaRPr lang="en-US" sz="1100" b="1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9756" y="1103293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METHOD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8956" y="2633685"/>
            <a:ext cx="7351537" cy="334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theoretical isotope distribution is based on a multinomial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expansion</a:t>
            </a:r>
            <a:b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C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ompositional data (sum to one) 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600" b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isotopes and the distribution of the probabilities vary in function of the </a:t>
            </a:r>
            <a:r>
              <a:rPr lang="en-GB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mass. </a:t>
            </a:r>
            <a:r>
              <a:rPr lang="en-GB" sz="16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GB" sz="16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6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Introduce s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ink-hole 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contracts the leftover probabilities into one isotope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variant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called the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closure term (pseudo-isotope)</a:t>
            </a:r>
            <a:b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 of the isotope information is captured by the first 20 isotopic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variants 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additional 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closure component.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GB" sz="16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9239" y="1991775"/>
            <a:ext cx="7965382" cy="2862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GB" sz="2000" i="1" dirty="0"/>
          </a:p>
        </p:txBody>
      </p:sp>
      <p:sp>
        <p:nvSpPr>
          <p:cNvPr id="14" name="Rectangle 13"/>
          <p:cNvSpPr/>
          <p:nvPr/>
        </p:nvSpPr>
        <p:spPr>
          <a:xfrm>
            <a:off x="1028700" y="1991775"/>
            <a:ext cx="2497340" cy="28620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1568" y="3913630"/>
            <a:ext cx="2574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/>
              <a:t>COMPOSITIONAL </a:t>
            </a:r>
          </a:p>
          <a:p>
            <a:pPr algn="ctr"/>
            <a:r>
              <a:rPr lang="en-US" b="1" smtClean="0"/>
              <a:t>DATA TRANSFORMATION</a:t>
            </a:r>
            <a:endParaRPr lang="en-GB" b="1" dirty="0"/>
          </a:p>
        </p:txBody>
      </p:sp>
      <p:sp>
        <p:nvSpPr>
          <p:cNvPr id="17" name="Oval 16"/>
          <p:cNvSpPr/>
          <p:nvPr/>
        </p:nvSpPr>
        <p:spPr>
          <a:xfrm>
            <a:off x="1603459" y="2421418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2"/>
              <p:cNvSpPr>
                <a:spLocks noChangeArrowheads="1"/>
              </p:cNvSpPr>
              <p:nvPr/>
            </p:nvSpPr>
            <p:spPr bwMode="auto">
              <a:xfrm>
                <a:off x="3729190" y="2141694"/>
                <a:ext cx="7344774" cy="2712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lvl="0" indent="-28575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</a:pPr>
                <a:r>
                  <a:rPr kumimoji="0" lang="en-GB" altLang="en-US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Isotope </a:t>
                </a:r>
                <a:r>
                  <a:rPr kumimoji="0" lang="en-GB" altLang="en-US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probabilities, are nonnegative and constrained to sum to one </a:t>
                </a:r>
                <a:endParaRPr lang="en-GB" altLang="en-US" b="1">
                  <a:solidFill>
                    <a:srgbClr val="FFFFFF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marR="0" lvl="0" indent="-28575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</a:pPr>
                <a:r>
                  <a:rPr lang="en-GB" altLang="en-US" b="1" smtClean="0">
                    <a:solidFill>
                      <a:srgbClr val="FFFFFF"/>
                    </a:solidFill>
                  </a:rPr>
                  <a:t>A </a:t>
                </a:r>
                <a:r>
                  <a:rPr lang="en-GB" b="1" smtClean="0">
                    <a:solidFill>
                      <a:srgbClr val="FFFFFF"/>
                    </a:solidFill>
                  </a:rPr>
                  <a:t>regression </a:t>
                </a:r>
                <a:r>
                  <a:rPr lang="en-GB" b="1">
                    <a:solidFill>
                      <a:srgbClr val="FFFFFF"/>
                    </a:solidFill>
                  </a:rPr>
                  <a:t>modelling </a:t>
                </a:r>
                <a:r>
                  <a:rPr lang="en-GB" b="1" smtClean="0">
                    <a:solidFill>
                      <a:srgbClr val="FFFFFF"/>
                    </a:solidFill>
                  </a:rPr>
                  <a:t>approach </a:t>
                </a:r>
                <a:r>
                  <a:rPr lang="en-GB" b="1">
                    <a:solidFill>
                      <a:srgbClr val="FFFFFF"/>
                    </a:solidFill>
                  </a:rPr>
                  <a:t>requires the data to be </a:t>
                </a:r>
                <a:r>
                  <a:rPr lang="en-GB" b="1" smtClean="0">
                    <a:solidFill>
                      <a:srgbClr val="FFFFFF"/>
                    </a:solidFill>
                  </a:rPr>
                  <a:t>real-valued</a:t>
                </a:r>
                <a:r>
                  <a:rPr lang="en-GB" sz="1600" smtClean="0">
                    <a:solidFill>
                      <a:srgbClr val="FFFFFF"/>
                    </a:solidFill>
                  </a:rPr>
                  <a:t/>
                </a:r>
                <a:br>
                  <a:rPr lang="en-GB" sz="1600" smtClean="0">
                    <a:solidFill>
                      <a:srgbClr val="FFFFFF"/>
                    </a:solidFill>
                  </a:rPr>
                </a:br>
                <a:endParaRPr kumimoji="0" lang="en-GB" altLang="en-US" sz="16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à"/>
                </a:pPr>
                <a:r>
                  <a:rPr kumimoji="0" lang="en-GB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Aitchison</a:t>
                </a:r>
                <a:r>
                  <a:rPr lang="en-GB" altLang="en-US" sz="1600" smtClean="0">
                    <a:solidFill>
                      <a:srgbClr val="FFFF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kumimoji="0" lang="en-GB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compositional data</a:t>
                </a:r>
                <a:r>
                  <a:rPr lang="en-GB" altLang="en-US" sz="1600">
                    <a:solidFill>
                      <a:srgbClr val="FFFF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GB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represented on a high-dimensional </a:t>
                </a:r>
                <a:r>
                  <a:rPr kumimoji="0" lang="en-GB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simple</a:t>
                </a:r>
                <a:r>
                  <a:rPr lang="en-GB" altLang="en-US" sz="1600" smtClean="0">
                    <a:solidFill>
                      <a:srgbClr val="FFFF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lang="en-GB" altLang="en-US" sz="1600">
                  <a:solidFill>
                    <a:srgbClr val="FFFFFF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≥0 </m:t>
                      </m:r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=1,…,7)  </m:t>
                      </m:r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nary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en-US" sz="1600" smtClean="0">
                  <a:solidFill>
                    <a:srgbClr val="FFFFFF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à"/>
                </a:pPr>
                <a:r>
                  <a:rPr lang="en-US" altLang="en-US" sz="1600" smtClean="0">
                    <a:solidFill>
                      <a:srgbClr val="FFFF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Additive log-ratio transformation</a:t>
                </a:r>
                <a:endParaRPr lang="en-GB" altLang="en-US" sz="1600" smtClean="0">
                  <a:solidFill>
                    <a:srgbClr val="FFFFFF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 (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→ 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... , </m:t>
                          </m:r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6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GB" altLang="en-US" sz="1600" b="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mc:Choice>
        <mc:Fallback>
          <p:sp>
            <p:nvSpPr>
              <p:cNvPr id="1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9190" y="2141694"/>
                <a:ext cx="7344774" cy="2712153"/>
              </a:xfrm>
              <a:prstGeom prst="rect">
                <a:avLst/>
              </a:prstGeom>
              <a:blipFill>
                <a:blip r:embed="rId3"/>
                <a:stretch>
                  <a:fillRect l="-581" t="-6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57399" y="5283490"/>
                <a:ext cx="6526851" cy="738664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chemeClr val="bg2">
                    <a:lumMod val="8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GB" sz="1400" smtClean="0">
                    <a:sym typeface="Wingdings" panose="05000000000000000000" pitchFamily="2" charset="2"/>
                  </a:rPr>
                  <a:t>M</a:t>
                </a:r>
                <a:r>
                  <a:rPr lang="en-GB" sz="1400" smtClean="0"/>
                  <a:t>onoisotopic </a:t>
                </a:r>
                <a:r>
                  <a:rPr lang="en-GB" sz="1400"/>
                  <a:t>peak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/>
                        </m:ctrlPr>
                      </m:sSubPr>
                      <m:e>
                        <m:r>
                          <a:rPr lang="en-GB" sz="1400" i="1"/>
                          <m:t>𝑥</m:t>
                        </m:r>
                      </m:e>
                      <m:sub>
                        <m:r>
                          <a:rPr lang="en-GB" sz="1400" i="1"/>
                          <m:t>1</m:t>
                        </m:r>
                      </m:sub>
                    </m:sSub>
                  </m:oMath>
                </a14:m>
                <a:r>
                  <a:rPr lang="en-GB" sz="1400" smtClean="0"/>
                  <a:t>) as reference component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GB" sz="1400" smtClean="0">
                    <a:sym typeface="Wingdings" panose="05000000000000000000" pitchFamily="2" charset="2"/>
                  </a:rPr>
                  <a:t>In</a:t>
                </a:r>
                <a:r>
                  <a:rPr lang="en-GB" sz="1400" smtClean="0"/>
                  <a:t> </a:t>
                </a:r>
                <a:r>
                  <a:rPr lang="en-GB" sz="1400"/>
                  <a:t>general, for </a:t>
                </a:r>
                <a:r>
                  <a:rPr lang="en-GB" sz="1400"/>
                  <a:t>peptides</a:t>
                </a:r>
                <a:r>
                  <a:rPr lang="en-GB" sz="1400" smtClean="0"/>
                  <a:t>, </a:t>
                </a:r>
                <a:r>
                  <a:rPr lang="en-GB" sz="1400"/>
                  <a:t>always </a:t>
                </a:r>
                <a:r>
                  <a:rPr lang="en-GB" sz="1400"/>
                  <a:t>observed </a:t>
                </a:r>
                <a:endParaRPr lang="en-GB" sz="1400" smtClean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GB" sz="1400" smtClean="0"/>
                  <a:t>Choice </a:t>
                </a:r>
                <a:r>
                  <a:rPr lang="en-GB" sz="1400"/>
                  <a:t>of </a:t>
                </a:r>
                <a:r>
                  <a:rPr lang="en-GB" sz="1400" smtClean="0"/>
                  <a:t>reference </a:t>
                </a:r>
                <a:r>
                  <a:rPr lang="en-GB" sz="1400"/>
                  <a:t>component does not influence the results or </a:t>
                </a:r>
                <a:r>
                  <a:rPr lang="en-GB" sz="1400"/>
                  <a:t>the </a:t>
                </a:r>
                <a:r>
                  <a:rPr lang="en-GB" sz="1400" smtClean="0"/>
                  <a:t>interpretation</a:t>
                </a:r>
                <a:endParaRPr lang="en-GB" sz="140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99" y="5283490"/>
                <a:ext cx="6526851" cy="738664"/>
              </a:xfrm>
              <a:prstGeom prst="rect">
                <a:avLst/>
              </a:prstGeom>
              <a:blipFill>
                <a:blip r:embed="rId4"/>
                <a:stretch>
                  <a:fillRect t="-813" b="-6504"/>
                </a:stretch>
              </a:blipFill>
              <a:ln>
                <a:solidFill>
                  <a:schemeClr val="bg2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79116" y="2583944"/>
            <a:ext cx="1038011" cy="10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7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9756" y="1103293"/>
            <a:ext cx="746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COMPOSITIONAL DATA TRANSFORMATION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705977"/>
            <a:ext cx="9740901" cy="515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19756" y="1103293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METHOD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79239" y="1991775"/>
            <a:ext cx="7965382" cy="2862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GB" sz="2000" i="1" dirty="0"/>
          </a:p>
        </p:txBody>
      </p:sp>
      <p:sp>
        <p:nvSpPr>
          <p:cNvPr id="15" name="Rectangle 14"/>
          <p:cNvSpPr/>
          <p:nvPr/>
        </p:nvSpPr>
        <p:spPr>
          <a:xfrm>
            <a:off x="1028700" y="1991775"/>
            <a:ext cx="2497340" cy="28620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9555" y="2076831"/>
            <a:ext cx="7344773" cy="2573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smtClean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PENALIZED SPLINE REGRESSION</a:t>
            </a:r>
            <a:r>
              <a:rPr lang="en-GB" sz="1600" smtClean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sz="1600" smtClean="0">
              <a:solidFill>
                <a:srgbClr val="FFFF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60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smtClean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M</a:t>
            </a:r>
            <a:r>
              <a:rPr lang="en-GB" sz="1600" smtClean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odel the relationship </a:t>
            </a:r>
            <a:r>
              <a:rPr lang="en-GB" sz="160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between the monoisotopic mass of a </a:t>
            </a:r>
            <a:r>
              <a:rPr lang="en-GB" sz="1600" smtClean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peptide and </a:t>
            </a:r>
            <a:r>
              <a:rPr lang="en-GB" sz="160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its corresponding isotopic envelope (containing the first </a:t>
            </a:r>
            <a:r>
              <a:rPr lang="en-GB" sz="160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GB" sz="1600" smtClean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isotopic variants </a:t>
            </a:r>
            <a:r>
              <a:rPr lang="en-GB" sz="160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 pseudo-isotope), transformed into ALR space. </a:t>
            </a:r>
            <a:endParaRPr lang="en-GB" sz="1600" smtClean="0">
              <a:solidFill>
                <a:srgbClr val="FFFF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>
              <a:solidFill>
                <a:schemeClr val="bg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smtClean="0">
                <a:solidFill>
                  <a:schemeClr val="bg2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O</a:t>
            </a:r>
            <a:r>
              <a:rPr lang="en-GB" sz="1600" smtClean="0">
                <a:solidFill>
                  <a:schemeClr val="bg2"/>
                </a:solidFill>
              </a:rPr>
              <a:t>rder </a:t>
            </a:r>
            <a:r>
              <a:rPr lang="en-GB" sz="1600">
                <a:solidFill>
                  <a:schemeClr val="bg2"/>
                </a:solidFill>
              </a:rPr>
              <a:t>of the spline and the estimation of the smoothing parameters are automatically determined using generalized cross validation</a:t>
            </a:r>
            <a:endParaRPr lang="en-GB" sz="1600" smtClean="0">
              <a:solidFill>
                <a:schemeClr val="bg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3085" y="3822668"/>
            <a:ext cx="2158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/>
              <a:t>SPLINE REGRESSION </a:t>
            </a:r>
          </a:p>
          <a:p>
            <a:pPr algn="ctr"/>
            <a:r>
              <a:rPr lang="en-US" b="1" smtClean="0"/>
              <a:t>MODELLING</a:t>
            </a:r>
            <a:endParaRPr lang="en-GB" b="1" dirty="0"/>
          </a:p>
        </p:txBody>
      </p:sp>
      <p:sp>
        <p:nvSpPr>
          <p:cNvPr id="18" name="Oval 17"/>
          <p:cNvSpPr/>
          <p:nvPr/>
        </p:nvSpPr>
        <p:spPr>
          <a:xfrm>
            <a:off x="1633461" y="2423164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406" y="2677173"/>
            <a:ext cx="911710" cy="9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3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19756" y="1103293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METHOD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79239" y="1991775"/>
            <a:ext cx="7965382" cy="2862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GB" sz="2000" i="1" dirty="0"/>
          </a:p>
        </p:txBody>
      </p:sp>
      <p:sp>
        <p:nvSpPr>
          <p:cNvPr id="15" name="Rectangle 14"/>
          <p:cNvSpPr/>
          <p:nvPr/>
        </p:nvSpPr>
        <p:spPr>
          <a:xfrm>
            <a:off x="1028700" y="1991775"/>
            <a:ext cx="2497340" cy="28620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9555" y="2076831"/>
            <a:ext cx="7344773" cy="1351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smtClean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IMPACT OF SULPHUR ATOMS ON PATTERN OF ISOTOPE DISTRIBUTION</a:t>
            </a:r>
            <a:endParaRPr lang="en-GB" sz="1600" smtClean="0">
              <a:solidFill>
                <a:srgbClr val="FFFF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60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smtClean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600" smtClean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Six distinct models for each Sulphur category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smtClean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Model each ALR univariately</a:t>
            </a:r>
            <a:endParaRPr lang="en-GB" sz="1600" smtClean="0">
              <a:solidFill>
                <a:srgbClr val="FFFF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3085" y="3822668"/>
            <a:ext cx="2158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/>
              <a:t>SPLINE REGRESSION </a:t>
            </a:r>
          </a:p>
          <a:p>
            <a:pPr algn="ctr"/>
            <a:r>
              <a:rPr lang="en-US" b="1" smtClean="0"/>
              <a:t>MODELLING</a:t>
            </a:r>
            <a:endParaRPr lang="en-GB" b="1" dirty="0"/>
          </a:p>
        </p:txBody>
      </p:sp>
      <p:sp>
        <p:nvSpPr>
          <p:cNvPr id="18" name="Oval 17"/>
          <p:cNvSpPr/>
          <p:nvPr/>
        </p:nvSpPr>
        <p:spPr>
          <a:xfrm>
            <a:off x="1633461" y="2423164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hape 2920"/>
          <p:cNvSpPr/>
          <p:nvPr/>
        </p:nvSpPr>
        <p:spPr>
          <a:xfrm>
            <a:off x="5232383" y="3980508"/>
            <a:ext cx="554805" cy="321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C00000"/>
              </a:solidFill>
              <a:latin typeface="Calibri" panose="020F0502020204030204" pitchFamily="34" charset="0"/>
              <a:ea typeface="Lato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0387" y="3896228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bg2"/>
                </a:solidFill>
              </a:rPr>
              <a:t>6 X 6 = 36 models</a:t>
            </a:r>
            <a:endParaRPr lang="en-GB" sz="2400" b="1">
              <a:solidFill>
                <a:schemeClr val="bg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406" y="2677173"/>
            <a:ext cx="911710" cy="9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9756" y="1103293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SPLINE MODELLING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705977"/>
            <a:ext cx="9740901" cy="515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19756" y="1103293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METHOD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79239" y="1991775"/>
            <a:ext cx="7965382" cy="2862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GB" sz="2000" i="1" dirty="0"/>
          </a:p>
        </p:txBody>
      </p:sp>
      <p:sp>
        <p:nvSpPr>
          <p:cNvPr id="15" name="Rectangle 14"/>
          <p:cNvSpPr/>
          <p:nvPr/>
        </p:nvSpPr>
        <p:spPr>
          <a:xfrm>
            <a:off x="1028700" y="1991775"/>
            <a:ext cx="2497340" cy="28620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799555" y="2076831"/>
                <a:ext cx="7702634" cy="241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 b="1">
                    <a:solidFill>
                      <a:schemeClr val="bg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obtain the isotopic probabilities</a:t>
                </a:r>
                <a:r>
                  <a:rPr lang="en-GB" sz="1600" b="1">
                    <a:solidFill>
                      <a:schemeClr val="bg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GB" sz="1600" b="1" smtClean="0">
                    <a:solidFill>
                      <a:schemeClr val="bg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ALR </a:t>
                </a:r>
                <a:r>
                  <a:rPr lang="en-GB" sz="1600" b="1">
                    <a:solidFill>
                      <a:schemeClr val="bg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ratios need to be back-transformed to the original </a:t>
                </a:r>
                <a:r>
                  <a:rPr lang="en-GB" sz="1600" b="1">
                    <a:solidFill>
                      <a:schemeClr val="bg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simplex </a:t>
                </a:r>
                <a:r>
                  <a:rPr lang="en-GB" sz="1600" b="1" smtClean="0">
                    <a:solidFill>
                      <a:schemeClr val="bg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space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GB" sz="16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GB" sz="1600">
                    <a:solidFill>
                      <a:schemeClr val="bg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M</a:t>
                </a:r>
                <a:r>
                  <a:rPr lang="en-GB" sz="1600">
                    <a:solidFill>
                      <a:schemeClr val="bg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odified </a:t>
                </a:r>
                <a:r>
                  <a:rPr lang="en-GB" sz="1600">
                    <a:solidFill>
                      <a:schemeClr val="bg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softmax </a:t>
                </a:r>
                <a:r>
                  <a:rPr lang="en-GB" sz="1600" smtClean="0">
                    <a:solidFill>
                      <a:schemeClr val="bg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transformation</a:t>
                </a:r>
                <a:endParaRPr lang="en-US" sz="160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solidFill>
                                <a:schemeClr val="bg2"/>
                              </a:solidFill>
                            </a:rPr>
                          </m:ctrlPr>
                        </m:sSup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</a:rPr>
                            <m:t>ℝ</m:t>
                          </m:r>
                        </m:e>
                        <m:sup>
                          <m:r>
                            <a:rPr lang="en-GB" sz="1600" i="1">
                              <a:solidFill>
                                <a:schemeClr val="bg2"/>
                              </a:solidFill>
                            </a:rPr>
                            <m:t>6</m:t>
                          </m:r>
                        </m:sup>
                      </m:sSup>
                      <m:r>
                        <a:rPr lang="en-GB" sz="1600" i="1">
                          <a:solidFill>
                            <a:schemeClr val="bg2"/>
                          </a:solidFill>
                        </a:rPr>
                        <m:t>→</m:t>
                      </m:r>
                      <m:sSup>
                        <m:sSup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</a:rPr>
                          </m:ctrlPr>
                        </m:sSup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</a:rPr>
                            <m:t>𝑆</m:t>
                          </m:r>
                        </m:e>
                        <m:sup>
                          <m:r>
                            <a:rPr lang="en-GB" sz="1600" i="1">
                              <a:solidFill>
                                <a:schemeClr val="bg2"/>
                              </a:solidFill>
                            </a:rPr>
                            <m:t>6</m:t>
                          </m:r>
                        </m:sup>
                      </m:sSup>
                      <m:r>
                        <a:rPr lang="en-GB" sz="1600" i="1">
                          <a:solidFill>
                            <a:schemeClr val="bg2"/>
                          </a:solidFill>
                        </a:rPr>
                        <m:t>: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bg2"/>
                              </a:solidFill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bg2"/>
                              </a:solidFill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2"/>
                          </a:solidFill>
                        </a:rPr>
                        <m:t>→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bg2"/>
                              </a:solidFill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bg2"/>
                              </a:solidFill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2"/>
                          </a:solidFill>
                        </a:rPr>
                        <m:t>=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lang="en-GB" sz="1600" i="1">
                              <a:solidFill>
                                <a:schemeClr val="bg2"/>
                              </a:solidFill>
                            </a:rPr>
                            <m:t>,</m:t>
                          </m:r>
                          <m:f>
                            <m:f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lang="en-GB" sz="1600" i="1">
                              <a:solidFill>
                                <a:schemeClr val="bg2"/>
                              </a:solidFill>
                            </a:rPr>
                            <m:t>,…,</m:t>
                          </m:r>
                          <m:f>
                            <m:f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</a:rPr>
                                        <m:t>6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GB" sz="1600">
                  <a:solidFill>
                    <a:schemeClr val="bg2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solidFill>
                            <a:schemeClr val="bg2"/>
                          </a:solidFill>
                        </a:rPr>
                        <m:t>𝑤𝑖𝑡h</m:t>
                      </m:r>
                      <m:r>
                        <a:rPr lang="en-GB" sz="1600" i="1">
                          <a:solidFill>
                            <a:schemeClr val="bg2"/>
                          </a:solidFill>
                        </a:rPr>
                        <m:t> </m:t>
                      </m:r>
                      <m:r>
                        <a:rPr lang="en-GB" sz="1600" i="1">
                          <a:solidFill>
                            <a:schemeClr val="bg2"/>
                          </a:solidFill>
                        </a:rPr>
                        <m:t>𝑔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</a:rPr>
                          </m:ctrlPr>
                        </m:d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</a:rPr>
                            <m:t>𝑧</m:t>
                          </m:r>
                        </m:e>
                      </m:d>
                      <m:r>
                        <a:rPr lang="en-GB" sz="1600" i="1">
                          <a:solidFill>
                            <a:schemeClr val="bg2"/>
                          </a:solidFill>
                        </a:rPr>
                        <m:t>=1+</m:t>
                      </m:r>
                      <m:sSup>
                        <m:sSup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</a:rPr>
                          </m:ctrlPr>
                        </m:sSup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GB" sz="1600" i="1">
                          <a:solidFill>
                            <a:schemeClr val="bg2"/>
                          </a:solidFill>
                        </a:rPr>
                        <m:t>+…+</m:t>
                      </m:r>
                      <m:sSup>
                        <m:sSup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</a:rPr>
                          </m:ctrlPr>
                        </m:sSup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</a:rPr>
                                <m:t>6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160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GB" sz="1600" smtClean="0">
                  <a:solidFill>
                    <a:srgbClr val="FFFFFF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55" y="2076831"/>
                <a:ext cx="7702634" cy="2414315"/>
              </a:xfrm>
              <a:prstGeom prst="rect">
                <a:avLst/>
              </a:prstGeom>
              <a:blipFill>
                <a:blip r:embed="rId3"/>
                <a:stretch>
                  <a:fillRect l="-396" t="-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283085" y="3822668"/>
            <a:ext cx="2158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/>
              <a:t>SPLINE REGRESSION </a:t>
            </a:r>
          </a:p>
          <a:p>
            <a:pPr algn="ctr"/>
            <a:r>
              <a:rPr lang="en-US" b="1" smtClean="0"/>
              <a:t>MODELLING</a:t>
            </a:r>
            <a:endParaRPr lang="en-GB" b="1" dirty="0"/>
          </a:p>
        </p:txBody>
      </p:sp>
      <p:sp>
        <p:nvSpPr>
          <p:cNvPr id="18" name="Oval 17"/>
          <p:cNvSpPr/>
          <p:nvPr/>
        </p:nvSpPr>
        <p:spPr>
          <a:xfrm>
            <a:off x="1633461" y="2423164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406" y="2677173"/>
            <a:ext cx="911710" cy="9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0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09581" y="2057408"/>
            <a:ext cx="2845851" cy="63767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THEORETICAL DATASET</a:t>
            </a:r>
            <a:endParaRPr lang="en-GB" b="1"/>
          </a:p>
        </p:txBody>
      </p:sp>
      <p:sp>
        <p:nvSpPr>
          <p:cNvPr id="7" name="Rounded Rectangle 6"/>
          <p:cNvSpPr/>
          <p:nvPr/>
        </p:nvSpPr>
        <p:spPr>
          <a:xfrm>
            <a:off x="7774023" y="2057408"/>
            <a:ext cx="2845851" cy="63767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ISOTOPE MODELLING</a:t>
            </a:r>
            <a:endParaRPr lang="en-GB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8" t="41851" r="33363" b="15880"/>
          <a:stretch/>
        </p:blipFill>
        <p:spPr>
          <a:xfrm>
            <a:off x="6942309" y="3139419"/>
            <a:ext cx="4509278" cy="30568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6" t="41528" b="14177"/>
          <a:stretch/>
        </p:blipFill>
        <p:spPr>
          <a:xfrm>
            <a:off x="659396" y="3067229"/>
            <a:ext cx="4546220" cy="3184675"/>
          </a:xfrm>
          <a:prstGeom prst="rect">
            <a:avLst/>
          </a:prstGeom>
        </p:spPr>
      </p:pic>
      <p:sp>
        <p:nvSpPr>
          <p:cNvPr id="5" name="Chevron 4"/>
          <p:cNvSpPr/>
          <p:nvPr/>
        </p:nvSpPr>
        <p:spPr>
          <a:xfrm>
            <a:off x="5402180" y="1955139"/>
            <a:ext cx="1094873" cy="842211"/>
          </a:xfrm>
          <a:prstGeom prst="chevron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flipV="1">
            <a:off x="5249798" y="3750530"/>
            <a:ext cx="1648327" cy="60157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10800000" flipV="1">
            <a:off x="5205615" y="4551464"/>
            <a:ext cx="1648327" cy="60157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758749" y="3897430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C00000"/>
                </a:solidFill>
              </a:rPr>
              <a:t>ALR</a:t>
            </a:r>
            <a:endParaRPr lang="en-GB" sz="1600" b="1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2731" y="4695021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C00000"/>
                </a:solidFill>
              </a:rPr>
              <a:t>MODIFIED SOFTMAX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9756" y="1103293"/>
            <a:ext cx="3697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METHOD OVERVIEW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445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42056" y="526341"/>
            <a:ext cx="2004331" cy="33855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64586" y="1238962"/>
            <a:ext cx="623884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/>
              <a:t>The observed isotope distribution is a valuable tool for pre-processing mass spectrometry data in shotgun </a:t>
            </a:r>
            <a:r>
              <a:rPr lang="en-GB"/>
              <a:t>proteomics </a:t>
            </a:r>
            <a:r>
              <a:rPr lang="en-GB" smtClean="0"/>
              <a:t>experiments</a:t>
            </a:r>
          </a:p>
          <a:p>
            <a:r>
              <a:rPr lang="en-GB" sz="1600" smtClean="0"/>
              <a:t/>
            </a:r>
            <a:br>
              <a:rPr lang="en-GB" sz="1600" smtClean="0"/>
            </a:br>
            <a:endParaRPr lang="en-GB" sz="1600" smtClean="0"/>
          </a:p>
          <a:p>
            <a:pPr algn="just"/>
            <a:r>
              <a:rPr lang="en-GB" sz="1600" b="1" smtClean="0">
                <a:solidFill>
                  <a:srgbClr val="C00000"/>
                </a:solidFill>
              </a:rPr>
              <a:t>Identification</a:t>
            </a:r>
            <a:r>
              <a:rPr lang="en-GB" sz="1600" smtClean="0"/>
              <a:t> of </a:t>
            </a:r>
            <a:r>
              <a:rPr lang="en-GB" sz="1600" smtClean="0"/>
              <a:t>a peptide </a:t>
            </a:r>
            <a:r>
              <a:rPr lang="en-GB" sz="1600" smtClean="0">
                <a:sym typeface="Wingdings" panose="05000000000000000000" pitchFamily="2" charset="2"/>
              </a:rPr>
              <a:t> </a:t>
            </a:r>
            <a:r>
              <a:rPr lang="en-GB" sz="1600" smtClean="0"/>
              <a:t>compare </a:t>
            </a:r>
            <a:r>
              <a:rPr lang="en-GB" sz="1600"/>
              <a:t>the obtained isotope pattern </a:t>
            </a:r>
            <a:r>
              <a:rPr lang="en-GB" sz="1600" smtClean="0"/>
              <a:t>to </a:t>
            </a:r>
            <a:r>
              <a:rPr lang="en-GB" sz="1600"/>
              <a:t>the one that is theoretically expected based on its </a:t>
            </a:r>
            <a:r>
              <a:rPr lang="en-GB" sz="1600" smtClean="0"/>
              <a:t>elemental</a:t>
            </a:r>
            <a:br>
              <a:rPr lang="en-GB" sz="1600" smtClean="0"/>
            </a:br>
            <a:r>
              <a:rPr lang="en-GB" sz="1600" smtClean="0"/>
              <a:t>composition</a:t>
            </a:r>
            <a:r>
              <a:rPr lang="en-GB" sz="1600"/>
              <a:t>. </a:t>
            </a:r>
            <a:r>
              <a:rPr lang="en-GB" sz="1600" smtClean="0"/>
              <a:t>						</a:t>
            </a:r>
            <a:endParaRPr lang="en-GB" sz="1600" smtClean="0"/>
          </a:p>
          <a:p>
            <a:r>
              <a:rPr lang="en-GB" sz="1600" b="1" smtClean="0">
                <a:solidFill>
                  <a:srgbClr val="C00000"/>
                </a:solidFill>
              </a:rPr>
              <a:t>Impossible</a:t>
            </a:r>
            <a:r>
              <a:rPr lang="en-GB" sz="1600" smtClean="0"/>
              <a:t> when identity </a:t>
            </a:r>
            <a:r>
              <a:rPr lang="en-GB" sz="1600"/>
              <a:t>of the molecule under investigation is unknown.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1" y="342900"/>
            <a:ext cx="5170705" cy="5944552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27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9756" y="1282891"/>
            <a:ext cx="1052294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Beside the probabilities, the model also provides a prediction for the centroid mass of the aggregated isotope </a:t>
            </a:r>
            <a:r>
              <a:rPr lang="en-GB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9756" y="2166726"/>
            <a:ext cx="4871444" cy="2372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average value of the mass differences between the isotope variant and the monoisotopic variant </a:t>
            </a:r>
            <a:endParaRPr lang="en-GB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Sulphur category separately</a:t>
            </a:r>
            <a:endParaRPr lang="en-GB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en-GB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 </a:t>
            </a: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centroid masses of the predicted isotope probabilities by simple addition </a:t>
            </a:r>
            <a:r>
              <a:rPr lang="en-GB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observed mass of the monoisotopic </a:t>
            </a:r>
            <a:r>
              <a:rPr lang="en-GB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59071"/>
              </p:ext>
            </p:extLst>
          </p:nvPr>
        </p:nvGraphicFramePr>
        <p:xfrm>
          <a:off x="6058266" y="2272083"/>
          <a:ext cx="5889092" cy="2266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588">
                  <a:extLst>
                    <a:ext uri="{9D8B030D-6E8A-4147-A177-3AD203B41FA5}">
                      <a16:colId xmlns:a16="http://schemas.microsoft.com/office/drawing/2014/main" val="4224980837"/>
                    </a:ext>
                  </a:extLst>
                </a:gridCol>
                <a:gridCol w="592679">
                  <a:extLst>
                    <a:ext uri="{9D8B030D-6E8A-4147-A177-3AD203B41FA5}">
                      <a16:colId xmlns:a16="http://schemas.microsoft.com/office/drawing/2014/main" val="3814946529"/>
                    </a:ext>
                  </a:extLst>
                </a:gridCol>
                <a:gridCol w="901365">
                  <a:extLst>
                    <a:ext uri="{9D8B030D-6E8A-4147-A177-3AD203B41FA5}">
                      <a16:colId xmlns:a16="http://schemas.microsoft.com/office/drawing/2014/main" val="660760831"/>
                    </a:ext>
                  </a:extLst>
                </a:gridCol>
                <a:gridCol w="901365">
                  <a:extLst>
                    <a:ext uri="{9D8B030D-6E8A-4147-A177-3AD203B41FA5}">
                      <a16:colId xmlns:a16="http://schemas.microsoft.com/office/drawing/2014/main" val="2650109321"/>
                    </a:ext>
                  </a:extLst>
                </a:gridCol>
                <a:gridCol w="901365">
                  <a:extLst>
                    <a:ext uri="{9D8B030D-6E8A-4147-A177-3AD203B41FA5}">
                      <a16:colId xmlns:a16="http://schemas.microsoft.com/office/drawing/2014/main" val="417221804"/>
                    </a:ext>
                  </a:extLst>
                </a:gridCol>
                <a:gridCol w="901365">
                  <a:extLst>
                    <a:ext uri="{9D8B030D-6E8A-4147-A177-3AD203B41FA5}">
                      <a16:colId xmlns:a16="http://schemas.microsoft.com/office/drawing/2014/main" val="1120002672"/>
                    </a:ext>
                  </a:extLst>
                </a:gridCol>
                <a:gridCol w="901365">
                  <a:extLst>
                    <a:ext uri="{9D8B030D-6E8A-4147-A177-3AD203B41FA5}">
                      <a16:colId xmlns:a16="http://schemas.microsoft.com/office/drawing/2014/main" val="1184025363"/>
                    </a:ext>
                  </a:extLst>
                </a:gridCol>
              </a:tblGrid>
              <a:tr h="5666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Isotope 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Isotope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Isotope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Isotope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Isotope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Isotope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7084"/>
                  </a:ext>
                </a:extLst>
              </a:tr>
              <a:tr h="283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 S atoms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1.002891678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2.005596818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3.008229827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4.010806086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5.013344473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1680268"/>
                  </a:ext>
                </a:extLst>
              </a:tr>
              <a:tr h="283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 S atom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1.00286816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2.004629099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3.00639507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4.008163627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5.009999388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2193567"/>
                  </a:ext>
                </a:extLst>
              </a:tr>
              <a:tr h="283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 S atoms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1.002843655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2.004123027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3.00558085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4.006825931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5.00814229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864496"/>
                  </a:ext>
                </a:extLst>
              </a:tr>
              <a:tr h="283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 S atoms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1.00283248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2.004039656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3.005395842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4.006442102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5.007544965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644942"/>
                  </a:ext>
                </a:extLst>
              </a:tr>
              <a:tr h="283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 S atoms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1.002829018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2.004165477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3.005488558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4.006517479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5.007537239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2017980"/>
                  </a:ext>
                </a:extLst>
              </a:tr>
              <a:tr h="283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 S atoms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1.0028162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2.004183866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3.005451329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4.006430802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5.007365125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059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6263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19756" y="1103293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METHOD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79239" y="1991775"/>
            <a:ext cx="7965382" cy="2862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GB" sz="2000" i="1" dirty="0"/>
          </a:p>
        </p:txBody>
      </p:sp>
      <p:sp>
        <p:nvSpPr>
          <p:cNvPr id="15" name="Rectangle 14"/>
          <p:cNvSpPr/>
          <p:nvPr/>
        </p:nvSpPr>
        <p:spPr>
          <a:xfrm>
            <a:off x="1028700" y="1991775"/>
            <a:ext cx="2497340" cy="28620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6785" y="3955016"/>
            <a:ext cx="1952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/>
              <a:t>GOODNESS-OF-FIT</a:t>
            </a:r>
            <a:endParaRPr lang="en-GB" b="1" dirty="0"/>
          </a:p>
        </p:txBody>
      </p:sp>
      <p:sp>
        <p:nvSpPr>
          <p:cNvPr id="10" name="Oval 9"/>
          <p:cNvSpPr/>
          <p:nvPr/>
        </p:nvSpPr>
        <p:spPr>
          <a:xfrm>
            <a:off x="1595999" y="2552668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447" y="2738007"/>
            <a:ext cx="932882" cy="93288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725180" y="2124123"/>
            <a:ext cx="7344773" cy="3280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b="1" smtClean="0">
                <a:solidFill>
                  <a:schemeClr val="bg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Metrics </a:t>
            </a:r>
            <a:r>
              <a:rPr lang="en-GB" b="1">
                <a:solidFill>
                  <a:schemeClr val="bg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that are applicable on an only partially observed isotope cluster</a:t>
            </a:r>
            <a:endParaRPr lang="en-GB" b="1">
              <a:solidFill>
                <a:schemeClr val="bg2"/>
              </a:solidFill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mtClean="0">
                <a:solidFill>
                  <a:schemeClr val="bg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Goodness-of-fit in ALR space</a:t>
            </a:r>
            <a:endParaRPr lang="en-US" sz="1600" i="1" smtClean="0">
              <a:solidFill>
                <a:schemeClr val="bg2"/>
              </a:solidFill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smtClean="0">
                <a:solidFill>
                  <a:schemeClr val="bg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400" smtClean="0">
                <a:solidFill>
                  <a:schemeClr val="bg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>
              <a:solidFill>
                <a:schemeClr val="bg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>
              <a:solidFill>
                <a:schemeClr val="bg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mtClean="0">
                <a:solidFill>
                  <a:schemeClr val="bg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Goodness-of-fit in probability </a:t>
            </a:r>
            <a:r>
              <a:rPr lang="en-US" smtClean="0">
                <a:solidFill>
                  <a:schemeClr val="bg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space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mtClean="0">
              <a:solidFill>
                <a:schemeClr val="bg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b="1">
              <a:solidFill>
                <a:schemeClr val="bg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b="1">
              <a:solidFill>
                <a:schemeClr val="bg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256660" y="2988032"/>
                <a:ext cx="2449004" cy="702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𝐴𝐿𝑅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40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60" y="2988032"/>
                <a:ext cx="2449004" cy="702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256660" y="4104680"/>
                <a:ext cx="2255810" cy="702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𝑠𝑖𝑚𝑝𝑙𝑒𝑥</m:t>
                          </m:r>
                        </m:sub>
                        <m:sup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f>
                            <m:fPr>
                              <m:ctrlP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sz="140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60" y="4104680"/>
                <a:ext cx="2255810" cy="702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868159" y="4104680"/>
                <a:ext cx="1145378" cy="599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400" i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140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159" y="4104680"/>
                <a:ext cx="1145378" cy="5996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060482" y="41991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</a:rPr>
              <a:t>with</a:t>
            </a:r>
            <a:endParaRPr lang="en-GB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868159" y="3058173"/>
                <a:ext cx="2995564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4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4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i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14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400" i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GB" sz="1400" i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GB" sz="1400" i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GB" sz="1400" i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GB" sz="1400" i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GB" sz="140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159" y="3058173"/>
                <a:ext cx="2995564" cy="576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060483" y="312847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</a:rPr>
              <a:t>with</a:t>
            </a:r>
            <a:endParaRPr lang="en-GB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7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19756" y="1103293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METHOD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79239" y="1991775"/>
            <a:ext cx="7965382" cy="2862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GB" sz="2000" i="1" dirty="0"/>
          </a:p>
        </p:txBody>
      </p:sp>
      <p:sp>
        <p:nvSpPr>
          <p:cNvPr id="15" name="Rectangle 14"/>
          <p:cNvSpPr/>
          <p:nvPr/>
        </p:nvSpPr>
        <p:spPr>
          <a:xfrm>
            <a:off x="1028700" y="1991775"/>
            <a:ext cx="2497340" cy="28620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595999" y="2552668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629892" y="4065892"/>
            <a:ext cx="1362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/>
              <a:t>SULPHUR </a:t>
            </a:r>
          </a:p>
          <a:p>
            <a:pPr algn="ctr"/>
            <a:r>
              <a:rPr lang="en-US" b="1" smtClean="0"/>
              <a:t>PREDICTION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3818020" y="2095182"/>
            <a:ext cx="75999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 </a:t>
            </a:r>
            <a:r>
              <a:rPr lang="en-GB" sz="1600" b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 for the isotope distribution for peptides containing zero up to five </a:t>
            </a:r>
            <a:r>
              <a:rPr lang="en-GB" sz="1600" b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sulphur </a:t>
            </a:r>
            <a:r>
              <a:rPr lang="en-GB" sz="1600" b="1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atoms</a:t>
            </a:r>
          </a:p>
          <a:p>
            <a:r>
              <a:rPr lang="en-US" sz="1600" b="1" smtClean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sz="1600" smtClean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Which model to use?</a:t>
            </a: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7423" y="3238468"/>
            <a:ext cx="3293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/>
                </a:solidFill>
              </a:rPr>
              <a:t>Possibility 1: Based on minimal error</a:t>
            </a:r>
            <a:endParaRPr lang="en-GB" sz="1600" b="1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669718" y="3654823"/>
                <a:ext cx="3559949" cy="47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6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GB" sz="1600" i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6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GB" sz="16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6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𝐴𝐿𝑅</m:t>
                                  </m:r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6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𝐴𝐿𝑅</m:t>
                                  </m:r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160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718" y="3654823"/>
                <a:ext cx="3559949" cy="474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669718" y="4151716"/>
                <a:ext cx="3604577" cy="47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6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GB" sz="1600" i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6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GB" sz="16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6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𝑠𝑖𝑚𝑝𝑙𝑒𝑥</m:t>
                                  </m:r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6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Sup>
                                <m:sSubSup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𝑠𝑖𝑚𝑝𝑙𝑒𝑥</m:t>
                                  </m:r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GB" sz="160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718" y="4151716"/>
                <a:ext cx="3604577" cy="474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552" y="2797650"/>
            <a:ext cx="881636" cy="8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4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19756" y="1103293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METHOD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79239" y="1991775"/>
            <a:ext cx="7965382" cy="2862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GB" sz="2000" i="1" dirty="0"/>
          </a:p>
        </p:txBody>
      </p:sp>
      <p:sp>
        <p:nvSpPr>
          <p:cNvPr id="15" name="Rectangle 14"/>
          <p:cNvSpPr/>
          <p:nvPr/>
        </p:nvSpPr>
        <p:spPr>
          <a:xfrm>
            <a:off x="1028700" y="1991775"/>
            <a:ext cx="2497340" cy="28620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595999" y="2552668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629892" y="4065892"/>
            <a:ext cx="1362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/>
              <a:t>SULPHUR </a:t>
            </a:r>
          </a:p>
          <a:p>
            <a:pPr algn="ctr"/>
            <a:r>
              <a:rPr lang="en-US" b="1" smtClean="0"/>
              <a:t>PREDICTION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3818020" y="2095182"/>
            <a:ext cx="75999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 </a:t>
            </a:r>
            <a:r>
              <a:rPr lang="en-GB" sz="1600" b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 for the isotope distribution for peptides containing zero up to five </a:t>
            </a:r>
            <a:r>
              <a:rPr lang="en-GB" sz="1600" b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sulphur </a:t>
            </a:r>
            <a:r>
              <a:rPr lang="en-GB" sz="1600" b="1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atoms</a:t>
            </a:r>
          </a:p>
          <a:p>
            <a:r>
              <a:rPr lang="en-US" sz="1600" b="1" smtClean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sz="1600" smtClean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Which model to use?</a:t>
            </a: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7423" y="3238468"/>
            <a:ext cx="3395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2"/>
                </a:solidFill>
              </a:rPr>
              <a:t>Possibility 2: Based on Bayes theorem</a:t>
            </a:r>
            <a:endParaRPr lang="en-GB" sz="1600" b="1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887423" y="3747022"/>
                <a:ext cx="5191549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1600" i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600" i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1600" i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GB" sz="16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1600" i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sz="1600" i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16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GB" sz="1600" i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sz="16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GB" sz="16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GB" sz="1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i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GB" sz="1600" i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sz="160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423" y="3747022"/>
                <a:ext cx="5191549" cy="642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552" y="2797650"/>
            <a:ext cx="881636" cy="8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9756" y="1103293"/>
            <a:ext cx="615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Sulphur </a:t>
            </a:r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Prediction: Bayes Theorem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866549" y="1720281"/>
                <a:ext cx="5957785" cy="710516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chemeClr val="bg2">
                    <a:lumMod val="8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d>
                            <m:dPr>
                              <m:ctrlPr>
                                <a:rPr lang="en-GB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GB" b="1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b="1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GB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GB" b="1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GB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GB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GB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GB" b="1" i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GB" b="1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GB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GB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  <m:r>
                                            <a:rPr lang="en-GB" b="1" i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b="1" i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1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GB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GB" b="1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GB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GB" b="1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GB" b="1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GB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GB" b="1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b="1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GB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GB" b="1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549" y="1720281"/>
                <a:ext cx="5957785" cy="710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19756" y="2783687"/>
                <a:ext cx="10357844" cy="2579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à"/>
                </a:pPr>
                <a:r>
                  <a:rPr lang="en-GB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</a:t>
                </a:r>
                <a:r>
                  <a:rPr lang="en-GB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 </a:t>
                </a:r>
                <a:r>
                  <a:rPr lang="en-GB" b="1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likelihood</a:t>
                </a:r>
                <a:r>
                  <a:rPr lang="en-GB" b="1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𝒍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𝑺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GB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i.e. the probability that we observe this isotope distribution given that we assume the peptide contains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GB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sulphur </a:t>
                </a:r>
                <a:r>
                  <a:rPr lang="en-GB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atoms </a:t>
                </a:r>
                <a:r>
                  <a:rPr lang="en-GB" i="1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(based on model)</a:t>
                </a:r>
                <a:endParaRPr lang="en-GB" i="1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à"/>
                </a:pPr>
                <a:r>
                  <a:rPr lang="en-GB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b="1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prior</a:t>
                </a:r>
                <a:r>
                  <a:rPr lang="en-GB" b="1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𝑺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GB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i.e. the </a:t>
                </a:r>
                <a:r>
                  <a:rPr lang="en-GB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probability of observing a peptide that contains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GB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sulphur atoms </a:t>
                </a:r>
                <a:endParaRPr lang="en-GB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à"/>
                </a:pPr>
                <a:r>
                  <a:rPr lang="en-GB" b="1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Normalizing</a:t>
                </a:r>
                <a:r>
                  <a:rPr lang="en-GB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factor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GB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calculated 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à"/>
                </a:pPr>
                <a:r>
                  <a:rPr lang="en-US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b="1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probability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 |</m:t>
                        </m:r>
                        <m:d>
                          <m:d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GB" b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GB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56" y="2783687"/>
                <a:ext cx="10357844" cy="2579617"/>
              </a:xfrm>
              <a:prstGeom prst="rect">
                <a:avLst/>
              </a:prstGeom>
              <a:blipFill>
                <a:blip r:embed="rId3"/>
                <a:stretch>
                  <a:fillRect l="-412" r="-471" b="-2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7840" y="5717006"/>
            <a:ext cx="6821676" cy="36933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CORRECT MODEL = MODEL WITH MAXIMAL POSTERIOR PROBABILITY</a:t>
            </a:r>
            <a:endParaRPr lang="en-GB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8693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7056" y="1075360"/>
            <a:ext cx="33395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Sulphur Prediction</a:t>
            </a:r>
            <a:b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</a:br>
            <a:r>
              <a:rPr lang="en-US" sz="3200" i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prior probability</a:t>
            </a:r>
            <a:endParaRPr lang="en-US" sz="3200" i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6" y="2152578"/>
            <a:ext cx="8683804" cy="34735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66200" y="2276382"/>
            <a:ext cx="3086100" cy="3539430"/>
          </a:xfrm>
          <a:prstGeom prst="rect">
            <a:avLst/>
          </a:prstGeom>
          <a:solidFill>
            <a:srgbClr val="E03C31"/>
          </a:solidFill>
        </p:spPr>
        <p:txBody>
          <a:bodyPr wrap="square">
            <a:spAutoFit/>
          </a:bodyPr>
          <a:lstStyle/>
          <a:p>
            <a:pPr marL="342900" indent="-342900" algn="just">
              <a:buAutoNum type="alphaUcParenBoth"/>
            </a:pPr>
            <a:r>
              <a:rPr lang="en-GB" sz="16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number of Sulphur atoms as a function of the monoisotopic </a:t>
            </a:r>
            <a:r>
              <a:rPr lang="en-GB" sz="16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mass. </a:t>
            </a:r>
            <a:r>
              <a:rPr lang="en-GB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red line shows the result of a penalized spline regression model that uses the monoisotopic mass as input to predict </a:t>
            </a:r>
            <a:r>
              <a:rPr lang="en-GB" sz="16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lambda</a:t>
            </a:r>
          </a:p>
          <a:p>
            <a:pPr marL="342900" indent="-342900" algn="just">
              <a:buAutoNum type="alphaUcParenBoth"/>
            </a:pPr>
            <a:r>
              <a:rPr lang="en-GB" sz="16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probability </a:t>
            </a:r>
            <a:r>
              <a:rPr lang="en-GB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observing n Sulphur </a:t>
            </a:r>
            <a:r>
              <a:rPr lang="en-GB" sz="16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atoms </a:t>
            </a:r>
            <a:r>
              <a:rPr lang="en-GB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relation to the monoisotopic </a:t>
            </a:r>
            <a:r>
              <a:rPr lang="en-GB" sz="16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mass. The </a:t>
            </a:r>
            <a:r>
              <a:rPr lang="en-GB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lines show the fit of the negative binomial distribution using </a:t>
            </a:r>
            <a:r>
              <a:rPr lang="en-GB" sz="16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lambda from (A)</a:t>
            </a: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170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9756" y="1103293"/>
            <a:ext cx="208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SOFTWARE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35" y="1688068"/>
            <a:ext cx="9232707" cy="43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246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100" y="406400"/>
            <a:ext cx="11493500" cy="58547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" name="Action Button: Help 1">
            <a:hlinkClick r:id="" action="ppaction://noaction" highlightClick="1"/>
          </p:cNvPr>
          <p:cNvSpPr/>
          <p:nvPr/>
        </p:nvSpPr>
        <p:spPr>
          <a:xfrm>
            <a:off x="4878471" y="2019881"/>
            <a:ext cx="2574757" cy="2627737"/>
          </a:xfrm>
          <a:prstGeom prst="actionButtonHelp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905001"/>
            <a:ext cx="5778500" cy="29578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28700" y="701748"/>
            <a:ext cx="215751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1" y="1905001"/>
            <a:ext cx="5943600" cy="29578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07056" y="1075360"/>
            <a:ext cx="4836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VALIDATION </a:t>
            </a:r>
            <a:r>
              <a:rPr lang="en-US" sz="2400" b="1" i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(on UPS2-standard)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7824" y="4923070"/>
            <a:ext cx="375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Experimental data vs theoretical data</a:t>
            </a:r>
            <a:endParaRPr lang="en-GB" b="1"/>
          </a:p>
        </p:txBody>
      </p:sp>
      <p:sp>
        <p:nvSpPr>
          <p:cNvPr id="7" name="TextBox 6"/>
          <p:cNvSpPr txBox="1"/>
          <p:nvPr/>
        </p:nvSpPr>
        <p:spPr>
          <a:xfrm>
            <a:off x="7155761" y="4923070"/>
            <a:ext cx="396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Experimental data vs model predictions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32553536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8700" y="701748"/>
            <a:ext cx="215751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056" y="1075360"/>
            <a:ext cx="4836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VALIDATION </a:t>
            </a:r>
            <a:r>
              <a:rPr lang="en-US" sz="2400" b="1" i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(on UPS2-standard)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6" y="1845776"/>
            <a:ext cx="7647296" cy="38057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95256" y="2170986"/>
            <a:ext cx="3614144" cy="2554545"/>
          </a:xfrm>
          <a:prstGeom prst="rect">
            <a:avLst/>
          </a:prstGeom>
          <a:solidFill>
            <a:srgbClr val="E03C31"/>
          </a:solidFill>
        </p:spPr>
        <p:txBody>
          <a:bodyPr wrap="square">
            <a:spAutoFit/>
          </a:bodyPr>
          <a:lstStyle/>
          <a:p>
            <a:pPr algn="just"/>
            <a:r>
              <a:rPr lang="en-GB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Plots illustrating the observed isotope distribution and the predicted isotope distribution using our penalized spline regression approach </a:t>
            </a:r>
            <a:endParaRPr lang="en-GB" sz="1600" smtClean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GB" sz="1600" smtClean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n-GB" sz="16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Left: </a:t>
            </a:r>
            <a:r>
              <a:rPr lang="en-GB" sz="16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peptide	 “</a:t>
            </a:r>
            <a:r>
              <a:rPr lang="en-GB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ILNNGHAFNVEFDDSQDK” </a:t>
            </a:r>
            <a:endParaRPr lang="en-GB" sz="1600" smtClean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GB" sz="1600" smtClean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n-GB" sz="16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Right: worst peptide	 “</a:t>
            </a:r>
            <a:r>
              <a:rPr lang="en-GB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AFTECCVVASQLR</a:t>
            </a:r>
            <a:endParaRPr lang="en-GB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779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42056" y="4400550"/>
            <a:ext cx="5627974" cy="82296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42056" y="526341"/>
            <a:ext cx="2004331" cy="33855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4287" y="4485773"/>
            <a:ext cx="547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A </a:t>
            </a:r>
            <a:r>
              <a:rPr lang="en-GB"/>
              <a:t>com</a:t>
            </a:r>
            <a:r>
              <a:rPr lang="en-GB" b="1" u="sng">
                <a:solidFill>
                  <a:srgbClr val="C00000"/>
                </a:solidFill>
              </a:rPr>
              <a:t>po</a:t>
            </a:r>
            <a:r>
              <a:rPr lang="en-GB"/>
              <a:t>sit</a:t>
            </a:r>
            <a:r>
              <a:rPr lang="en-GB" b="1" u="sng">
                <a:solidFill>
                  <a:srgbClr val="C00000"/>
                </a:solidFill>
              </a:rPr>
              <a:t>i</a:t>
            </a:r>
            <a:r>
              <a:rPr lang="en-GB"/>
              <a:t>o</a:t>
            </a:r>
            <a:r>
              <a:rPr lang="en-GB" b="1" u="sng">
                <a:solidFill>
                  <a:srgbClr val="C00000"/>
                </a:solidFill>
              </a:rPr>
              <a:t>n</a:t>
            </a:r>
            <a:r>
              <a:rPr lang="en-GB"/>
              <a:t>al da</a:t>
            </a:r>
            <a:r>
              <a:rPr lang="en-GB" b="1" u="sng">
                <a:solidFill>
                  <a:srgbClr val="C00000"/>
                </a:solidFill>
              </a:rPr>
              <a:t>t</a:t>
            </a:r>
            <a:r>
              <a:rPr lang="en-GB"/>
              <a:t>a mode</a:t>
            </a:r>
            <a:r>
              <a:rPr lang="en-GB" b="1" u="sng">
                <a:solidFill>
                  <a:srgbClr val="C00000"/>
                </a:solidFill>
              </a:rPr>
              <a:t>l</a:t>
            </a:r>
            <a:r>
              <a:rPr lang="en-GB"/>
              <a:t> to pr</a:t>
            </a:r>
            <a:r>
              <a:rPr lang="en-GB" b="1" u="sng">
                <a:solidFill>
                  <a:srgbClr val="C00000"/>
                </a:solidFill>
              </a:rPr>
              <a:t>e</a:t>
            </a:r>
            <a:r>
              <a:rPr lang="en-GB"/>
              <a:t>dict the i</a:t>
            </a:r>
            <a:r>
              <a:rPr lang="en-GB" b="1" u="sng">
                <a:solidFill>
                  <a:srgbClr val="C00000"/>
                </a:solidFill>
              </a:rPr>
              <a:t>s</a:t>
            </a:r>
            <a:r>
              <a:rPr lang="en-GB"/>
              <a:t>otope di</a:t>
            </a:r>
            <a:r>
              <a:rPr lang="en-GB" b="1" u="sng">
                <a:solidFill>
                  <a:srgbClr val="C00000"/>
                </a:solidFill>
              </a:rPr>
              <a:t>s</a:t>
            </a:r>
            <a:r>
              <a:rPr lang="en-GB"/>
              <a:t>tribution for average </a:t>
            </a:r>
            <a:r>
              <a:rPr lang="en-GB" smtClean="0"/>
              <a:t>peptides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ea typeface="Robot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64586" y="1238962"/>
            <a:ext cx="623884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/>
              <a:t>The current generation of (high‐resolution) mass spectrometers have yielded increased sensitivity and improved detection limits. </a:t>
            </a:r>
            <a:r>
              <a:rPr lang="en-GB" sz="1600" smtClean="0"/>
              <a:t/>
            </a:r>
            <a:br>
              <a:rPr lang="en-GB" sz="1600" smtClean="0"/>
            </a:br>
            <a:endParaRPr lang="en-GB" sz="1600"/>
          </a:p>
          <a:p>
            <a:pPr algn="just"/>
            <a:endParaRPr lang="en-GB" sz="1600" smtClean="0"/>
          </a:p>
          <a:p>
            <a:pPr algn="just"/>
            <a:r>
              <a:rPr lang="en-GB" sz="160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GB" sz="1600" smtClean="0">
                <a:sym typeface="Wingdings" panose="05000000000000000000" pitchFamily="2" charset="2"/>
              </a:rPr>
              <a:t> </a:t>
            </a:r>
            <a:r>
              <a:rPr lang="en-GB" sz="1600" smtClean="0"/>
              <a:t>The </a:t>
            </a:r>
            <a:r>
              <a:rPr lang="en-GB" sz="1600"/>
              <a:t>isotope distribution of molecules can be measured with </a:t>
            </a:r>
            <a:r>
              <a:rPr lang="en-GB" sz="1600" b="1">
                <a:solidFill>
                  <a:srgbClr val="C00000"/>
                </a:solidFill>
              </a:rPr>
              <a:t>greater sensitivity, resolution</a:t>
            </a:r>
            <a:r>
              <a:rPr lang="en-GB" sz="1600">
                <a:solidFill>
                  <a:schemeClr val="tx2"/>
                </a:solidFill>
              </a:rPr>
              <a:t> and </a:t>
            </a:r>
            <a:r>
              <a:rPr lang="en-GB" sz="1600" b="1">
                <a:solidFill>
                  <a:srgbClr val="C00000"/>
                </a:solidFill>
              </a:rPr>
              <a:t>mass accuracy</a:t>
            </a:r>
            <a:r>
              <a:rPr lang="en-GB" sz="1600" smtClean="0">
                <a:solidFill>
                  <a:srgbClr val="C00000"/>
                </a:solidFill>
              </a:rPr>
              <a:t>	</a:t>
            </a:r>
            <a:r>
              <a:rPr lang="en-GB" sz="1600" smtClean="0"/>
              <a:t>					</a:t>
            </a:r>
            <a:endParaRPr lang="en-GB" sz="1600" smtClean="0"/>
          </a:p>
          <a:p>
            <a:pPr algn="just"/>
            <a:r>
              <a:rPr lang="en-GB" sz="1600" smtClean="0">
                <a:solidFill>
                  <a:srgbClr val="E03C31"/>
                </a:solidFill>
                <a:sym typeface="Wingdings" panose="05000000000000000000" pitchFamily="2" charset="2"/>
              </a:rPr>
              <a:t></a:t>
            </a:r>
            <a:r>
              <a:rPr lang="en-GB" sz="1600" smtClean="0">
                <a:sym typeface="Wingdings" panose="05000000000000000000" pitchFamily="2" charset="2"/>
              </a:rPr>
              <a:t> </a:t>
            </a:r>
            <a:r>
              <a:rPr lang="en-GB" sz="1600" smtClean="0"/>
              <a:t>More </a:t>
            </a:r>
            <a:r>
              <a:rPr lang="en-GB" sz="1600"/>
              <a:t>comprehensive protein databases, refined elemental isotope definitions, and </a:t>
            </a:r>
            <a:r>
              <a:rPr lang="en-GB" sz="1600" b="1">
                <a:solidFill>
                  <a:srgbClr val="C00000"/>
                </a:solidFill>
              </a:rPr>
              <a:t>enhancements in algorithmic and statistical methods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6" name="Shape 2920"/>
          <p:cNvSpPr/>
          <p:nvPr/>
        </p:nvSpPr>
        <p:spPr>
          <a:xfrm>
            <a:off x="6355987" y="4713712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C00000"/>
              </a:solidFill>
              <a:latin typeface="Calibri" panose="020F0502020204030204" pitchFamily="34" charset="0"/>
              <a:ea typeface="Lato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1" y="342900"/>
            <a:ext cx="5170705" cy="5944552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891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701748"/>
            <a:ext cx="215751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056" y="1075360"/>
            <a:ext cx="66575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Sulphur Prediction</a:t>
            </a:r>
            <a:b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</a:br>
            <a:r>
              <a:rPr lang="en-US" sz="3200" i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Experimental validation (minimal MSE)</a:t>
            </a:r>
            <a:endParaRPr lang="en-US" sz="3200" i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6" y="2330378"/>
            <a:ext cx="3518081" cy="3810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65" y="2343079"/>
            <a:ext cx="3575234" cy="3797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467" y="2311327"/>
            <a:ext cx="3562533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4829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701748"/>
            <a:ext cx="215751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056" y="1075360"/>
            <a:ext cx="6704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Sulphur Prediction</a:t>
            </a:r>
            <a:b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</a:br>
            <a:r>
              <a:rPr lang="en-US" sz="3200" i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Experimental validation (minimal CHI2)</a:t>
            </a:r>
            <a:endParaRPr lang="en-US" sz="3200" i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9"/>
          <a:stretch/>
        </p:blipFill>
        <p:spPr>
          <a:xfrm>
            <a:off x="317896" y="2362199"/>
            <a:ext cx="3740342" cy="37942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30" y="2365305"/>
            <a:ext cx="3530781" cy="3791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351" y="2378006"/>
            <a:ext cx="3638737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8781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701748"/>
            <a:ext cx="215751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056" y="1075360"/>
            <a:ext cx="54440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Sulphur Prediction</a:t>
            </a:r>
            <a:b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</a:br>
            <a:r>
              <a:rPr lang="en-US" sz="3200" i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Experimental validation (Bayes)</a:t>
            </a:r>
            <a:endParaRPr lang="en-US" sz="3200" i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1" y="2362199"/>
            <a:ext cx="3587292" cy="37942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16" y="2365305"/>
            <a:ext cx="3506808" cy="3791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063" y="2362199"/>
            <a:ext cx="3841725" cy="37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627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>
            <a:endCxn id="39" idx="3"/>
          </p:cNvCxnSpPr>
          <p:nvPr/>
        </p:nvCxnSpPr>
        <p:spPr>
          <a:xfrm flipV="1">
            <a:off x="7605274" y="3411296"/>
            <a:ext cx="1045613" cy="117646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691629" y="3290039"/>
            <a:ext cx="1051208" cy="119211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9756" y="1103293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METHOD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19756" y="1696839"/>
            <a:ext cx="11070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>
                <a:ea typeface="Verdana" panose="020B0604030504040204" pitchFamily="34" charset="0"/>
                <a:cs typeface="Times New Roman" panose="02020603050405020304" pitchFamily="18" charset="0"/>
              </a:rPr>
              <a:t>Construct models for the prediction of the aggregated isotope distribution and centroid mass for an </a:t>
            </a:r>
            <a:r>
              <a:rPr lang="en-US" sz="1400">
                <a:ea typeface="Verdana" panose="020B0604030504040204" pitchFamily="34" charset="0"/>
                <a:cs typeface="Times New Roman" panose="02020603050405020304" pitchFamily="18" charset="0"/>
              </a:rPr>
              <a:t>average </a:t>
            </a:r>
            <a:r>
              <a:rPr lang="en-US" sz="1400" smtClean="0">
                <a:ea typeface="Verdana" panose="020B0604030504040204" pitchFamily="34" charset="0"/>
                <a:cs typeface="Times New Roman" panose="02020603050405020304" pitchFamily="18" charset="0"/>
              </a:rPr>
              <a:t>peptide when </a:t>
            </a:r>
            <a:r>
              <a:rPr lang="en-US" sz="1400">
                <a:ea typeface="Verdana" panose="020B0604030504040204" pitchFamily="34" charset="0"/>
                <a:cs typeface="Times New Roman" panose="02020603050405020304" pitchFamily="18" charset="0"/>
              </a:rPr>
              <a:t>a particular (monoisotopic) mass is available.</a:t>
            </a:r>
            <a:endParaRPr lang="en-US" sz="1400" dirty="0">
              <a:ea typeface="Verdana" panose="020B060403050404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5627" y="2289779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0670" y="3700289"/>
            <a:ext cx="1536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/>
              <a:t>THEORETICAL </a:t>
            </a:r>
            <a:endParaRPr lang="en-US" b="1" smtClean="0"/>
          </a:p>
          <a:p>
            <a:pPr algn="ctr"/>
            <a:r>
              <a:rPr lang="en-US" b="1" smtClean="0"/>
              <a:t>DATASET</a:t>
            </a:r>
            <a:endParaRPr lang="en-GB" b="1" dirty="0"/>
          </a:p>
        </p:txBody>
      </p:sp>
      <p:sp>
        <p:nvSpPr>
          <p:cNvPr id="25" name="Rectangle 24"/>
          <p:cNvSpPr/>
          <p:nvPr/>
        </p:nvSpPr>
        <p:spPr>
          <a:xfrm>
            <a:off x="1890406" y="5683722"/>
            <a:ext cx="2420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/>
              <a:t>AGGREGATED ISOTOPE </a:t>
            </a:r>
          </a:p>
          <a:p>
            <a:pPr algn="ctr"/>
            <a:r>
              <a:rPr lang="en-US" b="1" smtClean="0"/>
              <a:t>DISTRIBUTION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3831558" y="3754912"/>
            <a:ext cx="2574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/>
              <a:t>COMPOSITIONAL </a:t>
            </a:r>
          </a:p>
          <a:p>
            <a:pPr algn="ctr"/>
            <a:r>
              <a:rPr lang="en-US" b="1" smtClean="0"/>
              <a:t>DATA TRANSFORMATION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6252459" y="5711626"/>
            <a:ext cx="2158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/>
              <a:t>SPLINE REGRESSION </a:t>
            </a:r>
          </a:p>
          <a:p>
            <a:pPr algn="ctr"/>
            <a:r>
              <a:rPr lang="en-US" b="1" smtClean="0"/>
              <a:t>MODELLING</a:t>
            </a:r>
            <a:endParaRPr lang="en-GB" b="1" dirty="0"/>
          </a:p>
        </p:txBody>
      </p:sp>
      <p:sp>
        <p:nvSpPr>
          <p:cNvPr id="28" name="Rectangle 27"/>
          <p:cNvSpPr/>
          <p:nvPr/>
        </p:nvSpPr>
        <p:spPr>
          <a:xfrm>
            <a:off x="8257388" y="3749145"/>
            <a:ext cx="1952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/>
              <a:t>GOODNESS-OF-FIT</a:t>
            </a:r>
            <a:endParaRPr lang="en-GB" b="1" dirty="0"/>
          </a:p>
        </p:txBody>
      </p:sp>
      <p:sp>
        <p:nvSpPr>
          <p:cNvPr id="29" name="Oval 28"/>
          <p:cNvSpPr/>
          <p:nvPr/>
        </p:nvSpPr>
        <p:spPr>
          <a:xfrm>
            <a:off x="2300941" y="4312122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6518611" y="4312122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8450021" y="2240562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4342009" y="2262700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/>
          <p:cNvCxnSpPr>
            <a:stCxn id="23" idx="5"/>
            <a:endCxn id="29" idx="1"/>
          </p:cNvCxnSpPr>
          <p:nvPr/>
        </p:nvCxnSpPr>
        <p:spPr>
          <a:xfrm>
            <a:off x="1286361" y="3460513"/>
            <a:ext cx="1215446" cy="105247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86" y="2509138"/>
            <a:ext cx="932882" cy="93288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87" y="4604487"/>
            <a:ext cx="1091279" cy="1170533"/>
          </a:xfrm>
          <a:prstGeom prst="rect">
            <a:avLst/>
          </a:prstGeom>
        </p:spPr>
      </p:pic>
      <p:cxnSp>
        <p:nvCxnSpPr>
          <p:cNvPr id="48" name="Straight Connector 47"/>
          <p:cNvCxnSpPr>
            <a:stCxn id="40" idx="5"/>
          </p:cNvCxnSpPr>
          <p:nvPr/>
        </p:nvCxnSpPr>
        <p:spPr>
          <a:xfrm>
            <a:off x="5512743" y="3433434"/>
            <a:ext cx="1212329" cy="105156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9" idx="7"/>
            <a:endCxn id="40" idx="3"/>
          </p:cNvCxnSpPr>
          <p:nvPr/>
        </p:nvCxnSpPr>
        <p:spPr>
          <a:xfrm flipV="1">
            <a:off x="3471675" y="3433434"/>
            <a:ext cx="1071200" cy="107955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0536376" y="4309278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350" y="2444290"/>
            <a:ext cx="932882" cy="932882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10536376" y="5711626"/>
            <a:ext cx="1362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/>
              <a:t>SULPHUR </a:t>
            </a:r>
          </a:p>
          <a:p>
            <a:pPr algn="ctr"/>
            <a:r>
              <a:rPr lang="en-US" b="1" smtClean="0"/>
              <a:t>PREDICTION</a:t>
            </a:r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529601" y="2456573"/>
            <a:ext cx="1038011" cy="1038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2620" y="4564843"/>
            <a:ext cx="911710" cy="9117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2866" y="4582885"/>
            <a:ext cx="881636" cy="8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3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9756" y="1103293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METHOD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1140" y="1991775"/>
            <a:ext cx="8650320" cy="2862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GB" sz="2000" i="1" dirty="0"/>
          </a:p>
        </p:txBody>
      </p:sp>
      <p:sp>
        <p:nvSpPr>
          <p:cNvPr id="3" name="Rectangle 2"/>
          <p:cNvSpPr/>
          <p:nvPr/>
        </p:nvSpPr>
        <p:spPr>
          <a:xfrm>
            <a:off x="1028701" y="1991775"/>
            <a:ext cx="1783080" cy="28620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031140" y="2169325"/>
                <a:ext cx="8307420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b="1" smtClean="0">
                    <a:solidFill>
                      <a:schemeClr val="bg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GB" sz="2000" b="1" smtClean="0">
                    <a:solidFill>
                      <a:schemeClr val="bg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heoretical </a:t>
                </a:r>
                <a:r>
                  <a:rPr lang="en-GB" sz="2000" b="1" smtClean="0">
                    <a:solidFill>
                      <a:schemeClr val="bg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dataset </a:t>
                </a:r>
                <a:r>
                  <a:rPr lang="en-GB" sz="2000" b="1">
                    <a:solidFill>
                      <a:schemeClr val="bg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of </a:t>
                </a:r>
                <a:r>
                  <a:rPr lang="en-GB" sz="2000" b="1" smtClean="0">
                    <a:solidFill>
                      <a:schemeClr val="bg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peptides</a:t>
                </a:r>
              </a:p>
              <a:p>
                <a:r>
                  <a:rPr lang="en-US" sz="2000">
                    <a:solidFill>
                      <a:schemeClr val="bg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smtClean="0">
                    <a:solidFill>
                      <a:schemeClr val="bg2"/>
                    </a:solidFill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UNIPROT database of Human reviewed proteins</a:t>
                </a:r>
              </a:p>
              <a:p>
                <a:r>
                  <a:rPr lang="en-US" sz="1600">
                    <a:solidFill>
                      <a:schemeClr val="bg2"/>
                    </a:solidFill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sz="1600" smtClean="0">
                    <a:solidFill>
                      <a:schemeClr val="bg2"/>
                    </a:solidFill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In-silico digested using Trypsin</a:t>
                </a:r>
              </a:p>
              <a:p>
                <a:r>
                  <a:rPr lang="en-US" sz="1600" smtClean="0">
                    <a:solidFill>
                      <a:schemeClr val="bg2"/>
                    </a:solidFill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 Restricted to peptides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≤5</m:t>
                    </m:r>
                  </m:oMath>
                </a14:m>
                <a:r>
                  <a:rPr lang="en-GB" sz="1600" smtClean="0">
                    <a:solidFill>
                      <a:schemeClr val="bg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Sulphur atoms</a:t>
                </a:r>
              </a:p>
              <a:p>
                <a:r>
                  <a:rPr lang="en-US" sz="1600">
                    <a:solidFill>
                      <a:schemeClr val="bg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smtClean="0">
                    <a:solidFill>
                      <a:schemeClr val="bg2"/>
                    </a:solidFill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R</a:t>
                </a:r>
                <a:r>
                  <a:rPr lang="en-GB" sz="1600" smtClean="0">
                    <a:solidFill>
                      <a:schemeClr val="bg2"/>
                    </a:solidFill>
                  </a:rPr>
                  <a:t>edundant amino acid sequences and non-unique elemental compositions removed</a:t>
                </a:r>
                <a:endParaRPr lang="en-GB" sz="1600" smtClean="0">
                  <a:solidFill>
                    <a:schemeClr val="bg2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sz="2000" smtClean="0">
                  <a:solidFill>
                    <a:schemeClr val="bg2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000" smtClean="0">
                    <a:solidFill>
                      <a:schemeClr val="bg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</a:t>
                </a:r>
                <a:endParaRPr lang="en-GB" sz="2000">
                  <a:solidFill>
                    <a:schemeClr val="bg2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40" y="2169325"/>
                <a:ext cx="8307420" cy="2062103"/>
              </a:xfrm>
              <a:prstGeom prst="rect">
                <a:avLst/>
              </a:prstGeom>
              <a:blipFill>
                <a:blip r:embed="rId3"/>
                <a:stretch>
                  <a:fillRect l="-734" t="-17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31570" y="2497753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176613" y="3908263"/>
            <a:ext cx="1536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/>
              <a:t>THEORETICAL </a:t>
            </a:r>
            <a:endParaRPr lang="en-US" b="1" smtClean="0"/>
          </a:p>
          <a:p>
            <a:pPr algn="ctr"/>
            <a:r>
              <a:rPr lang="en-US" b="1" smtClean="0"/>
              <a:t>DATASET</a:t>
            </a:r>
            <a:endParaRPr lang="en-GB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929" y="2717112"/>
            <a:ext cx="932882" cy="9328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99820" y="4046762"/>
            <a:ext cx="6912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284,947 </a:t>
            </a:r>
            <a:r>
              <a:rPr lang="en-GB" b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peptides </a:t>
            </a:r>
            <a:r>
              <a:rPr lang="en-GB" b="1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 mass </a:t>
            </a:r>
            <a:r>
              <a:rPr lang="en-GB" b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range from 350.126 Da to 4999.689 Da</a:t>
            </a:r>
            <a:endParaRPr lang="en-GB" b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6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9756" y="1103293"/>
            <a:ext cx="3479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THEORETICAL DATA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6" y="1688068"/>
            <a:ext cx="5592670" cy="39535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86550" y="1688068"/>
            <a:ext cx="5086350" cy="39535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686551" y="1817370"/>
            <a:ext cx="49949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2"/>
                </a:solidFill>
              </a:rPr>
              <a:t>Distribution of peptides across different Sulphur categories</a:t>
            </a:r>
          </a:p>
          <a:p>
            <a:endParaRPr lang="en-US" b="1" smtClean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mtClean="0">
                <a:solidFill>
                  <a:schemeClr val="bg2"/>
                </a:solidFill>
                <a:sym typeface="Wingdings" panose="05000000000000000000" pitchFamily="2" charset="2"/>
              </a:rPr>
              <a:t>Most prevalent mass range: 1500 Da -2500 Da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mtClean="0">
                <a:solidFill>
                  <a:schemeClr val="bg2"/>
                </a:solidFill>
                <a:sym typeface="Wingdings" panose="05000000000000000000" pitchFamily="2" charset="2"/>
              </a:rPr>
              <a:t>Unbalanced distribution</a:t>
            </a:r>
            <a:endParaRPr lang="en-US">
              <a:solidFill>
                <a:schemeClr val="bg2"/>
              </a:solidFill>
            </a:endParaRPr>
          </a:p>
          <a:p>
            <a:r>
              <a:rPr lang="en-GB" smtClean="0"/>
              <a:t>	</a:t>
            </a:r>
            <a:r>
              <a:rPr lang="en-GB" smtClean="0">
                <a:solidFill>
                  <a:schemeClr val="bg2"/>
                </a:solidFill>
              </a:rPr>
              <a:t>0S - 118,256 	</a:t>
            </a:r>
          </a:p>
          <a:p>
            <a:r>
              <a:rPr lang="en-GB">
                <a:solidFill>
                  <a:schemeClr val="bg2"/>
                </a:solidFill>
              </a:rPr>
              <a:t>	</a:t>
            </a:r>
            <a:r>
              <a:rPr lang="en-GB" smtClean="0">
                <a:solidFill>
                  <a:schemeClr val="bg2"/>
                </a:solidFill>
              </a:rPr>
              <a:t>1S - 92,359 	</a:t>
            </a:r>
          </a:p>
          <a:p>
            <a:r>
              <a:rPr lang="en-GB">
                <a:solidFill>
                  <a:schemeClr val="bg2"/>
                </a:solidFill>
              </a:rPr>
              <a:t>	</a:t>
            </a:r>
            <a:r>
              <a:rPr lang="en-GB" smtClean="0">
                <a:solidFill>
                  <a:schemeClr val="bg2"/>
                </a:solidFill>
              </a:rPr>
              <a:t>2S - 48,271 	</a:t>
            </a:r>
          </a:p>
          <a:p>
            <a:r>
              <a:rPr lang="en-GB">
                <a:solidFill>
                  <a:schemeClr val="bg2"/>
                </a:solidFill>
              </a:rPr>
              <a:t>	</a:t>
            </a:r>
            <a:r>
              <a:rPr lang="en-GB" smtClean="0">
                <a:solidFill>
                  <a:schemeClr val="bg2"/>
                </a:solidFill>
              </a:rPr>
              <a:t>3S - 18,051 	</a:t>
            </a:r>
          </a:p>
          <a:p>
            <a:r>
              <a:rPr lang="en-GB">
                <a:solidFill>
                  <a:schemeClr val="bg2"/>
                </a:solidFill>
              </a:rPr>
              <a:t>	</a:t>
            </a:r>
            <a:r>
              <a:rPr lang="en-GB" smtClean="0">
                <a:solidFill>
                  <a:schemeClr val="bg2"/>
                </a:solidFill>
              </a:rPr>
              <a:t>4S - 5,919 	</a:t>
            </a:r>
          </a:p>
          <a:p>
            <a:r>
              <a:rPr lang="en-GB">
                <a:solidFill>
                  <a:schemeClr val="bg2"/>
                </a:solidFill>
              </a:rPr>
              <a:t>	</a:t>
            </a:r>
            <a:r>
              <a:rPr lang="en-GB" smtClean="0">
                <a:solidFill>
                  <a:schemeClr val="bg2"/>
                </a:solidFill>
              </a:rPr>
              <a:t>5S - 2,091</a:t>
            </a:r>
            <a:endParaRPr lang="en-GB" b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698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9756" y="1103293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METHOD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16078" y="1991775"/>
            <a:ext cx="7965382" cy="2862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GB" sz="2000" i="1" dirty="0"/>
          </a:p>
        </p:txBody>
      </p:sp>
      <p:sp>
        <p:nvSpPr>
          <p:cNvPr id="16" name="Rectangle 15"/>
          <p:cNvSpPr/>
          <p:nvPr/>
        </p:nvSpPr>
        <p:spPr>
          <a:xfrm>
            <a:off x="1028700" y="1991775"/>
            <a:ext cx="2433621" cy="28620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72856" y="2120460"/>
            <a:ext cx="729986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>
                <a:solidFill>
                  <a:schemeClr val="bg2"/>
                </a:solidFill>
              </a:rPr>
              <a:t>For each </a:t>
            </a:r>
            <a:r>
              <a:rPr lang="en-US" i="1" smtClean="0">
                <a:solidFill>
                  <a:schemeClr val="bg2"/>
                </a:solidFill>
              </a:rPr>
              <a:t>peptide:</a:t>
            </a:r>
            <a:r>
              <a:rPr lang="en-US" b="1">
                <a:solidFill>
                  <a:schemeClr val="bg2"/>
                </a:solidFill>
              </a:rPr>
              <a:t/>
            </a:r>
            <a:br>
              <a:rPr lang="en-US" b="1">
                <a:solidFill>
                  <a:schemeClr val="bg2"/>
                </a:solidFill>
              </a:rPr>
            </a:br>
            <a:r>
              <a:rPr lang="en-US" b="1" i="1">
                <a:solidFill>
                  <a:schemeClr val="bg2"/>
                </a:solidFill>
              </a:rPr>
              <a:t>Computed using BRAIN</a:t>
            </a:r>
            <a:r>
              <a:rPr lang="en-US" b="1" i="1" baseline="30000">
                <a:solidFill>
                  <a:schemeClr val="bg2"/>
                </a:solidFill>
              </a:rPr>
              <a:t>1</a:t>
            </a:r>
            <a:r>
              <a:rPr lang="en-US" b="1" i="1">
                <a:solidFill>
                  <a:schemeClr val="bg2"/>
                </a:solidFill>
              </a:rPr>
              <a:t/>
            </a:r>
            <a:br>
              <a:rPr lang="en-US" b="1" i="1">
                <a:solidFill>
                  <a:schemeClr val="bg2"/>
                </a:solidFill>
              </a:rPr>
            </a:br>
            <a:r>
              <a:rPr lang="en-US" b="1" i="1">
                <a:solidFill>
                  <a:schemeClr val="bg2"/>
                </a:solidFill>
              </a:rPr>
              <a:t>First </a:t>
            </a:r>
            <a:r>
              <a:rPr lang="en-US" b="1" i="1" smtClean="0">
                <a:solidFill>
                  <a:schemeClr val="bg2"/>
                </a:solidFill>
              </a:rPr>
              <a:t>6 aggregated</a:t>
            </a:r>
            <a:r>
              <a:rPr lang="en-US" b="1" i="1" smtClean="0">
                <a:solidFill>
                  <a:schemeClr val="bg2"/>
                </a:solidFill>
              </a:rPr>
              <a:t> </a:t>
            </a:r>
            <a:r>
              <a:rPr lang="en-US" b="1" i="1">
                <a:solidFill>
                  <a:schemeClr val="bg2"/>
                </a:solidFill>
              </a:rPr>
              <a:t>isotope </a:t>
            </a:r>
            <a:r>
              <a:rPr lang="en-US" b="1" i="1" smtClean="0">
                <a:solidFill>
                  <a:schemeClr val="bg2"/>
                </a:solidFill>
              </a:rPr>
              <a:t>peaks	</a:t>
            </a:r>
            <a:br>
              <a:rPr lang="en-US" b="1" i="1" smtClean="0">
                <a:solidFill>
                  <a:schemeClr val="bg2"/>
                </a:solidFill>
              </a:rPr>
            </a:br>
            <a:endParaRPr lang="en-US" b="1" i="1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i="1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18533" y="3780801"/>
            <a:ext cx="2420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/>
              <a:t>AGGREGATED ISOTOPE </a:t>
            </a:r>
          </a:p>
          <a:p>
            <a:pPr algn="ctr"/>
            <a:r>
              <a:rPr lang="en-US" b="1" smtClean="0"/>
              <a:t>DISTRIBUTION</a:t>
            </a:r>
            <a:endParaRPr lang="en-GB" b="1" dirty="0"/>
          </a:p>
        </p:txBody>
      </p:sp>
      <p:sp>
        <p:nvSpPr>
          <p:cNvPr id="19" name="Oval 18"/>
          <p:cNvSpPr/>
          <p:nvPr/>
        </p:nvSpPr>
        <p:spPr>
          <a:xfrm>
            <a:off x="1586218" y="2409201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64" y="2701566"/>
            <a:ext cx="1091279" cy="11705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16078" y="4418970"/>
            <a:ext cx="79610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baseline="300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US" sz="11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Dittwald</a:t>
            </a:r>
            <a:r>
              <a:rPr lang="en-US" sz="11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P., Claesen, J., Burzykowski, T., Valkenborg, D., &amp; Gambin, A. (2013). BRAIN: A </a:t>
            </a:r>
            <a:r>
              <a:rPr lang="en-US" sz="11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Universal </a:t>
            </a:r>
            <a:r>
              <a:rPr lang="en-US" sz="11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Tool for </a:t>
            </a:r>
            <a:r>
              <a:rPr lang="en-US" sz="11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High-Throughput </a:t>
            </a:r>
            <a:r>
              <a:rPr lang="en-US" sz="11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Calculations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of </a:t>
            </a:r>
            <a:r>
              <a:rPr lang="en-US" sz="11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Isotopic Distribution for Mass Spectrometry. </a:t>
            </a:r>
            <a:r>
              <a:rPr lang="en-US" sz="1100" i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Analytical Chemistry, 85</a:t>
            </a:r>
            <a:r>
              <a:rPr lang="en-US" sz="11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(4), 1991-1994. doi: 10.1021/ac303439m</a:t>
            </a:r>
            <a:endParaRPr lang="en-GB" sz="11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9756" y="1103293"/>
            <a:ext cx="6620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AGGREGATED ISOTOPE DISTRIBUTION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8"/>
          <a:stretch/>
        </p:blipFill>
        <p:spPr>
          <a:xfrm>
            <a:off x="1303020" y="1828003"/>
            <a:ext cx="9673763" cy="49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8700" y="701748"/>
            <a:ext cx="1157689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POINTLESS4DNA</a:t>
            </a:r>
            <a:endParaRPr lang="en-US" sz="1100" b="1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9756" y="1103293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METHOD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8956" y="2633685"/>
            <a:ext cx="7351537" cy="334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theoretical isotope distribution is based on a multinomial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expansion</a:t>
            </a:r>
            <a:b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C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ompositional data (sum to one) 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600" b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isotopes and the distribution of the probabilities vary in function of the </a:t>
            </a:r>
            <a:r>
              <a:rPr lang="en-GB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mass. </a:t>
            </a:r>
            <a:r>
              <a:rPr lang="en-GB" sz="16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GB" sz="16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6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Introduce s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ink-hole 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contracts the leftover probabilities into one isotope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variant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called the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closure term (pseudo-isotope)</a:t>
            </a:r>
            <a:b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 of the isotope information is captured by the first 20 isotopic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variants 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additional 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closure component.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GB" sz="16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5333" y="2007750"/>
            <a:ext cx="7965382" cy="28620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GB" sz="2000" i="1" dirty="0"/>
          </a:p>
        </p:txBody>
      </p:sp>
      <p:sp>
        <p:nvSpPr>
          <p:cNvPr id="14" name="Rectangle 13"/>
          <p:cNvSpPr/>
          <p:nvPr/>
        </p:nvSpPr>
        <p:spPr>
          <a:xfrm>
            <a:off x="1028700" y="1991775"/>
            <a:ext cx="2497340" cy="28620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028700" y="701748"/>
            <a:ext cx="1443024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</a:rPr>
              <a:t>POINTLESS4PEPTIDES</a:t>
            </a:r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  <a:ea typeface="Roboto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1568" y="3913630"/>
            <a:ext cx="2574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/>
              <a:t>COMPOSITIONAL </a:t>
            </a:r>
          </a:p>
          <a:p>
            <a:pPr algn="ctr"/>
            <a:r>
              <a:rPr lang="en-US" b="1" smtClean="0"/>
              <a:t>DATA TRANSFORMATION</a:t>
            </a:r>
            <a:endParaRPr lang="en-GB" b="1" dirty="0"/>
          </a:p>
        </p:txBody>
      </p:sp>
      <p:sp>
        <p:nvSpPr>
          <p:cNvPr id="17" name="Oval 16"/>
          <p:cNvSpPr/>
          <p:nvPr/>
        </p:nvSpPr>
        <p:spPr>
          <a:xfrm>
            <a:off x="1603459" y="2421418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766029" y="2072475"/>
            <a:ext cx="7823991" cy="3386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theoretical isotope distribution is based on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sampling from a </a:t>
            </a:r>
            <a:r>
              <a:rPr lang="en-GB" sz="1600" b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multinomial </a:t>
            </a:r>
            <a:r>
              <a:rPr lang="en-GB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GB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ompositional data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(sum to one) 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isotopes and the distribution of the probabilities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vary 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function of the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 </a:t>
            </a:r>
            <a:r>
              <a:rPr lang="en-GB" sz="16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S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ink-hole 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contracts the leftover probabilities into one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isotope variant</a:t>
            </a:r>
            <a: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Closure term 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(pseudo-isotope</a:t>
            </a: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6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Assumption: </a:t>
            </a:r>
            <a:r>
              <a:rPr lang="en-GB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GB" sz="1600" b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 of the isotope information is captured by the first </a:t>
            </a:r>
            <a:r>
              <a:rPr lang="en-GB" sz="1600" b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GB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b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isotopic </a:t>
            </a:r>
            <a:r>
              <a:rPr lang="en-GB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variants and the additional </a:t>
            </a:r>
            <a:r>
              <a:rPr lang="en-GB" sz="1600" b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closure </a:t>
            </a:r>
            <a:r>
              <a:rPr lang="en-GB" sz="16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endParaRPr lang="en-GB" sz="1600" b="1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GB" sz="16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Shape 2920"/>
          <p:cNvSpPr/>
          <p:nvPr/>
        </p:nvSpPr>
        <p:spPr>
          <a:xfrm>
            <a:off x="4089384" y="4329628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C00000"/>
              </a:solidFill>
              <a:latin typeface="Calibri" panose="020F0502020204030204" pitchFamily="34" charset="0"/>
              <a:ea typeface="Lato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678024" y="3538783"/>
                <a:ext cx="1411092" cy="698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sz="1400" i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 1−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400" i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40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24" y="3538783"/>
                <a:ext cx="1411092" cy="698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9116" y="2583944"/>
            <a:ext cx="1038011" cy="10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4F5FC"/>
      </a:lt1>
      <a:dk2>
        <a:srgbClr val="000000"/>
      </a:dk2>
      <a:lt2>
        <a:srgbClr val="FFFFFF"/>
      </a:lt2>
      <a:accent1>
        <a:srgbClr val="E03C31"/>
      </a:accent1>
      <a:accent2>
        <a:srgbClr val="E03C31"/>
      </a:accent2>
      <a:accent3>
        <a:srgbClr val="E03C31"/>
      </a:accent3>
      <a:accent4>
        <a:srgbClr val="E03C31"/>
      </a:accent4>
      <a:accent5>
        <a:srgbClr val="E03C31"/>
      </a:accent5>
      <a:accent6>
        <a:srgbClr val="000000"/>
      </a:accent6>
      <a:hlink>
        <a:srgbClr val="E03C31"/>
      </a:hlink>
      <a:folHlink>
        <a:srgbClr val="E03C3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I Original Presentation" id="{DA29B422-4733-8445-BD08-E348E59F4FA6}" vid="{F434031D-3AB3-F14A-A56E-61EB8B1DEF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DSI_presentation_template</Template>
  <TotalTime>1779</TotalTime>
  <Words>813</Words>
  <Application>Microsoft Office PowerPoint</Application>
  <PresentationFormat>Widescreen</PresentationFormat>
  <Paragraphs>273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Gill Sans</vt:lpstr>
      <vt:lpstr>Lato</vt:lpstr>
      <vt:lpstr>Roboto</vt:lpstr>
      <vt:lpstr>Roboto Condensed Light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AGTEN Annelies</dc:creator>
  <dc:description>http://graphicriver.net/user/simplesmart/portfolio</dc:description>
  <cp:lastModifiedBy>AGTEN Annelies</cp:lastModifiedBy>
  <cp:revision>75</cp:revision>
  <dcterms:created xsi:type="dcterms:W3CDTF">2023-08-27T18:45:09Z</dcterms:created>
  <dcterms:modified xsi:type="dcterms:W3CDTF">2024-01-11T13:57:14Z</dcterms:modified>
</cp:coreProperties>
</file>