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0"/>
  </p:notesMasterIdLst>
  <p:handoutMasterIdLst>
    <p:handoutMasterId r:id="rId31"/>
  </p:handoutMasterIdLst>
  <p:sldIdLst>
    <p:sldId id="458" r:id="rId2"/>
    <p:sldId id="519" r:id="rId3"/>
    <p:sldId id="552" r:id="rId4"/>
    <p:sldId id="546" r:id="rId5"/>
    <p:sldId id="547" r:id="rId6"/>
    <p:sldId id="566" r:id="rId7"/>
    <p:sldId id="568" r:id="rId8"/>
    <p:sldId id="569" r:id="rId9"/>
    <p:sldId id="570" r:id="rId10"/>
    <p:sldId id="550" r:id="rId11"/>
    <p:sldId id="573" r:id="rId12"/>
    <p:sldId id="572" r:id="rId13"/>
    <p:sldId id="571" r:id="rId14"/>
    <p:sldId id="574" r:id="rId15"/>
    <p:sldId id="575" r:id="rId16"/>
    <p:sldId id="548" r:id="rId17"/>
    <p:sldId id="565" r:id="rId18"/>
    <p:sldId id="567" r:id="rId19"/>
    <p:sldId id="576" r:id="rId20"/>
    <p:sldId id="577" r:id="rId21"/>
    <p:sldId id="578" r:id="rId22"/>
    <p:sldId id="579" r:id="rId23"/>
    <p:sldId id="580" r:id="rId24"/>
    <p:sldId id="508" r:id="rId25"/>
    <p:sldId id="534" r:id="rId26"/>
    <p:sldId id="533" r:id="rId27"/>
    <p:sldId id="531" r:id="rId28"/>
    <p:sldId id="532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000"/>
    <a:srgbClr val="4472C4"/>
    <a:srgbClr val="A5A5A5"/>
    <a:srgbClr val="44546A"/>
    <a:srgbClr val="5B9BD5"/>
    <a:srgbClr val="222A35"/>
    <a:srgbClr val="F39C12"/>
    <a:srgbClr val="F8C471"/>
    <a:srgbClr val="BA7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83958" autoAdjust="0"/>
  </p:normalViewPr>
  <p:slideViewPr>
    <p:cSldViewPr snapToGrid="0">
      <p:cViewPr varScale="1">
        <p:scale>
          <a:sx n="47" d="100"/>
          <a:sy n="47" d="100"/>
        </p:scale>
        <p:origin x="1171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40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https://angular.io/guide/pipes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953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https://angular.io/api?type=pipe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9165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https://angular.io/guide/pipes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8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851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https://angular.io/guide/attribute-directives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02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https://angular.io/guide/structural-directives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37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https://angular.io/guide/structural-directives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553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https://angular.io/guide/structural-directives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1758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https://angular.io/guide/template-syntax#ngclass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077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88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https://angular.io/guide/template-syntax#ngclass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7437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https://angular.io/guide/structural-directives#unless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https://angular.io/guide/attribute-directives#attribute-directives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49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https://angular.io/guide/attribute-directives#respond-to-user-initiated-events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4942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299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200" b="0" i="0" u="sng" strike="noStrike" cap="none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</a:rPr>
              <a:t>https:/</a:t>
            </a:r>
            <a:r>
              <a:rPr lang="hu-HU" sz="1200" b="0" i="0" u="sng" strike="noStrike" cap="none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</a:rPr>
              <a:t>/angular.io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0186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419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861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191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49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https://angular.io/guide/displaying-data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04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See</a:t>
            </a:r>
            <a:r>
              <a:rPr lang="hu-HU" dirty="0"/>
              <a:t>: https://angular.io/guide/displaying-data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190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https://angular.io/guide/template-syntax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82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https://angular.io/guide/template-syntax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9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https://angular.io/guide/template-syntax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902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https://angular.io/guide/template-syntax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124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3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>
            <a:extLst>
              <a:ext uri="{FF2B5EF4-FFF2-40B4-BE49-F238E27FC236}">
                <a16:creationId xmlns:a16="http://schemas.microsoft.com/office/drawing/2014/main" id="{E6EDF280-6D3D-4148-8F67-73F5432FC988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85E9EC4-C8DF-4B6B-814A-DD90609E03CE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E91DC86A-3F8B-4B5E-A53E-A4E70F99EE5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8F2CA109-5CA2-469B-86AE-A6A6562E2C7E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" name="Freeform 2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F62CDF3-BD7F-4965-AB4C-CCF306697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1AF4F14-774F-449C-8ED7-9FCB955984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DF64E6D6-84E3-4198-A8D5-43A2035D636B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3" name="Freeform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75DDB2E-548D-4D79-A677-572760B5A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6A2CCB0-1993-4472-B19A-ECA4ADF20F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2F5F10D9-4DC5-491A-B58C-79B09191401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0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17D3F6F6-8420-4D2B-98BD-723DC9C0DA75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9C13C10D-F9F4-47A6-89AC-BA82A281B1E9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8F853174-9A61-4B6E-89BD-34939A57E2BF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4A7E5014-3A86-4769-A8DF-7ACECA3A0434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67E7B79-A5B0-44D0-BB1F-4734E4C0E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CAE67B-1533-4DEC-8738-B95944E349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00DA7EAE-C7F7-4469-BCE1-2B8FD5780AE0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227B76F-1F2C-47D5-941B-3F911854D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62A117A-F818-4965-82BC-11C6A4A32E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D54EB3E1-A5EC-4894-B3B7-0898D49A2D84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2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>
            <a:extLst>
              <a:ext uri="{FF2B5EF4-FFF2-40B4-BE49-F238E27FC236}">
                <a16:creationId xmlns:a16="http://schemas.microsoft.com/office/drawing/2014/main" id="{5F70B7C6-E154-4608-9534-75BAAEE70C4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EACA03E-06FB-4FE8-912A-AF848DB378A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622BAB4-F854-4CF3-A3D2-0E4E2EAA495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5D9F442D-60A4-43DD-8F57-824F0279618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7CF9B91-BFE0-40DA-8018-47EA6AB9738E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7E71BF5E-02D2-45C7-8868-FBFEAFED19DF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0" name="Group 30">
            <a:extLst>
              <a:ext uri="{FF2B5EF4-FFF2-40B4-BE49-F238E27FC236}">
                <a16:creationId xmlns:a16="http://schemas.microsoft.com/office/drawing/2014/main" id="{3F8C7B21-E888-490B-B8D8-0A0CDB90B41C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8" name="Freeform 3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336C21-FCF4-4482-8588-840B6F87D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3C74AFA-8F28-4E5C-BDD1-466D4D7047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33">
            <a:extLst>
              <a:ext uri="{FF2B5EF4-FFF2-40B4-BE49-F238E27FC236}">
                <a16:creationId xmlns:a16="http://schemas.microsoft.com/office/drawing/2014/main" id="{E09090C4-4D69-463A-9495-C3910B761C1E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41" name="Freeform 3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6A2E7CD-8EC7-4869-9E81-57E1ADCCAC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D7E1C5B-8F14-4D16-837C-01A25BCB36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0CA613AF-E130-4ABD-A92B-B804584D7D8C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4">
            <a:extLst>
              <a:ext uri="{FF2B5EF4-FFF2-40B4-BE49-F238E27FC236}">
                <a16:creationId xmlns:a16="http://schemas.microsoft.com/office/drawing/2014/main" id="{FB7F5D48-002F-4BC6-BCDD-EBD4CA58BA60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94ADBBE-7D2B-4A52-B327-3EA86BE1577B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9FAC86B7-6970-4BA3-8199-E94742739E5A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059EBC65-F2DE-4872-87FE-44B950F23D7C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" name="Freeform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D4D78EE-4218-4B5C-9208-11CAEC33AE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27A18BE-9CE5-4FFC-BC11-17AE3D0EFF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F4ABDD83-B5F9-4E89-8BA6-688DFADFA243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8B9704A-D275-4560-A2EB-06A2EB19A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2ABF500-5148-44C1-8C16-0B236D9F1D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3">
            <a:extLst>
              <a:ext uri="{FF2B5EF4-FFF2-40B4-BE49-F238E27FC236}">
                <a16:creationId xmlns:a16="http://schemas.microsoft.com/office/drawing/2014/main" id="{AD912E5C-6D3B-4A15-BE2A-403F3106341A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3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49F770BF-E109-4A83-B54F-5E5CF7C3C1E8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93CF23D-BB9A-43D2-B45F-045D2491FC18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81D6DA07-6C9A-4B9A-94C3-FC1A0C8C9427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00996E3D-2EAD-4760-A474-59D2A86DC3FE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BE9B457-BC15-4D1E-A42F-E074FEF1B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DD7D238-DBA2-45EA-8DCF-317D4F20B6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22D5EE56-673E-4574-8997-FEEFB9867E0C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634B1E8-C8C6-4C26-8AA0-E68F7934E8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0293F40-5713-4F19-8841-FDDC47C47B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937C802F-A35D-42CE-9E55-864B3DD940BC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2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7ED2E591-EBB8-4E2C-A225-8831B9E04B0A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2556E7A-DB12-4B6C-ADB9-3A6F17EB777F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B6B0A910-2A33-4928-B569-87B2D20D9C6B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2F7D35-B8DE-41C9-9F66-521772DE87A7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D16A1C5-E523-4A28-8AB8-BD0065D9E9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B48725-1D29-4336-A2FE-509F0B69DA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B6536FD2-3EDD-4380-9937-6D495F64E018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CEEB89B-9147-4393-85F8-F5495E277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D416F04-4F49-411F-A372-4EDAA41791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D2632ACC-AE25-431A-9B2E-4EDD8FA3CF8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3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4">
            <a:extLst>
              <a:ext uri="{FF2B5EF4-FFF2-40B4-BE49-F238E27FC236}">
                <a16:creationId xmlns:a16="http://schemas.microsoft.com/office/drawing/2014/main" id="{D3375E69-51B5-4A11-A4B9-E51FBC51D2C2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2D3B5840-ACFC-4C43-94EE-2DE85B7489A9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A929B011-4F48-471A-BC2C-5F3DF657BF6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4F732AD2-CBE0-49E8-84FF-9A86EFC05E25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3865830-0FE0-46E3-BDBF-0551FCFD40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AF3A03-B1E7-485C-B24A-2DA4B4E22C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B733504E-F073-4265-AF43-52CF04897F85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129D9CD-3C01-4DDD-9657-907A140D17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326F6C0-EEB1-459D-947A-5E4567B3E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950656F7-800B-4CE7-B9C2-96852FA194C7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9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FADD2D7-95E6-4247-A3D1-373157D8BDDC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93EF84A-D60F-47C9-BF95-7ED6CE417FE1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D01B40D3-34EC-4F4B-978F-572B339328C7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C5EEE049-7B23-4888-BCBB-30478F366731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ADB1DDA-DD22-4F15-A526-D7B8104DE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CDFA058-C83F-435C-B8D8-F28224AD18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40F0D441-0DD9-4FE0-AEAF-40057C8B775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4487202-C2D3-4D37-9423-4FEEBE491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3850D-28A5-4B0E-993A-4E9BA836B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C2597F8F-4750-467C-9506-CDFFBCD80CB5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8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632F09A1-2A37-48E2-8FC7-3BA0A91D4F9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9715F6E8-F779-437E-8DCA-E5A175B9EDF4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92C27BF4-8A84-4716-8A6B-9A376317977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4962603-25B3-4E0B-B338-C4993D94F631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57E0002-C458-410A-A50F-EAFE04C98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161697F-F24A-4A3A-A180-5F0842D226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D1183D2E-9257-4569-A800-AAB8B45A0025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7652E03-424E-47DA-A30F-7B52B79AB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576526-34B2-4572-9B0D-7F19653AB1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76F5F051-4530-4AFB-A5AD-9C64EB145B13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04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6640ED6F-3546-4229-B360-735F40FFBCF3}"/>
              </a:ext>
            </a:extLst>
          </p:cNvPr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BB9A14-E3FF-435B-843B-69AE0FDB2E03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914AB16-6980-4CDF-8277-879520CEF79C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3B04018F-2216-4E80-8483-68FEAC49BFD8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1" name="Group 23">
            <a:extLst>
              <a:ext uri="{FF2B5EF4-FFF2-40B4-BE49-F238E27FC236}">
                <a16:creationId xmlns:a16="http://schemas.microsoft.com/office/drawing/2014/main" id="{DBB71DEC-E2EC-408C-800F-E3E7444C8C8B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842F0E8-67DD-4596-BBF9-A77BEEFA4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604ED4-81A5-46AC-9B5E-2B1B1F618F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26">
            <a:extLst>
              <a:ext uri="{FF2B5EF4-FFF2-40B4-BE49-F238E27FC236}">
                <a16:creationId xmlns:a16="http://schemas.microsoft.com/office/drawing/2014/main" id="{D4D2B588-9794-4F39-9CE6-F5F2B247122E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EC98DAA-3AAC-4413-A9C4-937DA910F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4081C3-CE9D-45DE-8EE6-AA7B5BF929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A4528A6D-8909-40A2-B935-FF526B09DCF6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DFFF8703-CA69-4FFF-9D87-82AF5144F48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881D965-6514-4478-B7BD-495DBDA6729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5D11790-67DF-4AC9-9062-7101891E59F9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29BBE9F6-C18D-4158-B169-CD6BAF3BAFC0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54ABCB0-4876-45BF-A5E7-1C944A829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D218C87-19EE-4464-87C4-D23A070C6A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8D5CDB51-EDE9-4998-A92E-51BFC4D0330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4FED4C9-47E6-4998-9595-1D5FA1B71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39E3E2C-B82E-4E32-8870-CF776CB4B3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3F12C35C-AB14-4FDE-B42B-B924535A923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28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FA0B24DF-9FF1-4968-B6BF-011A1FFE8CA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B80ED54-7435-471A-A2B6-298DBC7DBE7D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ACA04784-0DEF-4A40-ADD6-C98E35AB8BB7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BBD466A7-D050-4F1A-AB23-BA68FD48F74F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B6AFFF8-C9A1-4877-BF86-6A88A2C96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48CF218-5F8B-4667-B33E-E3D28FDF92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CEEEBA2E-BBF0-4E64-8DAE-340209734E91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1CE3D30-209B-4E17-8E75-D6DFAAA52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A4EDE6A-7731-4324-856B-01C6D915B6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C1A11FF8-3888-4B3A-96D7-30B118C3D623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0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850DD007-B147-4494-8C7F-081514BD73C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2817EE6A-6E4C-400F-B37D-08137A7DC8A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9B2C959C-3672-4F1A-BD13-A1BB90586EB0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6AD02363-785E-4968-9891-3153386D3E89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37D522-47C8-4727-AB1B-DD2A436FD6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BB6A66-A49E-4EC4-B000-DFB764FF81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52CB86BE-6297-47A1-B71D-8A07F9135DC0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7E3FAD3-323A-4BF5-82C4-2A91E9EA0C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B4D0D71-4D4F-48CB-99F7-76A97777E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7612BF81-04FF-49A9-A5DB-CDF8FAD105F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12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81813911-4BE9-4B07-88DD-B4F0BAFE7EA1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CA5FB4BD-8A1F-4C94-B981-3901E1E1CD71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B468B332-9113-4EDD-984F-8E9A721E7EE1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6">
            <a:extLst>
              <a:ext uri="{FF2B5EF4-FFF2-40B4-BE49-F238E27FC236}">
                <a16:creationId xmlns:a16="http://schemas.microsoft.com/office/drawing/2014/main" id="{654E374E-55AF-4519-86D1-A131145CEA1D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6BB9CD-7E07-49CF-8475-28FCB3899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8DB5DE-F263-424C-AC9C-FE5D5B85FE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B4C48B4C-AE7C-44F3-B552-48B9FE1B4F81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4" name="Freeform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5BDC639-6D26-4C70-B475-6C85A15160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F3969C3-FF30-480B-8D8F-8CDAE3A0BE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7F1FD4B1-BFA6-4E3F-85A2-35D72498E38A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93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7E76F134-4F91-48E3-89A8-F3C30D872BF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00EBE84-5F04-44C9-AFC2-EADE185A0BBD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92541784-7EA3-403D-A896-B337FDA04CD0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7E58670B-A74F-4213-B27B-33F851B73E94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97E1B78-D2D2-4652-89AE-95907BEDD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6E25134-BCE2-476A-8E97-51ABA4B5ED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AE24C73E-116A-4426-A474-CCC195360E22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BE7AEEE-9456-4434-ACBD-F4FBFF3D1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3D9FEED-6592-4600-BF18-8B9D77E95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8AF0F52E-B24C-49FD-9328-E2EA5AEC5E0C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83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BF48597-9353-42DD-A972-B42D43526BE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FC0C403-069E-46C3-BFDA-DE680C259C1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C3167B27-C7DF-4230-B8D1-CFB162CEAFBE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EAC23332-BA4D-4879-ABE7-6DFF43860F94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9F2377F-2979-475E-BB55-FDE8065E1E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F7628AC-93B8-47BC-9516-C27382C75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8D103EF2-7F4F-49C1-BF1F-BD7B9A0CFEAB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3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B815377-B713-4973-8A22-874C2E2BA0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52587-9A08-4E3F-B3F3-786C30ECAF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id="{67187642-E8E3-47E4-8D9C-809A042692A6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61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id="{DCE74FAB-49FA-48F2-AA1B-92A8098AB932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4C47A24-43E8-4BEB-9131-33C496FFD480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B48DA0A1-955A-487C-8C78-158F0413685A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E6C8E7D9-AABD-4469-8A4C-B559B4E254E7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F632A7-67EA-4366-90FE-01FB0B04C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8C1D4B1-DCE0-4936-895A-5D61154C7C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F8DBAE72-F285-4FB9-B996-A6B12630B30C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3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DDAC78D-0D1F-4893-AB43-516A921C9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8BF6F55-2BBD-4FB1-B9C7-A1ECA372ED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id="{7168CBD6-687A-439C-9A19-6660B2807DE5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23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038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43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6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9346A4-97E4-4A19-A5D1-FE4D7B944A34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DC938D8-FA8B-44B7-B9BF-ACDD920FF58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48D0A75-C387-493C-BAB7-FC8BC80864CD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87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F32A2EA0-38B8-404E-B459-A61C29AA74DB}"/>
              </a:ext>
            </a:extLst>
          </p:cNvPr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3EE3844-A1A0-4AE5-A0B9-CC4D1AA9CB1F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3201D59-B76C-4E6D-814F-024D6A663490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A7B28F90-31C7-4851-9266-2C9143B09B94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9F469993-55B9-45D1-9D5E-FBB48AD9C9C1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0BFE70B-E9FE-4E27-AEFC-F0F327EA3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ACA1049-BADB-4851-9045-00A0948659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37C11A37-AD61-47D6-9C26-7DB0EBF93026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7BAAEAF-7AEE-4945-BE37-BA9884076D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13BEA6E-C905-4F7E-9E9A-E1F0929F8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1F31E9E6-5EF9-47B4-970F-5A753D000502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EFF81867-2C0F-49ED-9B32-AB674C4D67D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2EFE870-2E68-4AC9-B243-9CF355690284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8010DB5-7D2F-4C33-865D-72C29F1FC13C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6C839E4F-C81C-44D3-A691-B93F8B1306A6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266A6E6-9ACA-4F00-BF69-6ED0C26746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CC55BC5-551A-438D-B917-3401C869F7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19">
            <a:extLst>
              <a:ext uri="{FF2B5EF4-FFF2-40B4-BE49-F238E27FC236}">
                <a16:creationId xmlns:a16="http://schemas.microsoft.com/office/drawing/2014/main" id="{DE0A9EB2-FE07-4E6A-A07B-1D71E2FBEFB3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C84BE08-5299-4236-8FBD-9DE427CC6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6DB2E0D-BED0-40B0-B60B-F89C1249BE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E670F07F-1CA1-43B8-B71B-588AEF876932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05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DE74956A-85B4-4775-B5F8-5FE2DD50C68C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7ABBC91-24C8-47F0-B529-E80C1F2EDC57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4107DE50-94F2-4EAC-AF97-BCAF827AEB88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DE82441A-446C-4484-BB46-D6F193082BD3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4813D5C-F8A1-4ED2-9835-FFE63EC8B4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2A2323A-5D49-4502-9297-4DDA689301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17">
            <a:extLst>
              <a:ext uri="{FF2B5EF4-FFF2-40B4-BE49-F238E27FC236}">
                <a16:creationId xmlns:a16="http://schemas.microsoft.com/office/drawing/2014/main" id="{2AD7934F-3668-4BFB-9948-ED44B9F0974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4980940-171A-4EE7-BD76-3231BB582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7D7E6AD-F1CC-46B3-940C-1EF94F1BBA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1E2DC72A-C79B-434B-A307-69A34B22D432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A9227444-E6CC-4E86-A441-8D769DB19469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3090BA96-1EE5-47E6-99E4-D97A1901E60C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5C41B52-3B8C-44B4-A909-6D1A0118C00D}"/>
              </a:ext>
            </a:extLst>
          </p:cNvPr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grpSp>
        <p:nvGrpSpPr>
          <p:cNvPr id="16" name="Group 1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E7705514-8D09-4048-B17B-FCD9FEEBAD6D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DA4759C-EEF1-4C7B-AB18-543DA20B06F6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A79F9E83-AC98-4B82-85BB-01BCD071EE72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D7BEF50B-4912-45F1-B102-C4CDEBB883A9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1" name="Freeform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0C27AF7-4CE7-4BDA-87A1-24A94793B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09189BD-0BD1-4390-9880-79A444636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6197544E-3FB4-4934-AF24-60ACAE13847D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4" name="Freeform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48BD9E4-3958-4410-8284-CB156C83D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B28C0CB-2AC2-4BA2-AFD1-90D8AC3283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0206D562-F937-45D5-9B93-495D40D29748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BE87015A-56AF-4415-B1DC-94191B13C10C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260AC4F-6CB1-464D-A700-682A524378BB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B6BA4E53-9F21-47F8-B04A-06D07BC1CEB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FD283A4-4793-4821-A861-13A420107C0F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1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F1CB5E-7643-4EFA-B47E-F475E1FDE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EB0D9A8-6207-45C3-8501-ECC128EB01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B9B9F812-B7C7-4111-B364-CFC23CF297F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E6FAED9-EA34-4D47-A58E-E1A3CB386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B6184B4-D29B-49C2-ADBF-DA2A68E8FC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6FBAE898-578D-48F6-A504-A743C26E4921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04/04/2018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2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22" r:id="rId26"/>
    <p:sldLayoutId id="2147483823" r:id="rId27"/>
    <p:sldLayoutId id="2147483824" r:id="rId28"/>
    <p:sldLayoutId id="2147483650" r:id="rId29"/>
    <p:sldLayoutId id="2147483673" r:id="rId30"/>
    <p:sldLayoutId id="2147483651" r:id="rId31"/>
    <p:sldLayoutId id="2147483652" r:id="rId32"/>
    <p:sldLayoutId id="2147483654" r:id="rId33"/>
    <p:sldLayoutId id="2147483655" r:id="rId34"/>
    <p:sldLayoutId id="2147483656" r:id="rId35"/>
    <p:sldLayoutId id="2147483657" r:id="rId36"/>
    <p:sldLayoutId id="2147483658" r:id="rId37"/>
    <p:sldLayoutId id="2147483660" r:id="rId38"/>
    <p:sldLayoutId id="2147483659" r:id="rId39"/>
    <p:sldLayoutId id="2147483661" r:id="rId40"/>
    <p:sldLayoutId id="2147483662" r:id="rId41"/>
    <p:sldLayoutId id="2147483663" r:id="rId42"/>
    <p:sldLayoutId id="2147483664" r:id="rId43"/>
    <p:sldLayoutId id="2147483665" r:id="rId44"/>
    <p:sldLayoutId id="2147483666" r:id="rId45"/>
    <p:sldLayoutId id="2147483670" r:id="rId46"/>
    <p:sldLayoutId id="2147483668" r:id="rId47"/>
    <p:sldLayoutId id="2147483667" r:id="rId48"/>
    <p:sldLayoutId id="2147483669" r:id="rId49"/>
    <p:sldLayoutId id="2147483672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7378" y="375598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Angular Templates and Data binding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155" y="2709349"/>
            <a:ext cx="1120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Angular</a:t>
            </a:r>
            <a:r>
              <a:rPr lang="hu-HU" sz="6000" b="1" dirty="0">
                <a:solidFill>
                  <a:schemeClr val="bg1"/>
                </a:solidFill>
              </a:rPr>
              <a:t> Sablonok és adatkötés</a:t>
            </a:r>
            <a:endParaRPr lang="id-ID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445060" y="2345218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Pipe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4" y="3188156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45092" y="680759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Pipe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617ACD86-41A1-4A21-BBD7-C85D64E831D0}"/>
              </a:ext>
            </a:extLst>
          </p:cNvPr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Adatok átalakítása megjelenítés előtt a kívánt formátumra.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10EDE935-E5E1-437C-B709-AE977835E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1" y="2184422"/>
            <a:ext cx="6233700" cy="3787468"/>
          </a:xfrm>
          <a:prstGeom prst="rect">
            <a:avLst/>
          </a:prstGeom>
        </p:spPr>
      </p:pic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11C19221-E60A-47F8-A81B-7A1EDCA4732F}"/>
              </a:ext>
            </a:extLst>
          </p:cNvPr>
          <p:cNvGrpSpPr/>
          <p:nvPr/>
        </p:nvGrpSpPr>
        <p:grpSpPr>
          <a:xfrm>
            <a:off x="6918792" y="3261489"/>
            <a:ext cx="4454058" cy="646331"/>
            <a:chOff x="6109855" y="2724924"/>
            <a:chExt cx="6006144" cy="646331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E7992406-B1BD-4A6E-88FF-95E4F84F7D87}"/>
                </a:ext>
              </a:extLst>
            </p:cNvPr>
            <p:cNvSpPr txBox="1"/>
            <p:nvPr/>
          </p:nvSpPr>
          <p:spPr>
            <a:xfrm>
              <a:off x="6491691" y="2724924"/>
              <a:ext cx="5624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beépített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pipe használata.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kapott Date-objektumot formázza meg.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450351B9-29AD-478F-8611-D66AAF5754C1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70C99798-7049-4674-A7A2-23D9E252B101}"/>
              </a:ext>
            </a:extLst>
          </p:cNvPr>
          <p:cNvGrpSpPr/>
          <p:nvPr/>
        </p:nvGrpSpPr>
        <p:grpSpPr>
          <a:xfrm>
            <a:off x="6918792" y="5317449"/>
            <a:ext cx="4454058" cy="369710"/>
            <a:chOff x="6109855" y="2886849"/>
            <a:chExt cx="6006144" cy="369710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E074D8C5-0363-4B3B-B6E1-6C616C6694BA}"/>
                </a:ext>
              </a:extLst>
            </p:cNvPr>
            <p:cNvSpPr txBox="1"/>
            <p:nvPr/>
          </p:nvSpPr>
          <p:spPr>
            <a:xfrm>
              <a:off x="6491691" y="2886849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Definiáljuk a birthday változót.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2631DA8D-3049-40E0-A4F3-962BE6B47F2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6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3801" y="680759"/>
            <a:ext cx="8464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Beépített Pipe –ok (built-in pipes)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0CD3B00E-5E94-44CB-B848-FB4C4B833D18}"/>
              </a:ext>
            </a:extLst>
          </p:cNvPr>
          <p:cNvGrpSpPr/>
          <p:nvPr/>
        </p:nvGrpSpPr>
        <p:grpSpPr>
          <a:xfrm>
            <a:off x="1019397" y="3709672"/>
            <a:ext cx="5212619" cy="646331"/>
            <a:chOff x="322524" y="4752467"/>
            <a:chExt cx="5212619" cy="646331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FDC3B176-77C9-442A-8E52-D7E644906281}"/>
                </a:ext>
              </a:extLst>
            </p:cNvPr>
            <p:cNvSpPr txBox="1"/>
            <p:nvPr/>
          </p:nvSpPr>
          <p:spPr>
            <a:xfrm>
              <a:off x="954465" y="4752467"/>
              <a:ext cx="4580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I18nSelectPipe: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szelektor alapján megjeleníti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egyező szövegeket.</a:t>
              </a:r>
            </a:p>
          </p:txBody>
        </p:sp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F2972A7C-F960-457D-B87F-A1D63EC322B5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40">
              <a:extLst>
                <a:ext uri="{FF2B5EF4-FFF2-40B4-BE49-F238E27FC236}">
                  <a16:creationId xmlns:a16="http://schemas.microsoft.com/office/drawing/2014/main" id="{8FBECA9D-92C8-435A-BF77-72ABEE72253A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3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E2DA8721-000E-4968-A876-4B7E9A126EA8}"/>
              </a:ext>
            </a:extLst>
          </p:cNvPr>
          <p:cNvGrpSpPr/>
          <p:nvPr/>
        </p:nvGrpSpPr>
        <p:grpSpPr>
          <a:xfrm>
            <a:off x="1022050" y="2867702"/>
            <a:ext cx="4629203" cy="646331"/>
            <a:chOff x="325177" y="3910497"/>
            <a:chExt cx="4629203" cy="646331"/>
          </a:xfrm>
        </p:grpSpPr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7E9BE5C9-6417-497F-8972-F1D7C79B2AC6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E92271B0-E043-4C41-B2C8-04E9F18357E5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2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91D5489B-6EF1-4427-B790-1A0423C63108}"/>
                </a:ext>
              </a:extLst>
            </p:cNvPr>
            <p:cNvSpPr txBox="1"/>
            <p:nvPr/>
          </p:nvSpPr>
          <p:spPr>
            <a:xfrm>
              <a:off x="959504" y="3910497"/>
              <a:ext cx="3994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DecimalPipe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lokális beállítások szerint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formázza a számokat.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478E192-FF48-4974-BE89-3B1A28EC5831}"/>
              </a:ext>
            </a:extLst>
          </p:cNvPr>
          <p:cNvGrpSpPr/>
          <p:nvPr/>
        </p:nvGrpSpPr>
        <p:grpSpPr>
          <a:xfrm>
            <a:off x="1024703" y="1995599"/>
            <a:ext cx="4552816" cy="646331"/>
            <a:chOff x="327830" y="3038394"/>
            <a:chExt cx="4552816" cy="646331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E29E34E6-295D-4571-952C-A8D6FB81D2F0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TextBox 40">
              <a:extLst>
                <a:ext uri="{FF2B5EF4-FFF2-40B4-BE49-F238E27FC236}">
                  <a16:creationId xmlns:a16="http://schemas.microsoft.com/office/drawing/2014/main" id="{A8CC4ACD-2356-45D9-9096-E038A382D37A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1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1FB4F66A-E8A4-4DEF-8B63-732FC4B10542}"/>
                </a:ext>
              </a:extLst>
            </p:cNvPr>
            <p:cNvSpPr txBox="1"/>
            <p:nvPr/>
          </p:nvSpPr>
          <p:spPr>
            <a:xfrm>
              <a:off x="969895" y="3038394"/>
              <a:ext cx="3910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AsyncPipe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Observable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vagy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Promise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által visszaadott adatok kezelésére.</a:t>
              </a:r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1C305F60-725A-4C23-8103-7EB1C929EDFF}"/>
              </a:ext>
            </a:extLst>
          </p:cNvPr>
          <p:cNvGrpSpPr/>
          <p:nvPr/>
        </p:nvGrpSpPr>
        <p:grpSpPr>
          <a:xfrm>
            <a:off x="1016744" y="4547171"/>
            <a:ext cx="5190084" cy="646331"/>
            <a:chOff x="319871" y="5589966"/>
            <a:chExt cx="5190084" cy="646331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B7770CF5-8447-49A6-9B44-8C8809D32948}"/>
                </a:ext>
              </a:extLst>
            </p:cNvPr>
            <p:cNvSpPr/>
            <p:nvPr/>
          </p:nvSpPr>
          <p:spPr>
            <a:xfrm>
              <a:off x="319871" y="5633790"/>
              <a:ext cx="575925" cy="57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65A22395-984C-411E-A546-E78E0884CD19}"/>
                </a:ext>
              </a:extLst>
            </p:cNvPr>
            <p:cNvSpPr txBox="1"/>
            <p:nvPr/>
          </p:nvSpPr>
          <p:spPr>
            <a:xfrm>
              <a:off x="431152" y="5635595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4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6BF11445-5DD6-4C55-BC3B-8A9841D68F34}"/>
                </a:ext>
              </a:extLst>
            </p:cNvPr>
            <p:cNvSpPr txBox="1"/>
            <p:nvPr/>
          </p:nvSpPr>
          <p:spPr>
            <a:xfrm>
              <a:off x="944731" y="5589966"/>
              <a:ext cx="4565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PercentPipe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százalékos formában jeleníti meg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kapott számokat.</a:t>
              </a:r>
            </a:p>
          </p:txBody>
        </p:sp>
      </p:grpSp>
      <p:grpSp>
        <p:nvGrpSpPr>
          <p:cNvPr id="68" name="Csoportba foglalás 67">
            <a:extLst>
              <a:ext uri="{FF2B5EF4-FFF2-40B4-BE49-F238E27FC236}">
                <a16:creationId xmlns:a16="http://schemas.microsoft.com/office/drawing/2014/main" id="{E0E41119-1CA8-4A9F-87F3-F9F05DD6C3E7}"/>
              </a:ext>
            </a:extLst>
          </p:cNvPr>
          <p:cNvGrpSpPr/>
          <p:nvPr/>
        </p:nvGrpSpPr>
        <p:grpSpPr>
          <a:xfrm>
            <a:off x="6375296" y="3701399"/>
            <a:ext cx="5602854" cy="725080"/>
            <a:chOff x="322524" y="4788018"/>
            <a:chExt cx="5602854" cy="725080"/>
          </a:xfrm>
        </p:grpSpPr>
        <p:sp>
          <p:nvSpPr>
            <p:cNvPr id="81" name="Szövegdoboz 80">
              <a:extLst>
                <a:ext uri="{FF2B5EF4-FFF2-40B4-BE49-F238E27FC236}">
                  <a16:creationId xmlns:a16="http://schemas.microsoft.com/office/drawing/2014/main" id="{6D294310-8F3F-4938-B476-4C1AB1271373}"/>
                </a:ext>
              </a:extLst>
            </p:cNvPr>
            <p:cNvSpPr txBox="1"/>
            <p:nvPr/>
          </p:nvSpPr>
          <p:spPr>
            <a:xfrm>
              <a:off x="954465" y="4866767"/>
              <a:ext cx="4970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JsonPipe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Objektumok vagy Tömbök megjelenítése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JSON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fromátumban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49CDBEE6-19C9-4561-AE26-FD211D6132A8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TextBox 40">
              <a:extLst>
                <a:ext uri="{FF2B5EF4-FFF2-40B4-BE49-F238E27FC236}">
                  <a16:creationId xmlns:a16="http://schemas.microsoft.com/office/drawing/2014/main" id="{526E0063-90C7-4530-92DA-D13C04F8D3BC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8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Csoportba foglalás 68">
            <a:extLst>
              <a:ext uri="{FF2B5EF4-FFF2-40B4-BE49-F238E27FC236}">
                <a16:creationId xmlns:a16="http://schemas.microsoft.com/office/drawing/2014/main" id="{487531C2-5748-4C69-A32C-EBE2F0AE218A}"/>
              </a:ext>
            </a:extLst>
          </p:cNvPr>
          <p:cNvGrpSpPr/>
          <p:nvPr/>
        </p:nvGrpSpPr>
        <p:grpSpPr>
          <a:xfrm>
            <a:off x="6377949" y="2855627"/>
            <a:ext cx="4652094" cy="576000"/>
            <a:chOff x="325177" y="3942246"/>
            <a:chExt cx="4652094" cy="576000"/>
          </a:xfrm>
        </p:grpSpPr>
        <p:sp>
          <p:nvSpPr>
            <p:cNvPr id="78" name="Oval 3">
              <a:extLst>
                <a:ext uri="{FF2B5EF4-FFF2-40B4-BE49-F238E27FC236}">
                  <a16:creationId xmlns:a16="http://schemas.microsoft.com/office/drawing/2014/main" id="{97DFF49D-D88D-4CFB-BE8F-4A584C671C55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F5229BFA-BB67-4E84-A34A-71C51D3784A2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7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Szövegdoboz 79">
              <a:extLst>
                <a:ext uri="{FF2B5EF4-FFF2-40B4-BE49-F238E27FC236}">
                  <a16:creationId xmlns:a16="http://schemas.microsoft.com/office/drawing/2014/main" id="{B5E62E3A-9B36-4792-A120-67AB676305EC}"/>
                </a:ext>
              </a:extLst>
            </p:cNvPr>
            <p:cNvSpPr txBox="1"/>
            <p:nvPr/>
          </p:nvSpPr>
          <p:spPr>
            <a:xfrm>
              <a:off x="959504" y="4024797"/>
              <a:ext cx="4017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CurrencyPipe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lokális pénznem formázás.</a:t>
              </a:r>
            </a:p>
          </p:txBody>
        </p:sp>
      </p:grpSp>
      <p:grpSp>
        <p:nvGrpSpPr>
          <p:cNvPr id="70" name="Csoportba foglalás 69">
            <a:extLst>
              <a:ext uri="{FF2B5EF4-FFF2-40B4-BE49-F238E27FC236}">
                <a16:creationId xmlns:a16="http://schemas.microsoft.com/office/drawing/2014/main" id="{CD58F9E7-1941-473F-BE23-98E747E8B1DC}"/>
              </a:ext>
            </a:extLst>
          </p:cNvPr>
          <p:cNvGrpSpPr/>
          <p:nvPr/>
        </p:nvGrpSpPr>
        <p:grpSpPr>
          <a:xfrm>
            <a:off x="6380602" y="2009855"/>
            <a:ext cx="5240055" cy="740651"/>
            <a:chOff x="327830" y="3096474"/>
            <a:chExt cx="5240055" cy="740651"/>
          </a:xfrm>
        </p:grpSpPr>
        <p:sp>
          <p:nvSpPr>
            <p:cNvPr id="75" name="Oval 3">
              <a:extLst>
                <a:ext uri="{FF2B5EF4-FFF2-40B4-BE49-F238E27FC236}">
                  <a16:creationId xmlns:a16="http://schemas.microsoft.com/office/drawing/2014/main" id="{667B08A5-F6C7-4A58-A3D3-03E08943C4A7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TextBox 40">
              <a:extLst>
                <a:ext uri="{FF2B5EF4-FFF2-40B4-BE49-F238E27FC236}">
                  <a16:creationId xmlns:a16="http://schemas.microsoft.com/office/drawing/2014/main" id="{BDFF0C32-03BA-43C1-A40A-AC41051A9DF9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6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Szövegdoboz 76">
              <a:extLst>
                <a:ext uri="{FF2B5EF4-FFF2-40B4-BE49-F238E27FC236}">
                  <a16:creationId xmlns:a16="http://schemas.microsoft.com/office/drawing/2014/main" id="{C51EC5D5-3D81-4368-BFB7-BB9F9689CF90}"/>
                </a:ext>
              </a:extLst>
            </p:cNvPr>
            <p:cNvSpPr txBox="1"/>
            <p:nvPr/>
          </p:nvSpPr>
          <p:spPr>
            <a:xfrm>
              <a:off x="969895" y="3190794"/>
              <a:ext cx="4597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UpperCasePipe</a:t>
              </a:r>
              <a:r>
                <a:rPr lang="hu-HU" dirty="0"/>
                <a:t>/</a:t>
              </a:r>
              <a:r>
                <a:rPr lang="hu-HU" dirty="0" err="1"/>
                <a:t>LowerCasePipe</a:t>
              </a:r>
              <a:r>
                <a:rPr lang="hu-HU" dirty="0"/>
                <a:t>/</a:t>
              </a:r>
              <a:r>
                <a:rPr lang="hu-HU" dirty="0" err="1"/>
                <a:t>TitleCasePipe</a:t>
              </a:r>
              <a:r>
                <a:rPr lang="hu-HU" dirty="0"/>
                <a:t>: </a:t>
              </a:r>
              <a:br>
                <a:rPr lang="hu-HU" dirty="0"/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szövegek nagy/kisbetűssé/címmé alakítása.</a:t>
              </a:r>
            </a:p>
          </p:txBody>
        </p:sp>
      </p:grpSp>
      <p:grpSp>
        <p:nvGrpSpPr>
          <p:cNvPr id="71" name="Csoportba foglalás 70">
            <a:extLst>
              <a:ext uri="{FF2B5EF4-FFF2-40B4-BE49-F238E27FC236}">
                <a16:creationId xmlns:a16="http://schemas.microsoft.com/office/drawing/2014/main" id="{4C9AEF77-CA79-4A30-B6B8-6E44BE8DAED0}"/>
              </a:ext>
            </a:extLst>
          </p:cNvPr>
          <p:cNvGrpSpPr/>
          <p:nvPr/>
        </p:nvGrpSpPr>
        <p:grpSpPr>
          <a:xfrm>
            <a:off x="6372643" y="4547171"/>
            <a:ext cx="4561066" cy="576000"/>
            <a:chOff x="319871" y="5633790"/>
            <a:chExt cx="4561066" cy="576000"/>
          </a:xfrm>
        </p:grpSpPr>
        <p:sp>
          <p:nvSpPr>
            <p:cNvPr id="72" name="Oval 3">
              <a:extLst>
                <a:ext uri="{FF2B5EF4-FFF2-40B4-BE49-F238E27FC236}">
                  <a16:creationId xmlns:a16="http://schemas.microsoft.com/office/drawing/2014/main" id="{D100EF70-529B-465B-8AF0-C956D05BD10F}"/>
                </a:ext>
              </a:extLst>
            </p:cNvPr>
            <p:cNvSpPr/>
            <p:nvPr/>
          </p:nvSpPr>
          <p:spPr>
            <a:xfrm>
              <a:off x="319871" y="5633790"/>
              <a:ext cx="575925" cy="57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TextBox 40">
              <a:extLst>
                <a:ext uri="{FF2B5EF4-FFF2-40B4-BE49-F238E27FC236}">
                  <a16:creationId xmlns:a16="http://schemas.microsoft.com/office/drawing/2014/main" id="{8C181039-E829-4F8C-AD0A-07862F5FC6C5}"/>
                </a:ext>
              </a:extLst>
            </p:cNvPr>
            <p:cNvSpPr txBox="1"/>
            <p:nvPr/>
          </p:nvSpPr>
          <p:spPr>
            <a:xfrm>
              <a:off x="431152" y="5635595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9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7BE218B1-0CF9-4687-AF7A-726B655086A0}"/>
                </a:ext>
              </a:extLst>
            </p:cNvPr>
            <p:cNvSpPr txBox="1"/>
            <p:nvPr/>
          </p:nvSpPr>
          <p:spPr>
            <a:xfrm>
              <a:off x="944731" y="5723316"/>
              <a:ext cx="393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SlicePipe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kollekciók és szövegek vágása.</a:t>
              </a:r>
            </a:p>
          </p:txBody>
        </p:sp>
      </p:grpSp>
      <p:sp>
        <p:nvSpPr>
          <p:cNvPr id="42" name="TextBox 1">
            <a:extLst>
              <a:ext uri="{FF2B5EF4-FFF2-40B4-BE49-F238E27FC236}">
                <a16:creationId xmlns:a16="http://schemas.microsoft.com/office/drawing/2014/main" id="{4A9FC7E8-7153-476A-AF2D-BB3F599B41CE}"/>
              </a:ext>
            </a:extLst>
          </p:cNvPr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fontosabb beépített pipe –ok összefoglalása.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8300436A-1EF5-445A-9C3A-EE5F68988726}"/>
              </a:ext>
            </a:extLst>
          </p:cNvPr>
          <p:cNvGrpSpPr/>
          <p:nvPr/>
        </p:nvGrpSpPr>
        <p:grpSpPr>
          <a:xfrm>
            <a:off x="1024703" y="5372692"/>
            <a:ext cx="3692972" cy="576000"/>
            <a:chOff x="322524" y="4788018"/>
            <a:chExt cx="3692972" cy="576000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E14AF5B1-5CDA-4CD9-B147-674A844347F5}"/>
                </a:ext>
              </a:extLst>
            </p:cNvPr>
            <p:cNvSpPr txBox="1"/>
            <p:nvPr/>
          </p:nvSpPr>
          <p:spPr>
            <a:xfrm>
              <a:off x="954465" y="4876292"/>
              <a:ext cx="306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DatePipe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dátumok formázása.</a:t>
              </a:r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12140B91-426F-42A4-8438-FCC4804CF589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0">
              <a:extLst>
                <a:ext uri="{FF2B5EF4-FFF2-40B4-BE49-F238E27FC236}">
                  <a16:creationId xmlns:a16="http://schemas.microsoft.com/office/drawing/2014/main" id="{6341E83C-ABE6-4D49-ACA6-26826C6B0E5F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5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79176" y="680759"/>
            <a:ext cx="663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Egyéni Pipe (custom pipe)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617ACD86-41A1-4A21-BBD7-C85D64E831D0}"/>
              </a:ext>
            </a:extLst>
          </p:cNvPr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Az alábbi pipe a megszólítást hozzáadja a kapott névhez.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11C19221-E60A-47F8-A81B-7A1EDCA4732F}"/>
              </a:ext>
            </a:extLst>
          </p:cNvPr>
          <p:cNvGrpSpPr/>
          <p:nvPr/>
        </p:nvGrpSpPr>
        <p:grpSpPr>
          <a:xfrm>
            <a:off x="7185951" y="2108964"/>
            <a:ext cx="4406432" cy="379235"/>
            <a:chOff x="6109855" y="2877324"/>
            <a:chExt cx="5941923" cy="379235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E7992406-B1BD-4A6E-88FF-95E4F84F7D87}"/>
                </a:ext>
              </a:extLst>
            </p:cNvPr>
            <p:cNvSpPr txBox="1"/>
            <p:nvPr/>
          </p:nvSpPr>
          <p:spPr>
            <a:xfrm>
              <a:off x="6427470" y="2877324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Pipe és a PipeTransform is szükséges.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450351B9-29AD-478F-8611-D66AAF5754C1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CF3B6C3D-A401-437D-AE41-089932195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2129104"/>
            <a:ext cx="6767146" cy="2850127"/>
          </a:xfrm>
          <a:prstGeom prst="rect">
            <a:avLst/>
          </a:prstGeom>
        </p:spPr>
      </p:pic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D6FEAEB4-0991-4D6E-AAA3-F3442625D56F}"/>
              </a:ext>
            </a:extLst>
          </p:cNvPr>
          <p:cNvGrpSpPr/>
          <p:nvPr/>
        </p:nvGrpSpPr>
        <p:grpSpPr>
          <a:xfrm>
            <a:off x="7185950" y="3074304"/>
            <a:ext cx="5063200" cy="369710"/>
            <a:chOff x="6109855" y="2886849"/>
            <a:chExt cx="6074712" cy="369710"/>
          </a:xfrm>
        </p:grpSpPr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76A2BC89-0CB5-40F9-9302-FDC48194742D}"/>
                </a:ext>
              </a:extLst>
            </p:cNvPr>
            <p:cNvSpPr txBox="1"/>
            <p:nvPr/>
          </p:nvSpPr>
          <p:spPr>
            <a:xfrm>
              <a:off x="6411696" y="2886849"/>
              <a:ext cx="5772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Pipe a PipeTransform interfészt valósítja meg.</a:t>
              </a:r>
            </a:p>
          </p:txBody>
        </p: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E7B5AC51-5711-45DA-9345-247E2F741CB1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4FA4826D-F3FA-456F-B60C-4AEC0A4391E4}"/>
              </a:ext>
            </a:extLst>
          </p:cNvPr>
          <p:cNvGrpSpPr/>
          <p:nvPr/>
        </p:nvGrpSpPr>
        <p:grpSpPr>
          <a:xfrm>
            <a:off x="7224051" y="3373290"/>
            <a:ext cx="4377857" cy="923330"/>
            <a:chOff x="6161231" y="2629674"/>
            <a:chExt cx="5903391" cy="923330"/>
          </a:xfrm>
        </p:grpSpPr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4956F4A6-371B-400F-B9C3-CAB99ED3A332}"/>
                </a:ext>
              </a:extLst>
            </p:cNvPr>
            <p:cNvSpPr txBox="1"/>
            <p:nvPr/>
          </p:nvSpPr>
          <p:spPr>
            <a:xfrm>
              <a:off x="6440314" y="2629674"/>
              <a:ext cx="5624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transform metódus először az értéket kapja meg, majd a paramétereket.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Átalakítás után az új értékkel tér vissza.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F7CB97A9-3DB7-48E4-995E-869FB8EFBFE1}"/>
                </a:ext>
              </a:extLst>
            </p:cNvPr>
            <p:cNvSpPr txBox="1"/>
            <p:nvPr/>
          </p:nvSpPr>
          <p:spPr>
            <a:xfrm rot="10800000">
              <a:off x="6161231" y="263957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9" name="Kép 8" descr="Képernyőrész kivágása">
            <a:extLst>
              <a:ext uri="{FF2B5EF4-FFF2-40B4-BE49-F238E27FC236}">
                <a16:creationId xmlns:a16="http://schemas.microsoft.com/office/drawing/2014/main" id="{FA3B3622-F0D2-4335-8DE5-CA4EBC0AA5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19"/>
          <a:stretch/>
        </p:blipFill>
        <p:spPr>
          <a:xfrm>
            <a:off x="204015" y="5294953"/>
            <a:ext cx="6740414" cy="693480"/>
          </a:xfrm>
          <a:prstGeom prst="rect">
            <a:avLst/>
          </a:prstGeom>
        </p:spPr>
      </p:pic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9563D6C3-3DAE-44B0-BB52-0810D9BFC2DA}"/>
              </a:ext>
            </a:extLst>
          </p:cNvPr>
          <p:cNvGrpSpPr/>
          <p:nvPr/>
        </p:nvGrpSpPr>
        <p:grpSpPr>
          <a:xfrm>
            <a:off x="7185950" y="5452075"/>
            <a:ext cx="4406432" cy="379235"/>
            <a:chOff x="6109855" y="2877324"/>
            <a:chExt cx="5941923" cy="379235"/>
          </a:xfrm>
        </p:grpSpPr>
        <p:sp>
          <p:nvSpPr>
            <p:cNvPr id="60" name="Szövegdoboz 59">
              <a:extLst>
                <a:ext uri="{FF2B5EF4-FFF2-40B4-BE49-F238E27FC236}">
                  <a16:creationId xmlns:a16="http://schemas.microsoft.com/office/drawing/2014/main" id="{86F94BF5-448A-4C81-B33C-80CF4CE925B2}"/>
                </a:ext>
              </a:extLst>
            </p:cNvPr>
            <p:cNvSpPr txBox="1"/>
            <p:nvPr/>
          </p:nvSpPr>
          <p:spPr>
            <a:xfrm>
              <a:off x="6427470" y="2877324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Pipe használata paraméterrel és anélkül.</a:t>
              </a:r>
            </a:p>
          </p:txBody>
        </p:sp>
        <p:sp>
          <p:nvSpPr>
            <p:cNvPr id="61" name="Szövegdoboz 60">
              <a:extLst>
                <a:ext uri="{FF2B5EF4-FFF2-40B4-BE49-F238E27FC236}">
                  <a16:creationId xmlns:a16="http://schemas.microsoft.com/office/drawing/2014/main" id="{3EBBADE9-081A-4646-BB2F-2D16F8DF83E0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29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704347" y="2345218"/>
            <a:ext cx="2783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Direktívák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4" y="3188156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9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93715" y="680759"/>
            <a:ext cx="5404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 Direktíva (directive)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D9F9BB-2947-40A7-B48C-5F59A876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39EF6D2-7428-4570-BBBD-AEDAC0B36AB7}"/>
              </a:ext>
            </a:extLst>
          </p:cNvPr>
          <p:cNvGrpSpPr/>
          <p:nvPr/>
        </p:nvGrpSpPr>
        <p:grpSpPr>
          <a:xfrm>
            <a:off x="1466927" y="2121888"/>
            <a:ext cx="7090496" cy="923827"/>
            <a:chOff x="1466927" y="2121888"/>
            <a:chExt cx="7090496" cy="923827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45B664D3-994C-422D-974E-50B4D2B3AED9}"/>
                </a:ext>
              </a:extLst>
            </p:cNvPr>
            <p:cNvGrpSpPr/>
            <p:nvPr/>
          </p:nvGrpSpPr>
          <p:grpSpPr>
            <a:xfrm>
              <a:off x="1466927" y="2121888"/>
              <a:ext cx="923827" cy="923827"/>
              <a:chOff x="1471373" y="3445669"/>
              <a:chExt cx="923827" cy="923827"/>
            </a:xfrm>
          </p:grpSpPr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6CB9D066-C875-4C04-B850-FC14F90DE218}"/>
                  </a:ext>
                </a:extLst>
              </p:cNvPr>
              <p:cNvSpPr/>
              <p:nvPr/>
            </p:nvSpPr>
            <p:spPr>
              <a:xfrm>
                <a:off x="1471373" y="3445669"/>
                <a:ext cx="923827" cy="92382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TextBox 40">
                <a:extLst>
                  <a:ext uri="{FF2B5EF4-FFF2-40B4-BE49-F238E27FC236}">
                    <a16:creationId xmlns:a16="http://schemas.microsoft.com/office/drawing/2014/main" id="{86D156C2-5836-4EB6-B49F-C18908C04DBF}"/>
                  </a:ext>
                </a:extLst>
              </p:cNvPr>
              <p:cNvSpPr txBox="1"/>
              <p:nvPr/>
            </p:nvSpPr>
            <p:spPr>
              <a:xfrm>
                <a:off x="1749581" y="3649798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A8D3C876-EC5C-4D64-B74E-875866B8C4BA}"/>
                </a:ext>
              </a:extLst>
            </p:cNvPr>
            <p:cNvSpPr/>
            <p:nvPr/>
          </p:nvSpPr>
          <p:spPr>
            <a:xfrm>
              <a:off x="2461423" y="2122385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Komponensek: direktívák sablonnal. </a:t>
              </a:r>
              <a:br>
                <a: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</a:br>
              <a:r>
                <a: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A direktíva a komponensek alapja, de a komponens saját  sablonnal rendelkezik.</a:t>
              </a:r>
              <a:endPara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endParaRPr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D39C5C2B-1479-40D6-9568-C3FECF5A4811}"/>
              </a:ext>
            </a:extLst>
          </p:cNvPr>
          <p:cNvGrpSpPr/>
          <p:nvPr/>
        </p:nvGrpSpPr>
        <p:grpSpPr>
          <a:xfrm>
            <a:off x="1466927" y="3436682"/>
            <a:ext cx="8801022" cy="923827"/>
            <a:chOff x="1466927" y="3436682"/>
            <a:chExt cx="8801022" cy="923827"/>
          </a:xfrm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3538752-4663-4622-AACC-EE59A89B3646}"/>
                </a:ext>
              </a:extLst>
            </p:cNvPr>
            <p:cNvGrpSpPr/>
            <p:nvPr/>
          </p:nvGrpSpPr>
          <p:grpSpPr>
            <a:xfrm>
              <a:off x="1466927" y="3436682"/>
              <a:ext cx="923827" cy="923827"/>
              <a:chOff x="2975994" y="3445669"/>
              <a:chExt cx="923827" cy="923827"/>
            </a:xfrm>
          </p:grpSpPr>
          <p:sp>
            <p:nvSpPr>
              <p:cNvPr id="24" name="Oval 37">
                <a:extLst>
                  <a:ext uri="{FF2B5EF4-FFF2-40B4-BE49-F238E27FC236}">
                    <a16:creationId xmlns:a16="http://schemas.microsoft.com/office/drawing/2014/main" id="{91315912-9904-4F6A-AFB3-1EC7433A88CB}"/>
                  </a:ext>
                </a:extLst>
              </p:cNvPr>
              <p:cNvSpPr/>
              <p:nvPr/>
            </p:nvSpPr>
            <p:spPr>
              <a:xfrm>
                <a:off x="2975994" y="3445669"/>
                <a:ext cx="923827" cy="92382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TextBox 41">
                <a:extLst>
                  <a:ext uri="{FF2B5EF4-FFF2-40B4-BE49-F238E27FC236}">
                    <a16:creationId xmlns:a16="http://schemas.microsoft.com/office/drawing/2014/main" id="{7E7E8B64-838F-403A-8620-2ED88E5B07DF}"/>
                  </a:ext>
                </a:extLst>
              </p:cNvPr>
              <p:cNvSpPr txBox="1"/>
              <p:nvPr/>
            </p:nvSpPr>
            <p:spPr>
              <a:xfrm>
                <a:off x="3276000" y="364173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4653830-4E41-4302-8699-DC071BDD9E61}"/>
                </a:ext>
              </a:extLst>
            </p:cNvPr>
            <p:cNvSpPr/>
            <p:nvPr/>
          </p:nvSpPr>
          <p:spPr>
            <a:xfrm>
              <a:off x="2453396" y="3560312"/>
              <a:ext cx="78145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Strukturális Direktívák (Structural Directives), jele *:</a:t>
              </a:r>
              <a:br>
                <a: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</a:br>
              <a:r>
                <a: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módosítja a DOM struktúrát, elemek hozzáadásával vagy eltávolításával.</a:t>
              </a:r>
              <a:endPara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endParaRP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9398EEBF-9ED0-4D6F-BFB1-D744A3F60374}"/>
              </a:ext>
            </a:extLst>
          </p:cNvPr>
          <p:cNvGrpSpPr/>
          <p:nvPr/>
        </p:nvGrpSpPr>
        <p:grpSpPr>
          <a:xfrm>
            <a:off x="1529569" y="4556448"/>
            <a:ext cx="9957581" cy="1136810"/>
            <a:chOff x="1529569" y="4556448"/>
            <a:chExt cx="9957581" cy="1136810"/>
          </a:xfrm>
        </p:grpSpPr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13BFB5EB-3011-49B1-B8EE-46537B0C8D56}"/>
                </a:ext>
              </a:extLst>
            </p:cNvPr>
            <p:cNvGrpSpPr/>
            <p:nvPr/>
          </p:nvGrpSpPr>
          <p:grpSpPr>
            <a:xfrm>
              <a:off x="1529569" y="4556448"/>
              <a:ext cx="923827" cy="1136810"/>
              <a:chOff x="3275493" y="5616567"/>
              <a:chExt cx="923827" cy="113681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407262" y="5616567"/>
                <a:ext cx="422173" cy="356663"/>
                <a:chOff x="13828713" y="2805113"/>
                <a:chExt cx="1381125" cy="1166812"/>
              </a:xfrm>
              <a:solidFill>
                <a:schemeClr val="bg1"/>
              </a:solidFill>
            </p:grpSpPr>
            <p:sp>
              <p:nvSpPr>
                <p:cNvPr id="42" name="Freeform 10"/>
                <p:cNvSpPr>
                  <a:spLocks noEditPoints="1"/>
                </p:cNvSpPr>
                <p:nvPr/>
              </p:nvSpPr>
              <p:spPr bwMode="auto">
                <a:xfrm>
                  <a:off x="14173200" y="3109913"/>
                  <a:ext cx="690563" cy="690562"/>
                </a:xfrm>
                <a:custGeom>
                  <a:avLst/>
                  <a:gdLst>
                    <a:gd name="T0" fmla="*/ 92 w 184"/>
                    <a:gd name="T1" fmla="*/ 0 h 184"/>
                    <a:gd name="T2" fmla="*/ 0 w 184"/>
                    <a:gd name="T3" fmla="*/ 92 h 184"/>
                    <a:gd name="T4" fmla="*/ 92 w 184"/>
                    <a:gd name="T5" fmla="*/ 184 h 184"/>
                    <a:gd name="T6" fmla="*/ 184 w 184"/>
                    <a:gd name="T7" fmla="*/ 92 h 184"/>
                    <a:gd name="T8" fmla="*/ 92 w 184"/>
                    <a:gd name="T9" fmla="*/ 0 h 184"/>
                    <a:gd name="T10" fmla="*/ 144 w 184"/>
                    <a:gd name="T11" fmla="*/ 137 h 184"/>
                    <a:gd name="T12" fmla="*/ 47 w 184"/>
                    <a:gd name="T13" fmla="*/ 144 h 184"/>
                    <a:gd name="T14" fmla="*/ 39 w 184"/>
                    <a:gd name="T15" fmla="*/ 47 h 184"/>
                    <a:gd name="T16" fmla="*/ 137 w 184"/>
                    <a:gd name="T17" fmla="*/ 39 h 184"/>
                    <a:gd name="T18" fmla="*/ 144 w 184"/>
                    <a:gd name="T19" fmla="*/ 137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4" h="184">
                      <a:moveTo>
                        <a:pt x="92" y="0"/>
                      </a:moveTo>
                      <a:cubicBezTo>
                        <a:pt x="41" y="0"/>
                        <a:pt x="0" y="41"/>
                        <a:pt x="0" y="92"/>
                      </a:cubicBezTo>
                      <a:cubicBezTo>
                        <a:pt x="0" y="143"/>
                        <a:pt x="41" y="184"/>
                        <a:pt x="92" y="184"/>
                      </a:cubicBezTo>
                      <a:cubicBezTo>
                        <a:pt x="143" y="184"/>
                        <a:pt x="184" y="143"/>
                        <a:pt x="184" y="92"/>
                      </a:cubicBezTo>
                      <a:cubicBezTo>
                        <a:pt x="184" y="41"/>
                        <a:pt x="143" y="0"/>
                        <a:pt x="92" y="0"/>
                      </a:cubicBezTo>
                      <a:close/>
                      <a:moveTo>
                        <a:pt x="144" y="137"/>
                      </a:moveTo>
                      <a:cubicBezTo>
                        <a:pt x="119" y="166"/>
                        <a:pt x="76" y="169"/>
                        <a:pt x="47" y="144"/>
                      </a:cubicBezTo>
                      <a:cubicBezTo>
                        <a:pt x="18" y="120"/>
                        <a:pt x="15" y="76"/>
                        <a:pt x="39" y="47"/>
                      </a:cubicBezTo>
                      <a:cubicBezTo>
                        <a:pt x="64" y="18"/>
                        <a:pt x="108" y="15"/>
                        <a:pt x="137" y="39"/>
                      </a:cubicBezTo>
                      <a:cubicBezTo>
                        <a:pt x="166" y="64"/>
                        <a:pt x="169" y="108"/>
                        <a:pt x="144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14346238" y="3281363"/>
                  <a:ext cx="195263" cy="195262"/>
                </a:xfrm>
                <a:custGeom>
                  <a:avLst/>
                  <a:gdLst>
                    <a:gd name="T0" fmla="*/ 46 w 52"/>
                    <a:gd name="T1" fmla="*/ 0 h 52"/>
                    <a:gd name="T2" fmla="*/ 0 w 52"/>
                    <a:gd name="T3" fmla="*/ 46 h 52"/>
                    <a:gd name="T4" fmla="*/ 0 w 52"/>
                    <a:gd name="T5" fmla="*/ 46 h 52"/>
                    <a:gd name="T6" fmla="*/ 6 w 52"/>
                    <a:gd name="T7" fmla="*/ 52 h 52"/>
                    <a:gd name="T8" fmla="*/ 11 w 52"/>
                    <a:gd name="T9" fmla="*/ 46 h 52"/>
                    <a:gd name="T10" fmla="*/ 11 w 52"/>
                    <a:gd name="T11" fmla="*/ 46 h 52"/>
                    <a:gd name="T12" fmla="*/ 46 w 52"/>
                    <a:gd name="T13" fmla="*/ 11 h 52"/>
                    <a:gd name="T14" fmla="*/ 52 w 52"/>
                    <a:gd name="T15" fmla="*/ 6 h 52"/>
                    <a:gd name="T16" fmla="*/ 46 w 52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52">
                      <a:moveTo>
                        <a:pt x="46" y="0"/>
                      </a:moveTo>
                      <a:cubicBezTo>
                        <a:pt x="20" y="0"/>
                        <a:pt x="0" y="20"/>
                        <a:pt x="0" y="4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9"/>
                        <a:pt x="2" y="52"/>
                        <a:pt x="6" y="52"/>
                      </a:cubicBezTo>
                      <a:cubicBezTo>
                        <a:pt x="9" y="52"/>
                        <a:pt x="11" y="49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27"/>
                        <a:pt x="27" y="11"/>
                        <a:pt x="46" y="11"/>
                      </a:cubicBezTo>
                      <a:cubicBezTo>
                        <a:pt x="49" y="11"/>
                        <a:pt x="52" y="9"/>
                        <a:pt x="52" y="6"/>
                      </a:cubicBezTo>
                      <a:cubicBezTo>
                        <a:pt x="52" y="2"/>
                        <a:pt x="49" y="0"/>
                        <a:pt x="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Freeform 12"/>
                <p:cNvSpPr>
                  <a:spLocks noEditPoints="1"/>
                </p:cNvSpPr>
                <p:nvPr/>
              </p:nvSpPr>
              <p:spPr bwMode="auto">
                <a:xfrm>
                  <a:off x="13828713" y="2805113"/>
                  <a:ext cx="1381125" cy="1166812"/>
                </a:xfrm>
                <a:custGeom>
                  <a:avLst/>
                  <a:gdLst>
                    <a:gd name="T0" fmla="*/ 339 w 368"/>
                    <a:gd name="T1" fmla="*/ 70 h 311"/>
                    <a:gd name="T2" fmla="*/ 289 w 368"/>
                    <a:gd name="T3" fmla="*/ 61 h 311"/>
                    <a:gd name="T4" fmla="*/ 273 w 368"/>
                    <a:gd name="T5" fmla="*/ 22 h 311"/>
                    <a:gd name="T6" fmla="*/ 241 w 368"/>
                    <a:gd name="T7" fmla="*/ 0 h 311"/>
                    <a:gd name="T8" fmla="*/ 126 w 368"/>
                    <a:gd name="T9" fmla="*/ 0 h 311"/>
                    <a:gd name="T10" fmla="*/ 94 w 368"/>
                    <a:gd name="T11" fmla="*/ 22 h 311"/>
                    <a:gd name="T12" fmla="*/ 78 w 368"/>
                    <a:gd name="T13" fmla="*/ 61 h 311"/>
                    <a:gd name="T14" fmla="*/ 29 w 368"/>
                    <a:gd name="T15" fmla="*/ 70 h 311"/>
                    <a:gd name="T16" fmla="*/ 0 w 368"/>
                    <a:gd name="T17" fmla="*/ 104 h 311"/>
                    <a:gd name="T18" fmla="*/ 0 w 368"/>
                    <a:gd name="T19" fmla="*/ 277 h 311"/>
                    <a:gd name="T20" fmla="*/ 34 w 368"/>
                    <a:gd name="T21" fmla="*/ 311 h 311"/>
                    <a:gd name="T22" fmla="*/ 333 w 368"/>
                    <a:gd name="T23" fmla="*/ 311 h 311"/>
                    <a:gd name="T24" fmla="*/ 368 w 368"/>
                    <a:gd name="T25" fmla="*/ 277 h 311"/>
                    <a:gd name="T26" fmla="*/ 368 w 368"/>
                    <a:gd name="T27" fmla="*/ 104 h 311"/>
                    <a:gd name="T28" fmla="*/ 339 w 368"/>
                    <a:gd name="T29" fmla="*/ 70 h 311"/>
                    <a:gd name="T30" fmla="*/ 345 w 368"/>
                    <a:gd name="T31" fmla="*/ 277 h 311"/>
                    <a:gd name="T32" fmla="*/ 333 w 368"/>
                    <a:gd name="T33" fmla="*/ 288 h 311"/>
                    <a:gd name="T34" fmla="*/ 34 w 368"/>
                    <a:gd name="T35" fmla="*/ 288 h 311"/>
                    <a:gd name="T36" fmla="*/ 23 w 368"/>
                    <a:gd name="T37" fmla="*/ 277 h 311"/>
                    <a:gd name="T38" fmla="*/ 23 w 368"/>
                    <a:gd name="T39" fmla="*/ 104 h 311"/>
                    <a:gd name="T40" fmla="*/ 32 w 368"/>
                    <a:gd name="T41" fmla="*/ 92 h 311"/>
                    <a:gd name="T42" fmla="*/ 95 w 368"/>
                    <a:gd name="T43" fmla="*/ 82 h 311"/>
                    <a:gd name="T44" fmla="*/ 116 w 368"/>
                    <a:gd name="T45" fmla="*/ 31 h 311"/>
                    <a:gd name="T46" fmla="*/ 126 w 368"/>
                    <a:gd name="T47" fmla="*/ 23 h 311"/>
                    <a:gd name="T48" fmla="*/ 241 w 368"/>
                    <a:gd name="T49" fmla="*/ 23 h 311"/>
                    <a:gd name="T50" fmla="*/ 252 w 368"/>
                    <a:gd name="T51" fmla="*/ 31 h 311"/>
                    <a:gd name="T52" fmla="*/ 273 w 368"/>
                    <a:gd name="T53" fmla="*/ 82 h 311"/>
                    <a:gd name="T54" fmla="*/ 335 w 368"/>
                    <a:gd name="T55" fmla="*/ 92 h 311"/>
                    <a:gd name="T56" fmla="*/ 345 w 368"/>
                    <a:gd name="T57" fmla="*/ 104 h 311"/>
                    <a:gd name="T58" fmla="*/ 345 w 368"/>
                    <a:gd name="T59" fmla="*/ 277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8" h="311">
                      <a:moveTo>
                        <a:pt x="339" y="70"/>
                      </a:moveTo>
                      <a:cubicBezTo>
                        <a:pt x="289" y="61"/>
                        <a:pt x="289" y="61"/>
                        <a:pt x="289" y="61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68" y="9"/>
                        <a:pt x="256" y="0"/>
                        <a:pt x="241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2" y="0"/>
                        <a:pt x="99" y="9"/>
                        <a:pt x="94" y="22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12" y="73"/>
                        <a:pt x="0" y="87"/>
                        <a:pt x="0" y="104"/>
                      </a:cubicBezTo>
                      <a:cubicBezTo>
                        <a:pt x="0" y="277"/>
                        <a:pt x="0" y="277"/>
                        <a:pt x="0" y="277"/>
                      </a:cubicBezTo>
                      <a:cubicBezTo>
                        <a:pt x="0" y="296"/>
                        <a:pt x="15" y="311"/>
                        <a:pt x="34" y="311"/>
                      </a:cubicBezTo>
                      <a:cubicBezTo>
                        <a:pt x="333" y="311"/>
                        <a:pt x="333" y="311"/>
                        <a:pt x="333" y="311"/>
                      </a:cubicBezTo>
                      <a:cubicBezTo>
                        <a:pt x="353" y="311"/>
                        <a:pt x="368" y="296"/>
                        <a:pt x="368" y="277"/>
                      </a:cubicBezTo>
                      <a:cubicBezTo>
                        <a:pt x="368" y="104"/>
                        <a:pt x="368" y="104"/>
                        <a:pt x="368" y="104"/>
                      </a:cubicBezTo>
                      <a:cubicBezTo>
                        <a:pt x="368" y="87"/>
                        <a:pt x="356" y="73"/>
                        <a:pt x="339" y="70"/>
                      </a:cubicBezTo>
                      <a:close/>
                      <a:moveTo>
                        <a:pt x="345" y="277"/>
                      </a:moveTo>
                      <a:cubicBezTo>
                        <a:pt x="345" y="283"/>
                        <a:pt x="340" y="288"/>
                        <a:pt x="333" y="288"/>
                      </a:cubicBezTo>
                      <a:cubicBezTo>
                        <a:pt x="34" y="288"/>
                        <a:pt x="34" y="288"/>
                        <a:pt x="34" y="288"/>
                      </a:cubicBezTo>
                      <a:cubicBezTo>
                        <a:pt x="28" y="288"/>
                        <a:pt x="23" y="283"/>
                        <a:pt x="23" y="277"/>
                      </a:cubicBezTo>
                      <a:cubicBezTo>
                        <a:pt x="23" y="104"/>
                        <a:pt x="23" y="104"/>
                        <a:pt x="23" y="104"/>
                      </a:cubicBezTo>
                      <a:cubicBezTo>
                        <a:pt x="23" y="98"/>
                        <a:pt x="27" y="93"/>
                        <a:pt x="32" y="92"/>
                      </a:cubicBezTo>
                      <a:cubicBezTo>
                        <a:pt x="95" y="82"/>
                        <a:pt x="95" y="82"/>
                        <a:pt x="95" y="82"/>
                      </a:cubicBezTo>
                      <a:cubicBezTo>
                        <a:pt x="116" y="31"/>
                        <a:pt x="116" y="31"/>
                        <a:pt x="116" y="31"/>
                      </a:cubicBezTo>
                      <a:cubicBezTo>
                        <a:pt x="117" y="26"/>
                        <a:pt x="122" y="23"/>
                        <a:pt x="126" y="23"/>
                      </a:cubicBezTo>
                      <a:cubicBezTo>
                        <a:pt x="241" y="23"/>
                        <a:pt x="241" y="23"/>
                        <a:pt x="241" y="23"/>
                      </a:cubicBezTo>
                      <a:cubicBezTo>
                        <a:pt x="246" y="23"/>
                        <a:pt x="250" y="26"/>
                        <a:pt x="252" y="31"/>
                      </a:cubicBezTo>
                      <a:cubicBezTo>
                        <a:pt x="273" y="82"/>
                        <a:pt x="273" y="82"/>
                        <a:pt x="273" y="82"/>
                      </a:cubicBezTo>
                      <a:cubicBezTo>
                        <a:pt x="335" y="92"/>
                        <a:pt x="335" y="92"/>
                        <a:pt x="335" y="92"/>
                      </a:cubicBezTo>
                      <a:cubicBezTo>
                        <a:pt x="341" y="93"/>
                        <a:pt x="345" y="98"/>
                        <a:pt x="345" y="104"/>
                      </a:cubicBezTo>
                      <a:lnTo>
                        <a:pt x="345" y="2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8" name="Oval 35">
                <a:extLst>
                  <a:ext uri="{FF2B5EF4-FFF2-40B4-BE49-F238E27FC236}">
                    <a16:creationId xmlns:a16="http://schemas.microsoft.com/office/drawing/2014/main" id="{E7F2DF49-5A1A-4798-AA9B-C675B974B1DE}"/>
                  </a:ext>
                </a:extLst>
              </p:cNvPr>
              <p:cNvSpPr/>
              <p:nvPr/>
            </p:nvSpPr>
            <p:spPr>
              <a:xfrm>
                <a:off x="3275493" y="5829550"/>
                <a:ext cx="923827" cy="92382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TextBox 42">
                <a:extLst>
                  <a:ext uri="{FF2B5EF4-FFF2-40B4-BE49-F238E27FC236}">
                    <a16:creationId xmlns:a16="http://schemas.microsoft.com/office/drawing/2014/main" id="{AF10CF17-011C-41AB-80C7-BE805ABDAEC6}"/>
                  </a:ext>
                </a:extLst>
              </p:cNvPr>
              <p:cNvSpPr txBox="1"/>
              <p:nvPr/>
            </p:nvSpPr>
            <p:spPr>
              <a:xfrm>
                <a:off x="3553701" y="6048947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826F717C-9D02-40A1-9723-90C4DC73CF67}"/>
                </a:ext>
              </a:extLst>
            </p:cNvPr>
            <p:cNvSpPr/>
            <p:nvPr/>
          </p:nvSpPr>
          <p:spPr>
            <a:xfrm>
              <a:off x="2507228" y="4919803"/>
              <a:ext cx="89799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Attribútum Direktívák (Attribute Directives):</a:t>
              </a:r>
            </a:p>
            <a:p>
              <a:pPr lvl="0"/>
              <a:r>
                <a: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  <a:sym typeface="Open Sans"/>
                </a:rPr>
                <a:t>módosíthatja az elem, komponens, vagy más direktíva megjelenését vagy viselkedését.</a:t>
              </a:r>
              <a:endPara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2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72738" y="680759"/>
            <a:ext cx="4246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*ngFor direktíva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*ngFor (strukturális): tömbök és objektumok elemeinek megjelenítése, ciklus a sablonban.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5864428" y="3222195"/>
            <a:ext cx="6230643" cy="1200329"/>
            <a:chOff x="6109855" y="2489094"/>
            <a:chExt cx="6006144" cy="1200329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489094"/>
              <a:ext cx="56243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*ngFor a TypeScript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…of ciklust használja.</a:t>
              </a:r>
            </a:p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heroes elemei hero néven érhetőek el a ciklusban.</a:t>
              </a:r>
            </a:p>
            <a:p>
              <a:pPr marL="342900" indent="-342900">
                <a:buFontTx/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Minden iterálható objektumot képes bejárni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(pld: </a:t>
              </a:r>
              <a:r>
                <a:rPr lang="hu-HU" alt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nlo"/>
                </a:rPr>
                <a:t>Array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f_segoe-ui_normal"/>
                </a:rPr>
                <a:t>, 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nlo"/>
                </a:rPr>
                <a:t>Map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f_segoe-ui_normal"/>
                </a:rPr>
                <a:t>, 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nlo"/>
                </a:rPr>
                <a:t>Set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f_segoe-ui_normal"/>
                </a:rPr>
                <a:t>, 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nlo"/>
                </a:rPr>
                <a:t>String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f_segoe-ui_normal"/>
                </a:rPr>
                <a:t>, 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nlo"/>
                </a:rPr>
                <a:t>Int32Array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f_segoe-ui_normal"/>
                </a:rPr>
                <a:t>, </a:t>
              </a:r>
              <a:r>
                <a:rPr lang="hu-HU" altLang="hu-H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nlo"/>
                </a:rPr>
                <a:t>Uint32Array, …)</a:t>
              </a:r>
              <a:endParaRPr lang="hu-H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69FAA9F2-4B4B-4E58-ABFD-BDAC26F320F3}"/>
              </a:ext>
            </a:extLst>
          </p:cNvPr>
          <p:cNvGrpSpPr/>
          <p:nvPr/>
        </p:nvGrpSpPr>
        <p:grpSpPr>
          <a:xfrm>
            <a:off x="5931465" y="6140566"/>
            <a:ext cx="3030318" cy="376165"/>
            <a:chOff x="6109855" y="2603395"/>
            <a:chExt cx="3030318" cy="376165"/>
          </a:xfrm>
        </p:grpSpPr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270509E2-C06C-4245-AFE5-40DD701E31DA}"/>
                </a:ext>
              </a:extLst>
            </p:cNvPr>
            <p:cNvSpPr txBox="1"/>
            <p:nvPr/>
          </p:nvSpPr>
          <p:spPr>
            <a:xfrm>
              <a:off x="6491691" y="2603395"/>
              <a:ext cx="264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heroes tömb definíciója.</a:t>
              </a: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D00DCFE1-322F-4DF6-99C8-3E2BE9A0C644}"/>
                </a:ext>
              </a:extLst>
            </p:cNvPr>
            <p:cNvSpPr txBox="1"/>
            <p:nvPr/>
          </p:nvSpPr>
          <p:spPr>
            <a:xfrm rot="10800000">
              <a:off x="6109855" y="26102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Kép 10" descr="Képernyőrész kivágása">
            <a:extLst>
              <a:ext uri="{FF2B5EF4-FFF2-40B4-BE49-F238E27FC236}">
                <a16:creationId xmlns:a16="http://schemas.microsoft.com/office/drawing/2014/main" id="{2D89CB1D-0F3F-4319-AFEE-43300A68B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43" y="1808625"/>
            <a:ext cx="490008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2497" y="680759"/>
            <a:ext cx="7647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Feltételes megjelenítés (NgIf)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*ngIf (strukturális): a feltétel kiértékelése alapján hozzáadja vagy eltávolítja a DOM elemet.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6064897" y="2579940"/>
            <a:ext cx="6230643" cy="923330"/>
            <a:chOff x="6109855" y="2613786"/>
            <a:chExt cx="6006144" cy="923330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613786"/>
              <a:ext cx="5624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 létezik a title tulajdonság, létrehozza az elemet.</a:t>
              </a:r>
            </a:p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* a direktíva nevében azt jelenti, hogy módosítja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DOM struktúrát.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DB1C4F13-C227-4B49-8967-07DD18ADA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4"/>
          <a:stretch/>
        </p:blipFill>
        <p:spPr>
          <a:xfrm>
            <a:off x="1078244" y="1947676"/>
            <a:ext cx="5000438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55274" y="680759"/>
            <a:ext cx="468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Switch (NgSwitch)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ngSwitch (strukturális): több elem közül választja ki a megfelelőt a feltétel alapján.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pic>
        <p:nvPicPr>
          <p:cNvPr id="5" name="Kép 4" descr="Képernyőrész kivágása">
            <a:extLst>
              <a:ext uri="{FF2B5EF4-FFF2-40B4-BE49-F238E27FC236}">
                <a16:creationId xmlns:a16="http://schemas.microsoft.com/office/drawing/2014/main" id="{6DC8B105-2D91-46A2-B85F-E930DCCD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0" y="1973448"/>
            <a:ext cx="11408129" cy="1874682"/>
          </a:xfrm>
          <a:prstGeom prst="rect">
            <a:avLst/>
          </a:prstGeom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5DBF8FE0-0D3D-4525-8ECA-DE9380DB240E}"/>
              </a:ext>
            </a:extLst>
          </p:cNvPr>
          <p:cNvGrpSpPr/>
          <p:nvPr/>
        </p:nvGrpSpPr>
        <p:grpSpPr>
          <a:xfrm>
            <a:off x="3121363" y="4035847"/>
            <a:ext cx="5949422" cy="2267544"/>
            <a:chOff x="1019397" y="3054673"/>
            <a:chExt cx="5949422" cy="2267544"/>
          </a:xfrm>
        </p:grpSpPr>
        <p:grpSp>
          <p:nvGrpSpPr>
            <p:cNvPr id="13" name="Csoportba foglalás 12">
              <a:extLst>
                <a:ext uri="{FF2B5EF4-FFF2-40B4-BE49-F238E27FC236}">
                  <a16:creationId xmlns:a16="http://schemas.microsoft.com/office/drawing/2014/main" id="{B01F3F93-A50C-46D8-945E-A3DF8A6720EC}"/>
                </a:ext>
              </a:extLst>
            </p:cNvPr>
            <p:cNvGrpSpPr/>
            <p:nvPr/>
          </p:nvGrpSpPr>
          <p:grpSpPr>
            <a:xfrm>
              <a:off x="1019397" y="4746217"/>
              <a:ext cx="5949422" cy="576000"/>
              <a:chOff x="322524" y="4788018"/>
              <a:chExt cx="5949422" cy="576000"/>
            </a:xfrm>
          </p:grpSpPr>
          <p:sp>
            <p:nvSpPr>
              <p:cNvPr id="29" name="Szövegdoboz 28">
                <a:extLst>
                  <a:ext uri="{FF2B5EF4-FFF2-40B4-BE49-F238E27FC236}">
                    <a16:creationId xmlns:a16="http://schemas.microsoft.com/office/drawing/2014/main" id="{7C4D02C0-1222-4EFE-BDA0-66618A650B8F}"/>
                  </a:ext>
                </a:extLst>
              </p:cNvPr>
              <p:cNvSpPr txBox="1"/>
              <p:nvPr/>
            </p:nvSpPr>
            <p:spPr>
              <a:xfrm>
                <a:off x="954465" y="4856376"/>
                <a:ext cx="5317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err="1"/>
                  <a:t>ngSwitchDefault</a:t>
                </a:r>
                <a:r>
                  <a:rPr lang="hu-HU" sz="2000" dirty="0"/>
                  <a:t>: a </a:t>
                </a:r>
                <a:r>
                  <a:rPr lang="hu-HU" sz="2000" dirty="0" err="1"/>
                  <a:t>default</a:t>
                </a:r>
                <a:r>
                  <a:rPr lang="hu-HU" sz="2000" dirty="0"/>
                  <a:t> kifejezésnek felel meg</a:t>
                </a:r>
                <a:endParaRPr lang="hu-HU" sz="2000" i="1" dirty="0"/>
              </a:p>
            </p:txBody>
          </p:sp>
          <p:sp>
            <p:nvSpPr>
              <p:cNvPr id="30" name="Oval 3">
                <a:extLst>
                  <a:ext uri="{FF2B5EF4-FFF2-40B4-BE49-F238E27FC236}">
                    <a16:creationId xmlns:a16="http://schemas.microsoft.com/office/drawing/2014/main" id="{FBD5C3B9-AF8E-499D-83ED-B9E035FE1291}"/>
                  </a:ext>
                </a:extLst>
              </p:cNvPr>
              <p:cNvSpPr/>
              <p:nvPr/>
            </p:nvSpPr>
            <p:spPr>
              <a:xfrm>
                <a:off x="322524" y="4788018"/>
                <a:ext cx="575925" cy="5760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TextBox 40">
                <a:extLst>
                  <a:ext uri="{FF2B5EF4-FFF2-40B4-BE49-F238E27FC236}">
                    <a16:creationId xmlns:a16="http://schemas.microsoft.com/office/drawing/2014/main" id="{8F9B67D9-F341-407C-BEEC-9F87D73E81E4}"/>
                  </a:ext>
                </a:extLst>
              </p:cNvPr>
              <p:cNvSpPr txBox="1"/>
              <p:nvPr/>
            </p:nvSpPr>
            <p:spPr>
              <a:xfrm>
                <a:off x="433805" y="4789823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3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5A17D63F-465D-4199-94C8-45C9B202C012}"/>
                </a:ext>
              </a:extLst>
            </p:cNvPr>
            <p:cNvGrpSpPr/>
            <p:nvPr/>
          </p:nvGrpSpPr>
          <p:grpSpPr>
            <a:xfrm>
              <a:off x="1022050" y="3900445"/>
              <a:ext cx="5385821" cy="576000"/>
              <a:chOff x="325177" y="3942246"/>
              <a:chExt cx="5385821" cy="576000"/>
            </a:xfrm>
          </p:grpSpPr>
          <p:sp>
            <p:nvSpPr>
              <p:cNvPr id="25" name="Oval 3">
                <a:extLst>
                  <a:ext uri="{FF2B5EF4-FFF2-40B4-BE49-F238E27FC236}">
                    <a16:creationId xmlns:a16="http://schemas.microsoft.com/office/drawing/2014/main" id="{6FDF221F-5BC4-4E39-9CD7-5E0EE83AF92B}"/>
                  </a:ext>
                </a:extLst>
              </p:cNvPr>
              <p:cNvSpPr/>
              <p:nvPr/>
            </p:nvSpPr>
            <p:spPr>
              <a:xfrm>
                <a:off x="325177" y="3942246"/>
                <a:ext cx="575925" cy="57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TextBox 40">
                <a:extLst>
                  <a:ext uri="{FF2B5EF4-FFF2-40B4-BE49-F238E27FC236}">
                    <a16:creationId xmlns:a16="http://schemas.microsoft.com/office/drawing/2014/main" id="{68CA7F0A-965F-438D-A2D2-D38C943FCAE6}"/>
                  </a:ext>
                </a:extLst>
              </p:cNvPr>
              <p:cNvSpPr txBox="1"/>
              <p:nvPr/>
            </p:nvSpPr>
            <p:spPr>
              <a:xfrm>
                <a:off x="436458" y="3944051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2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3F940C2C-4FF0-44FC-9727-1A43B3C6F793}"/>
                  </a:ext>
                </a:extLst>
              </p:cNvPr>
              <p:cNvSpPr txBox="1"/>
              <p:nvPr/>
            </p:nvSpPr>
            <p:spPr>
              <a:xfrm>
                <a:off x="959504" y="3993625"/>
                <a:ext cx="4751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 err="1"/>
                  <a:t>ngSwitchCase</a:t>
                </a:r>
                <a:r>
                  <a:rPr lang="hu-HU" sz="2000" dirty="0"/>
                  <a:t>: a </a:t>
                </a:r>
                <a:r>
                  <a:rPr lang="hu-HU" sz="2000" dirty="0" err="1"/>
                  <a:t>case</a:t>
                </a:r>
                <a:r>
                  <a:rPr lang="hu-HU" sz="2000" dirty="0"/>
                  <a:t> kifejezésnek felel meg</a:t>
                </a:r>
              </a:p>
            </p:txBody>
          </p:sp>
        </p:grpSp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0D682D97-55D3-4E5A-B6FD-65161C898F2D}"/>
                </a:ext>
              </a:extLst>
            </p:cNvPr>
            <p:cNvGrpSpPr/>
            <p:nvPr/>
          </p:nvGrpSpPr>
          <p:grpSpPr>
            <a:xfrm>
              <a:off x="1024703" y="3054673"/>
              <a:ext cx="4640532" cy="576000"/>
              <a:chOff x="327830" y="3096474"/>
              <a:chExt cx="4640532" cy="576000"/>
            </a:xfrm>
          </p:grpSpPr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3DDEB64F-476A-4FE0-9785-203A0EECD349}"/>
                  </a:ext>
                </a:extLst>
              </p:cNvPr>
              <p:cNvSpPr/>
              <p:nvPr/>
            </p:nvSpPr>
            <p:spPr>
              <a:xfrm>
                <a:off x="327830" y="3096474"/>
                <a:ext cx="575925" cy="57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TextBox 40">
                <a:extLst>
                  <a:ext uri="{FF2B5EF4-FFF2-40B4-BE49-F238E27FC236}">
                    <a16:creationId xmlns:a16="http://schemas.microsoft.com/office/drawing/2014/main" id="{09AB049E-FA4B-4891-8DCB-7C287FCAF4BC}"/>
                  </a:ext>
                </a:extLst>
              </p:cNvPr>
              <p:cNvSpPr txBox="1"/>
              <p:nvPr/>
            </p:nvSpPr>
            <p:spPr>
              <a:xfrm>
                <a:off x="439111" y="3098279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1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8F84ECFA-F800-4CAF-8EF6-C5D611E27C6C}"/>
                  </a:ext>
                </a:extLst>
              </p:cNvPr>
              <p:cNvSpPr txBox="1"/>
              <p:nvPr/>
            </p:nvSpPr>
            <p:spPr>
              <a:xfrm>
                <a:off x="969895" y="3159621"/>
                <a:ext cx="39984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/>
                  <a:t>ngSwitch: </a:t>
                </a:r>
                <a:r>
                  <a:rPr lang="hu-HU" sz="2000" dirty="0"/>
                  <a:t>a figyelt feltételt adja meg</a:t>
                </a:r>
                <a:endParaRPr lang="hu-HU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6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54377" y="680759"/>
            <a:ext cx="7283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Osztályok kezelése (NgClass)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class, ngClass (attribútum): css osztályok dinamikus hozzáadása vagy eltávolítása.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1817190" y="3036706"/>
            <a:ext cx="8571166" cy="400110"/>
            <a:chOff x="6122761" y="2870961"/>
            <a:chExt cx="8262334" cy="400110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870961"/>
              <a:ext cx="789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 az isSpecial truthy, akkor hozzáadja, különben eltávolítja a special osztályt.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6200000">
              <a:off x="6102719" y="2893881"/>
              <a:ext cx="396108" cy="35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Kép 4" descr="Képernyőrész kivágása">
            <a:extLst>
              <a:ext uri="{FF2B5EF4-FFF2-40B4-BE49-F238E27FC236}">
                <a16:creationId xmlns:a16="http://schemas.microsoft.com/office/drawing/2014/main" id="{8F1D58A9-0499-4C62-AEEE-981FB692A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4" y="2152280"/>
            <a:ext cx="10257409" cy="701101"/>
          </a:xfrm>
          <a:prstGeom prst="rect">
            <a:avLst/>
          </a:prstGeom>
        </p:spPr>
      </p:pic>
      <p:pic>
        <p:nvPicPr>
          <p:cNvPr id="7" name="Kép 6" descr="Képernyőrész kivágása">
            <a:extLst>
              <a:ext uri="{FF2B5EF4-FFF2-40B4-BE49-F238E27FC236}">
                <a16:creationId xmlns:a16="http://schemas.microsoft.com/office/drawing/2014/main" id="{F9F57821-2FB3-4961-B7F4-A1CEEA0131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3"/>
          <a:stretch/>
        </p:blipFill>
        <p:spPr>
          <a:xfrm>
            <a:off x="967374" y="3601263"/>
            <a:ext cx="4252326" cy="2537680"/>
          </a:xfrm>
          <a:prstGeom prst="rect">
            <a:avLst/>
          </a:prstGeom>
        </p:spPr>
      </p:pic>
      <p:pic>
        <p:nvPicPr>
          <p:cNvPr id="14" name="Kép 13" descr="Képernyőrész kivágása">
            <a:extLst>
              <a:ext uri="{FF2B5EF4-FFF2-40B4-BE49-F238E27FC236}">
                <a16:creationId xmlns:a16="http://schemas.microsoft.com/office/drawing/2014/main" id="{530B414E-27D0-4781-8604-AF05650ED8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8"/>
          <a:stretch/>
        </p:blipFill>
        <p:spPr>
          <a:xfrm>
            <a:off x="6972457" y="3620141"/>
            <a:ext cx="4252326" cy="998307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F5B2DE3C-04F0-4E2F-A4F7-87A62B723CDF}"/>
              </a:ext>
            </a:extLst>
          </p:cNvPr>
          <p:cNvGrpSpPr/>
          <p:nvPr/>
        </p:nvGrpSpPr>
        <p:grpSpPr>
          <a:xfrm>
            <a:off x="5219700" y="4789033"/>
            <a:ext cx="6124575" cy="1343772"/>
            <a:chOff x="6109855" y="2850628"/>
            <a:chExt cx="5788711" cy="1343772"/>
          </a:xfrm>
        </p:grpSpPr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53569209-0FD1-48A8-8D17-75C8FF12EA79}"/>
                </a:ext>
              </a:extLst>
            </p:cNvPr>
            <p:cNvSpPr txBox="1"/>
            <p:nvPr/>
          </p:nvSpPr>
          <p:spPr>
            <a:xfrm>
              <a:off x="6491690" y="2870961"/>
              <a:ext cx="54068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ngClass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több osztály egyidelyű kezelése. 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osztálydefiníciókat a komponensben hozzuk létre,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majd a sablonban az ngClass direktívával hivatkozzuk.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55E5041A-16A1-460B-99AE-5E2358884BC6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8F394334-5AA9-4A70-830E-3C2C8EE0A46A}"/>
                </a:ext>
              </a:extLst>
            </p:cNvPr>
            <p:cNvSpPr txBox="1"/>
            <p:nvPr/>
          </p:nvSpPr>
          <p:spPr>
            <a:xfrm rot="16200000">
              <a:off x="11409561" y="2870670"/>
              <a:ext cx="396108" cy="35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6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78147" y="680759"/>
            <a:ext cx="3435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Miről lesz szó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728BBEE-2FD1-4AC6-A99E-3A62CEBD1F7F}"/>
              </a:ext>
            </a:extLst>
          </p:cNvPr>
          <p:cNvGrpSpPr/>
          <p:nvPr/>
        </p:nvGrpSpPr>
        <p:grpSpPr>
          <a:xfrm>
            <a:off x="2188945" y="2904727"/>
            <a:ext cx="2272225" cy="1497288"/>
            <a:chOff x="1855570" y="2904727"/>
            <a:chExt cx="2272225" cy="1497288"/>
          </a:xfrm>
        </p:grpSpPr>
        <p:sp>
          <p:nvSpPr>
            <p:cNvPr id="4" name="Oval 3"/>
            <p:cNvSpPr/>
            <p:nvPr/>
          </p:nvSpPr>
          <p:spPr>
            <a:xfrm>
              <a:off x="2534210" y="2904727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2418" y="310885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F04D565F-457B-4A91-96A0-EE058C63653A}"/>
                </a:ext>
              </a:extLst>
            </p:cNvPr>
            <p:cNvSpPr txBox="1"/>
            <p:nvPr/>
          </p:nvSpPr>
          <p:spPr>
            <a:xfrm>
              <a:off x="1855570" y="4032683"/>
              <a:ext cx="2272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Sablonok és adatkötés</a:t>
              </a:r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E87BFCF4-B90F-4F19-A2FB-7D891EBAF321}"/>
              </a:ext>
            </a:extLst>
          </p:cNvPr>
          <p:cNvGrpSpPr/>
          <p:nvPr/>
        </p:nvGrpSpPr>
        <p:grpSpPr>
          <a:xfrm>
            <a:off x="5556819" y="2904727"/>
            <a:ext cx="923827" cy="1497288"/>
            <a:chOff x="4610331" y="2904727"/>
            <a:chExt cx="923827" cy="1497288"/>
          </a:xfrm>
        </p:grpSpPr>
        <p:sp>
          <p:nvSpPr>
            <p:cNvPr id="38" name="Oval 37"/>
            <p:cNvSpPr/>
            <p:nvPr/>
          </p:nvSpPr>
          <p:spPr>
            <a:xfrm>
              <a:off x="4610331" y="2904727"/>
              <a:ext cx="923827" cy="9238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10337" y="31007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E060827B-0790-4388-A6AC-4EA1DCEBB767}"/>
                </a:ext>
              </a:extLst>
            </p:cNvPr>
            <p:cNvSpPr txBox="1"/>
            <p:nvPr/>
          </p:nvSpPr>
          <p:spPr>
            <a:xfrm>
              <a:off x="4770877" y="40326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Pipe </a:t>
              </a: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CE68774-3A90-45F9-BD9B-572FF68DE87B}"/>
              </a:ext>
            </a:extLst>
          </p:cNvPr>
          <p:cNvGrpSpPr/>
          <p:nvPr/>
        </p:nvGrpSpPr>
        <p:grpSpPr>
          <a:xfrm>
            <a:off x="8147335" y="2904727"/>
            <a:ext cx="1121269" cy="1497288"/>
            <a:chOff x="8663855" y="2904727"/>
            <a:chExt cx="1121269" cy="1497288"/>
          </a:xfrm>
        </p:grpSpPr>
        <p:sp>
          <p:nvSpPr>
            <p:cNvPr id="39" name="Oval 38"/>
            <p:cNvSpPr/>
            <p:nvPr/>
          </p:nvSpPr>
          <p:spPr>
            <a:xfrm>
              <a:off x="8762573" y="2904727"/>
              <a:ext cx="923827" cy="9238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40782" y="31050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3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1B124DE2-E02D-45F1-89F0-AC63F58A7DC3}"/>
                </a:ext>
              </a:extLst>
            </p:cNvPr>
            <p:cNvSpPr txBox="1"/>
            <p:nvPr/>
          </p:nvSpPr>
          <p:spPr>
            <a:xfrm>
              <a:off x="8663855" y="4032683"/>
              <a:ext cx="1121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Direktívák</a:t>
              </a:r>
            </a:p>
          </p:txBody>
        </p:sp>
      </p:grpSp>
      <p:pic>
        <p:nvPicPr>
          <p:cNvPr id="19" name="Kép 18">
            <a:extLst>
              <a:ext uri="{FF2B5EF4-FFF2-40B4-BE49-F238E27FC236}">
                <a16:creationId xmlns:a16="http://schemas.microsoft.com/office/drawing/2014/main" id="{E4D0A5F0-754A-424C-B830-A5AC6FA64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5987" y="680759"/>
            <a:ext cx="6780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Stílusok kezelése (NgStyle)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style, ngStyle (attribútum): stílusok dinamikus hozzáadása vagy eltávolítása.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2182417" y="2257175"/>
            <a:ext cx="7764960" cy="400110"/>
            <a:chOff x="6122761" y="2870961"/>
            <a:chExt cx="7485177" cy="400110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870961"/>
              <a:ext cx="7116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 az isSpecial truthy, akkor a font-size x-</a:t>
              </a:r>
              <a:r>
                <a:rPr lang="hu-HU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large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lesz, különben smaller.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6200000">
              <a:off x="6102719" y="2893881"/>
              <a:ext cx="396108" cy="356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F5B2DE3C-04F0-4E2F-A4F7-87A62B723CDF}"/>
              </a:ext>
            </a:extLst>
          </p:cNvPr>
          <p:cNvGrpSpPr/>
          <p:nvPr/>
        </p:nvGrpSpPr>
        <p:grpSpPr>
          <a:xfrm>
            <a:off x="8334375" y="3598053"/>
            <a:ext cx="3389206" cy="1323439"/>
            <a:chOff x="6109855" y="2870961"/>
            <a:chExt cx="3299945" cy="1323439"/>
          </a:xfrm>
        </p:grpSpPr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53569209-0FD1-48A8-8D17-75C8FF12EA79}"/>
                </a:ext>
              </a:extLst>
            </p:cNvPr>
            <p:cNvSpPr txBox="1"/>
            <p:nvPr/>
          </p:nvSpPr>
          <p:spPr>
            <a:xfrm>
              <a:off x="6408222" y="2870961"/>
              <a:ext cx="30015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Stílusok definiálása: </a:t>
              </a:r>
            </a:p>
            <a:p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komponens tulajdonsága 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egy objektum, feltételes 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stílus definíciókat tartalmaz.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55E5041A-16A1-460B-99AE-5E2358884BC6}"/>
                </a:ext>
              </a:extLst>
            </p:cNvPr>
            <p:cNvSpPr txBox="1"/>
            <p:nvPr/>
          </p:nvSpPr>
          <p:spPr>
            <a:xfrm rot="10800000">
              <a:off x="6109855" y="339933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9" name="Kép 8" descr="Képernyőrész kivágása">
            <a:extLst>
              <a:ext uri="{FF2B5EF4-FFF2-40B4-BE49-F238E27FC236}">
                <a16:creationId xmlns:a16="http://schemas.microsoft.com/office/drawing/2014/main" id="{F762D907-4D58-49F3-A004-C260400D2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-25795" r="1144" b="-8829"/>
          <a:stretch/>
        </p:blipFill>
        <p:spPr>
          <a:xfrm>
            <a:off x="967373" y="1852922"/>
            <a:ext cx="10257409" cy="369331"/>
          </a:xfrm>
          <a:prstGeom prst="rect">
            <a:avLst/>
          </a:prstGeom>
        </p:spPr>
      </p:pic>
      <p:pic>
        <p:nvPicPr>
          <p:cNvPr id="12" name="Kép 11" descr="Képernyőrész kivágása">
            <a:extLst>
              <a:ext uri="{FF2B5EF4-FFF2-40B4-BE49-F238E27FC236}">
                <a16:creationId xmlns:a16="http://schemas.microsoft.com/office/drawing/2014/main" id="{13021DC4-DBE7-43B5-A5C4-C93D39690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3" y="2922854"/>
            <a:ext cx="7369179" cy="2507197"/>
          </a:xfrm>
          <a:prstGeom prst="rect">
            <a:avLst/>
          </a:prstGeom>
        </p:spPr>
      </p:pic>
      <p:pic>
        <p:nvPicPr>
          <p:cNvPr id="15" name="Kép 14" descr="Képernyőrész kivágása">
            <a:extLst>
              <a:ext uri="{FF2B5EF4-FFF2-40B4-BE49-F238E27FC236}">
                <a16:creationId xmlns:a16="http://schemas.microsoft.com/office/drawing/2014/main" id="{B8C94484-E46F-4202-A583-2FFA655901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8"/>
          <a:stretch/>
        </p:blipFill>
        <p:spPr>
          <a:xfrm>
            <a:off x="974994" y="5585790"/>
            <a:ext cx="7361558" cy="373412"/>
          </a:xfrm>
          <a:prstGeom prst="rect">
            <a:avLst/>
          </a:prstGeom>
        </p:spPr>
      </p:pic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3B4FBEC-1AA5-4752-AC78-6175D19C77A6}"/>
              </a:ext>
            </a:extLst>
          </p:cNvPr>
          <p:cNvGrpSpPr/>
          <p:nvPr/>
        </p:nvGrpSpPr>
        <p:grpSpPr>
          <a:xfrm>
            <a:off x="8334374" y="5553086"/>
            <a:ext cx="3618137" cy="400110"/>
            <a:chOff x="6109855" y="2870961"/>
            <a:chExt cx="3522847" cy="400110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31B6BAE7-063C-46A0-A759-9AC19C5B3E62}"/>
                </a:ext>
              </a:extLst>
            </p:cNvPr>
            <p:cNvSpPr txBox="1"/>
            <p:nvPr/>
          </p:nvSpPr>
          <p:spPr>
            <a:xfrm>
              <a:off x="6408222" y="2870961"/>
              <a:ext cx="3224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ngStyle: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stílusok alkalmazása.</a:t>
              </a:r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DE2A9DEF-CFB7-4949-A43D-39F9429456A3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3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18791" y="680759"/>
            <a:ext cx="6954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Írjunk strukturális direktívát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példa-direktíva akkor jeleníti meg a tartalmat, ha a feltétel falsy.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3B4FBEC-1AA5-4752-AC78-6175D19C77A6}"/>
              </a:ext>
            </a:extLst>
          </p:cNvPr>
          <p:cNvGrpSpPr/>
          <p:nvPr/>
        </p:nvGrpSpPr>
        <p:grpSpPr>
          <a:xfrm>
            <a:off x="6917470" y="2670100"/>
            <a:ext cx="4874480" cy="1323439"/>
            <a:chOff x="6109855" y="2404236"/>
            <a:chExt cx="3522847" cy="1323439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31B6BAE7-063C-46A0-A759-9AC19C5B3E62}"/>
                </a:ext>
              </a:extLst>
            </p:cNvPr>
            <p:cNvSpPr txBox="1"/>
            <p:nvPr/>
          </p:nvSpPr>
          <p:spPr>
            <a:xfrm>
              <a:off x="6408222" y="2404236"/>
              <a:ext cx="32244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beinjektáljuk a szükséges osztályokat.</a:t>
              </a:r>
            </a:p>
            <a:p>
              <a:pPr marL="457200" indent="-457200">
                <a:buAutoNum type="arabicPeriod"/>
              </a:pP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TamplateRef: az elem referenciája.</a:t>
              </a:r>
            </a:p>
            <a:p>
              <a:pPr marL="457200" indent="-457200">
                <a:buAutoNum type="arabicPeriod"/>
              </a:pP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ViewContainerRef: a megjelenítő 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konténer referenciája.</a:t>
              </a:r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DE2A9DEF-CFB7-4949-A43D-39F9429456A3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F6244613-B7A8-4612-965D-097BD136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9" y="1870650"/>
            <a:ext cx="10379339" cy="335309"/>
          </a:xfrm>
          <a:prstGeom prst="rect">
            <a:avLst/>
          </a:prstGeom>
        </p:spPr>
      </p:pic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64DB10B0-FA3E-4108-9D27-90B9C3377F13}"/>
              </a:ext>
            </a:extLst>
          </p:cNvPr>
          <p:cNvGrpSpPr/>
          <p:nvPr/>
        </p:nvGrpSpPr>
        <p:grpSpPr>
          <a:xfrm>
            <a:off x="6917470" y="4231326"/>
            <a:ext cx="4874480" cy="1323439"/>
            <a:chOff x="6109855" y="2404236"/>
            <a:chExt cx="3522847" cy="1323439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BDED0415-A33F-4E00-8C9B-B719A9D6F8CB}"/>
                </a:ext>
              </a:extLst>
            </p:cNvPr>
            <p:cNvSpPr txBox="1"/>
            <p:nvPr/>
          </p:nvSpPr>
          <p:spPr>
            <a:xfrm>
              <a:off x="6408222" y="2404236"/>
              <a:ext cx="32244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amikor módosul az </a:t>
              </a:r>
              <a:r>
                <a:rPr lang="hu-HU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appUnless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tulajdonság, akkor a kapott boolean 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paraméter alapján hozzáadjuk/eltávolítjuk az elemet.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E0537323-6781-4236-BC14-496D755C7741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14" name="Kép 13" descr="Képernyőrész kivágása">
            <a:extLst>
              <a:ext uri="{FF2B5EF4-FFF2-40B4-BE49-F238E27FC236}">
                <a16:creationId xmlns:a16="http://schemas.microsoft.com/office/drawing/2014/main" id="{CDA0B138-2302-4CAD-BE80-D5D581F72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19" y="2260354"/>
            <a:ext cx="5921253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58003" y="680759"/>
            <a:ext cx="6876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Írjunk attribútum direktívát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példa-direktíva kiemeli az adott elemet egy stílussal.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3B4FBEC-1AA5-4752-AC78-6175D19C77A6}"/>
              </a:ext>
            </a:extLst>
          </p:cNvPr>
          <p:cNvGrpSpPr/>
          <p:nvPr/>
        </p:nvGrpSpPr>
        <p:grpSpPr>
          <a:xfrm>
            <a:off x="7439260" y="3466648"/>
            <a:ext cx="4189841" cy="1015663"/>
            <a:chOff x="6109855" y="2556636"/>
            <a:chExt cx="3028050" cy="1015663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31B6BAE7-063C-46A0-A759-9AC19C5B3E62}"/>
                </a:ext>
              </a:extLst>
            </p:cNvPr>
            <p:cNvSpPr txBox="1"/>
            <p:nvPr/>
          </p:nvSpPr>
          <p:spPr>
            <a:xfrm>
              <a:off x="6408222" y="2556636"/>
              <a:ext cx="27296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beinjektáljuk az osztályokat.</a:t>
              </a:r>
            </a:p>
            <a:p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ElementRef: az elem referenciája,</a:t>
              </a:r>
              <a:b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amelyre alkalmazzuk a direktívát.</a:t>
              </a:r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DE2A9DEF-CFB7-4949-A43D-39F9429456A3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64DB10B0-FA3E-4108-9D27-90B9C3377F13}"/>
              </a:ext>
            </a:extLst>
          </p:cNvPr>
          <p:cNvGrpSpPr/>
          <p:nvPr/>
        </p:nvGrpSpPr>
        <p:grpSpPr>
          <a:xfrm>
            <a:off x="7599792" y="5269422"/>
            <a:ext cx="3439683" cy="400110"/>
            <a:chOff x="5824253" y="2492266"/>
            <a:chExt cx="3530738" cy="400110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BDED0415-A33F-4E00-8C9B-B719A9D6F8CB}"/>
                </a:ext>
              </a:extLst>
            </p:cNvPr>
            <p:cNvSpPr txBox="1"/>
            <p:nvPr/>
          </p:nvSpPr>
          <p:spPr>
            <a:xfrm>
              <a:off x="6130511" y="2492266"/>
              <a:ext cx="3224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Direktíva alkalmazása.</a:t>
              </a:r>
              <a:endPara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E0537323-6781-4236-BC14-496D755C7741}"/>
                </a:ext>
              </a:extLst>
            </p:cNvPr>
            <p:cNvSpPr txBox="1"/>
            <p:nvPr/>
          </p:nvSpPr>
          <p:spPr>
            <a:xfrm rot="10800000">
              <a:off x="5824253" y="250765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Kép 4" descr="Képernyőrész kivágása">
            <a:extLst>
              <a:ext uri="{FF2B5EF4-FFF2-40B4-BE49-F238E27FC236}">
                <a16:creationId xmlns:a16="http://schemas.microsoft.com/office/drawing/2014/main" id="{8D138C7B-5664-485B-8B65-FAC7E11E4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2627204"/>
            <a:ext cx="7346317" cy="2461473"/>
          </a:xfrm>
          <a:prstGeom prst="rect">
            <a:avLst/>
          </a:prstGeom>
        </p:spPr>
      </p:pic>
      <p:pic>
        <p:nvPicPr>
          <p:cNvPr id="13" name="Kép 12" descr="Képernyőrész kivágása">
            <a:extLst>
              <a:ext uri="{FF2B5EF4-FFF2-40B4-BE49-F238E27FC236}">
                <a16:creationId xmlns:a16="http://schemas.microsoft.com/office/drawing/2014/main" id="{3168A8EA-582F-4950-9FF5-E00C55986D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34" b="9269"/>
          <a:stretch/>
        </p:blipFill>
        <p:spPr>
          <a:xfrm>
            <a:off x="177282" y="2084254"/>
            <a:ext cx="7346317" cy="290400"/>
          </a:xfrm>
          <a:prstGeom prst="rect">
            <a:avLst/>
          </a:prstGeom>
        </p:spPr>
      </p:pic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0020C8C8-2BFF-4919-ABC2-0727E11BA13E}"/>
              </a:ext>
            </a:extLst>
          </p:cNvPr>
          <p:cNvGrpSpPr/>
          <p:nvPr/>
        </p:nvGrpSpPr>
        <p:grpSpPr>
          <a:xfrm>
            <a:off x="7439260" y="2026422"/>
            <a:ext cx="4218416" cy="400110"/>
            <a:chOff x="6109855" y="2861436"/>
            <a:chExt cx="3048702" cy="400110"/>
          </a:xfrm>
        </p:grpSpPr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391E7585-BE1C-4273-B6DC-4255223FABD2}"/>
                </a:ext>
              </a:extLst>
            </p:cNvPr>
            <p:cNvSpPr txBox="1"/>
            <p:nvPr/>
          </p:nvSpPr>
          <p:spPr>
            <a:xfrm>
              <a:off x="6428874" y="2861436"/>
              <a:ext cx="2729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Direktíva generálása.</a:t>
              </a:r>
              <a:endPara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CF14095B-5C29-4459-8B1D-904FAB1EC0B6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16" name="Kép 15" descr="Képernyőrész kivágása">
            <a:extLst>
              <a:ext uri="{FF2B5EF4-FFF2-40B4-BE49-F238E27FC236}">
                <a16:creationId xmlns:a16="http://schemas.microsoft.com/office/drawing/2014/main" id="{A59B59FC-177E-40B2-BEC6-E22A52715C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736" b="4502"/>
          <a:stretch/>
        </p:blipFill>
        <p:spPr>
          <a:xfrm>
            <a:off x="177282" y="5329617"/>
            <a:ext cx="7346317" cy="3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8345" y="680759"/>
            <a:ext cx="9575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Felhasználói események (user-events)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@HostListener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: események figyelése, például egér vagy billentyűzet események.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3B4FBEC-1AA5-4752-AC78-6175D19C77A6}"/>
              </a:ext>
            </a:extLst>
          </p:cNvPr>
          <p:cNvGrpSpPr/>
          <p:nvPr/>
        </p:nvGrpSpPr>
        <p:grpSpPr>
          <a:xfrm>
            <a:off x="7439260" y="3561898"/>
            <a:ext cx="4189841" cy="400110"/>
            <a:chOff x="6109855" y="2861436"/>
            <a:chExt cx="3028050" cy="400110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31B6BAE7-063C-46A0-A759-9AC19C5B3E62}"/>
                </a:ext>
              </a:extLst>
            </p:cNvPr>
            <p:cNvSpPr txBox="1"/>
            <p:nvPr/>
          </p:nvSpPr>
          <p:spPr>
            <a:xfrm>
              <a:off x="6408222" y="2861436"/>
              <a:ext cx="2729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Elhagyja ez egér az elemet.</a:t>
              </a:r>
              <a:endPara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DE2A9DEF-CFB7-4949-A43D-39F9429456A3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0020C8C8-2BFF-4919-ABC2-0727E11BA13E}"/>
              </a:ext>
            </a:extLst>
          </p:cNvPr>
          <p:cNvGrpSpPr/>
          <p:nvPr/>
        </p:nvGrpSpPr>
        <p:grpSpPr>
          <a:xfrm>
            <a:off x="7439260" y="2312172"/>
            <a:ext cx="2866790" cy="400110"/>
            <a:chOff x="6109855" y="2861436"/>
            <a:chExt cx="2071865" cy="400110"/>
          </a:xfrm>
        </p:grpSpPr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391E7585-BE1C-4273-B6DC-4255223FABD2}"/>
                </a:ext>
              </a:extLst>
            </p:cNvPr>
            <p:cNvSpPr txBox="1"/>
            <p:nvPr/>
          </p:nvSpPr>
          <p:spPr>
            <a:xfrm>
              <a:off x="6428874" y="2861436"/>
              <a:ext cx="1752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Kattintás az elemen.</a:t>
              </a:r>
              <a:endPara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CF14095B-5C29-4459-8B1D-904FAB1EC0B6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6D74F401-F886-4673-99F3-A9E7CC713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71" y="2052213"/>
            <a:ext cx="5860288" cy="2225233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4AB35E5-F608-4192-8C77-7EE8C5D4C465}"/>
              </a:ext>
            </a:extLst>
          </p:cNvPr>
          <p:cNvGrpSpPr/>
          <p:nvPr/>
        </p:nvGrpSpPr>
        <p:grpSpPr>
          <a:xfrm>
            <a:off x="1426758" y="4523384"/>
            <a:ext cx="8545917" cy="1992514"/>
            <a:chOff x="1426758" y="4523384"/>
            <a:chExt cx="8545917" cy="1992514"/>
          </a:xfrm>
        </p:grpSpPr>
        <p:sp>
          <p:nvSpPr>
            <p:cNvPr id="19" name="TextBox 1">
              <a:extLst>
                <a:ext uri="{FF2B5EF4-FFF2-40B4-BE49-F238E27FC236}">
                  <a16:creationId xmlns:a16="http://schemas.microsoft.com/office/drawing/2014/main" id="{DD7BF096-8BF0-4D8A-9EB2-9C67F67E5F26}"/>
                </a:ext>
              </a:extLst>
            </p:cNvPr>
            <p:cNvSpPr txBox="1"/>
            <p:nvPr/>
          </p:nvSpPr>
          <p:spPr>
            <a:xfrm>
              <a:off x="1426758" y="4523384"/>
              <a:ext cx="854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hu-HU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/>
                  <a:cs typeface="Open Sans"/>
                  <a:sym typeface="Open Sans"/>
                </a:rPr>
                <a:t>Miért ne kezeljük az eseményeket natív JAVASCRIPT segítségével?</a:t>
              </a:r>
              <a:endParaRPr lang="en" sz="2400" i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4108240A-78B2-4C59-BA5E-72EDE07C4722}"/>
                </a:ext>
              </a:extLst>
            </p:cNvPr>
            <p:cNvGrpSpPr/>
            <p:nvPr/>
          </p:nvGrpSpPr>
          <p:grpSpPr>
            <a:xfrm>
              <a:off x="1538039" y="5016651"/>
              <a:ext cx="7776641" cy="1499247"/>
              <a:chOff x="1538039" y="5054751"/>
              <a:chExt cx="7776641" cy="1499247"/>
            </a:xfrm>
          </p:grpSpPr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7B8290D-F2B4-4ADF-B6D7-04D8156BB84F}"/>
                  </a:ext>
                </a:extLst>
              </p:cNvPr>
              <p:cNvSpPr txBox="1"/>
              <p:nvPr/>
            </p:nvSpPr>
            <p:spPr>
              <a:xfrm>
                <a:off x="2084752" y="6127178"/>
                <a:ext cx="524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Nem célszerű direktben elérni a DOM API metódusait.</a:t>
                </a:r>
              </a:p>
            </p:txBody>
          </p:sp>
          <p:grpSp>
            <p:nvGrpSpPr>
              <p:cNvPr id="9" name="Csoportba foglalás 8">
                <a:extLst>
                  <a:ext uri="{FF2B5EF4-FFF2-40B4-BE49-F238E27FC236}">
                    <a16:creationId xmlns:a16="http://schemas.microsoft.com/office/drawing/2014/main" id="{4E270D29-DF8C-4A25-B1A9-076BE2D02819}"/>
                  </a:ext>
                </a:extLst>
              </p:cNvPr>
              <p:cNvGrpSpPr/>
              <p:nvPr/>
            </p:nvGrpSpPr>
            <p:grpSpPr>
              <a:xfrm>
                <a:off x="1538039" y="6105917"/>
                <a:ext cx="464644" cy="448081"/>
                <a:chOff x="1538039" y="6724650"/>
                <a:chExt cx="464644" cy="448081"/>
              </a:xfrm>
            </p:grpSpPr>
            <p:sp>
              <p:nvSpPr>
                <p:cNvPr id="26" name="Oval 3">
                  <a:extLst>
                    <a:ext uri="{FF2B5EF4-FFF2-40B4-BE49-F238E27FC236}">
                      <a16:creationId xmlns:a16="http://schemas.microsoft.com/office/drawing/2014/main" id="{A98EB0AD-89D5-4CD4-BB5A-B608FE953EAD}"/>
                    </a:ext>
                  </a:extLst>
                </p:cNvPr>
                <p:cNvSpPr/>
                <p:nvPr/>
              </p:nvSpPr>
              <p:spPr>
                <a:xfrm>
                  <a:off x="1538039" y="6724650"/>
                  <a:ext cx="464644" cy="448081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2" name="TextBox 40">
                  <a:extLst>
                    <a:ext uri="{FF2B5EF4-FFF2-40B4-BE49-F238E27FC236}">
                      <a16:creationId xmlns:a16="http://schemas.microsoft.com/office/drawing/2014/main" id="{D0FA8629-1BC9-43F1-A1A8-60D9CC20B4B7}"/>
                    </a:ext>
                  </a:extLst>
                </p:cNvPr>
                <p:cNvSpPr txBox="1"/>
                <p:nvPr/>
              </p:nvSpPr>
              <p:spPr>
                <a:xfrm>
                  <a:off x="1576139" y="6764555"/>
                  <a:ext cx="364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3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Csoportba foglalás 6">
                <a:extLst>
                  <a:ext uri="{FF2B5EF4-FFF2-40B4-BE49-F238E27FC236}">
                    <a16:creationId xmlns:a16="http://schemas.microsoft.com/office/drawing/2014/main" id="{BCEBA9D8-2F19-4FA7-8511-418A00ADB5E6}"/>
                  </a:ext>
                </a:extLst>
              </p:cNvPr>
              <p:cNvGrpSpPr/>
              <p:nvPr/>
            </p:nvGrpSpPr>
            <p:grpSpPr>
              <a:xfrm>
                <a:off x="1540692" y="5591666"/>
                <a:ext cx="464644" cy="448081"/>
                <a:chOff x="1540692" y="5878878"/>
                <a:chExt cx="464644" cy="448081"/>
              </a:xfrm>
            </p:grpSpPr>
            <p:sp>
              <p:nvSpPr>
                <p:cNvPr id="34" name="Oval 3">
                  <a:extLst>
                    <a:ext uri="{FF2B5EF4-FFF2-40B4-BE49-F238E27FC236}">
                      <a16:creationId xmlns:a16="http://schemas.microsoft.com/office/drawing/2014/main" id="{680308CE-E088-4817-A3A2-929345C0EE35}"/>
                    </a:ext>
                  </a:extLst>
                </p:cNvPr>
                <p:cNvSpPr/>
                <p:nvPr/>
              </p:nvSpPr>
              <p:spPr>
                <a:xfrm>
                  <a:off x="1540692" y="5878878"/>
                  <a:ext cx="464644" cy="44808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5" name="TextBox 40">
                  <a:extLst>
                    <a:ext uri="{FF2B5EF4-FFF2-40B4-BE49-F238E27FC236}">
                      <a16:creationId xmlns:a16="http://schemas.microsoft.com/office/drawing/2014/main" id="{FF1A5EBE-FBD8-4199-9A30-A0040E0484FE}"/>
                    </a:ext>
                  </a:extLst>
                </p:cNvPr>
                <p:cNvSpPr txBox="1"/>
                <p:nvPr/>
              </p:nvSpPr>
              <p:spPr>
                <a:xfrm>
                  <a:off x="1578792" y="5918783"/>
                  <a:ext cx="364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2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A404765A-1BBE-4C2B-85A7-C0BB975686D5}"/>
                  </a:ext>
                </a:extLst>
              </p:cNvPr>
              <p:cNvSpPr txBox="1"/>
              <p:nvPr/>
            </p:nvSpPr>
            <p:spPr>
              <a:xfrm>
                <a:off x="2084752" y="5631040"/>
                <a:ext cx="7229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A memóriában maradnak a függvények a direktíva megsemmisülése után is.</a:t>
                </a:r>
              </a:p>
            </p:txBody>
          </p:sp>
          <p:grpSp>
            <p:nvGrpSpPr>
              <p:cNvPr id="6" name="Csoportba foglalás 5">
                <a:extLst>
                  <a:ext uri="{FF2B5EF4-FFF2-40B4-BE49-F238E27FC236}">
                    <a16:creationId xmlns:a16="http://schemas.microsoft.com/office/drawing/2014/main" id="{87109691-F955-48A1-BC2E-2763C3A95943}"/>
                  </a:ext>
                </a:extLst>
              </p:cNvPr>
              <p:cNvGrpSpPr/>
              <p:nvPr/>
            </p:nvGrpSpPr>
            <p:grpSpPr>
              <a:xfrm>
                <a:off x="1543345" y="5054751"/>
                <a:ext cx="464644" cy="448081"/>
                <a:chOff x="1543345" y="5033106"/>
                <a:chExt cx="464644" cy="448081"/>
              </a:xfrm>
            </p:grpSpPr>
            <p:sp>
              <p:nvSpPr>
                <p:cNvPr id="38" name="Oval 3">
                  <a:extLst>
                    <a:ext uri="{FF2B5EF4-FFF2-40B4-BE49-F238E27FC236}">
                      <a16:creationId xmlns:a16="http://schemas.microsoft.com/office/drawing/2014/main" id="{CD029E48-C3EF-4FAF-8346-B9EB3CD4DF4F}"/>
                    </a:ext>
                  </a:extLst>
                </p:cNvPr>
                <p:cNvSpPr/>
                <p:nvPr/>
              </p:nvSpPr>
              <p:spPr>
                <a:xfrm>
                  <a:off x="1543345" y="5033106"/>
                  <a:ext cx="464644" cy="44808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9" name="TextBox 40">
                  <a:extLst>
                    <a:ext uri="{FF2B5EF4-FFF2-40B4-BE49-F238E27FC236}">
                      <a16:creationId xmlns:a16="http://schemas.microsoft.com/office/drawing/2014/main" id="{7F7AA9CD-DD7D-4A8E-A279-D38CC6C904A1}"/>
                    </a:ext>
                  </a:extLst>
                </p:cNvPr>
                <p:cNvSpPr txBox="1"/>
                <p:nvPr/>
              </p:nvSpPr>
              <p:spPr>
                <a:xfrm>
                  <a:off x="1581445" y="5073011"/>
                  <a:ext cx="364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1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0" name="Szövegdoboz 39">
                <a:extLst>
                  <a:ext uri="{FF2B5EF4-FFF2-40B4-BE49-F238E27FC236}">
                    <a16:creationId xmlns:a16="http://schemas.microsoft.com/office/drawing/2014/main" id="{F41C50EC-56E5-4EC6-BD72-68F29B361325}"/>
                  </a:ext>
                </a:extLst>
              </p:cNvPr>
              <p:cNvSpPr txBox="1"/>
              <p:nvPr/>
            </p:nvSpPr>
            <p:spPr>
              <a:xfrm>
                <a:off x="2046089" y="5084004"/>
                <a:ext cx="4210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Hibalehetőségek az esemény-fiegyelőkben.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4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2618600" y="5518926"/>
            <a:ext cx="858803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 rot="16200000">
            <a:off x="4650605" y="5518927"/>
            <a:ext cx="858792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 rot="16200000">
            <a:off x="6682602" y="5518928"/>
            <a:ext cx="858798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 rot="16200000">
            <a:off x="8714600" y="5518925"/>
            <a:ext cx="858801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 rot="16200000">
            <a:off x="10746600" y="5518923"/>
            <a:ext cx="858799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 rot="16200000">
            <a:off x="586601" y="5518925"/>
            <a:ext cx="858802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00897" y="2613191"/>
            <a:ext cx="3590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Összefoglalás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723819" y="3417651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921806" y="327879"/>
            <a:ext cx="2348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Források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1104583"/>
            <a:ext cx="12192000" cy="5959792"/>
            <a:chOff x="0" y="1104583"/>
            <a:chExt cx="12192000" cy="59597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641975" y="4702175"/>
              <a:ext cx="866775" cy="2362200"/>
            </a:xfrm>
            <a:custGeom>
              <a:avLst/>
              <a:gdLst>
                <a:gd name="T0" fmla="*/ 183 w 278"/>
                <a:gd name="T1" fmla="*/ 249 h 757"/>
                <a:gd name="T2" fmla="*/ 156 w 278"/>
                <a:gd name="T3" fmla="*/ 0 h 757"/>
                <a:gd name="T4" fmla="*/ 143 w 278"/>
                <a:gd name="T5" fmla="*/ 2 h 757"/>
                <a:gd name="T6" fmla="*/ 122 w 278"/>
                <a:gd name="T7" fmla="*/ 257 h 757"/>
                <a:gd name="T8" fmla="*/ 14 w 278"/>
                <a:gd name="T9" fmla="*/ 198 h 757"/>
                <a:gd name="T10" fmla="*/ 0 w 278"/>
                <a:gd name="T11" fmla="*/ 231 h 757"/>
                <a:gd name="T12" fmla="*/ 111 w 278"/>
                <a:gd name="T13" fmla="*/ 352 h 757"/>
                <a:gd name="T14" fmla="*/ 82 w 278"/>
                <a:gd name="T15" fmla="*/ 753 h 757"/>
                <a:gd name="T16" fmla="*/ 239 w 278"/>
                <a:gd name="T17" fmla="*/ 757 h 757"/>
                <a:gd name="T18" fmla="*/ 194 w 278"/>
                <a:gd name="T19" fmla="*/ 351 h 757"/>
                <a:gd name="T20" fmla="*/ 278 w 278"/>
                <a:gd name="T21" fmla="*/ 238 h 757"/>
                <a:gd name="T22" fmla="*/ 259 w 278"/>
                <a:gd name="T23" fmla="*/ 195 h 757"/>
                <a:gd name="T24" fmla="*/ 183 w 278"/>
                <a:gd name="T25" fmla="*/ 24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757">
                  <a:moveTo>
                    <a:pt x="183" y="249"/>
                  </a:moveTo>
                  <a:cubicBezTo>
                    <a:pt x="183" y="249"/>
                    <a:pt x="178" y="167"/>
                    <a:pt x="156" y="0"/>
                  </a:cubicBezTo>
                  <a:cubicBezTo>
                    <a:pt x="152" y="1"/>
                    <a:pt x="148" y="2"/>
                    <a:pt x="143" y="2"/>
                  </a:cubicBezTo>
                  <a:cubicBezTo>
                    <a:pt x="136" y="75"/>
                    <a:pt x="124" y="201"/>
                    <a:pt x="122" y="257"/>
                  </a:cubicBezTo>
                  <a:cubicBezTo>
                    <a:pt x="121" y="263"/>
                    <a:pt x="85" y="221"/>
                    <a:pt x="14" y="198"/>
                  </a:cubicBezTo>
                  <a:cubicBezTo>
                    <a:pt x="10" y="209"/>
                    <a:pt x="5" y="220"/>
                    <a:pt x="0" y="231"/>
                  </a:cubicBezTo>
                  <a:cubicBezTo>
                    <a:pt x="46" y="263"/>
                    <a:pt x="98" y="308"/>
                    <a:pt x="111" y="352"/>
                  </a:cubicBezTo>
                  <a:cubicBezTo>
                    <a:pt x="111" y="352"/>
                    <a:pt x="110" y="624"/>
                    <a:pt x="82" y="753"/>
                  </a:cubicBezTo>
                  <a:cubicBezTo>
                    <a:pt x="82" y="753"/>
                    <a:pt x="179" y="727"/>
                    <a:pt x="239" y="757"/>
                  </a:cubicBezTo>
                  <a:cubicBezTo>
                    <a:pt x="203" y="698"/>
                    <a:pt x="194" y="351"/>
                    <a:pt x="194" y="351"/>
                  </a:cubicBezTo>
                  <a:cubicBezTo>
                    <a:pt x="207" y="304"/>
                    <a:pt x="241" y="266"/>
                    <a:pt x="278" y="238"/>
                  </a:cubicBezTo>
                  <a:cubicBezTo>
                    <a:pt x="271" y="224"/>
                    <a:pt x="264" y="209"/>
                    <a:pt x="259" y="195"/>
                  </a:cubicBezTo>
                  <a:cubicBezTo>
                    <a:pt x="231" y="206"/>
                    <a:pt x="203" y="223"/>
                    <a:pt x="183" y="249"/>
                  </a:cubicBezTo>
                  <a:close/>
                </a:path>
              </a:pathLst>
            </a:custGeom>
            <a:solidFill>
              <a:srgbClr val="4B32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713413" y="2700338"/>
              <a:ext cx="736600" cy="1362075"/>
            </a:xfrm>
            <a:custGeom>
              <a:avLst/>
              <a:gdLst>
                <a:gd name="T0" fmla="*/ 123 w 236"/>
                <a:gd name="T1" fmla="*/ 0 h 436"/>
                <a:gd name="T2" fmla="*/ 6 w 236"/>
                <a:gd name="T3" fmla="*/ 218 h 436"/>
                <a:gd name="T4" fmla="*/ 0 w 236"/>
                <a:gd name="T5" fmla="*/ 219 h 436"/>
                <a:gd name="T6" fmla="*/ 105 w 236"/>
                <a:gd name="T7" fmla="*/ 5 h 436"/>
                <a:gd name="T8" fmla="*/ 105 w 236"/>
                <a:gd name="T9" fmla="*/ 432 h 436"/>
                <a:gd name="T10" fmla="*/ 116 w 236"/>
                <a:gd name="T11" fmla="*/ 436 h 436"/>
                <a:gd name="T12" fmla="*/ 236 w 236"/>
                <a:gd name="T13" fmla="*/ 218 h 436"/>
                <a:gd name="T14" fmla="*/ 123 w 236"/>
                <a:gd name="T1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436">
                  <a:moveTo>
                    <a:pt x="123" y="0"/>
                  </a:moveTo>
                  <a:cubicBezTo>
                    <a:pt x="123" y="0"/>
                    <a:pt x="6" y="98"/>
                    <a:pt x="6" y="218"/>
                  </a:cubicBezTo>
                  <a:cubicBezTo>
                    <a:pt x="6" y="219"/>
                    <a:pt x="0" y="219"/>
                    <a:pt x="0" y="219"/>
                  </a:cubicBezTo>
                  <a:cubicBezTo>
                    <a:pt x="0" y="113"/>
                    <a:pt x="85" y="25"/>
                    <a:pt x="105" y="5"/>
                  </a:cubicBezTo>
                  <a:cubicBezTo>
                    <a:pt x="105" y="432"/>
                    <a:pt x="105" y="432"/>
                    <a:pt x="105" y="432"/>
                  </a:cubicBezTo>
                  <a:cubicBezTo>
                    <a:pt x="121" y="435"/>
                    <a:pt x="116" y="436"/>
                    <a:pt x="116" y="436"/>
                  </a:cubicBezTo>
                  <a:cubicBezTo>
                    <a:pt x="116" y="436"/>
                    <a:pt x="236" y="339"/>
                    <a:pt x="236" y="218"/>
                  </a:cubicBezTo>
                  <a:cubicBezTo>
                    <a:pt x="236" y="98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867775" y="5203825"/>
              <a:ext cx="481013" cy="328613"/>
            </a:xfrm>
            <a:custGeom>
              <a:avLst/>
              <a:gdLst>
                <a:gd name="T0" fmla="*/ 88 w 154"/>
                <a:gd name="T1" fmla="*/ 12 h 105"/>
                <a:gd name="T2" fmla="*/ 0 w 154"/>
                <a:gd name="T3" fmla="*/ 32 h 105"/>
                <a:gd name="T4" fmla="*/ 66 w 154"/>
                <a:gd name="T5" fmla="*/ 94 h 105"/>
                <a:gd name="T6" fmla="*/ 154 w 154"/>
                <a:gd name="T7" fmla="*/ 73 h 105"/>
                <a:gd name="T8" fmla="*/ 88 w 154"/>
                <a:gd name="T9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05">
                  <a:moveTo>
                    <a:pt x="88" y="12"/>
                  </a:moveTo>
                  <a:cubicBezTo>
                    <a:pt x="45" y="0"/>
                    <a:pt x="0" y="32"/>
                    <a:pt x="0" y="32"/>
                  </a:cubicBezTo>
                  <a:cubicBezTo>
                    <a:pt x="0" y="32"/>
                    <a:pt x="23" y="82"/>
                    <a:pt x="66" y="94"/>
                  </a:cubicBezTo>
                  <a:cubicBezTo>
                    <a:pt x="108" y="105"/>
                    <a:pt x="154" y="73"/>
                    <a:pt x="154" y="73"/>
                  </a:cubicBezTo>
                  <a:cubicBezTo>
                    <a:pt x="154" y="73"/>
                    <a:pt x="130" y="23"/>
                    <a:pt x="88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964613" y="4430713"/>
              <a:ext cx="496888" cy="2651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67775" y="3590925"/>
              <a:ext cx="481013" cy="327025"/>
            </a:xfrm>
            <a:custGeom>
              <a:avLst/>
              <a:gdLst>
                <a:gd name="T0" fmla="*/ 0 w 154"/>
                <a:gd name="T1" fmla="*/ 73 h 105"/>
                <a:gd name="T2" fmla="*/ 88 w 154"/>
                <a:gd name="T3" fmla="*/ 94 h 105"/>
                <a:gd name="T4" fmla="*/ 154 w 154"/>
                <a:gd name="T5" fmla="*/ 32 h 105"/>
                <a:gd name="T6" fmla="*/ 66 w 154"/>
                <a:gd name="T7" fmla="*/ 12 h 105"/>
                <a:gd name="T8" fmla="*/ 0 w 154"/>
                <a:gd name="T9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05">
                  <a:moveTo>
                    <a:pt x="0" y="73"/>
                  </a:moveTo>
                  <a:cubicBezTo>
                    <a:pt x="0" y="73"/>
                    <a:pt x="45" y="105"/>
                    <a:pt x="88" y="94"/>
                  </a:cubicBezTo>
                  <a:cubicBezTo>
                    <a:pt x="130" y="82"/>
                    <a:pt x="154" y="32"/>
                    <a:pt x="154" y="32"/>
                  </a:cubicBezTo>
                  <a:cubicBezTo>
                    <a:pt x="154" y="32"/>
                    <a:pt x="108" y="0"/>
                    <a:pt x="66" y="12"/>
                  </a:cubicBezTo>
                  <a:cubicBezTo>
                    <a:pt x="23" y="23"/>
                    <a:pt x="0" y="73"/>
                    <a:pt x="0" y="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582025" y="2819400"/>
              <a:ext cx="430213" cy="368300"/>
            </a:xfrm>
            <a:custGeom>
              <a:avLst/>
              <a:gdLst>
                <a:gd name="T0" fmla="*/ 90 w 138"/>
                <a:gd name="T1" fmla="*/ 96 h 118"/>
                <a:gd name="T2" fmla="*/ 138 w 138"/>
                <a:gd name="T3" fmla="*/ 19 h 118"/>
                <a:gd name="T4" fmla="*/ 48 w 138"/>
                <a:gd name="T5" fmla="*/ 22 h 118"/>
                <a:gd name="T6" fmla="*/ 0 w 138"/>
                <a:gd name="T7" fmla="*/ 99 h 118"/>
                <a:gd name="T8" fmla="*/ 90 w 138"/>
                <a:gd name="T9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8">
                  <a:moveTo>
                    <a:pt x="90" y="96"/>
                  </a:moveTo>
                  <a:cubicBezTo>
                    <a:pt x="128" y="74"/>
                    <a:pt x="138" y="19"/>
                    <a:pt x="138" y="19"/>
                  </a:cubicBezTo>
                  <a:cubicBezTo>
                    <a:pt x="138" y="19"/>
                    <a:pt x="86" y="0"/>
                    <a:pt x="48" y="22"/>
                  </a:cubicBezTo>
                  <a:cubicBezTo>
                    <a:pt x="9" y="44"/>
                    <a:pt x="0" y="99"/>
                    <a:pt x="0" y="99"/>
                  </a:cubicBezTo>
                  <a:cubicBezTo>
                    <a:pt x="0" y="99"/>
                    <a:pt x="52" y="118"/>
                    <a:pt x="90" y="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110538" y="2166938"/>
              <a:ext cx="381000" cy="381000"/>
            </a:xfrm>
            <a:custGeom>
              <a:avLst/>
              <a:gdLst>
                <a:gd name="T0" fmla="*/ 91 w 122"/>
                <a:gd name="T1" fmla="*/ 91 h 122"/>
                <a:gd name="T2" fmla="*/ 117 w 122"/>
                <a:gd name="T3" fmla="*/ 5 h 122"/>
                <a:gd name="T4" fmla="*/ 31 w 122"/>
                <a:gd name="T5" fmla="*/ 31 h 122"/>
                <a:gd name="T6" fmla="*/ 5 w 122"/>
                <a:gd name="T7" fmla="*/ 117 h 122"/>
                <a:gd name="T8" fmla="*/ 91 w 122"/>
                <a:gd name="T9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2">
                  <a:moveTo>
                    <a:pt x="91" y="91"/>
                  </a:moveTo>
                  <a:cubicBezTo>
                    <a:pt x="122" y="60"/>
                    <a:pt x="117" y="5"/>
                    <a:pt x="117" y="5"/>
                  </a:cubicBezTo>
                  <a:cubicBezTo>
                    <a:pt x="117" y="5"/>
                    <a:pt x="62" y="0"/>
                    <a:pt x="31" y="31"/>
                  </a:cubicBezTo>
                  <a:cubicBezTo>
                    <a:pt x="0" y="62"/>
                    <a:pt x="5" y="117"/>
                    <a:pt x="5" y="117"/>
                  </a:cubicBezTo>
                  <a:cubicBezTo>
                    <a:pt x="5" y="117"/>
                    <a:pt x="60" y="122"/>
                    <a:pt x="91" y="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614489">
              <a:off x="7470775" y="1646238"/>
              <a:ext cx="368300" cy="430213"/>
            </a:xfrm>
            <a:custGeom>
              <a:avLst/>
              <a:gdLst>
                <a:gd name="T0" fmla="*/ 96 w 118"/>
                <a:gd name="T1" fmla="*/ 90 h 138"/>
                <a:gd name="T2" fmla="*/ 99 w 118"/>
                <a:gd name="T3" fmla="*/ 0 h 138"/>
                <a:gd name="T4" fmla="*/ 22 w 118"/>
                <a:gd name="T5" fmla="*/ 48 h 138"/>
                <a:gd name="T6" fmla="*/ 19 w 118"/>
                <a:gd name="T7" fmla="*/ 138 h 138"/>
                <a:gd name="T8" fmla="*/ 96 w 118"/>
                <a:gd name="T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8">
                  <a:moveTo>
                    <a:pt x="96" y="90"/>
                  </a:moveTo>
                  <a:cubicBezTo>
                    <a:pt x="118" y="52"/>
                    <a:pt x="99" y="0"/>
                    <a:pt x="99" y="0"/>
                  </a:cubicBezTo>
                  <a:cubicBezTo>
                    <a:pt x="99" y="0"/>
                    <a:pt x="44" y="10"/>
                    <a:pt x="22" y="48"/>
                  </a:cubicBezTo>
                  <a:cubicBezTo>
                    <a:pt x="0" y="86"/>
                    <a:pt x="19" y="138"/>
                    <a:pt x="19" y="138"/>
                  </a:cubicBezTo>
                  <a:cubicBezTo>
                    <a:pt x="19" y="138"/>
                    <a:pt x="74" y="129"/>
                    <a:pt x="96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445375" y="4935538"/>
              <a:ext cx="936625" cy="693738"/>
            </a:xfrm>
            <a:custGeom>
              <a:avLst/>
              <a:gdLst>
                <a:gd name="T0" fmla="*/ 180 w 300"/>
                <a:gd name="T1" fmla="*/ 31 h 222"/>
                <a:gd name="T2" fmla="*/ 0 w 300"/>
                <a:gd name="T3" fmla="*/ 55 h 222"/>
                <a:gd name="T4" fmla="*/ 120 w 300"/>
                <a:gd name="T5" fmla="*/ 191 h 222"/>
                <a:gd name="T6" fmla="*/ 300 w 300"/>
                <a:gd name="T7" fmla="*/ 167 h 222"/>
                <a:gd name="T8" fmla="*/ 180 w 300"/>
                <a:gd name="T9" fmla="*/ 3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22">
                  <a:moveTo>
                    <a:pt x="180" y="31"/>
                  </a:moveTo>
                  <a:cubicBezTo>
                    <a:pt x="97" y="0"/>
                    <a:pt x="0" y="55"/>
                    <a:pt x="0" y="55"/>
                  </a:cubicBezTo>
                  <a:cubicBezTo>
                    <a:pt x="0" y="55"/>
                    <a:pt x="37" y="160"/>
                    <a:pt x="120" y="191"/>
                  </a:cubicBezTo>
                  <a:cubicBezTo>
                    <a:pt x="202" y="222"/>
                    <a:pt x="300" y="167"/>
                    <a:pt x="300" y="167"/>
                  </a:cubicBezTo>
                  <a:cubicBezTo>
                    <a:pt x="300" y="167"/>
                    <a:pt x="263" y="62"/>
                    <a:pt x="180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458075" y="3422650"/>
              <a:ext cx="908050" cy="714375"/>
            </a:xfrm>
            <a:custGeom>
              <a:avLst/>
              <a:gdLst>
                <a:gd name="T0" fmla="*/ 181 w 291"/>
                <a:gd name="T1" fmla="*/ 192 h 229"/>
                <a:gd name="T2" fmla="*/ 291 w 291"/>
                <a:gd name="T3" fmla="*/ 48 h 229"/>
                <a:gd name="T4" fmla="*/ 110 w 291"/>
                <a:gd name="T5" fmla="*/ 36 h 229"/>
                <a:gd name="T6" fmla="*/ 0 w 291"/>
                <a:gd name="T7" fmla="*/ 180 h 229"/>
                <a:gd name="T8" fmla="*/ 181 w 291"/>
                <a:gd name="T9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29">
                  <a:moveTo>
                    <a:pt x="181" y="192"/>
                  </a:moveTo>
                  <a:cubicBezTo>
                    <a:pt x="261" y="156"/>
                    <a:pt x="291" y="48"/>
                    <a:pt x="291" y="48"/>
                  </a:cubicBezTo>
                  <a:cubicBezTo>
                    <a:pt x="291" y="48"/>
                    <a:pt x="191" y="0"/>
                    <a:pt x="110" y="36"/>
                  </a:cubicBezTo>
                  <a:cubicBezTo>
                    <a:pt x="30" y="73"/>
                    <a:pt x="0" y="180"/>
                    <a:pt x="0" y="180"/>
                  </a:cubicBezTo>
                  <a:cubicBezTo>
                    <a:pt x="0" y="180"/>
                    <a:pt x="100" y="229"/>
                    <a:pt x="181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500813" y="2247900"/>
              <a:ext cx="695325" cy="933450"/>
            </a:xfrm>
            <a:custGeom>
              <a:avLst/>
              <a:gdLst>
                <a:gd name="T0" fmla="*/ 55 w 223"/>
                <a:gd name="T1" fmla="*/ 299 h 299"/>
                <a:gd name="T2" fmla="*/ 191 w 223"/>
                <a:gd name="T3" fmla="*/ 180 h 299"/>
                <a:gd name="T4" fmla="*/ 168 w 223"/>
                <a:gd name="T5" fmla="*/ 0 h 299"/>
                <a:gd name="T6" fmla="*/ 31 w 223"/>
                <a:gd name="T7" fmla="*/ 120 h 299"/>
                <a:gd name="T8" fmla="*/ 55 w 223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299">
                  <a:moveTo>
                    <a:pt x="55" y="299"/>
                  </a:moveTo>
                  <a:cubicBezTo>
                    <a:pt x="55" y="299"/>
                    <a:pt x="160" y="262"/>
                    <a:pt x="191" y="180"/>
                  </a:cubicBezTo>
                  <a:cubicBezTo>
                    <a:pt x="223" y="97"/>
                    <a:pt x="168" y="0"/>
                    <a:pt x="168" y="0"/>
                  </a:cubicBezTo>
                  <a:cubicBezTo>
                    <a:pt x="168" y="0"/>
                    <a:pt x="62" y="37"/>
                    <a:pt x="31" y="120"/>
                  </a:cubicBezTo>
                  <a:cubicBezTo>
                    <a:pt x="0" y="202"/>
                    <a:pt x="55" y="299"/>
                    <a:pt x="55" y="2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2"/>
            <p:cNvSpPr>
              <a:spLocks/>
            </p:cNvSpPr>
            <p:nvPr/>
          </p:nvSpPr>
          <p:spPr bwMode="auto">
            <a:xfrm>
              <a:off x="6372225" y="4808538"/>
              <a:ext cx="1023938" cy="1044575"/>
            </a:xfrm>
            <a:custGeom>
              <a:avLst/>
              <a:gdLst>
                <a:gd name="T0" fmla="*/ 7 w 328"/>
                <a:gd name="T1" fmla="*/ 13 h 335"/>
                <a:gd name="T2" fmla="*/ 25 w 328"/>
                <a:gd name="T3" fmla="*/ 161 h 335"/>
                <a:gd name="T4" fmla="*/ 44 w 328"/>
                <a:gd name="T5" fmla="*/ 204 h 335"/>
                <a:gd name="T6" fmla="*/ 79 w 328"/>
                <a:gd name="T7" fmla="*/ 250 h 335"/>
                <a:gd name="T8" fmla="*/ 315 w 328"/>
                <a:gd name="T9" fmla="*/ 321 h 335"/>
                <a:gd name="T10" fmla="*/ 243 w 328"/>
                <a:gd name="T11" fmla="*/ 85 h 335"/>
                <a:gd name="T12" fmla="*/ 7 w 328"/>
                <a:gd name="T13" fmla="*/ 1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335">
                  <a:moveTo>
                    <a:pt x="7" y="13"/>
                  </a:moveTo>
                  <a:cubicBezTo>
                    <a:pt x="7" y="13"/>
                    <a:pt x="0" y="87"/>
                    <a:pt x="25" y="161"/>
                  </a:cubicBezTo>
                  <a:cubicBezTo>
                    <a:pt x="30" y="175"/>
                    <a:pt x="37" y="190"/>
                    <a:pt x="44" y="204"/>
                  </a:cubicBezTo>
                  <a:cubicBezTo>
                    <a:pt x="54" y="220"/>
                    <a:pt x="65" y="236"/>
                    <a:pt x="79" y="250"/>
                  </a:cubicBezTo>
                  <a:cubicBezTo>
                    <a:pt x="164" y="335"/>
                    <a:pt x="315" y="321"/>
                    <a:pt x="315" y="321"/>
                  </a:cubicBezTo>
                  <a:cubicBezTo>
                    <a:pt x="315" y="321"/>
                    <a:pt x="328" y="170"/>
                    <a:pt x="243" y="85"/>
                  </a:cubicBezTo>
                  <a:cubicBezTo>
                    <a:pt x="158" y="0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Oval 33"/>
            <p:cNvSpPr>
              <a:spLocks noChangeArrowheads="1"/>
            </p:cNvSpPr>
            <p:nvPr/>
          </p:nvSpPr>
          <p:spPr bwMode="auto">
            <a:xfrm>
              <a:off x="6537325" y="4168775"/>
              <a:ext cx="1360488" cy="727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34"/>
            <p:cNvSpPr>
              <a:spLocks/>
            </p:cNvSpPr>
            <p:nvPr/>
          </p:nvSpPr>
          <p:spPr bwMode="auto">
            <a:xfrm>
              <a:off x="6372225" y="3203575"/>
              <a:ext cx="1044575" cy="1046163"/>
            </a:xfrm>
            <a:custGeom>
              <a:avLst/>
              <a:gdLst>
                <a:gd name="T0" fmla="*/ 13 w 335"/>
                <a:gd name="T1" fmla="*/ 321 h 335"/>
                <a:gd name="T2" fmla="*/ 250 w 335"/>
                <a:gd name="T3" fmla="*/ 249 h 335"/>
                <a:gd name="T4" fmla="*/ 322 w 335"/>
                <a:gd name="T5" fmla="*/ 13 h 335"/>
                <a:gd name="T6" fmla="*/ 85 w 335"/>
                <a:gd name="T7" fmla="*/ 85 h 335"/>
                <a:gd name="T8" fmla="*/ 13 w 335"/>
                <a:gd name="T9" fmla="*/ 3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335">
                  <a:moveTo>
                    <a:pt x="13" y="321"/>
                  </a:moveTo>
                  <a:cubicBezTo>
                    <a:pt x="13" y="321"/>
                    <a:pt x="165" y="335"/>
                    <a:pt x="250" y="249"/>
                  </a:cubicBezTo>
                  <a:cubicBezTo>
                    <a:pt x="335" y="164"/>
                    <a:pt x="322" y="13"/>
                    <a:pt x="322" y="13"/>
                  </a:cubicBezTo>
                  <a:cubicBezTo>
                    <a:pt x="322" y="13"/>
                    <a:pt x="170" y="0"/>
                    <a:pt x="85" y="85"/>
                  </a:cubicBezTo>
                  <a:cubicBezTo>
                    <a:pt x="0" y="170"/>
                    <a:pt x="13" y="321"/>
                    <a:pt x="13" y="3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35"/>
            <p:cNvSpPr>
              <a:spLocks/>
            </p:cNvSpPr>
            <p:nvPr/>
          </p:nvSpPr>
          <p:spPr bwMode="auto">
            <a:xfrm>
              <a:off x="5741988" y="1804988"/>
              <a:ext cx="658813" cy="646113"/>
            </a:xfrm>
            <a:custGeom>
              <a:avLst/>
              <a:gdLst>
                <a:gd name="T0" fmla="*/ 107 w 211"/>
                <a:gd name="T1" fmla="*/ 0 h 207"/>
                <a:gd name="T2" fmla="*/ 96 w 211"/>
                <a:gd name="T3" fmla="*/ 0 h 207"/>
                <a:gd name="T4" fmla="*/ 96 w 211"/>
                <a:gd name="T5" fmla="*/ 206 h 207"/>
                <a:gd name="T6" fmla="*/ 0 w 211"/>
                <a:gd name="T7" fmla="*/ 103 h 207"/>
                <a:gd name="T8" fmla="*/ 0 w 211"/>
                <a:gd name="T9" fmla="*/ 103 h 207"/>
                <a:gd name="T10" fmla="*/ 109 w 211"/>
                <a:gd name="T11" fmla="*/ 207 h 207"/>
                <a:gd name="T12" fmla="*/ 211 w 211"/>
                <a:gd name="T13" fmla="*/ 103 h 207"/>
                <a:gd name="T14" fmla="*/ 107 w 211"/>
                <a:gd name="T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07">
                  <a:moveTo>
                    <a:pt x="107" y="0"/>
                  </a:moveTo>
                  <a:cubicBezTo>
                    <a:pt x="106" y="0"/>
                    <a:pt x="96" y="0"/>
                    <a:pt x="96" y="0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48" y="204"/>
                    <a:pt x="0" y="158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60"/>
                    <a:pt x="52" y="207"/>
                    <a:pt x="109" y="207"/>
                  </a:cubicBezTo>
                  <a:cubicBezTo>
                    <a:pt x="166" y="207"/>
                    <a:pt x="211" y="160"/>
                    <a:pt x="211" y="103"/>
                  </a:cubicBezTo>
                  <a:cubicBezTo>
                    <a:pt x="211" y="46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Oval 39"/>
            <p:cNvSpPr>
              <a:spLocks noChangeArrowheads="1"/>
            </p:cNvSpPr>
            <p:nvPr/>
          </p:nvSpPr>
          <p:spPr bwMode="auto">
            <a:xfrm>
              <a:off x="8178800" y="4208463"/>
              <a:ext cx="646113" cy="6461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40"/>
            <p:cNvSpPr>
              <a:spLocks/>
            </p:cNvSpPr>
            <p:nvPr/>
          </p:nvSpPr>
          <p:spPr bwMode="auto">
            <a:xfrm>
              <a:off x="7442200" y="2476500"/>
              <a:ext cx="708025" cy="708025"/>
            </a:xfrm>
            <a:custGeom>
              <a:avLst/>
              <a:gdLst>
                <a:gd name="T0" fmla="*/ 40 w 227"/>
                <a:gd name="T1" fmla="*/ 187 h 227"/>
                <a:gd name="T2" fmla="*/ 187 w 227"/>
                <a:gd name="T3" fmla="*/ 187 h 227"/>
                <a:gd name="T4" fmla="*/ 187 w 227"/>
                <a:gd name="T5" fmla="*/ 41 h 227"/>
                <a:gd name="T6" fmla="*/ 40 w 227"/>
                <a:gd name="T7" fmla="*/ 41 h 227"/>
                <a:gd name="T8" fmla="*/ 40 w 227"/>
                <a:gd name="T9" fmla="*/ 18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27">
                  <a:moveTo>
                    <a:pt x="40" y="187"/>
                  </a:moveTo>
                  <a:cubicBezTo>
                    <a:pt x="81" y="227"/>
                    <a:pt x="146" y="227"/>
                    <a:pt x="187" y="187"/>
                  </a:cubicBezTo>
                  <a:cubicBezTo>
                    <a:pt x="227" y="147"/>
                    <a:pt x="227" y="81"/>
                    <a:pt x="187" y="41"/>
                  </a:cubicBezTo>
                  <a:cubicBezTo>
                    <a:pt x="146" y="0"/>
                    <a:pt x="81" y="0"/>
                    <a:pt x="40" y="41"/>
                  </a:cubicBezTo>
                  <a:cubicBezTo>
                    <a:pt x="0" y="81"/>
                    <a:pt x="0" y="147"/>
                    <a:pt x="40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41"/>
            <p:cNvSpPr>
              <a:spLocks/>
            </p:cNvSpPr>
            <p:nvPr/>
          </p:nvSpPr>
          <p:spPr bwMode="auto">
            <a:xfrm>
              <a:off x="5945188" y="4418013"/>
              <a:ext cx="295275" cy="290513"/>
            </a:xfrm>
            <a:custGeom>
              <a:avLst/>
              <a:gdLst>
                <a:gd name="T0" fmla="*/ 77 w 95"/>
                <a:gd name="T1" fmla="*/ 80 h 93"/>
                <a:gd name="T2" fmla="*/ 77 w 95"/>
                <a:gd name="T3" fmla="*/ 17 h 93"/>
                <a:gd name="T4" fmla="*/ 15 w 95"/>
                <a:gd name="T5" fmla="*/ 17 h 93"/>
                <a:gd name="T6" fmla="*/ 2 w 95"/>
                <a:gd name="T7" fmla="*/ 50 h 93"/>
                <a:gd name="T8" fmla="*/ 8 w 95"/>
                <a:gd name="T9" fmla="*/ 20 h 93"/>
                <a:gd name="T10" fmla="*/ 31 w 95"/>
                <a:gd name="T11" fmla="*/ 7 h 93"/>
                <a:gd name="T12" fmla="*/ 31 w 95"/>
                <a:gd name="T13" fmla="*/ 93 h 93"/>
                <a:gd name="T14" fmla="*/ 40 w 95"/>
                <a:gd name="T15" fmla="*/ 93 h 93"/>
                <a:gd name="T16" fmla="*/ 56 w 95"/>
                <a:gd name="T17" fmla="*/ 91 h 93"/>
                <a:gd name="T18" fmla="*/ 77 w 95"/>
                <a:gd name="T19" fmla="*/ 8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3">
                  <a:moveTo>
                    <a:pt x="77" y="80"/>
                  </a:moveTo>
                  <a:cubicBezTo>
                    <a:pt x="95" y="63"/>
                    <a:pt x="95" y="35"/>
                    <a:pt x="77" y="17"/>
                  </a:cubicBezTo>
                  <a:cubicBezTo>
                    <a:pt x="60" y="0"/>
                    <a:pt x="32" y="0"/>
                    <a:pt x="15" y="17"/>
                  </a:cubicBezTo>
                  <a:cubicBezTo>
                    <a:pt x="6" y="26"/>
                    <a:pt x="1" y="38"/>
                    <a:pt x="2" y="50"/>
                  </a:cubicBezTo>
                  <a:cubicBezTo>
                    <a:pt x="2" y="39"/>
                    <a:pt x="0" y="28"/>
                    <a:pt x="8" y="20"/>
                  </a:cubicBezTo>
                  <a:cubicBezTo>
                    <a:pt x="16" y="12"/>
                    <a:pt x="31" y="7"/>
                    <a:pt x="31" y="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93"/>
                    <a:pt x="39" y="93"/>
                    <a:pt x="40" y="93"/>
                  </a:cubicBezTo>
                  <a:cubicBezTo>
                    <a:pt x="44" y="93"/>
                    <a:pt x="52" y="92"/>
                    <a:pt x="56" y="91"/>
                  </a:cubicBezTo>
                  <a:cubicBezTo>
                    <a:pt x="63" y="89"/>
                    <a:pt x="72" y="85"/>
                    <a:pt x="77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42"/>
            <p:cNvSpPr>
              <a:spLocks/>
            </p:cNvSpPr>
            <p:nvPr/>
          </p:nvSpPr>
          <p:spPr bwMode="auto">
            <a:xfrm>
              <a:off x="5703888" y="2716213"/>
              <a:ext cx="338138" cy="1339850"/>
            </a:xfrm>
            <a:custGeom>
              <a:avLst/>
              <a:gdLst>
                <a:gd name="T0" fmla="*/ 3 w 108"/>
                <a:gd name="T1" fmla="*/ 214 h 429"/>
                <a:gd name="T2" fmla="*/ 0 w 108"/>
                <a:gd name="T3" fmla="*/ 214 h 429"/>
                <a:gd name="T4" fmla="*/ 108 w 108"/>
                <a:gd name="T5" fmla="*/ 429 h 429"/>
                <a:gd name="T6" fmla="*/ 108 w 108"/>
                <a:gd name="T7" fmla="*/ 427 h 429"/>
                <a:gd name="T8" fmla="*/ 108 w 108"/>
                <a:gd name="T9" fmla="*/ 0 h 429"/>
                <a:gd name="T10" fmla="*/ 3 w 108"/>
                <a:gd name="T11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9">
                  <a:moveTo>
                    <a:pt x="3" y="214"/>
                  </a:moveTo>
                  <a:cubicBezTo>
                    <a:pt x="3" y="214"/>
                    <a:pt x="0" y="214"/>
                    <a:pt x="0" y="214"/>
                  </a:cubicBezTo>
                  <a:cubicBezTo>
                    <a:pt x="0" y="321"/>
                    <a:pt x="88" y="409"/>
                    <a:pt x="108" y="429"/>
                  </a:cubicBezTo>
                  <a:cubicBezTo>
                    <a:pt x="108" y="427"/>
                    <a:pt x="108" y="427"/>
                    <a:pt x="108" y="427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20"/>
                    <a:pt x="3" y="108"/>
                    <a:pt x="3" y="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45"/>
            <p:cNvSpPr>
              <a:spLocks/>
            </p:cNvSpPr>
            <p:nvPr/>
          </p:nvSpPr>
          <p:spPr bwMode="auto">
            <a:xfrm>
              <a:off x="4391025" y="1643063"/>
              <a:ext cx="295275" cy="430213"/>
            </a:xfrm>
            <a:custGeom>
              <a:avLst/>
              <a:gdLst>
                <a:gd name="T0" fmla="*/ 87 w 95"/>
                <a:gd name="T1" fmla="*/ 138 h 138"/>
                <a:gd name="T2" fmla="*/ 95 w 95"/>
                <a:gd name="T3" fmla="*/ 94 h 138"/>
                <a:gd name="T4" fmla="*/ 84 w 95"/>
                <a:gd name="T5" fmla="*/ 48 h 138"/>
                <a:gd name="T6" fmla="*/ 8 w 95"/>
                <a:gd name="T7" fmla="*/ 0 h 138"/>
                <a:gd name="T8" fmla="*/ 0 w 95"/>
                <a:gd name="T9" fmla="*/ 46 h 138"/>
                <a:gd name="T10" fmla="*/ 10 w 95"/>
                <a:gd name="T11" fmla="*/ 90 h 138"/>
                <a:gd name="T12" fmla="*/ 87 w 95"/>
                <a:gd name="T1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38">
                  <a:moveTo>
                    <a:pt x="87" y="138"/>
                  </a:moveTo>
                  <a:cubicBezTo>
                    <a:pt x="87" y="138"/>
                    <a:pt x="94" y="118"/>
                    <a:pt x="95" y="94"/>
                  </a:cubicBezTo>
                  <a:cubicBezTo>
                    <a:pt x="95" y="79"/>
                    <a:pt x="93" y="62"/>
                    <a:pt x="84" y="48"/>
                  </a:cubicBezTo>
                  <a:cubicBezTo>
                    <a:pt x="62" y="9"/>
                    <a:pt x="8" y="0"/>
                    <a:pt x="8" y="0"/>
                  </a:cubicBezTo>
                  <a:cubicBezTo>
                    <a:pt x="8" y="0"/>
                    <a:pt x="0" y="21"/>
                    <a:pt x="0" y="46"/>
                  </a:cubicBezTo>
                  <a:cubicBezTo>
                    <a:pt x="0" y="60"/>
                    <a:pt x="2" y="76"/>
                    <a:pt x="10" y="90"/>
                  </a:cubicBezTo>
                  <a:cubicBezTo>
                    <a:pt x="32" y="129"/>
                    <a:pt x="87" y="138"/>
                    <a:pt x="87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46"/>
            <p:cNvSpPr>
              <a:spLocks/>
            </p:cNvSpPr>
            <p:nvPr/>
          </p:nvSpPr>
          <p:spPr bwMode="auto">
            <a:xfrm>
              <a:off x="3716338" y="2163763"/>
              <a:ext cx="352425" cy="384175"/>
            </a:xfrm>
            <a:custGeom>
              <a:avLst/>
              <a:gdLst>
                <a:gd name="T0" fmla="*/ 113 w 113"/>
                <a:gd name="T1" fmla="*/ 118 h 123"/>
                <a:gd name="T2" fmla="*/ 113 w 113"/>
                <a:gd name="T3" fmla="*/ 109 h 123"/>
                <a:gd name="T4" fmla="*/ 87 w 113"/>
                <a:gd name="T5" fmla="*/ 31 h 123"/>
                <a:gd name="T6" fmla="*/ 0 w 113"/>
                <a:gd name="T7" fmla="*/ 5 h 123"/>
                <a:gd name="T8" fmla="*/ 0 w 113"/>
                <a:gd name="T9" fmla="*/ 14 h 123"/>
                <a:gd name="T10" fmla="*/ 26 w 113"/>
                <a:gd name="T11" fmla="*/ 92 h 123"/>
                <a:gd name="T12" fmla="*/ 113 w 113"/>
                <a:gd name="T13" fmla="*/ 11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23">
                  <a:moveTo>
                    <a:pt x="113" y="118"/>
                  </a:moveTo>
                  <a:cubicBezTo>
                    <a:pt x="113" y="118"/>
                    <a:pt x="113" y="115"/>
                    <a:pt x="113" y="109"/>
                  </a:cubicBezTo>
                  <a:cubicBezTo>
                    <a:pt x="113" y="92"/>
                    <a:pt x="110" y="55"/>
                    <a:pt x="87" y="31"/>
                  </a:cubicBezTo>
                  <a:cubicBezTo>
                    <a:pt x="55" y="0"/>
                    <a:pt x="0" y="5"/>
                    <a:pt x="0" y="5"/>
                  </a:cubicBezTo>
                  <a:cubicBezTo>
                    <a:pt x="0" y="5"/>
                    <a:pt x="0" y="8"/>
                    <a:pt x="0" y="14"/>
                  </a:cubicBezTo>
                  <a:cubicBezTo>
                    <a:pt x="0" y="31"/>
                    <a:pt x="3" y="68"/>
                    <a:pt x="26" y="92"/>
                  </a:cubicBezTo>
                  <a:cubicBezTo>
                    <a:pt x="57" y="123"/>
                    <a:pt x="113" y="118"/>
                    <a:pt x="113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3182938" y="2828925"/>
              <a:ext cx="430213" cy="368300"/>
            </a:xfrm>
            <a:custGeom>
              <a:avLst/>
              <a:gdLst>
                <a:gd name="T0" fmla="*/ 138 w 138"/>
                <a:gd name="T1" fmla="*/ 96 h 118"/>
                <a:gd name="T2" fmla="*/ 138 w 138"/>
                <a:gd name="T3" fmla="*/ 96 h 118"/>
                <a:gd name="T4" fmla="*/ 90 w 138"/>
                <a:gd name="T5" fmla="*/ 22 h 118"/>
                <a:gd name="T6" fmla="*/ 0 w 138"/>
                <a:gd name="T7" fmla="*/ 22 h 118"/>
                <a:gd name="T8" fmla="*/ 0 w 138"/>
                <a:gd name="T9" fmla="*/ 22 h 118"/>
                <a:gd name="T10" fmla="*/ 47 w 138"/>
                <a:gd name="T11" fmla="*/ 96 h 118"/>
                <a:gd name="T12" fmla="*/ 138 w 138"/>
                <a:gd name="T13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18">
                  <a:moveTo>
                    <a:pt x="138" y="96"/>
                  </a:moveTo>
                  <a:cubicBezTo>
                    <a:pt x="138" y="96"/>
                    <a:pt x="138" y="96"/>
                    <a:pt x="138" y="96"/>
                  </a:cubicBezTo>
                  <a:cubicBezTo>
                    <a:pt x="137" y="90"/>
                    <a:pt x="126" y="43"/>
                    <a:pt x="90" y="22"/>
                  </a:cubicBezTo>
                  <a:cubicBezTo>
                    <a:pt x="52" y="0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9" y="74"/>
                    <a:pt x="47" y="96"/>
                  </a:cubicBezTo>
                  <a:cubicBezTo>
                    <a:pt x="86" y="118"/>
                    <a:pt x="138" y="96"/>
                    <a:pt x="138" y="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48"/>
            <p:cNvSpPr>
              <a:spLocks/>
            </p:cNvSpPr>
            <p:nvPr/>
          </p:nvSpPr>
          <p:spPr bwMode="auto">
            <a:xfrm>
              <a:off x="2846388" y="3597275"/>
              <a:ext cx="479425" cy="327025"/>
            </a:xfrm>
            <a:custGeom>
              <a:avLst/>
              <a:gdLst>
                <a:gd name="T0" fmla="*/ 88 w 154"/>
                <a:gd name="T1" fmla="*/ 11 h 105"/>
                <a:gd name="T2" fmla="*/ 0 w 154"/>
                <a:gd name="T3" fmla="*/ 31 h 105"/>
                <a:gd name="T4" fmla="*/ 0 w 154"/>
                <a:gd name="T5" fmla="*/ 31 h 105"/>
                <a:gd name="T6" fmla="*/ 66 w 154"/>
                <a:gd name="T7" fmla="*/ 93 h 105"/>
                <a:gd name="T8" fmla="*/ 154 w 154"/>
                <a:gd name="T9" fmla="*/ 73 h 105"/>
                <a:gd name="T10" fmla="*/ 153 w 154"/>
                <a:gd name="T11" fmla="*/ 72 h 105"/>
                <a:gd name="T12" fmla="*/ 88 w 154"/>
                <a:gd name="T13" fmla="*/ 1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05">
                  <a:moveTo>
                    <a:pt x="88" y="11"/>
                  </a:moveTo>
                  <a:cubicBezTo>
                    <a:pt x="48" y="0"/>
                    <a:pt x="6" y="28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23" y="82"/>
                    <a:pt x="66" y="93"/>
                  </a:cubicBezTo>
                  <a:cubicBezTo>
                    <a:pt x="108" y="105"/>
                    <a:pt x="154" y="73"/>
                    <a:pt x="154" y="73"/>
                  </a:cubicBezTo>
                  <a:cubicBezTo>
                    <a:pt x="154" y="73"/>
                    <a:pt x="154" y="72"/>
                    <a:pt x="153" y="72"/>
                  </a:cubicBezTo>
                  <a:cubicBezTo>
                    <a:pt x="150" y="64"/>
                    <a:pt x="127" y="21"/>
                    <a:pt x="8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49"/>
            <p:cNvSpPr>
              <a:spLocks/>
            </p:cNvSpPr>
            <p:nvPr/>
          </p:nvSpPr>
          <p:spPr bwMode="auto">
            <a:xfrm>
              <a:off x="2730500" y="4437063"/>
              <a:ext cx="500063" cy="268288"/>
            </a:xfrm>
            <a:custGeom>
              <a:avLst/>
              <a:gdLst>
                <a:gd name="T0" fmla="*/ 80 w 160"/>
                <a:gd name="T1" fmla="*/ 86 h 86"/>
                <a:gd name="T2" fmla="*/ 160 w 160"/>
                <a:gd name="T3" fmla="*/ 43 h 86"/>
                <a:gd name="T4" fmla="*/ 158 w 160"/>
                <a:gd name="T5" fmla="*/ 42 h 86"/>
                <a:gd name="T6" fmla="*/ 80 w 160"/>
                <a:gd name="T7" fmla="*/ 0 h 86"/>
                <a:gd name="T8" fmla="*/ 1 w 160"/>
                <a:gd name="T9" fmla="*/ 42 h 86"/>
                <a:gd name="T10" fmla="*/ 0 w 160"/>
                <a:gd name="T11" fmla="*/ 43 h 86"/>
                <a:gd name="T12" fmla="*/ 80 w 160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6">
                  <a:moveTo>
                    <a:pt x="80" y="86"/>
                  </a:moveTo>
                  <a:cubicBezTo>
                    <a:pt x="124" y="86"/>
                    <a:pt x="160" y="43"/>
                    <a:pt x="160" y="43"/>
                  </a:cubicBezTo>
                  <a:cubicBezTo>
                    <a:pt x="160" y="43"/>
                    <a:pt x="159" y="42"/>
                    <a:pt x="158" y="42"/>
                  </a:cubicBezTo>
                  <a:cubicBezTo>
                    <a:pt x="152" y="35"/>
                    <a:pt x="119" y="0"/>
                    <a:pt x="80" y="0"/>
                  </a:cubicBezTo>
                  <a:cubicBezTo>
                    <a:pt x="40" y="0"/>
                    <a:pt x="8" y="35"/>
                    <a:pt x="1" y="42"/>
                  </a:cubicBezTo>
                  <a:cubicBezTo>
                    <a:pt x="1" y="42"/>
                    <a:pt x="0" y="43"/>
                    <a:pt x="0" y="43"/>
                  </a:cubicBezTo>
                  <a:cubicBezTo>
                    <a:pt x="0" y="43"/>
                    <a:pt x="36" y="86"/>
                    <a:pt x="80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50"/>
            <p:cNvSpPr>
              <a:spLocks/>
            </p:cNvSpPr>
            <p:nvPr/>
          </p:nvSpPr>
          <p:spPr bwMode="auto">
            <a:xfrm>
              <a:off x="2846388" y="5219700"/>
              <a:ext cx="479425" cy="325438"/>
            </a:xfrm>
            <a:custGeom>
              <a:avLst/>
              <a:gdLst>
                <a:gd name="T0" fmla="*/ 66 w 154"/>
                <a:gd name="T1" fmla="*/ 10 h 104"/>
                <a:gd name="T2" fmla="*/ 1 w 154"/>
                <a:gd name="T3" fmla="*/ 69 h 104"/>
                <a:gd name="T4" fmla="*/ 0 w 154"/>
                <a:gd name="T5" fmla="*/ 72 h 104"/>
                <a:gd name="T6" fmla="*/ 88 w 154"/>
                <a:gd name="T7" fmla="*/ 93 h 104"/>
                <a:gd name="T8" fmla="*/ 154 w 154"/>
                <a:gd name="T9" fmla="*/ 31 h 104"/>
                <a:gd name="T10" fmla="*/ 152 w 154"/>
                <a:gd name="T11" fmla="*/ 30 h 104"/>
                <a:gd name="T12" fmla="*/ 66 w 154"/>
                <a:gd name="T13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04">
                  <a:moveTo>
                    <a:pt x="66" y="10"/>
                  </a:moveTo>
                  <a:cubicBezTo>
                    <a:pt x="29" y="20"/>
                    <a:pt x="7" y="59"/>
                    <a:pt x="1" y="69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2"/>
                    <a:pt x="45" y="104"/>
                    <a:pt x="88" y="93"/>
                  </a:cubicBezTo>
                  <a:cubicBezTo>
                    <a:pt x="130" y="81"/>
                    <a:pt x="154" y="31"/>
                    <a:pt x="154" y="31"/>
                  </a:cubicBezTo>
                  <a:cubicBezTo>
                    <a:pt x="154" y="31"/>
                    <a:pt x="153" y="30"/>
                    <a:pt x="152" y="30"/>
                  </a:cubicBezTo>
                  <a:cubicBezTo>
                    <a:pt x="145" y="25"/>
                    <a:pt x="104" y="0"/>
                    <a:pt x="66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51"/>
            <p:cNvSpPr>
              <a:spLocks/>
            </p:cNvSpPr>
            <p:nvPr/>
          </p:nvSpPr>
          <p:spPr bwMode="auto">
            <a:xfrm>
              <a:off x="5051425" y="2260600"/>
              <a:ext cx="584200" cy="911225"/>
            </a:xfrm>
            <a:custGeom>
              <a:avLst/>
              <a:gdLst>
                <a:gd name="T0" fmla="*/ 171 w 187"/>
                <a:gd name="T1" fmla="*/ 110 h 292"/>
                <a:gd name="T2" fmla="*/ 27 w 187"/>
                <a:gd name="T3" fmla="*/ 0 h 292"/>
                <a:gd name="T4" fmla="*/ 2 w 187"/>
                <a:gd name="T5" fmla="*/ 119 h 292"/>
                <a:gd name="T6" fmla="*/ 4 w 187"/>
                <a:gd name="T7" fmla="*/ 142 h 292"/>
                <a:gd name="T8" fmla="*/ 16 w 187"/>
                <a:gd name="T9" fmla="*/ 181 h 292"/>
                <a:gd name="T10" fmla="*/ 160 w 187"/>
                <a:gd name="T11" fmla="*/ 292 h 292"/>
                <a:gd name="T12" fmla="*/ 185 w 187"/>
                <a:gd name="T13" fmla="*/ 173 h 292"/>
                <a:gd name="T14" fmla="*/ 182 w 187"/>
                <a:gd name="T15" fmla="*/ 144 h 292"/>
                <a:gd name="T16" fmla="*/ 171 w 187"/>
                <a:gd name="T17" fmla="*/ 11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92">
                  <a:moveTo>
                    <a:pt x="171" y="110"/>
                  </a:moveTo>
                  <a:cubicBezTo>
                    <a:pt x="135" y="30"/>
                    <a:pt x="27" y="0"/>
                    <a:pt x="27" y="0"/>
                  </a:cubicBezTo>
                  <a:cubicBezTo>
                    <a:pt x="27" y="0"/>
                    <a:pt x="0" y="56"/>
                    <a:pt x="2" y="119"/>
                  </a:cubicBezTo>
                  <a:cubicBezTo>
                    <a:pt x="2" y="127"/>
                    <a:pt x="3" y="135"/>
                    <a:pt x="4" y="142"/>
                  </a:cubicBezTo>
                  <a:cubicBezTo>
                    <a:pt x="6" y="156"/>
                    <a:pt x="10" y="169"/>
                    <a:pt x="16" y="181"/>
                  </a:cubicBezTo>
                  <a:cubicBezTo>
                    <a:pt x="52" y="262"/>
                    <a:pt x="160" y="292"/>
                    <a:pt x="160" y="292"/>
                  </a:cubicBezTo>
                  <a:cubicBezTo>
                    <a:pt x="160" y="292"/>
                    <a:pt x="187" y="235"/>
                    <a:pt x="185" y="173"/>
                  </a:cubicBezTo>
                  <a:cubicBezTo>
                    <a:pt x="185" y="163"/>
                    <a:pt x="183" y="153"/>
                    <a:pt x="182" y="144"/>
                  </a:cubicBezTo>
                  <a:cubicBezTo>
                    <a:pt x="179" y="132"/>
                    <a:pt x="176" y="121"/>
                    <a:pt x="171" y="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52"/>
            <p:cNvSpPr>
              <a:spLocks/>
            </p:cNvSpPr>
            <p:nvPr/>
          </p:nvSpPr>
          <p:spPr bwMode="auto">
            <a:xfrm>
              <a:off x="3813175" y="3440113"/>
              <a:ext cx="936625" cy="693738"/>
            </a:xfrm>
            <a:custGeom>
              <a:avLst/>
              <a:gdLst>
                <a:gd name="T0" fmla="*/ 180 w 300"/>
                <a:gd name="T1" fmla="*/ 30 h 222"/>
                <a:gd name="T2" fmla="*/ 0 w 300"/>
                <a:gd name="T3" fmla="*/ 54 h 222"/>
                <a:gd name="T4" fmla="*/ 0 w 300"/>
                <a:gd name="T5" fmla="*/ 54 h 222"/>
                <a:gd name="T6" fmla="*/ 120 w 300"/>
                <a:gd name="T7" fmla="*/ 191 h 222"/>
                <a:gd name="T8" fmla="*/ 300 w 300"/>
                <a:gd name="T9" fmla="*/ 167 h 222"/>
                <a:gd name="T10" fmla="*/ 299 w 300"/>
                <a:gd name="T11" fmla="*/ 165 h 222"/>
                <a:gd name="T12" fmla="*/ 180 w 300"/>
                <a:gd name="T13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22">
                  <a:moveTo>
                    <a:pt x="180" y="30"/>
                  </a:moveTo>
                  <a:cubicBezTo>
                    <a:pt x="99" y="0"/>
                    <a:pt x="5" y="51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37" y="160"/>
                    <a:pt x="120" y="191"/>
                  </a:cubicBezTo>
                  <a:cubicBezTo>
                    <a:pt x="203" y="222"/>
                    <a:pt x="300" y="167"/>
                    <a:pt x="300" y="167"/>
                  </a:cubicBezTo>
                  <a:cubicBezTo>
                    <a:pt x="300" y="167"/>
                    <a:pt x="299" y="166"/>
                    <a:pt x="299" y="165"/>
                  </a:cubicBezTo>
                  <a:cubicBezTo>
                    <a:pt x="294" y="153"/>
                    <a:pt x="257" y="59"/>
                    <a:pt x="180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53"/>
            <p:cNvSpPr>
              <a:spLocks/>
            </p:cNvSpPr>
            <p:nvPr/>
          </p:nvSpPr>
          <p:spPr bwMode="auto">
            <a:xfrm>
              <a:off x="3825875" y="4941888"/>
              <a:ext cx="911225" cy="711200"/>
            </a:xfrm>
            <a:custGeom>
              <a:avLst/>
              <a:gdLst>
                <a:gd name="T0" fmla="*/ 111 w 292"/>
                <a:gd name="T1" fmla="*/ 35 h 228"/>
                <a:gd name="T2" fmla="*/ 1 w 292"/>
                <a:gd name="T3" fmla="*/ 177 h 228"/>
                <a:gd name="T4" fmla="*/ 0 w 292"/>
                <a:gd name="T5" fmla="*/ 180 h 228"/>
                <a:gd name="T6" fmla="*/ 181 w 292"/>
                <a:gd name="T7" fmla="*/ 192 h 228"/>
                <a:gd name="T8" fmla="*/ 292 w 292"/>
                <a:gd name="T9" fmla="*/ 47 h 228"/>
                <a:gd name="T10" fmla="*/ 291 w 292"/>
                <a:gd name="T11" fmla="*/ 47 h 228"/>
                <a:gd name="T12" fmla="*/ 111 w 292"/>
                <a:gd name="T13" fmla="*/ 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8">
                  <a:moveTo>
                    <a:pt x="111" y="35"/>
                  </a:moveTo>
                  <a:cubicBezTo>
                    <a:pt x="39" y="68"/>
                    <a:pt x="7" y="158"/>
                    <a:pt x="1" y="177"/>
                  </a:cubicBezTo>
                  <a:cubicBezTo>
                    <a:pt x="1" y="179"/>
                    <a:pt x="0" y="180"/>
                    <a:pt x="0" y="180"/>
                  </a:cubicBezTo>
                  <a:cubicBezTo>
                    <a:pt x="0" y="180"/>
                    <a:pt x="101" y="228"/>
                    <a:pt x="181" y="192"/>
                  </a:cubicBezTo>
                  <a:cubicBezTo>
                    <a:pt x="262" y="155"/>
                    <a:pt x="292" y="47"/>
                    <a:pt x="292" y="47"/>
                  </a:cubicBezTo>
                  <a:cubicBezTo>
                    <a:pt x="292" y="47"/>
                    <a:pt x="291" y="47"/>
                    <a:pt x="291" y="47"/>
                  </a:cubicBezTo>
                  <a:cubicBezTo>
                    <a:pt x="282" y="43"/>
                    <a:pt x="187" y="0"/>
                    <a:pt x="111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54"/>
            <p:cNvSpPr>
              <a:spLocks/>
            </p:cNvSpPr>
            <p:nvPr/>
          </p:nvSpPr>
          <p:spPr bwMode="auto">
            <a:xfrm>
              <a:off x="4805363" y="3184525"/>
              <a:ext cx="968375" cy="1049338"/>
            </a:xfrm>
            <a:custGeom>
              <a:avLst/>
              <a:gdLst>
                <a:gd name="T0" fmla="*/ 1 w 310"/>
                <a:gd name="T1" fmla="*/ 13 h 336"/>
                <a:gd name="T2" fmla="*/ 0 w 310"/>
                <a:gd name="T3" fmla="*/ 38 h 336"/>
                <a:gd name="T4" fmla="*/ 73 w 310"/>
                <a:gd name="T5" fmla="*/ 251 h 336"/>
                <a:gd name="T6" fmla="*/ 310 w 310"/>
                <a:gd name="T7" fmla="*/ 323 h 336"/>
                <a:gd name="T8" fmla="*/ 310 w 310"/>
                <a:gd name="T9" fmla="*/ 298 h 336"/>
                <a:gd name="T10" fmla="*/ 238 w 310"/>
                <a:gd name="T11" fmla="*/ 85 h 336"/>
                <a:gd name="T12" fmla="*/ 1 w 310"/>
                <a:gd name="T1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6">
                  <a:moveTo>
                    <a:pt x="1" y="13"/>
                  </a:moveTo>
                  <a:cubicBezTo>
                    <a:pt x="1" y="13"/>
                    <a:pt x="0" y="22"/>
                    <a:pt x="0" y="38"/>
                  </a:cubicBezTo>
                  <a:cubicBezTo>
                    <a:pt x="1" y="84"/>
                    <a:pt x="9" y="186"/>
                    <a:pt x="73" y="251"/>
                  </a:cubicBezTo>
                  <a:cubicBezTo>
                    <a:pt x="158" y="336"/>
                    <a:pt x="310" y="323"/>
                    <a:pt x="310" y="323"/>
                  </a:cubicBezTo>
                  <a:cubicBezTo>
                    <a:pt x="310" y="323"/>
                    <a:pt x="310" y="313"/>
                    <a:pt x="310" y="298"/>
                  </a:cubicBezTo>
                  <a:cubicBezTo>
                    <a:pt x="310" y="251"/>
                    <a:pt x="301" y="149"/>
                    <a:pt x="238" y="85"/>
                  </a:cubicBezTo>
                  <a:cubicBezTo>
                    <a:pt x="153" y="0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55"/>
            <p:cNvSpPr>
              <a:spLocks/>
            </p:cNvSpPr>
            <p:nvPr/>
          </p:nvSpPr>
          <p:spPr bwMode="auto">
            <a:xfrm>
              <a:off x="4268788" y="4146550"/>
              <a:ext cx="1360488" cy="730250"/>
            </a:xfrm>
            <a:custGeom>
              <a:avLst/>
              <a:gdLst>
                <a:gd name="T0" fmla="*/ 218 w 436"/>
                <a:gd name="T1" fmla="*/ 0 h 234"/>
                <a:gd name="T2" fmla="*/ 1 w 436"/>
                <a:gd name="T3" fmla="*/ 116 h 234"/>
                <a:gd name="T4" fmla="*/ 0 w 436"/>
                <a:gd name="T5" fmla="*/ 117 h 234"/>
                <a:gd name="T6" fmla="*/ 218 w 436"/>
                <a:gd name="T7" fmla="*/ 234 h 234"/>
                <a:gd name="T8" fmla="*/ 436 w 436"/>
                <a:gd name="T9" fmla="*/ 117 h 234"/>
                <a:gd name="T10" fmla="*/ 434 w 436"/>
                <a:gd name="T11" fmla="*/ 116 h 234"/>
                <a:gd name="T12" fmla="*/ 218 w 43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234">
                  <a:moveTo>
                    <a:pt x="218" y="0"/>
                  </a:moveTo>
                  <a:cubicBezTo>
                    <a:pt x="104" y="0"/>
                    <a:pt x="12" y="103"/>
                    <a:pt x="1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97" y="234"/>
                    <a:pt x="218" y="234"/>
                  </a:cubicBezTo>
                  <a:cubicBezTo>
                    <a:pt x="338" y="234"/>
                    <a:pt x="436" y="117"/>
                    <a:pt x="436" y="117"/>
                  </a:cubicBezTo>
                  <a:cubicBezTo>
                    <a:pt x="436" y="117"/>
                    <a:pt x="435" y="116"/>
                    <a:pt x="434" y="116"/>
                  </a:cubicBezTo>
                  <a:cubicBezTo>
                    <a:pt x="424" y="103"/>
                    <a:pt x="331" y="0"/>
                    <a:pt x="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56"/>
            <p:cNvSpPr>
              <a:spLocks/>
            </p:cNvSpPr>
            <p:nvPr/>
          </p:nvSpPr>
          <p:spPr bwMode="auto">
            <a:xfrm>
              <a:off x="4786313" y="4795838"/>
              <a:ext cx="968375" cy="1050925"/>
            </a:xfrm>
            <a:custGeom>
              <a:avLst/>
              <a:gdLst>
                <a:gd name="T0" fmla="*/ 310 w 310"/>
                <a:gd name="T1" fmla="*/ 36 h 337"/>
                <a:gd name="T2" fmla="*/ 309 w 310"/>
                <a:gd name="T3" fmla="*/ 14 h 337"/>
                <a:gd name="T4" fmla="*/ 72 w 310"/>
                <a:gd name="T5" fmla="*/ 86 h 337"/>
                <a:gd name="T6" fmla="*/ 0 w 310"/>
                <a:gd name="T7" fmla="*/ 298 h 337"/>
                <a:gd name="T8" fmla="*/ 1 w 310"/>
                <a:gd name="T9" fmla="*/ 323 h 337"/>
                <a:gd name="T10" fmla="*/ 237 w 310"/>
                <a:gd name="T11" fmla="*/ 251 h 337"/>
                <a:gd name="T12" fmla="*/ 274 w 310"/>
                <a:gd name="T13" fmla="*/ 201 h 337"/>
                <a:gd name="T14" fmla="*/ 288 w 310"/>
                <a:gd name="T15" fmla="*/ 168 h 337"/>
                <a:gd name="T16" fmla="*/ 310 w 310"/>
                <a:gd name="T17" fmla="*/ 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337">
                  <a:moveTo>
                    <a:pt x="310" y="36"/>
                  </a:moveTo>
                  <a:cubicBezTo>
                    <a:pt x="310" y="22"/>
                    <a:pt x="309" y="14"/>
                    <a:pt x="309" y="14"/>
                  </a:cubicBezTo>
                  <a:cubicBezTo>
                    <a:pt x="309" y="14"/>
                    <a:pt x="158" y="0"/>
                    <a:pt x="72" y="86"/>
                  </a:cubicBezTo>
                  <a:cubicBezTo>
                    <a:pt x="9" y="150"/>
                    <a:pt x="0" y="251"/>
                    <a:pt x="0" y="298"/>
                  </a:cubicBezTo>
                  <a:cubicBezTo>
                    <a:pt x="0" y="313"/>
                    <a:pt x="1" y="323"/>
                    <a:pt x="1" y="323"/>
                  </a:cubicBezTo>
                  <a:cubicBezTo>
                    <a:pt x="1" y="323"/>
                    <a:pt x="152" y="337"/>
                    <a:pt x="237" y="251"/>
                  </a:cubicBezTo>
                  <a:cubicBezTo>
                    <a:pt x="252" y="236"/>
                    <a:pt x="264" y="219"/>
                    <a:pt x="274" y="201"/>
                  </a:cubicBezTo>
                  <a:cubicBezTo>
                    <a:pt x="279" y="190"/>
                    <a:pt x="284" y="179"/>
                    <a:pt x="288" y="168"/>
                  </a:cubicBezTo>
                  <a:cubicBezTo>
                    <a:pt x="307" y="117"/>
                    <a:pt x="310" y="65"/>
                    <a:pt x="310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57"/>
            <p:cNvSpPr>
              <a:spLocks/>
            </p:cNvSpPr>
            <p:nvPr/>
          </p:nvSpPr>
          <p:spPr bwMode="auto">
            <a:xfrm>
              <a:off x="5741988" y="1801813"/>
              <a:ext cx="300038" cy="646113"/>
            </a:xfrm>
            <a:custGeom>
              <a:avLst/>
              <a:gdLst>
                <a:gd name="T0" fmla="*/ 96 w 96"/>
                <a:gd name="T1" fmla="*/ 207 h 207"/>
                <a:gd name="T2" fmla="*/ 96 w 96"/>
                <a:gd name="T3" fmla="*/ 1 h 207"/>
                <a:gd name="T4" fmla="*/ 96 w 96"/>
                <a:gd name="T5" fmla="*/ 0 h 207"/>
                <a:gd name="T6" fmla="*/ 0 w 96"/>
                <a:gd name="T7" fmla="*/ 103 h 207"/>
                <a:gd name="T8" fmla="*/ 0 w 96"/>
                <a:gd name="T9" fmla="*/ 104 h 207"/>
                <a:gd name="T10" fmla="*/ 96 w 96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07">
                  <a:moveTo>
                    <a:pt x="96" y="207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8" y="2"/>
                    <a:pt x="0" y="48"/>
                    <a:pt x="0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59"/>
                    <a:pt x="48" y="205"/>
                    <a:pt x="96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58"/>
            <p:cNvSpPr>
              <a:spLocks/>
            </p:cNvSpPr>
            <p:nvPr/>
          </p:nvSpPr>
          <p:spPr bwMode="auto">
            <a:xfrm>
              <a:off x="4071938" y="2476500"/>
              <a:ext cx="649288" cy="711200"/>
            </a:xfrm>
            <a:custGeom>
              <a:avLst/>
              <a:gdLst>
                <a:gd name="T0" fmla="*/ 31 w 208"/>
                <a:gd name="T1" fmla="*/ 188 h 228"/>
                <a:gd name="T2" fmla="*/ 177 w 208"/>
                <a:gd name="T3" fmla="*/ 188 h 228"/>
                <a:gd name="T4" fmla="*/ 208 w 208"/>
                <a:gd name="T5" fmla="*/ 114 h 228"/>
                <a:gd name="T6" fmla="*/ 199 w 208"/>
                <a:gd name="T7" fmla="*/ 73 h 228"/>
                <a:gd name="T8" fmla="*/ 177 w 208"/>
                <a:gd name="T9" fmla="*/ 40 h 228"/>
                <a:gd name="T10" fmla="*/ 31 w 208"/>
                <a:gd name="T11" fmla="*/ 40 h 228"/>
                <a:gd name="T12" fmla="*/ 9 w 208"/>
                <a:gd name="T13" fmla="*/ 73 h 228"/>
                <a:gd name="T14" fmla="*/ 0 w 208"/>
                <a:gd name="T15" fmla="*/ 114 h 228"/>
                <a:gd name="T16" fmla="*/ 31 w 208"/>
                <a:gd name="T17" fmla="*/ 18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28">
                  <a:moveTo>
                    <a:pt x="31" y="188"/>
                  </a:moveTo>
                  <a:cubicBezTo>
                    <a:pt x="71" y="228"/>
                    <a:pt x="137" y="228"/>
                    <a:pt x="177" y="188"/>
                  </a:cubicBezTo>
                  <a:cubicBezTo>
                    <a:pt x="197" y="167"/>
                    <a:pt x="208" y="141"/>
                    <a:pt x="208" y="114"/>
                  </a:cubicBezTo>
                  <a:cubicBezTo>
                    <a:pt x="208" y="100"/>
                    <a:pt x="205" y="86"/>
                    <a:pt x="199" y="73"/>
                  </a:cubicBezTo>
                  <a:cubicBezTo>
                    <a:pt x="194" y="61"/>
                    <a:pt x="187" y="50"/>
                    <a:pt x="177" y="40"/>
                  </a:cubicBezTo>
                  <a:cubicBezTo>
                    <a:pt x="137" y="0"/>
                    <a:pt x="71" y="0"/>
                    <a:pt x="31" y="40"/>
                  </a:cubicBezTo>
                  <a:cubicBezTo>
                    <a:pt x="21" y="50"/>
                    <a:pt x="14" y="61"/>
                    <a:pt x="9" y="73"/>
                  </a:cubicBezTo>
                  <a:cubicBezTo>
                    <a:pt x="3" y="86"/>
                    <a:pt x="0" y="100"/>
                    <a:pt x="0" y="114"/>
                  </a:cubicBezTo>
                  <a:cubicBezTo>
                    <a:pt x="0" y="141"/>
                    <a:pt x="11" y="167"/>
                    <a:pt x="31" y="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59"/>
            <p:cNvSpPr>
              <a:spLocks/>
            </p:cNvSpPr>
            <p:nvPr/>
          </p:nvSpPr>
          <p:spPr bwMode="auto">
            <a:xfrm>
              <a:off x="3370263" y="4214813"/>
              <a:ext cx="646113" cy="649288"/>
            </a:xfrm>
            <a:custGeom>
              <a:avLst/>
              <a:gdLst>
                <a:gd name="T0" fmla="*/ 103 w 207"/>
                <a:gd name="T1" fmla="*/ 0 h 208"/>
                <a:gd name="T2" fmla="*/ 0 w 207"/>
                <a:gd name="T3" fmla="*/ 103 h 208"/>
                <a:gd name="T4" fmla="*/ 0 w 207"/>
                <a:gd name="T5" fmla="*/ 104 h 208"/>
                <a:gd name="T6" fmla="*/ 103 w 207"/>
                <a:gd name="T7" fmla="*/ 208 h 208"/>
                <a:gd name="T8" fmla="*/ 207 w 207"/>
                <a:gd name="T9" fmla="*/ 104 h 208"/>
                <a:gd name="T10" fmla="*/ 207 w 207"/>
                <a:gd name="T11" fmla="*/ 103 h 208"/>
                <a:gd name="T12" fmla="*/ 103 w 207"/>
                <a:gd name="T1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08">
                  <a:moveTo>
                    <a:pt x="103" y="0"/>
                  </a:moveTo>
                  <a:cubicBezTo>
                    <a:pt x="47" y="0"/>
                    <a:pt x="1" y="46"/>
                    <a:pt x="0" y="103"/>
                  </a:cubicBezTo>
                  <a:cubicBezTo>
                    <a:pt x="0" y="103"/>
                    <a:pt x="0" y="104"/>
                    <a:pt x="0" y="104"/>
                  </a:cubicBezTo>
                  <a:cubicBezTo>
                    <a:pt x="0" y="162"/>
                    <a:pt x="46" y="208"/>
                    <a:pt x="103" y="208"/>
                  </a:cubicBezTo>
                  <a:cubicBezTo>
                    <a:pt x="161" y="208"/>
                    <a:pt x="207" y="162"/>
                    <a:pt x="207" y="104"/>
                  </a:cubicBezTo>
                  <a:cubicBezTo>
                    <a:pt x="207" y="104"/>
                    <a:pt x="207" y="103"/>
                    <a:pt x="207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60"/>
            <p:cNvSpPr>
              <a:spLocks/>
            </p:cNvSpPr>
            <p:nvPr/>
          </p:nvSpPr>
          <p:spPr bwMode="auto">
            <a:xfrm>
              <a:off x="5935663" y="4440238"/>
              <a:ext cx="106363" cy="277813"/>
            </a:xfrm>
            <a:custGeom>
              <a:avLst/>
              <a:gdLst>
                <a:gd name="T0" fmla="*/ 11 w 34"/>
                <a:gd name="T1" fmla="*/ 13 h 89"/>
                <a:gd name="T2" fmla="*/ 1 w 34"/>
                <a:gd name="T3" fmla="*/ 43 h 89"/>
                <a:gd name="T4" fmla="*/ 9 w 34"/>
                <a:gd name="T5" fmla="*/ 76 h 89"/>
                <a:gd name="T6" fmla="*/ 34 w 34"/>
                <a:gd name="T7" fmla="*/ 89 h 89"/>
                <a:gd name="T8" fmla="*/ 34 w 34"/>
                <a:gd name="T9" fmla="*/ 86 h 89"/>
                <a:gd name="T10" fmla="*/ 34 w 34"/>
                <a:gd name="T11" fmla="*/ 0 h 89"/>
                <a:gd name="T12" fmla="*/ 11 w 34"/>
                <a:gd name="T13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9">
                  <a:moveTo>
                    <a:pt x="11" y="13"/>
                  </a:moveTo>
                  <a:cubicBezTo>
                    <a:pt x="3" y="21"/>
                    <a:pt x="2" y="32"/>
                    <a:pt x="1" y="43"/>
                  </a:cubicBezTo>
                  <a:cubicBezTo>
                    <a:pt x="1" y="55"/>
                    <a:pt x="0" y="67"/>
                    <a:pt x="9" y="76"/>
                  </a:cubicBezTo>
                  <a:cubicBezTo>
                    <a:pt x="18" y="84"/>
                    <a:pt x="34" y="88"/>
                    <a:pt x="34" y="89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9" y="5"/>
                    <a:pt x="11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 flipH="1">
              <a:off x="0" y="6068449"/>
              <a:ext cx="12192000" cy="787544"/>
            </a:xfrm>
            <a:custGeom>
              <a:avLst/>
              <a:gdLst>
                <a:gd name="T0" fmla="*/ 0 w 3200"/>
                <a:gd name="T1" fmla="*/ 29 h 762"/>
                <a:gd name="T2" fmla="*/ 1413 w 3200"/>
                <a:gd name="T3" fmla="*/ 352 h 762"/>
                <a:gd name="T4" fmla="*/ 3200 w 3200"/>
                <a:gd name="T5" fmla="*/ 545 h 762"/>
                <a:gd name="T6" fmla="*/ 3200 w 3200"/>
                <a:gd name="T7" fmla="*/ 762 h 762"/>
                <a:gd name="T8" fmla="*/ 0 w 3200"/>
                <a:gd name="T9" fmla="*/ 762 h 762"/>
                <a:gd name="T10" fmla="*/ 0 w 3200"/>
                <a:gd name="T11" fmla="*/ 2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0" h="762">
                  <a:moveTo>
                    <a:pt x="0" y="29"/>
                  </a:moveTo>
                  <a:cubicBezTo>
                    <a:pt x="0" y="29"/>
                    <a:pt x="662" y="0"/>
                    <a:pt x="1413" y="352"/>
                  </a:cubicBezTo>
                  <a:cubicBezTo>
                    <a:pt x="2164" y="705"/>
                    <a:pt x="3200" y="545"/>
                    <a:pt x="3200" y="545"/>
                  </a:cubicBezTo>
                  <a:cubicBezTo>
                    <a:pt x="3200" y="762"/>
                    <a:pt x="3200" y="762"/>
                    <a:pt x="3200" y="762"/>
                  </a:cubicBezTo>
                  <a:cubicBezTo>
                    <a:pt x="0" y="762"/>
                    <a:pt x="0" y="762"/>
                    <a:pt x="0" y="762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flipH="1">
              <a:off x="0" y="6013927"/>
              <a:ext cx="12192000" cy="894817"/>
            </a:xfrm>
            <a:custGeom>
              <a:avLst/>
              <a:gdLst>
                <a:gd name="T0" fmla="*/ 3200 w 3200"/>
                <a:gd name="T1" fmla="*/ 66 h 423"/>
                <a:gd name="T2" fmla="*/ 1743 w 3200"/>
                <a:gd name="T3" fmla="*/ 212 h 423"/>
                <a:gd name="T4" fmla="*/ 0 w 3200"/>
                <a:gd name="T5" fmla="*/ 175 h 423"/>
                <a:gd name="T6" fmla="*/ 0 w 3200"/>
                <a:gd name="T7" fmla="*/ 404 h 423"/>
                <a:gd name="T8" fmla="*/ 3200 w 3200"/>
                <a:gd name="T9" fmla="*/ 404 h 423"/>
                <a:gd name="T10" fmla="*/ 3200 w 3200"/>
                <a:gd name="T11" fmla="*/ 6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0" h="423">
                  <a:moveTo>
                    <a:pt x="3200" y="66"/>
                  </a:moveTo>
                  <a:cubicBezTo>
                    <a:pt x="3200" y="66"/>
                    <a:pt x="2831" y="0"/>
                    <a:pt x="1743" y="212"/>
                  </a:cubicBezTo>
                  <a:cubicBezTo>
                    <a:pt x="655" y="423"/>
                    <a:pt x="0" y="175"/>
                    <a:pt x="0" y="17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3200" y="404"/>
                    <a:pt x="3200" y="404"/>
                    <a:pt x="3200" y="404"/>
                  </a:cubicBezTo>
                  <a:lnTo>
                    <a:pt x="3200" y="66"/>
                  </a:lnTo>
                  <a:close/>
                </a:path>
              </a:pathLst>
            </a:custGeom>
            <a:solidFill>
              <a:srgbClr val="3724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5122863" y="1196261"/>
              <a:ext cx="295275" cy="430213"/>
            </a:xfrm>
            <a:custGeom>
              <a:avLst/>
              <a:gdLst>
                <a:gd name="T0" fmla="*/ 87 w 95"/>
                <a:gd name="T1" fmla="*/ 138 h 138"/>
                <a:gd name="T2" fmla="*/ 95 w 95"/>
                <a:gd name="T3" fmla="*/ 94 h 138"/>
                <a:gd name="T4" fmla="*/ 84 w 95"/>
                <a:gd name="T5" fmla="*/ 48 h 138"/>
                <a:gd name="T6" fmla="*/ 8 w 95"/>
                <a:gd name="T7" fmla="*/ 0 h 138"/>
                <a:gd name="T8" fmla="*/ 0 w 95"/>
                <a:gd name="T9" fmla="*/ 46 h 138"/>
                <a:gd name="T10" fmla="*/ 10 w 95"/>
                <a:gd name="T11" fmla="*/ 90 h 138"/>
                <a:gd name="T12" fmla="*/ 87 w 95"/>
                <a:gd name="T1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38">
                  <a:moveTo>
                    <a:pt x="87" y="138"/>
                  </a:moveTo>
                  <a:cubicBezTo>
                    <a:pt x="87" y="138"/>
                    <a:pt x="94" y="118"/>
                    <a:pt x="95" y="94"/>
                  </a:cubicBezTo>
                  <a:cubicBezTo>
                    <a:pt x="95" y="79"/>
                    <a:pt x="93" y="62"/>
                    <a:pt x="84" y="48"/>
                  </a:cubicBezTo>
                  <a:cubicBezTo>
                    <a:pt x="62" y="9"/>
                    <a:pt x="8" y="0"/>
                    <a:pt x="8" y="0"/>
                  </a:cubicBezTo>
                  <a:cubicBezTo>
                    <a:pt x="8" y="0"/>
                    <a:pt x="0" y="21"/>
                    <a:pt x="0" y="46"/>
                  </a:cubicBezTo>
                  <a:cubicBezTo>
                    <a:pt x="0" y="60"/>
                    <a:pt x="2" y="76"/>
                    <a:pt x="10" y="90"/>
                  </a:cubicBezTo>
                  <a:cubicBezTo>
                    <a:pt x="32" y="129"/>
                    <a:pt x="87" y="138"/>
                    <a:pt x="87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827838" y="1223374"/>
              <a:ext cx="368300" cy="430213"/>
            </a:xfrm>
            <a:custGeom>
              <a:avLst/>
              <a:gdLst>
                <a:gd name="T0" fmla="*/ 96 w 118"/>
                <a:gd name="T1" fmla="*/ 90 h 138"/>
                <a:gd name="T2" fmla="*/ 99 w 118"/>
                <a:gd name="T3" fmla="*/ 0 h 138"/>
                <a:gd name="T4" fmla="*/ 22 w 118"/>
                <a:gd name="T5" fmla="*/ 48 h 138"/>
                <a:gd name="T6" fmla="*/ 19 w 118"/>
                <a:gd name="T7" fmla="*/ 138 h 138"/>
                <a:gd name="T8" fmla="*/ 96 w 118"/>
                <a:gd name="T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8">
                  <a:moveTo>
                    <a:pt x="96" y="90"/>
                  </a:moveTo>
                  <a:cubicBezTo>
                    <a:pt x="118" y="52"/>
                    <a:pt x="99" y="0"/>
                    <a:pt x="99" y="0"/>
                  </a:cubicBezTo>
                  <a:cubicBezTo>
                    <a:pt x="99" y="0"/>
                    <a:pt x="44" y="10"/>
                    <a:pt x="22" y="48"/>
                  </a:cubicBezTo>
                  <a:cubicBezTo>
                    <a:pt x="0" y="86"/>
                    <a:pt x="19" y="138"/>
                    <a:pt x="19" y="138"/>
                  </a:cubicBezTo>
                  <a:cubicBezTo>
                    <a:pt x="19" y="138"/>
                    <a:pt x="74" y="129"/>
                    <a:pt x="96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19694879">
              <a:off x="5918288" y="1104583"/>
              <a:ext cx="368300" cy="430213"/>
            </a:xfrm>
            <a:custGeom>
              <a:avLst/>
              <a:gdLst>
                <a:gd name="T0" fmla="*/ 96 w 118"/>
                <a:gd name="T1" fmla="*/ 90 h 138"/>
                <a:gd name="T2" fmla="*/ 99 w 118"/>
                <a:gd name="T3" fmla="*/ 0 h 138"/>
                <a:gd name="T4" fmla="*/ 22 w 118"/>
                <a:gd name="T5" fmla="*/ 48 h 138"/>
                <a:gd name="T6" fmla="*/ 19 w 118"/>
                <a:gd name="T7" fmla="*/ 138 h 138"/>
                <a:gd name="T8" fmla="*/ 96 w 118"/>
                <a:gd name="T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8">
                  <a:moveTo>
                    <a:pt x="96" y="90"/>
                  </a:moveTo>
                  <a:cubicBezTo>
                    <a:pt x="118" y="52"/>
                    <a:pt x="99" y="0"/>
                    <a:pt x="99" y="0"/>
                  </a:cubicBezTo>
                  <a:cubicBezTo>
                    <a:pt x="99" y="0"/>
                    <a:pt x="44" y="10"/>
                    <a:pt x="22" y="48"/>
                  </a:cubicBezTo>
                  <a:cubicBezTo>
                    <a:pt x="0" y="86"/>
                    <a:pt x="19" y="138"/>
                    <a:pt x="19" y="138"/>
                  </a:cubicBezTo>
                  <a:cubicBezTo>
                    <a:pt x="19" y="138"/>
                    <a:pt x="74" y="129"/>
                    <a:pt x="96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812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293" y="2503776"/>
            <a:ext cx="6415414" cy="1850448"/>
            <a:chOff x="2888293" y="2120055"/>
            <a:chExt cx="6415414" cy="1850448"/>
          </a:xfrm>
        </p:grpSpPr>
        <p:grpSp>
          <p:nvGrpSpPr>
            <p:cNvPr id="2" name="Group 1"/>
            <p:cNvGrpSpPr/>
            <p:nvPr/>
          </p:nvGrpSpPr>
          <p:grpSpPr>
            <a:xfrm>
              <a:off x="2888293" y="2951052"/>
              <a:ext cx="6415414" cy="1019451"/>
              <a:chOff x="746837" y="3647550"/>
              <a:chExt cx="6415414" cy="101945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46837" y="3647550"/>
                <a:ext cx="962815" cy="1019451"/>
                <a:chOff x="746837" y="3647550"/>
                <a:chExt cx="962815" cy="101945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746837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964715" y="3963193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Mit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43519" y="3647550"/>
                <a:ext cx="962815" cy="1019451"/>
                <a:chOff x="1843519" y="3647550"/>
                <a:chExt cx="962815" cy="101945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843519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1964892" y="3963193"/>
                  <a:ext cx="720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Miért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934385" y="3647550"/>
                <a:ext cx="962815" cy="1019451"/>
                <a:chOff x="2958135" y="3647550"/>
                <a:chExt cx="962815" cy="101945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2958135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3172354" y="3963193"/>
                  <a:ext cx="5100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Hol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50954" y="3647550"/>
                <a:ext cx="962815" cy="1019451"/>
                <a:chOff x="4536225" y="3647550"/>
                <a:chExt cx="962815" cy="101945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4536225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4650816" y="3963193"/>
                  <a:ext cx="752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Mikor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125195" y="3647550"/>
                <a:ext cx="962815" cy="1019451"/>
                <a:chOff x="5778906" y="3647550"/>
                <a:chExt cx="962815" cy="101945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5778906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6089382" y="3963193"/>
                  <a:ext cx="367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Ki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6199436" y="3647550"/>
                <a:ext cx="962815" cy="1019451"/>
                <a:chOff x="7054873" y="3647550"/>
                <a:chExt cx="962815" cy="1019451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7054873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7061713" y="3963193"/>
                  <a:ext cx="905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Hogyan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3" name="TextBox 52"/>
            <p:cNvSpPr txBox="1"/>
            <p:nvPr/>
          </p:nvSpPr>
          <p:spPr>
            <a:xfrm>
              <a:off x="4426185" y="2120055"/>
              <a:ext cx="33396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Kérdések </a:t>
              </a:r>
              <a:r>
                <a:rPr lang="id-ID" sz="4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???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0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10164502" y="3431366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14"/>
          <p:cNvSpPr>
            <a:spLocks noEditPoints="1"/>
          </p:cNvSpPr>
          <p:nvPr/>
        </p:nvSpPr>
        <p:spPr bwMode="auto">
          <a:xfrm>
            <a:off x="8129058" y="2409672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6098382" y="3018240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4070883" y="2652781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2035441" y="2169741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8"/>
          <p:cNvSpPr>
            <a:spLocks noEditPoints="1"/>
          </p:cNvSpPr>
          <p:nvPr/>
        </p:nvSpPr>
        <p:spPr bwMode="auto">
          <a:xfrm>
            <a:off x="3175" y="2258722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0" y="4913855"/>
            <a:ext cx="12192000" cy="19441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7979275" y="4931231"/>
            <a:ext cx="0" cy="1562907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114" y="5034600"/>
            <a:ext cx="34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Cserkó</a:t>
            </a:r>
            <a:r>
              <a:rPr lang="hu-HU" sz="2000" b="1" dirty="0">
                <a:solidFill>
                  <a:schemeClr val="bg1"/>
                </a:solidFill>
              </a:rPr>
              <a:t> József</a:t>
            </a:r>
            <a:endParaRPr lang="id-ID" sz="2000" b="1" dirty="0">
              <a:solidFill>
                <a:schemeClr val="bg1"/>
              </a:solidFill>
            </a:endParaRPr>
          </a:p>
          <a:p>
            <a:r>
              <a:rPr lang="hu-HU" sz="1600" b="1" dirty="0">
                <a:solidFill>
                  <a:schemeClr val="bg1"/>
                </a:solidFill>
              </a:rPr>
              <a:t>Angular oktató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335983" y="5689358"/>
            <a:ext cx="3515775" cy="327652"/>
            <a:chOff x="8335983" y="5689358"/>
            <a:chExt cx="3515775" cy="327652"/>
          </a:xfrm>
        </p:grpSpPr>
        <p:sp>
          <p:nvSpPr>
            <p:cNvPr id="34" name="TextBox 33"/>
            <p:cNvSpPr txBox="1"/>
            <p:nvPr/>
          </p:nvSpPr>
          <p:spPr>
            <a:xfrm>
              <a:off x="8637080" y="5689358"/>
              <a:ext cx="321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chemeClr val="bg1"/>
                  </a:solidFill>
                </a:rPr>
                <a:t>jozsef.cserko@training360.com</a:t>
              </a:r>
              <a:endParaRPr lang="id-ID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335983" y="5733107"/>
              <a:ext cx="283903" cy="283903"/>
              <a:chOff x="4752975" y="3660776"/>
              <a:chExt cx="365125" cy="365125"/>
            </a:xfrm>
            <a:solidFill>
              <a:schemeClr val="bg1"/>
            </a:solidFill>
          </p:grpSpPr>
          <p:sp>
            <p:nvSpPr>
              <p:cNvPr id="36" name="Freeform 51"/>
              <p:cNvSpPr>
                <a:spLocks/>
              </p:cNvSpPr>
              <p:nvPr/>
            </p:nvSpPr>
            <p:spPr bwMode="auto">
              <a:xfrm>
                <a:off x="4843463" y="3775076"/>
                <a:ext cx="274637" cy="250825"/>
              </a:xfrm>
              <a:custGeom>
                <a:avLst/>
                <a:gdLst>
                  <a:gd name="T0" fmla="*/ 40 w 48"/>
                  <a:gd name="T1" fmla="*/ 0 h 44"/>
                  <a:gd name="T2" fmla="*/ 36 w 48"/>
                  <a:gd name="T3" fmla="*/ 0 h 44"/>
                  <a:gd name="T4" fmla="*/ 36 w 48"/>
                  <a:gd name="T5" fmla="*/ 4 h 44"/>
                  <a:gd name="T6" fmla="*/ 24 w 48"/>
                  <a:gd name="T7" fmla="*/ 16 h 44"/>
                  <a:gd name="T8" fmla="*/ 6 w 48"/>
                  <a:gd name="T9" fmla="*/ 16 h 44"/>
                  <a:gd name="T10" fmla="*/ 0 w 48"/>
                  <a:gd name="T11" fmla="*/ 22 h 44"/>
                  <a:gd name="T12" fmla="*/ 0 w 48"/>
                  <a:gd name="T13" fmla="*/ 24 h 44"/>
                  <a:gd name="T14" fmla="*/ 8 w 48"/>
                  <a:gd name="T15" fmla="*/ 32 h 44"/>
                  <a:gd name="T16" fmla="*/ 28 w 48"/>
                  <a:gd name="T17" fmla="*/ 32 h 44"/>
                  <a:gd name="T18" fmla="*/ 40 w 48"/>
                  <a:gd name="T19" fmla="*/ 44 h 44"/>
                  <a:gd name="T20" fmla="*/ 40 w 48"/>
                  <a:gd name="T21" fmla="*/ 32 h 44"/>
                  <a:gd name="T22" fmla="*/ 48 w 48"/>
                  <a:gd name="T23" fmla="*/ 24 h 44"/>
                  <a:gd name="T24" fmla="*/ 48 w 48"/>
                  <a:gd name="T25" fmla="*/ 8 h 44"/>
                  <a:gd name="T26" fmla="*/ 40 w 48"/>
                  <a:gd name="T2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4">
                    <a:moveTo>
                      <a:pt x="4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0"/>
                      <a:pt x="30" y="16"/>
                      <a:pt x="2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4" y="32"/>
                      <a:pt x="48" y="28"/>
                      <a:pt x="48" y="2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52"/>
              <p:cNvSpPr>
                <a:spLocks/>
              </p:cNvSpPr>
              <p:nvPr/>
            </p:nvSpPr>
            <p:spPr bwMode="auto">
              <a:xfrm>
                <a:off x="4752975" y="3660776"/>
                <a:ext cx="273050" cy="250825"/>
              </a:xfrm>
              <a:custGeom>
                <a:avLst/>
                <a:gdLst>
                  <a:gd name="T0" fmla="*/ 20 w 48"/>
                  <a:gd name="T1" fmla="*/ 32 h 44"/>
                  <a:gd name="T2" fmla="*/ 40 w 48"/>
                  <a:gd name="T3" fmla="*/ 32 h 44"/>
                  <a:gd name="T4" fmla="*/ 48 w 48"/>
                  <a:gd name="T5" fmla="*/ 24 h 44"/>
                  <a:gd name="T6" fmla="*/ 48 w 48"/>
                  <a:gd name="T7" fmla="*/ 8 h 44"/>
                  <a:gd name="T8" fmla="*/ 40 w 48"/>
                  <a:gd name="T9" fmla="*/ 0 h 44"/>
                  <a:gd name="T10" fmla="*/ 8 w 48"/>
                  <a:gd name="T11" fmla="*/ 0 h 44"/>
                  <a:gd name="T12" fmla="*/ 0 w 48"/>
                  <a:gd name="T13" fmla="*/ 8 h 44"/>
                  <a:gd name="T14" fmla="*/ 0 w 48"/>
                  <a:gd name="T15" fmla="*/ 24 h 44"/>
                  <a:gd name="T16" fmla="*/ 8 w 48"/>
                  <a:gd name="T17" fmla="*/ 32 h 44"/>
                  <a:gd name="T18" fmla="*/ 8 w 48"/>
                  <a:gd name="T19" fmla="*/ 44 h 44"/>
                  <a:gd name="T20" fmla="*/ 20 w 48"/>
                  <a:gd name="T21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4">
                    <a:moveTo>
                      <a:pt x="20" y="32"/>
                    </a:moveTo>
                    <a:cubicBezTo>
                      <a:pt x="40" y="32"/>
                      <a:pt x="40" y="32"/>
                      <a:pt x="40" y="32"/>
                    </a:cubicBezTo>
                    <a:cubicBezTo>
                      <a:pt x="44" y="32"/>
                      <a:pt x="48" y="28"/>
                      <a:pt x="48" y="2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ubicBezTo>
                      <a:pt x="8" y="44"/>
                      <a:pt x="8" y="44"/>
                      <a:pt x="8" y="44"/>
                    </a:cubicBezTo>
                    <a:lnTo>
                      <a:pt x="2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1464902" y="5073805"/>
            <a:ext cx="311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5400" dirty="0">
                <a:solidFill>
                  <a:schemeClr val="bg1"/>
                </a:solidFill>
                <a:latin typeface="+mj-lt"/>
              </a:rPr>
              <a:t>Kapcsolat 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09898" y="5272513"/>
            <a:ext cx="549468" cy="549468"/>
            <a:chOff x="6976426" y="1063501"/>
            <a:chExt cx="549468" cy="549468"/>
          </a:xfrm>
        </p:grpSpPr>
        <p:sp>
          <p:nvSpPr>
            <p:cNvPr id="59" name="Oval 58"/>
            <p:cNvSpPr/>
            <p:nvPr/>
          </p:nvSpPr>
          <p:spPr>
            <a:xfrm>
              <a:off x="6976426" y="1063501"/>
              <a:ext cx="549468" cy="549468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60" name="Oval 59"/>
            <p:cNvSpPr/>
            <p:nvPr/>
          </p:nvSpPr>
          <p:spPr>
            <a:xfrm>
              <a:off x="7120395" y="1207470"/>
              <a:ext cx="261530" cy="2615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098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03480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6406" y="2540024"/>
            <a:ext cx="5879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Köszönöm a figyelmet</a:t>
            </a:r>
            <a:r>
              <a:rPr lang="id-ID" sz="4400" b="1" dirty="0">
                <a:solidFill>
                  <a:schemeClr val="bg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3438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803416" y="2021368"/>
            <a:ext cx="6585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Sablonok és az adatkötés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4" y="3188156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0">
            <a:extLst>
              <a:ext uri="{FF2B5EF4-FFF2-40B4-BE49-F238E27FC236}">
                <a16:creationId xmlns:a16="http://schemas.microsoft.com/office/drawing/2014/main" id="{8A98C191-1D54-4537-A53E-0D93ECBE7D63}"/>
              </a:ext>
            </a:extLst>
          </p:cNvPr>
          <p:cNvSpPr/>
          <p:nvPr/>
        </p:nvSpPr>
        <p:spPr>
          <a:xfrm>
            <a:off x="2127378" y="2752414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>
                <a:solidFill>
                  <a:schemeClr val="bg1"/>
                </a:solidFill>
              </a:rPr>
              <a:t>Templates and Data-binding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95980" y="680759"/>
            <a:ext cx="3200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Interpoláció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Interpolation: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komponens tulajdonságának beszúrása a sablonba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D813F7E9-35A0-4618-85CF-E22DF5ADC153}"/>
              </a:ext>
            </a:extLst>
          </p:cNvPr>
          <p:cNvGrpSpPr/>
          <p:nvPr/>
        </p:nvGrpSpPr>
        <p:grpSpPr>
          <a:xfrm>
            <a:off x="698563" y="1952941"/>
            <a:ext cx="5818844" cy="3892491"/>
            <a:chOff x="2174072" y="3565603"/>
            <a:chExt cx="5818844" cy="3892491"/>
          </a:xfrm>
        </p:grpSpPr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4DA776A2-4A11-4781-A854-3E639DE9B56A}"/>
                </a:ext>
              </a:extLst>
            </p:cNvPr>
            <p:cNvSpPr txBox="1"/>
            <p:nvPr/>
          </p:nvSpPr>
          <p:spPr>
            <a:xfrm>
              <a:off x="2174072" y="3565603"/>
              <a:ext cx="4569627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sz="2000" dirty="0"/>
                <a:t>Interpoláció </a:t>
              </a:r>
              <a:r>
                <a:rPr lang="hu-HU" sz="2000" dirty="0" err="1"/>
                <a:t>inline</a:t>
              </a:r>
              <a:r>
                <a:rPr lang="hu-HU" sz="2000" dirty="0"/>
                <a:t>-sablonnal</a:t>
              </a:r>
              <a:endParaRPr lang="hu-HU" sz="2400" dirty="0"/>
            </a:p>
          </p:txBody>
        </p:sp>
        <p:pic>
          <p:nvPicPr>
            <p:cNvPr id="4" name="Kép 3" descr="Képernyőrész kivágása">
              <a:extLst>
                <a:ext uri="{FF2B5EF4-FFF2-40B4-BE49-F238E27FC236}">
                  <a16:creationId xmlns:a16="http://schemas.microsoft.com/office/drawing/2014/main" id="{8945CA97-CC72-4E38-AEB9-D81D8097F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73"/>
            <a:stretch/>
          </p:blipFill>
          <p:spPr>
            <a:xfrm>
              <a:off x="2174072" y="4029790"/>
              <a:ext cx="5818844" cy="3428304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CB1D37FA-2D71-40FD-BF35-AE3719389C99}"/>
              </a:ext>
            </a:extLst>
          </p:cNvPr>
          <p:cNvGrpSpPr/>
          <p:nvPr/>
        </p:nvGrpSpPr>
        <p:grpSpPr>
          <a:xfrm>
            <a:off x="6661934" y="2840131"/>
            <a:ext cx="4947188" cy="1477328"/>
            <a:chOff x="6109855" y="2333229"/>
            <a:chExt cx="4947188" cy="1477328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F9D0D940-FF42-4151-BA3B-FA5D0E0AD42C}"/>
                </a:ext>
              </a:extLst>
            </p:cNvPr>
            <p:cNvSpPr txBox="1"/>
            <p:nvPr/>
          </p:nvSpPr>
          <p:spPr>
            <a:xfrm>
              <a:off x="6491691" y="2333229"/>
              <a:ext cx="456535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interpoláció jele: {{}}.</a:t>
              </a:r>
            </a:p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adatkötés egyirányú, csak a komponens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felől működik a sablon felé.</a:t>
              </a:r>
            </a:p>
            <a:p>
              <a:pPr marL="342900" indent="-342900"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komponenst tulajdonságait a nevükre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hivatkozva tudjuk interpolálni.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DF5BD9C-B76D-484C-A09D-BB178EAB0C5D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1053" y="680759"/>
            <a:ext cx="7630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Inline</a:t>
            </a:r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-sablon vagy sablon-fájl?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3F76C3F8-8833-48D4-AE25-A7E62C59B6F7}"/>
              </a:ext>
            </a:extLst>
          </p:cNvPr>
          <p:cNvGrpSpPr/>
          <p:nvPr/>
        </p:nvGrpSpPr>
        <p:grpSpPr>
          <a:xfrm>
            <a:off x="1016744" y="2006114"/>
            <a:ext cx="4170856" cy="3808581"/>
            <a:chOff x="1016744" y="2359408"/>
            <a:chExt cx="4170856" cy="3808581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F754FB84-25EC-4DD7-A8B9-05771F192176}"/>
                </a:ext>
              </a:extLst>
            </p:cNvPr>
            <p:cNvSpPr txBox="1"/>
            <p:nvPr/>
          </p:nvSpPr>
          <p:spPr>
            <a:xfrm>
              <a:off x="1756714" y="2359408"/>
              <a:ext cx="3391383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sz="2000" dirty="0"/>
                <a:t>Inline-sablon (inline-template)</a:t>
              </a:r>
              <a:endParaRPr lang="hu-HU" sz="2400" dirty="0"/>
            </a:p>
          </p:txBody>
        </p:sp>
        <p:grpSp>
          <p:nvGrpSpPr>
            <p:cNvPr id="18" name="Csoportba foglalás 17">
              <a:extLst>
                <a:ext uri="{FF2B5EF4-FFF2-40B4-BE49-F238E27FC236}">
                  <a16:creationId xmlns:a16="http://schemas.microsoft.com/office/drawing/2014/main" id="{0CD3B00E-5E94-44CB-B848-FB4C4B833D18}"/>
                </a:ext>
              </a:extLst>
            </p:cNvPr>
            <p:cNvGrpSpPr/>
            <p:nvPr/>
          </p:nvGrpSpPr>
          <p:grpSpPr>
            <a:xfrm>
              <a:off x="1019397" y="4746217"/>
              <a:ext cx="3563256" cy="576000"/>
              <a:chOff x="322524" y="4788018"/>
              <a:chExt cx="3563256" cy="576000"/>
            </a:xfrm>
          </p:grpSpPr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FDC3B176-77C9-442A-8E52-D7E644906281}"/>
                  </a:ext>
                </a:extLst>
              </p:cNvPr>
              <p:cNvSpPr txBox="1"/>
              <p:nvPr/>
            </p:nvSpPr>
            <p:spPr>
              <a:xfrm>
                <a:off x="954465" y="4866767"/>
                <a:ext cx="2931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A tulajdonság neve: </a:t>
                </a:r>
                <a:r>
                  <a:rPr lang="hu-HU" i="1" dirty="0"/>
                  <a:t>template</a:t>
                </a:r>
              </a:p>
            </p:txBody>
          </p:sp>
          <p:sp>
            <p:nvSpPr>
              <p:cNvPr id="28" name="Oval 3">
                <a:extLst>
                  <a:ext uri="{FF2B5EF4-FFF2-40B4-BE49-F238E27FC236}">
                    <a16:creationId xmlns:a16="http://schemas.microsoft.com/office/drawing/2014/main" id="{F2972A7C-F960-457D-B87F-A1D63EC322B5}"/>
                  </a:ext>
                </a:extLst>
              </p:cNvPr>
              <p:cNvSpPr/>
              <p:nvPr/>
            </p:nvSpPr>
            <p:spPr>
              <a:xfrm>
                <a:off x="322524" y="4788018"/>
                <a:ext cx="575925" cy="5760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TextBox 40">
                <a:extLst>
                  <a:ext uri="{FF2B5EF4-FFF2-40B4-BE49-F238E27FC236}">
                    <a16:creationId xmlns:a16="http://schemas.microsoft.com/office/drawing/2014/main" id="{8FBECA9D-92C8-435A-BF77-72ABEE72253A}"/>
                  </a:ext>
                </a:extLst>
              </p:cNvPr>
              <p:cNvSpPr txBox="1"/>
              <p:nvPr/>
            </p:nvSpPr>
            <p:spPr>
              <a:xfrm>
                <a:off x="433805" y="4789823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3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E2DA8721-000E-4968-A876-4B7E9A126EA8}"/>
                </a:ext>
              </a:extLst>
            </p:cNvPr>
            <p:cNvGrpSpPr/>
            <p:nvPr/>
          </p:nvGrpSpPr>
          <p:grpSpPr>
            <a:xfrm>
              <a:off x="1022050" y="3868696"/>
              <a:ext cx="4165550" cy="646331"/>
              <a:chOff x="325177" y="3910497"/>
              <a:chExt cx="4165550" cy="646331"/>
            </a:xfrm>
          </p:grpSpPr>
          <p:sp>
            <p:nvSpPr>
              <p:cNvPr id="31" name="Oval 3">
                <a:extLst>
                  <a:ext uri="{FF2B5EF4-FFF2-40B4-BE49-F238E27FC236}">
                    <a16:creationId xmlns:a16="http://schemas.microsoft.com/office/drawing/2014/main" id="{7E9BE5C9-6417-497F-8972-F1D7C79B2AC6}"/>
                  </a:ext>
                </a:extLst>
              </p:cNvPr>
              <p:cNvSpPr/>
              <p:nvPr/>
            </p:nvSpPr>
            <p:spPr>
              <a:xfrm>
                <a:off x="325177" y="3942246"/>
                <a:ext cx="575925" cy="57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id="{E92271B0-E043-4C41-B2C8-04E9F18357E5}"/>
                  </a:ext>
                </a:extLst>
              </p:cNvPr>
              <p:cNvSpPr txBox="1"/>
              <p:nvPr/>
            </p:nvSpPr>
            <p:spPr>
              <a:xfrm>
                <a:off x="436458" y="3944051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2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91D5489B-6EF1-4427-B790-1A0423C63108}"/>
                  </a:ext>
                </a:extLst>
              </p:cNvPr>
              <p:cNvSpPr txBox="1"/>
              <p:nvPr/>
            </p:nvSpPr>
            <p:spPr>
              <a:xfrm>
                <a:off x="959504" y="3910497"/>
                <a:ext cx="35312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A HTML forrás a @Component -ben</a:t>
                </a:r>
                <a:br>
                  <a:rPr lang="hu-HU" dirty="0"/>
                </a:br>
                <a:r>
                  <a:rPr lang="hu-HU" dirty="0"/>
                  <a:t>kerül definiálásra</a:t>
                </a:r>
              </a:p>
            </p:txBody>
          </p: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5478E192-FF48-4974-BE89-3B1A28EC5831}"/>
                </a:ext>
              </a:extLst>
            </p:cNvPr>
            <p:cNvGrpSpPr/>
            <p:nvPr/>
          </p:nvGrpSpPr>
          <p:grpSpPr>
            <a:xfrm>
              <a:off x="1024703" y="3054673"/>
              <a:ext cx="3818127" cy="576000"/>
              <a:chOff x="327830" y="3096474"/>
              <a:chExt cx="3818127" cy="576000"/>
            </a:xfrm>
          </p:grpSpPr>
          <p:sp>
            <p:nvSpPr>
              <p:cNvPr id="35" name="Oval 3">
                <a:extLst>
                  <a:ext uri="{FF2B5EF4-FFF2-40B4-BE49-F238E27FC236}">
                    <a16:creationId xmlns:a16="http://schemas.microsoft.com/office/drawing/2014/main" id="{E29E34E6-295D-4571-952C-A8D6FB81D2F0}"/>
                  </a:ext>
                </a:extLst>
              </p:cNvPr>
              <p:cNvSpPr/>
              <p:nvPr/>
            </p:nvSpPr>
            <p:spPr>
              <a:xfrm>
                <a:off x="327830" y="3096474"/>
                <a:ext cx="575925" cy="57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TextBox 40">
                <a:extLst>
                  <a:ext uri="{FF2B5EF4-FFF2-40B4-BE49-F238E27FC236}">
                    <a16:creationId xmlns:a16="http://schemas.microsoft.com/office/drawing/2014/main" id="{A8CC4ACD-2356-45D9-9096-E038A382D37A}"/>
                  </a:ext>
                </a:extLst>
              </p:cNvPr>
              <p:cNvSpPr txBox="1"/>
              <p:nvPr/>
            </p:nvSpPr>
            <p:spPr>
              <a:xfrm>
                <a:off x="439111" y="3098279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1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1FB4F66A-E8A4-4DEF-8B63-732FC4B10542}"/>
                  </a:ext>
                </a:extLst>
              </p:cNvPr>
              <p:cNvSpPr txBox="1"/>
              <p:nvPr/>
            </p:nvSpPr>
            <p:spPr>
              <a:xfrm>
                <a:off x="969895" y="3190794"/>
                <a:ext cx="3176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ng generate component hero -it</a:t>
                </a:r>
                <a:endParaRPr lang="hu-HU" dirty="0"/>
              </a:p>
            </p:txBody>
          </p:sp>
        </p:grpSp>
        <p:grpSp>
          <p:nvGrpSpPr>
            <p:cNvPr id="38" name="Csoportba foglalás 37">
              <a:extLst>
                <a:ext uri="{FF2B5EF4-FFF2-40B4-BE49-F238E27FC236}">
                  <a16:creationId xmlns:a16="http://schemas.microsoft.com/office/drawing/2014/main" id="{1C305F60-725A-4C23-8103-7EB1C929EDFF}"/>
                </a:ext>
              </a:extLst>
            </p:cNvPr>
            <p:cNvGrpSpPr/>
            <p:nvPr/>
          </p:nvGrpSpPr>
          <p:grpSpPr>
            <a:xfrm>
              <a:off x="1016744" y="5591989"/>
              <a:ext cx="3921788" cy="576000"/>
              <a:chOff x="319871" y="5633790"/>
              <a:chExt cx="3921788" cy="576000"/>
            </a:xfrm>
          </p:grpSpPr>
          <p:sp>
            <p:nvSpPr>
              <p:cNvPr id="39" name="Oval 3">
                <a:extLst>
                  <a:ext uri="{FF2B5EF4-FFF2-40B4-BE49-F238E27FC236}">
                    <a16:creationId xmlns:a16="http://schemas.microsoft.com/office/drawing/2014/main" id="{B7770CF5-8447-49A6-9B44-8C8809D32948}"/>
                  </a:ext>
                </a:extLst>
              </p:cNvPr>
              <p:cNvSpPr/>
              <p:nvPr/>
            </p:nvSpPr>
            <p:spPr>
              <a:xfrm>
                <a:off x="319871" y="5633790"/>
                <a:ext cx="575925" cy="576000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TextBox 40">
                <a:extLst>
                  <a:ext uri="{FF2B5EF4-FFF2-40B4-BE49-F238E27FC236}">
                    <a16:creationId xmlns:a16="http://schemas.microsoft.com/office/drawing/2014/main" id="{65A22395-984C-411E-A546-E78E0884CD19}"/>
                  </a:ext>
                </a:extLst>
              </p:cNvPr>
              <p:cNvSpPr txBox="1"/>
              <p:nvPr/>
            </p:nvSpPr>
            <p:spPr>
              <a:xfrm>
                <a:off x="431152" y="5635595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4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Szövegdoboz 40">
                <a:extLst>
                  <a:ext uri="{FF2B5EF4-FFF2-40B4-BE49-F238E27FC236}">
                    <a16:creationId xmlns:a16="http://schemas.microsoft.com/office/drawing/2014/main" id="{6BF11445-5DD6-4C55-BC3B-8A9841D68F34}"/>
                  </a:ext>
                </a:extLst>
              </p:cNvPr>
              <p:cNvSpPr txBox="1"/>
              <p:nvPr/>
            </p:nvSpPr>
            <p:spPr>
              <a:xfrm>
                <a:off x="944731" y="5723316"/>
                <a:ext cx="329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Rövid HTML kód esetén hatékony</a:t>
                </a:r>
              </a:p>
            </p:txBody>
          </p:sp>
        </p:grpSp>
      </p:grpSp>
      <p:grpSp>
        <p:nvGrpSpPr>
          <p:cNvPr id="66" name="Csoportba foglalás 65">
            <a:extLst>
              <a:ext uri="{FF2B5EF4-FFF2-40B4-BE49-F238E27FC236}">
                <a16:creationId xmlns:a16="http://schemas.microsoft.com/office/drawing/2014/main" id="{220D2EFE-5645-4964-9B1C-740C9A60FFE7}"/>
              </a:ext>
            </a:extLst>
          </p:cNvPr>
          <p:cNvGrpSpPr/>
          <p:nvPr/>
        </p:nvGrpSpPr>
        <p:grpSpPr>
          <a:xfrm>
            <a:off x="6406166" y="2006114"/>
            <a:ext cx="4131353" cy="3808581"/>
            <a:chOff x="1016744" y="2359408"/>
            <a:chExt cx="4131353" cy="3808581"/>
          </a:xfrm>
        </p:grpSpPr>
        <p:sp>
          <p:nvSpPr>
            <p:cNvPr id="67" name="Szövegdoboz 66">
              <a:extLst>
                <a:ext uri="{FF2B5EF4-FFF2-40B4-BE49-F238E27FC236}">
                  <a16:creationId xmlns:a16="http://schemas.microsoft.com/office/drawing/2014/main" id="{C3CB8695-9E19-47F2-BA23-291D588B0403}"/>
                </a:ext>
              </a:extLst>
            </p:cNvPr>
            <p:cNvSpPr txBox="1"/>
            <p:nvPr/>
          </p:nvSpPr>
          <p:spPr>
            <a:xfrm>
              <a:off x="1756714" y="2359408"/>
              <a:ext cx="3391383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hu-HU" sz="2000" dirty="0"/>
                <a:t>Sablon-fájl (template-file)</a:t>
              </a:r>
              <a:endParaRPr lang="hu-HU" sz="2400" dirty="0"/>
            </a:p>
          </p:txBody>
        </p:sp>
        <p:grpSp>
          <p:nvGrpSpPr>
            <p:cNvPr id="68" name="Csoportba foglalás 67">
              <a:extLst>
                <a:ext uri="{FF2B5EF4-FFF2-40B4-BE49-F238E27FC236}">
                  <a16:creationId xmlns:a16="http://schemas.microsoft.com/office/drawing/2014/main" id="{E0E41119-1CA8-4A9F-87F3-F9F05DD6C3E7}"/>
                </a:ext>
              </a:extLst>
            </p:cNvPr>
            <p:cNvGrpSpPr/>
            <p:nvPr/>
          </p:nvGrpSpPr>
          <p:grpSpPr>
            <a:xfrm>
              <a:off x="1019397" y="4746217"/>
              <a:ext cx="3837883" cy="576000"/>
              <a:chOff x="322524" y="4788018"/>
              <a:chExt cx="3837883" cy="576000"/>
            </a:xfrm>
          </p:grpSpPr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6D294310-8F3F-4938-B476-4C1AB1271373}"/>
                  </a:ext>
                </a:extLst>
              </p:cNvPr>
              <p:cNvSpPr txBox="1"/>
              <p:nvPr/>
            </p:nvSpPr>
            <p:spPr>
              <a:xfrm>
                <a:off x="954465" y="4866767"/>
                <a:ext cx="320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A tulajdonság neve: </a:t>
                </a:r>
                <a:r>
                  <a:rPr lang="hu-HU" i="1" dirty="0"/>
                  <a:t>templateUrl</a:t>
                </a:r>
              </a:p>
            </p:txBody>
          </p:sp>
          <p:sp>
            <p:nvSpPr>
              <p:cNvPr id="82" name="Oval 3">
                <a:extLst>
                  <a:ext uri="{FF2B5EF4-FFF2-40B4-BE49-F238E27FC236}">
                    <a16:creationId xmlns:a16="http://schemas.microsoft.com/office/drawing/2014/main" id="{49CDBEE6-19C9-4561-AE26-FD211D6132A8}"/>
                  </a:ext>
                </a:extLst>
              </p:cNvPr>
              <p:cNvSpPr/>
              <p:nvPr/>
            </p:nvSpPr>
            <p:spPr>
              <a:xfrm>
                <a:off x="322524" y="4788018"/>
                <a:ext cx="575925" cy="5760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3" name="TextBox 40">
                <a:extLst>
                  <a:ext uri="{FF2B5EF4-FFF2-40B4-BE49-F238E27FC236}">
                    <a16:creationId xmlns:a16="http://schemas.microsoft.com/office/drawing/2014/main" id="{526E0063-90C7-4530-92DA-D13C04F8D3BC}"/>
                  </a:ext>
                </a:extLst>
              </p:cNvPr>
              <p:cNvSpPr txBox="1"/>
              <p:nvPr/>
            </p:nvSpPr>
            <p:spPr>
              <a:xfrm>
                <a:off x="433805" y="4789823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3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487531C2-5748-4C69-A32C-EBE2F0AE218A}"/>
                </a:ext>
              </a:extLst>
            </p:cNvPr>
            <p:cNvGrpSpPr/>
            <p:nvPr/>
          </p:nvGrpSpPr>
          <p:grpSpPr>
            <a:xfrm>
              <a:off x="1022050" y="3868696"/>
              <a:ext cx="3419385" cy="607749"/>
              <a:chOff x="325177" y="3910497"/>
              <a:chExt cx="3419385" cy="607749"/>
            </a:xfrm>
          </p:grpSpPr>
          <p:sp>
            <p:nvSpPr>
              <p:cNvPr id="78" name="Oval 3">
                <a:extLst>
                  <a:ext uri="{FF2B5EF4-FFF2-40B4-BE49-F238E27FC236}">
                    <a16:creationId xmlns:a16="http://schemas.microsoft.com/office/drawing/2014/main" id="{97DFF49D-D88D-4CFB-BE8F-4A584C671C55}"/>
                  </a:ext>
                </a:extLst>
              </p:cNvPr>
              <p:cNvSpPr/>
              <p:nvPr/>
            </p:nvSpPr>
            <p:spPr>
              <a:xfrm>
                <a:off x="325177" y="3942246"/>
                <a:ext cx="575925" cy="57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9" name="TextBox 40">
                <a:extLst>
                  <a:ext uri="{FF2B5EF4-FFF2-40B4-BE49-F238E27FC236}">
                    <a16:creationId xmlns:a16="http://schemas.microsoft.com/office/drawing/2014/main" id="{F5229BFA-BB67-4E84-A34A-71C51D3784A2}"/>
                  </a:ext>
                </a:extLst>
              </p:cNvPr>
              <p:cNvSpPr txBox="1"/>
              <p:nvPr/>
            </p:nvSpPr>
            <p:spPr>
              <a:xfrm>
                <a:off x="436458" y="3944051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2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Szövegdoboz 79">
                <a:extLst>
                  <a:ext uri="{FF2B5EF4-FFF2-40B4-BE49-F238E27FC236}">
                    <a16:creationId xmlns:a16="http://schemas.microsoft.com/office/drawing/2014/main" id="{B5E62E3A-9B36-4792-A120-67AB676305EC}"/>
                  </a:ext>
                </a:extLst>
              </p:cNvPr>
              <p:cNvSpPr txBox="1"/>
              <p:nvPr/>
            </p:nvSpPr>
            <p:spPr>
              <a:xfrm>
                <a:off x="959504" y="3910497"/>
                <a:ext cx="278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A HTML forrás külön fájlban</a:t>
                </a:r>
              </a:p>
            </p:txBody>
          </p:sp>
        </p:grpSp>
        <p:grpSp>
          <p:nvGrpSpPr>
            <p:cNvPr id="70" name="Csoportba foglalás 69">
              <a:extLst>
                <a:ext uri="{FF2B5EF4-FFF2-40B4-BE49-F238E27FC236}">
                  <a16:creationId xmlns:a16="http://schemas.microsoft.com/office/drawing/2014/main" id="{CD58F9E7-1941-473F-BE23-98E747E8B1DC}"/>
                </a:ext>
              </a:extLst>
            </p:cNvPr>
            <p:cNvGrpSpPr/>
            <p:nvPr/>
          </p:nvGrpSpPr>
          <p:grpSpPr>
            <a:xfrm>
              <a:off x="1024703" y="3054673"/>
              <a:ext cx="3564853" cy="576000"/>
              <a:chOff x="327830" y="3096474"/>
              <a:chExt cx="3564853" cy="576000"/>
            </a:xfrm>
          </p:grpSpPr>
          <p:sp>
            <p:nvSpPr>
              <p:cNvPr id="75" name="Oval 3">
                <a:extLst>
                  <a:ext uri="{FF2B5EF4-FFF2-40B4-BE49-F238E27FC236}">
                    <a16:creationId xmlns:a16="http://schemas.microsoft.com/office/drawing/2014/main" id="{667B08A5-F6C7-4A58-A3D3-03E08943C4A7}"/>
                  </a:ext>
                </a:extLst>
              </p:cNvPr>
              <p:cNvSpPr/>
              <p:nvPr/>
            </p:nvSpPr>
            <p:spPr>
              <a:xfrm>
                <a:off x="327830" y="3096474"/>
                <a:ext cx="575925" cy="57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6" name="TextBox 40">
                <a:extLst>
                  <a:ext uri="{FF2B5EF4-FFF2-40B4-BE49-F238E27FC236}">
                    <a16:creationId xmlns:a16="http://schemas.microsoft.com/office/drawing/2014/main" id="{BDFF0C32-03BA-43C1-A40A-AC41051A9DF9}"/>
                  </a:ext>
                </a:extLst>
              </p:cNvPr>
              <p:cNvSpPr txBox="1"/>
              <p:nvPr/>
            </p:nvSpPr>
            <p:spPr>
              <a:xfrm>
                <a:off x="439111" y="3098279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1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Szövegdoboz 76">
                <a:extLst>
                  <a:ext uri="{FF2B5EF4-FFF2-40B4-BE49-F238E27FC236}">
                    <a16:creationId xmlns:a16="http://schemas.microsoft.com/office/drawing/2014/main" id="{C51EC5D5-3D81-4368-BFB7-BB9F9689CF90}"/>
                  </a:ext>
                </a:extLst>
              </p:cNvPr>
              <p:cNvSpPr txBox="1"/>
              <p:nvPr/>
            </p:nvSpPr>
            <p:spPr>
              <a:xfrm>
                <a:off x="969895" y="3190794"/>
                <a:ext cx="2922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ng generate component hero</a:t>
                </a:r>
                <a:endParaRPr lang="hu-HU" dirty="0"/>
              </a:p>
            </p:txBody>
          </p:sp>
        </p:grpSp>
        <p:grpSp>
          <p:nvGrpSpPr>
            <p:cNvPr id="71" name="Csoportba foglalás 70">
              <a:extLst>
                <a:ext uri="{FF2B5EF4-FFF2-40B4-BE49-F238E27FC236}">
                  <a16:creationId xmlns:a16="http://schemas.microsoft.com/office/drawing/2014/main" id="{4C9AEF77-CA79-4A30-B6B8-6E44BE8DAED0}"/>
                </a:ext>
              </a:extLst>
            </p:cNvPr>
            <p:cNvGrpSpPr/>
            <p:nvPr/>
          </p:nvGrpSpPr>
          <p:grpSpPr>
            <a:xfrm>
              <a:off x="1016744" y="5591989"/>
              <a:ext cx="4069264" cy="576000"/>
              <a:chOff x="319871" y="5633790"/>
              <a:chExt cx="4069264" cy="576000"/>
            </a:xfrm>
          </p:grpSpPr>
          <p:sp>
            <p:nvSpPr>
              <p:cNvPr id="72" name="Oval 3">
                <a:extLst>
                  <a:ext uri="{FF2B5EF4-FFF2-40B4-BE49-F238E27FC236}">
                    <a16:creationId xmlns:a16="http://schemas.microsoft.com/office/drawing/2014/main" id="{D100EF70-529B-465B-8AF0-C956D05BD10F}"/>
                  </a:ext>
                </a:extLst>
              </p:cNvPr>
              <p:cNvSpPr/>
              <p:nvPr/>
            </p:nvSpPr>
            <p:spPr>
              <a:xfrm>
                <a:off x="319871" y="5633790"/>
                <a:ext cx="575925" cy="576000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3" name="TextBox 40">
                <a:extLst>
                  <a:ext uri="{FF2B5EF4-FFF2-40B4-BE49-F238E27FC236}">
                    <a16:creationId xmlns:a16="http://schemas.microsoft.com/office/drawing/2014/main" id="{8C181039-E829-4F8C-AD0A-07862F5FC6C5}"/>
                  </a:ext>
                </a:extLst>
              </p:cNvPr>
              <p:cNvSpPr txBox="1"/>
              <p:nvPr/>
            </p:nvSpPr>
            <p:spPr>
              <a:xfrm>
                <a:off x="431152" y="5635595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4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Szövegdoboz 73">
                <a:extLst>
                  <a:ext uri="{FF2B5EF4-FFF2-40B4-BE49-F238E27FC236}">
                    <a16:creationId xmlns:a16="http://schemas.microsoft.com/office/drawing/2014/main" id="{7BE218B1-0CF9-4687-AF7A-726B655086A0}"/>
                  </a:ext>
                </a:extLst>
              </p:cNvPr>
              <p:cNvSpPr txBox="1"/>
              <p:nvPr/>
            </p:nvSpPr>
            <p:spPr>
              <a:xfrm>
                <a:off x="944731" y="5723316"/>
                <a:ext cx="3444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Nagyobb méretű HTML kód esetén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43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65979" y="680759"/>
            <a:ext cx="706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Hová köthetünk változókat?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felsorolás az Angular adatkötések összes szabványos módját ismerteti.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8611637" y="1861082"/>
            <a:ext cx="2953445" cy="372607"/>
            <a:chOff x="6109855" y="2883952"/>
            <a:chExt cx="6006144" cy="372607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883952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Tulajdonság (Property)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Kép 4" descr="Képernyőrész kivágása">
            <a:extLst>
              <a:ext uri="{FF2B5EF4-FFF2-40B4-BE49-F238E27FC236}">
                <a16:creationId xmlns:a16="http://schemas.microsoft.com/office/drawing/2014/main" id="{A1414AF0-37D4-4A1D-9CDE-CE25A7321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4" y="1852922"/>
            <a:ext cx="7940728" cy="3619814"/>
          </a:xfrm>
          <a:prstGeom prst="rect">
            <a:avLst/>
          </a:prstGeom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3E83288E-AB66-4191-A289-44989899708F}"/>
              </a:ext>
            </a:extLst>
          </p:cNvPr>
          <p:cNvGrpSpPr/>
          <p:nvPr/>
        </p:nvGrpSpPr>
        <p:grpSpPr>
          <a:xfrm>
            <a:off x="8611637" y="2470682"/>
            <a:ext cx="2953445" cy="372607"/>
            <a:chOff x="6109855" y="2883952"/>
            <a:chExt cx="6006144" cy="372607"/>
          </a:xfrm>
        </p:grpSpPr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BED68273-1E76-4653-B3A2-3D8F9115081A}"/>
                </a:ext>
              </a:extLst>
            </p:cNvPr>
            <p:cNvSpPr txBox="1"/>
            <p:nvPr/>
          </p:nvSpPr>
          <p:spPr>
            <a:xfrm>
              <a:off x="6491691" y="2883952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Esemény (Event)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A8201912-3A5B-4DC3-82AC-CD9B3BADBC0E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09C4490F-510F-4006-8DD9-ED1DF4456122}"/>
              </a:ext>
            </a:extLst>
          </p:cNvPr>
          <p:cNvGrpSpPr/>
          <p:nvPr/>
        </p:nvGrpSpPr>
        <p:grpSpPr>
          <a:xfrm>
            <a:off x="8611637" y="3111455"/>
            <a:ext cx="2953445" cy="372607"/>
            <a:chOff x="6109855" y="2883952"/>
            <a:chExt cx="6006144" cy="372607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65EA93F0-0D97-46DD-96DB-D29260AA3E74}"/>
                </a:ext>
              </a:extLst>
            </p:cNvPr>
            <p:cNvSpPr txBox="1"/>
            <p:nvPr/>
          </p:nvSpPr>
          <p:spPr>
            <a:xfrm>
              <a:off x="6491691" y="2883952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Kétirányú (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Two-way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F24BF9E-CBC6-4FC3-ADB6-19A730C11161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B4802C5-0E63-43A6-B2AF-CA3947DCE9B6}"/>
              </a:ext>
            </a:extLst>
          </p:cNvPr>
          <p:cNvGrpSpPr/>
          <p:nvPr/>
        </p:nvGrpSpPr>
        <p:grpSpPr>
          <a:xfrm>
            <a:off x="8611637" y="3752228"/>
            <a:ext cx="2953445" cy="372607"/>
            <a:chOff x="6109855" y="2883952"/>
            <a:chExt cx="6006144" cy="372607"/>
          </a:xfrm>
        </p:grpSpPr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22E7484B-1BF6-45F9-8303-8D53CE70A63E}"/>
                </a:ext>
              </a:extLst>
            </p:cNvPr>
            <p:cNvSpPr txBox="1"/>
            <p:nvPr/>
          </p:nvSpPr>
          <p:spPr>
            <a:xfrm>
              <a:off x="6491691" y="2883952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Jellemző (Attribute)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66DFFFC9-5687-4053-9787-BB78C7B0987B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2C37C7BC-22B8-4A56-985B-45BEFDBEBDC1}"/>
              </a:ext>
            </a:extLst>
          </p:cNvPr>
          <p:cNvGrpSpPr/>
          <p:nvPr/>
        </p:nvGrpSpPr>
        <p:grpSpPr>
          <a:xfrm>
            <a:off x="8611637" y="4393001"/>
            <a:ext cx="2953445" cy="372607"/>
            <a:chOff x="6109855" y="2883952"/>
            <a:chExt cx="6006144" cy="372607"/>
          </a:xfrm>
        </p:grpSpPr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3CE3F0C-3FEB-45D8-B82A-4C2D3F45B585}"/>
                </a:ext>
              </a:extLst>
            </p:cNvPr>
            <p:cNvSpPr txBox="1"/>
            <p:nvPr/>
          </p:nvSpPr>
          <p:spPr>
            <a:xfrm>
              <a:off x="6491691" y="2883952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Osztály (Class)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26619479-89CB-43D8-BEAC-1EB98A85953E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1B0FC902-41B7-45F5-BE2E-7ABF9E48D17E}"/>
              </a:ext>
            </a:extLst>
          </p:cNvPr>
          <p:cNvGrpSpPr/>
          <p:nvPr/>
        </p:nvGrpSpPr>
        <p:grpSpPr>
          <a:xfrm>
            <a:off x="8611637" y="5033774"/>
            <a:ext cx="2953445" cy="372607"/>
            <a:chOff x="6109855" y="2883952"/>
            <a:chExt cx="6006144" cy="372607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0DF05748-28A9-4D00-9373-86AD631AED4A}"/>
                </a:ext>
              </a:extLst>
            </p:cNvPr>
            <p:cNvSpPr txBox="1"/>
            <p:nvPr/>
          </p:nvSpPr>
          <p:spPr>
            <a:xfrm>
              <a:off x="6491691" y="2883952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Stílus (Style)</a:t>
              </a:r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4607763D-EFB0-40B1-935F-514CFBD2BE3B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17204" y="680759"/>
            <a:ext cx="7757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Input és Output tulajdonságok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Egy mások komponens tulajdonságainak kötése a komponensbe.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7498455" y="1969613"/>
            <a:ext cx="4454058" cy="1477328"/>
            <a:chOff x="6109855" y="2456571"/>
            <a:chExt cx="6006144" cy="1477328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456571"/>
              <a:ext cx="56243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input egy másik komponenstől kapott változó vagy kollekció.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output pedig egy másik komponensnek átadott.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370FDF88-F586-4E4F-ABD7-CF4D55174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8" y="1938526"/>
            <a:ext cx="6942422" cy="1249788"/>
          </a:xfrm>
          <a:prstGeom prst="rect">
            <a:avLst/>
          </a:prstGeom>
        </p:spPr>
      </p:pic>
      <p:pic>
        <p:nvPicPr>
          <p:cNvPr id="7" name="Kép 6" descr="Képernyőrész kivágása">
            <a:extLst>
              <a:ext uri="{FF2B5EF4-FFF2-40B4-BE49-F238E27FC236}">
                <a16:creationId xmlns:a16="http://schemas.microsoft.com/office/drawing/2014/main" id="{50F822B3-AA0D-4222-85E0-EC53D10BA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085" b="-38925"/>
          <a:stretch/>
        </p:blipFill>
        <p:spPr>
          <a:xfrm>
            <a:off x="348728" y="3261345"/>
            <a:ext cx="6942422" cy="465829"/>
          </a:xfrm>
          <a:prstGeom prst="rect">
            <a:avLst/>
          </a:prstGeom>
        </p:spPr>
      </p:pic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A4F3C24D-4FA2-4FFC-B34E-8501A33567E0}"/>
              </a:ext>
            </a:extLst>
          </p:cNvPr>
          <p:cNvGrpSpPr/>
          <p:nvPr/>
        </p:nvGrpSpPr>
        <p:grpSpPr>
          <a:xfrm>
            <a:off x="7498455" y="3246674"/>
            <a:ext cx="4454058" cy="372611"/>
            <a:chOff x="6109855" y="2883948"/>
            <a:chExt cx="6006144" cy="372611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EB2A36DD-6E60-4719-BF25-49FBFEF90C11}"/>
                </a:ext>
              </a:extLst>
            </p:cNvPr>
            <p:cNvSpPr txBox="1"/>
            <p:nvPr/>
          </p:nvSpPr>
          <p:spPr>
            <a:xfrm>
              <a:off x="6491691" y="2883948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Alias név megadása a tulajdonságra.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37AE89D1-EF7B-4CA9-A8ED-73102BF4221F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32" name="Kép 31" descr="Képernyőrész kivágása">
            <a:extLst>
              <a:ext uri="{FF2B5EF4-FFF2-40B4-BE49-F238E27FC236}">
                <a16:creationId xmlns:a16="http://schemas.microsoft.com/office/drawing/2014/main" id="{2B7ABB43-C4D1-47B5-8A25-A53B15A418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8"/>
          <a:stretch/>
        </p:blipFill>
        <p:spPr>
          <a:xfrm>
            <a:off x="348728" y="3674574"/>
            <a:ext cx="6942422" cy="1242168"/>
          </a:xfrm>
          <a:prstGeom prst="rect">
            <a:avLst/>
          </a:prstGeom>
        </p:spPr>
      </p:pic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E48F814D-B1C3-4D80-A743-F3A6CEABE4A0}"/>
              </a:ext>
            </a:extLst>
          </p:cNvPr>
          <p:cNvGrpSpPr/>
          <p:nvPr/>
        </p:nvGrpSpPr>
        <p:grpSpPr>
          <a:xfrm>
            <a:off x="7498455" y="4109352"/>
            <a:ext cx="4454058" cy="372611"/>
            <a:chOff x="6109855" y="2883948"/>
            <a:chExt cx="6006144" cy="372611"/>
          </a:xfrm>
        </p:grpSpPr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84795EC4-F039-4F33-B23F-55FD2782193E}"/>
                </a:ext>
              </a:extLst>
            </p:cNvPr>
            <p:cNvSpPr txBox="1"/>
            <p:nvPr/>
          </p:nvSpPr>
          <p:spPr>
            <a:xfrm>
              <a:off x="6491691" y="2883948"/>
              <a:ext cx="5624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Deklarálás a @Component dekorátorban.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4189D20D-0A0B-47A3-8119-AA278462C129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37" name="Kép 36" descr="Képernyőrész kivágása">
            <a:extLst>
              <a:ext uri="{FF2B5EF4-FFF2-40B4-BE49-F238E27FC236}">
                <a16:creationId xmlns:a16="http://schemas.microsoft.com/office/drawing/2014/main" id="{60FE5F27-1D93-4638-B7A1-AFB3C3093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8" y="5821714"/>
            <a:ext cx="11103302" cy="403895"/>
          </a:xfrm>
          <a:prstGeom prst="rect">
            <a:avLst/>
          </a:prstGeom>
        </p:spPr>
      </p:pic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E9A036C5-1143-4EFA-A8AA-75F22EBB8763}"/>
              </a:ext>
            </a:extLst>
          </p:cNvPr>
          <p:cNvGrpSpPr/>
          <p:nvPr/>
        </p:nvGrpSpPr>
        <p:grpSpPr>
          <a:xfrm>
            <a:off x="4753301" y="5127075"/>
            <a:ext cx="2623191" cy="578838"/>
            <a:chOff x="6491691" y="2883948"/>
            <a:chExt cx="3537283" cy="578838"/>
          </a:xfrm>
        </p:grpSpPr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D6FF745A-9D73-4770-87CE-891E7553240A}"/>
                </a:ext>
              </a:extLst>
            </p:cNvPr>
            <p:cNvSpPr txBox="1"/>
            <p:nvPr/>
          </p:nvSpPr>
          <p:spPr>
            <a:xfrm>
              <a:off x="6491691" y="2883948"/>
              <a:ext cx="3537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Hivatkozások a HTML -ben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EAA8EF18-DFCD-4E65-9B14-50588BFDDE48}"/>
                </a:ext>
              </a:extLst>
            </p:cNvPr>
            <p:cNvSpPr txBox="1"/>
            <p:nvPr/>
          </p:nvSpPr>
          <p:spPr>
            <a:xfrm rot="5400000">
              <a:off x="8118750" y="3072189"/>
              <a:ext cx="283163" cy="498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4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302" y="680759"/>
            <a:ext cx="11609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Komponensek interakciója (child-component)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Adatok fogadása a szülő komponenstől.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6551620" y="2576521"/>
            <a:ext cx="4454058" cy="923330"/>
            <a:chOff x="6109855" y="2605656"/>
            <a:chExt cx="6006144" cy="923330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605656"/>
              <a:ext cx="5624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gyermek komponens két bejövő változót is használ. Ezeket egyszerű interpolációval jeleníti meg.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E48F814D-B1C3-4D80-A743-F3A6CEABE4A0}"/>
              </a:ext>
            </a:extLst>
          </p:cNvPr>
          <p:cNvGrpSpPr/>
          <p:nvPr/>
        </p:nvGrpSpPr>
        <p:grpSpPr>
          <a:xfrm>
            <a:off x="6551620" y="5231307"/>
            <a:ext cx="4454058" cy="923330"/>
            <a:chOff x="6109855" y="2615595"/>
            <a:chExt cx="6006144" cy="923330"/>
          </a:xfrm>
        </p:grpSpPr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84795EC4-F039-4F33-B23F-55FD2782193E}"/>
                </a:ext>
              </a:extLst>
            </p:cNvPr>
            <p:cNvSpPr txBox="1"/>
            <p:nvPr/>
          </p:nvSpPr>
          <p:spPr>
            <a:xfrm>
              <a:off x="6491691" y="2615595"/>
              <a:ext cx="5624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Két változót kapunk a szülő-komponenstől: hero és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a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pedig a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masterName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alias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néven érhető el.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4189D20D-0A0B-47A3-8119-AA278462C129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9" name="Kép 8" descr="Képernyőrész kivágása">
            <a:extLst>
              <a:ext uri="{FF2B5EF4-FFF2-40B4-BE49-F238E27FC236}">
                <a16:creationId xmlns:a16="http://schemas.microsoft.com/office/drawing/2014/main" id="{C47A7C7C-3058-487E-A402-45DBBA27B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5" y="1936753"/>
            <a:ext cx="552497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546" y="680759"/>
            <a:ext cx="12011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Komponensek interakciója (parent-component)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391257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Adatok átadása a gyermek komponensnek.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A3BE07CF-224B-4F11-BA95-5D38C88EFADE}"/>
              </a:ext>
            </a:extLst>
          </p:cNvPr>
          <p:cNvGrpSpPr/>
          <p:nvPr/>
        </p:nvGrpSpPr>
        <p:grpSpPr>
          <a:xfrm>
            <a:off x="7737942" y="3471039"/>
            <a:ext cx="4454058" cy="646331"/>
            <a:chOff x="6109855" y="2724924"/>
            <a:chExt cx="6006144" cy="646331"/>
          </a:xfrm>
        </p:grpSpPr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8D37373B-CCB5-46AA-9F67-9ACCFF0F1D0F}"/>
                </a:ext>
              </a:extLst>
            </p:cNvPr>
            <p:cNvSpPr txBox="1"/>
            <p:nvPr/>
          </p:nvSpPr>
          <p:spPr>
            <a:xfrm>
              <a:off x="6491691" y="2724924"/>
              <a:ext cx="5624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gyermek komponensnek itt adjuk át a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változókat.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585BF94C-1A84-4C6C-8947-611B35A84DB4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E48F814D-B1C3-4D80-A743-F3A6CEABE4A0}"/>
              </a:ext>
            </a:extLst>
          </p:cNvPr>
          <p:cNvGrpSpPr/>
          <p:nvPr/>
        </p:nvGrpSpPr>
        <p:grpSpPr>
          <a:xfrm>
            <a:off x="7737942" y="5319988"/>
            <a:ext cx="4454058" cy="646331"/>
            <a:chOff x="6109855" y="2754741"/>
            <a:chExt cx="6006144" cy="646331"/>
          </a:xfrm>
        </p:grpSpPr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84795EC4-F039-4F33-B23F-55FD2782193E}"/>
                </a:ext>
              </a:extLst>
            </p:cNvPr>
            <p:cNvSpPr txBox="1"/>
            <p:nvPr/>
          </p:nvSpPr>
          <p:spPr>
            <a:xfrm>
              <a:off x="6491691" y="2754741"/>
              <a:ext cx="5624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két változót definiálni kell, hogy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hogy átadhassuk őket.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4189D20D-0A0B-47A3-8119-AA278462C129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F7D22163-CF38-4F68-B90F-B0DA620A6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0" y="1913891"/>
            <a:ext cx="736155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Cod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Code" id="{11EF270F-D638-4FBE-97AE-ABB7D53E29F9}" vid="{7D62E255-A32D-43F4-A2E5-572CF3D49C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EpamCode</Template>
  <TotalTime>23189</TotalTime>
  <Words>1122</Words>
  <Application>Microsoft Office PowerPoint</Application>
  <PresentationFormat>Szélesvásznú</PresentationFormat>
  <Paragraphs>249</Paragraphs>
  <Slides>28</Slides>
  <Notes>28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6" baseType="lpstr">
      <vt:lpstr>Arial</vt:lpstr>
      <vt:lpstr>Calibri</vt:lpstr>
      <vt:lpstr>FontAwesome</vt:lpstr>
      <vt:lpstr>Menlo</vt:lpstr>
      <vt:lpstr>Open Sans</vt:lpstr>
      <vt:lpstr>Source Sans Pro Light</vt:lpstr>
      <vt:lpstr>wf_segoe-ui_normal</vt:lpstr>
      <vt:lpstr>EpamCode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correct7</cp:lastModifiedBy>
  <cp:revision>1288</cp:revision>
  <cp:lastPrinted>2018-01-11T11:21:33Z</cp:lastPrinted>
  <dcterms:created xsi:type="dcterms:W3CDTF">2014-09-15T07:14:39Z</dcterms:created>
  <dcterms:modified xsi:type="dcterms:W3CDTF">2018-04-04T06:07:42Z</dcterms:modified>
</cp:coreProperties>
</file>