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sldIdLst>
    <p:sldId id="257" r:id="rId3"/>
    <p:sldId id="291" r:id="rId4"/>
    <p:sldId id="293" r:id="rId5"/>
    <p:sldId id="294" r:id="rId6"/>
    <p:sldId id="295" r:id="rId7"/>
    <p:sldId id="296" r:id="rId8"/>
    <p:sldId id="2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4" autoAdjust="0"/>
    <p:restoredTop sz="94660"/>
  </p:normalViewPr>
  <p:slideViewPr>
    <p:cSldViewPr snapToGrid="0">
      <p:cViewPr>
        <p:scale>
          <a:sx n="75" d="100"/>
          <a:sy n="75" d="100"/>
        </p:scale>
        <p:origin x="3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6" y="2331720"/>
            <a:ext cx="11338559" cy="2103120"/>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Pristatymo </a:t>
            </a:r>
            <a:br>
              <a:rPr lang="lt-LT" dirty="0"/>
            </a:br>
            <a:r>
              <a:rPr lang="lt-LT" dirty="0"/>
              <a:t>pavadinimas</a:t>
            </a:r>
          </a:p>
        </p:txBody>
      </p:sp>
      <p:sp>
        <p:nvSpPr>
          <p:cNvPr id="3" name="Subtitle 2"/>
          <p:cNvSpPr>
            <a:spLocks noGrp="1"/>
          </p:cNvSpPr>
          <p:nvPr>
            <p:ph type="subTitle" idx="1" hasCustomPrompt="1"/>
          </p:nvPr>
        </p:nvSpPr>
        <p:spPr>
          <a:xfrm>
            <a:off x="426726" y="4709160"/>
            <a:ext cx="11338559" cy="822960"/>
          </a:xfrm>
          <a:prstGeom prst="rect">
            <a:avLst/>
          </a:prstGeom>
        </p:spPr>
        <p:txBody>
          <a:bodyPr anchor="ctr" anchorCtr="0">
            <a:normAutofit/>
          </a:bodyPr>
          <a:lstStyle>
            <a:lvl1pPr marL="0" indent="0" algn="ctr">
              <a:buNone/>
              <a:defRPr sz="2133" baseline="0">
                <a:solidFill>
                  <a:srgbClr val="6D6E71"/>
                </a:solidFill>
                <a:latin typeface="Klavika Lt" panose="02000000000000000000" pitchFamily="50" charset="0"/>
                <a:cs typeface="Arial" pitchFamily="34" charset="0"/>
              </a:defRPr>
            </a:lvl1pPr>
            <a:lvl2pPr marL="609557" indent="0" algn="ctr">
              <a:buNone/>
              <a:defRPr>
                <a:solidFill>
                  <a:schemeClr val="tx1">
                    <a:tint val="75000"/>
                  </a:schemeClr>
                </a:solidFill>
              </a:defRPr>
            </a:lvl2pPr>
            <a:lvl3pPr marL="1219116" indent="0" algn="ctr">
              <a:buNone/>
              <a:defRPr>
                <a:solidFill>
                  <a:schemeClr val="tx1">
                    <a:tint val="75000"/>
                  </a:schemeClr>
                </a:solidFill>
              </a:defRPr>
            </a:lvl3pPr>
            <a:lvl4pPr marL="1828672" indent="0" algn="ctr">
              <a:buNone/>
              <a:defRPr>
                <a:solidFill>
                  <a:schemeClr val="tx1">
                    <a:tint val="75000"/>
                  </a:schemeClr>
                </a:solidFill>
              </a:defRPr>
            </a:lvl4pPr>
            <a:lvl5pPr marL="2438230" indent="0" algn="ctr">
              <a:buNone/>
              <a:defRPr>
                <a:solidFill>
                  <a:schemeClr val="tx1">
                    <a:tint val="75000"/>
                  </a:schemeClr>
                </a:solidFill>
              </a:defRPr>
            </a:lvl5pPr>
            <a:lvl6pPr marL="3047786" indent="0" algn="ctr">
              <a:buNone/>
              <a:defRPr>
                <a:solidFill>
                  <a:schemeClr val="tx1">
                    <a:tint val="75000"/>
                  </a:schemeClr>
                </a:solidFill>
              </a:defRPr>
            </a:lvl6pPr>
            <a:lvl7pPr marL="3657346" indent="0" algn="ctr">
              <a:buNone/>
              <a:defRPr>
                <a:solidFill>
                  <a:schemeClr val="tx1">
                    <a:tint val="75000"/>
                  </a:schemeClr>
                </a:solidFill>
              </a:defRPr>
            </a:lvl7pPr>
            <a:lvl8pPr marL="4266901" indent="0" algn="ctr">
              <a:buNone/>
              <a:defRPr>
                <a:solidFill>
                  <a:schemeClr val="tx1">
                    <a:tint val="75000"/>
                  </a:schemeClr>
                </a:solidFill>
              </a:defRPr>
            </a:lvl8pPr>
            <a:lvl9pPr marL="4876457" indent="0" algn="ctr">
              <a:buNone/>
              <a:defRPr>
                <a:solidFill>
                  <a:schemeClr val="tx1">
                    <a:tint val="75000"/>
                  </a:schemeClr>
                </a:solidFill>
              </a:defRPr>
            </a:lvl9pPr>
          </a:lstStyle>
          <a:p>
            <a:r>
              <a:rPr lang="lt-LT" dirty="0"/>
              <a:t>Pranešėjas: </a:t>
            </a:r>
            <a:r>
              <a:rPr lang="lt-LT" dirty="0" err="1"/>
              <a:t>Vardenis</a:t>
            </a:r>
            <a:r>
              <a:rPr lang="lt-LT" dirty="0"/>
              <a:t> </a:t>
            </a:r>
            <a:r>
              <a:rPr lang="lt-LT" dirty="0" err="1"/>
              <a:t>Pavardenis</a:t>
            </a:r>
            <a:endParaRPr lang="lt-LT" dirty="0"/>
          </a:p>
        </p:txBody>
      </p:sp>
    </p:spTree>
    <p:extLst>
      <p:ext uri="{BB962C8B-B14F-4D97-AF65-F5344CB8AC3E}">
        <p14:creationId xmlns:p14="http://schemas.microsoft.com/office/powerpoint/2010/main" val="728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Turinio vietos rezervavimo ženklas 2"/>
          <p:cNvSpPr>
            <a:spLocks noGrp="1"/>
          </p:cNvSpPr>
          <p:nvPr>
            <p:ph idx="1"/>
          </p:nvPr>
        </p:nvSpPr>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579259-0C81-4A32-A708-F66BB5C8C95A}" type="datetimeFigureOut">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2018-04-05</a:t>
            </a:fld>
            <a:endParaRPr kumimoji="0" lang="lt-LT" sz="1800" b="0" i="0" u="none" strike="noStrike" kern="1200" cap="none" spc="0" normalizeH="0" baseline="0" noProof="0">
              <a:ln>
                <a:noFill/>
              </a:ln>
              <a:solidFill>
                <a:prstClr val="black"/>
              </a:solidFill>
              <a:effectLst/>
              <a:uLnTx/>
              <a:uFillTx/>
              <a:ea typeface="+mn-ea"/>
              <a:cs typeface="+mn-cs"/>
            </a:endParaRPr>
          </a:p>
        </p:txBody>
      </p:sp>
      <p:sp>
        <p:nvSpPr>
          <p:cNvPr id="5" name="Poraštės vietos rezervavimo ženklas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800" b="0" i="0" u="none" strike="noStrike" kern="1200" cap="none" spc="0" normalizeH="0" baseline="0" noProof="0">
              <a:ln>
                <a:noFill/>
              </a:ln>
              <a:solidFill>
                <a:prstClr val="black"/>
              </a:solidFill>
              <a:effectLst/>
              <a:uLnTx/>
              <a:uFillTx/>
              <a:ea typeface="+mn-ea"/>
              <a:cs typeface="+mn-cs"/>
            </a:endParaRPr>
          </a:p>
        </p:txBody>
      </p:sp>
      <p:sp>
        <p:nvSpPr>
          <p:cNvPr id="6" name="Skaidrės numerio vietos rezervavimo ženklas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2AAAA0-BA88-422F-9038-A0A5CDFBB809}" type="slidenum">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lt-LT" sz="18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68673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tsisveikinimo skaidrė">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26726" y="3063241"/>
            <a:ext cx="11338559" cy="817385"/>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Ačiū už dėmesį!</a:t>
            </a:r>
          </a:p>
        </p:txBody>
      </p:sp>
    </p:spTree>
    <p:extLst>
      <p:ext uri="{BB962C8B-B14F-4D97-AF65-F5344CB8AC3E}">
        <p14:creationId xmlns:p14="http://schemas.microsoft.com/office/powerpoint/2010/main" val="234093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Vidinė skaidrė su tekst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3" name="Subtitle 2"/>
          <p:cNvSpPr>
            <a:spLocks noGrp="1"/>
          </p:cNvSpPr>
          <p:nvPr>
            <p:ph type="subTitle" idx="1" hasCustomPrompt="1"/>
          </p:nvPr>
        </p:nvSpPr>
        <p:spPr>
          <a:xfrm>
            <a:off x="527387" y="1484784"/>
            <a:ext cx="11055016" cy="4595976"/>
          </a:xfrm>
          <a:prstGeom prst="rect">
            <a:avLst/>
          </a:prstGeom>
        </p:spPr>
        <p:txBody>
          <a:bodyPr>
            <a:normAutofit/>
          </a:bodyPr>
          <a:lstStyle>
            <a:lvl1pPr marL="0" indent="0" algn="l">
              <a:spcBef>
                <a:spcPts val="0"/>
              </a:spcBef>
              <a:buNone/>
              <a:defRPr sz="2400" baseline="0">
                <a:solidFill>
                  <a:srgbClr val="6D6E71"/>
                </a:solidFill>
                <a:latin typeface="Klavika Lt" panose="02000000000000000000" pitchFamily="50" charset="0"/>
                <a:cs typeface="Arial" pitchFamily="34" charset="0"/>
              </a:defRPr>
            </a:lvl1pPr>
            <a:lvl2pPr marL="0" indent="0" algn="l">
              <a:spcBef>
                <a:spcPts val="0"/>
              </a:spcBef>
              <a:buNone/>
              <a:defRPr sz="2400">
                <a:solidFill>
                  <a:srgbClr val="6D6E71"/>
                </a:solidFill>
              </a:defRPr>
            </a:lvl2pPr>
            <a:lvl3pPr marL="0" indent="0" algn="l">
              <a:spcBef>
                <a:spcPts val="0"/>
              </a:spcBef>
              <a:buNone/>
              <a:defRPr sz="2400">
                <a:solidFill>
                  <a:srgbClr val="6D6E71"/>
                </a:solidFill>
              </a:defRPr>
            </a:lvl3pPr>
            <a:lvl4pPr marL="0" indent="0" algn="l">
              <a:spcBef>
                <a:spcPts val="0"/>
              </a:spcBef>
              <a:buNone/>
              <a:defRPr sz="2400">
                <a:solidFill>
                  <a:srgbClr val="6D6E71"/>
                </a:solidFill>
              </a:defRPr>
            </a:lvl4pPr>
            <a:lvl5pPr marL="0" indent="0" algn="l">
              <a:spcBef>
                <a:spcPts val="0"/>
              </a:spcBef>
              <a:buNone/>
              <a:defRPr sz="2400">
                <a:solidFill>
                  <a:srgbClr val="6D6E71"/>
                </a:solidFill>
              </a:defRPr>
            </a:lvl5pPr>
            <a:lvl6pPr marL="0" indent="0" algn="l">
              <a:spcBef>
                <a:spcPts val="0"/>
              </a:spcBef>
              <a:buNone/>
              <a:defRPr sz="2400">
                <a:solidFill>
                  <a:srgbClr val="6D6E71"/>
                </a:solidFill>
              </a:defRPr>
            </a:lvl6pPr>
            <a:lvl7pPr marL="0" indent="0" algn="l">
              <a:spcBef>
                <a:spcPts val="0"/>
              </a:spcBef>
              <a:buNone/>
              <a:defRPr sz="2400">
                <a:solidFill>
                  <a:srgbClr val="6D6E71"/>
                </a:solidFill>
              </a:defRPr>
            </a:lvl7pPr>
            <a:lvl8pPr marL="0" indent="0" algn="l">
              <a:spcBef>
                <a:spcPts val="0"/>
              </a:spcBef>
              <a:buNone/>
              <a:defRPr sz="2400">
                <a:solidFill>
                  <a:srgbClr val="6D6E71"/>
                </a:solidFill>
              </a:defRPr>
            </a:lvl8pPr>
            <a:lvl9pPr marL="0" indent="0" algn="l">
              <a:spcBef>
                <a:spcPts val="0"/>
              </a:spcBef>
              <a:buNone/>
              <a:defRPr sz="2400">
                <a:solidFill>
                  <a:srgbClr val="6D6E71"/>
                </a:solidFill>
              </a:defRPr>
            </a:lvl9pPr>
          </a:lstStyle>
          <a:p>
            <a:r>
              <a:rPr lang="en-US" dirty="0"/>
              <a:t>American Beauty captures the aridity of the American Dream at century’s end with rapier wit and an arresting visual style. The dark satire swept the Academy Awards in 2000, winning five — Best Picture, Best Director, Best Actor, Screenplay and Cinematography — and marked auspicious debuts.</a:t>
            </a:r>
            <a:endParaRPr lang="lt-LT" dirty="0"/>
          </a:p>
        </p:txBody>
      </p:sp>
      <p:sp>
        <p:nvSpPr>
          <p:cNvPr id="10"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2018-04-05</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1"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96665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inė skaidrė su punktai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2018-04-05</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69198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inė skaidrė su numeracij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2018-04-05</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100000"/>
              <a:buFont typeface="+mj-lt"/>
              <a:buAutoNum type="arabicPeriod"/>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2676" algn="l" defTabSz="1219170" rtl="0" eaLnBrk="1" latinLnBrk="0" hangingPunct="1">
              <a:lnSpc>
                <a:spcPct val="100000"/>
              </a:lnSpc>
              <a:spcBef>
                <a:spcPts val="0"/>
              </a:spcBef>
              <a:spcAft>
                <a:spcPts val="0"/>
              </a:spcAft>
              <a:buClr>
                <a:srgbClr val="C83927"/>
              </a:buClr>
              <a:buSzPct val="100000"/>
              <a:buFont typeface="+mj-lt"/>
              <a:buAutoNum type="alphaLcPeriod"/>
              <a:defRPr lang="en-US" sz="2400" kern="1200" dirty="0" smtClean="0">
                <a:solidFill>
                  <a:srgbClr val="6D6E71"/>
                </a:solidFill>
                <a:latin typeface="Klavika Lt" panose="02000000000000000000" pitchFamily="50" charset="0"/>
                <a:ea typeface="+mn-ea"/>
                <a:cs typeface="+mn-cs"/>
              </a:defRPr>
            </a:lvl2pPr>
            <a:lvl3pPr marL="1219170" indent="-302676" algn="l" defTabSz="1219170" rtl="0" eaLnBrk="1" latinLnBrk="0" hangingPunct="1">
              <a:lnSpc>
                <a:spcPct val="100000"/>
              </a:lnSpc>
              <a:spcBef>
                <a:spcPts val="0"/>
              </a:spcBef>
              <a:spcAft>
                <a:spcPts val="0"/>
              </a:spcAft>
              <a:buClr>
                <a:srgbClr val="C83927"/>
              </a:buClr>
              <a:buSzPct val="100000"/>
              <a:buFont typeface="+mj-lt"/>
              <a:buAutoNum type="romanLcPeriod"/>
              <a:defRPr lang="en-US" sz="2400" kern="1200" dirty="0" smtClean="0">
                <a:solidFill>
                  <a:srgbClr val="6D6E71"/>
                </a:solidFill>
                <a:latin typeface="Klavika Lt" panose="02000000000000000000" pitchFamily="50" charset="0"/>
                <a:ea typeface="+mn-ea"/>
                <a:cs typeface="+mn-cs"/>
              </a:defRPr>
            </a:lvl3pPr>
            <a:lvl4pPr marL="1680591"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4pPr>
            <a:lvl5pPr marL="2131431" indent="-2963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Pct val="100000"/>
              <a:buFont typeface="Wingdings" panose="05000000000000000000" pitchFamily="2" charset="2"/>
              <a:buChar char="§"/>
              <a:tabLst/>
              <a:defRPr lang="lt-LT" sz="2400" kern="1200" dirty="0" smtClean="0">
                <a:solidFill>
                  <a:srgbClr val="6D6E71"/>
                </a:solidFill>
                <a:latin typeface="Klavika Lt" panose="02000000000000000000" pitchFamily="50" charset="0"/>
                <a:ea typeface="+mn-ea"/>
                <a:cs typeface="+mn-cs"/>
              </a:defRPr>
            </a:lvl6pPr>
            <a:lvl7pPr marL="3054274" indent="-3090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267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81385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inė skaidrė su Int turiniu">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27380" y="5759332"/>
            <a:ext cx="11061115" cy="360040"/>
          </a:xfrm>
          <a:prstGeom prst="rect">
            <a:avLst/>
          </a:prstGeom>
        </p:spPr>
        <p:txBody>
          <a:bodyPr>
            <a:noAutofit/>
          </a:bodyPr>
          <a:lstStyle>
            <a:lvl1pPr marL="0" indent="0" algn="ctr">
              <a:buNone/>
              <a:defRPr sz="1920">
                <a:solidFill>
                  <a:srgbClr val="6D6E71"/>
                </a:solidFill>
                <a:latin typeface="Klavika Lt" panose="02000000000000000000" pitchFamily="50" charset="0"/>
                <a:cs typeface="Arial" pitchFamily="34" charset="0"/>
              </a:defRPr>
            </a:lvl1pPr>
            <a:lvl2pPr marL="609557" indent="0">
              <a:buNone/>
              <a:defRPr sz="1600"/>
            </a:lvl2pPr>
            <a:lvl3pPr marL="1219116" indent="0">
              <a:buNone/>
              <a:defRPr sz="1333"/>
            </a:lvl3pPr>
            <a:lvl4pPr marL="1828672" indent="0">
              <a:buNone/>
              <a:defRPr sz="1200"/>
            </a:lvl4pPr>
            <a:lvl5pPr marL="2438230" indent="0">
              <a:buNone/>
              <a:defRPr sz="1200"/>
            </a:lvl5pPr>
            <a:lvl6pPr marL="3047786" indent="0">
              <a:buNone/>
              <a:defRPr sz="1200"/>
            </a:lvl6pPr>
            <a:lvl7pPr marL="3657346" indent="0">
              <a:buNone/>
              <a:defRPr sz="1200"/>
            </a:lvl7pPr>
            <a:lvl8pPr marL="4266901" indent="0">
              <a:buNone/>
              <a:defRPr sz="1200"/>
            </a:lvl8pPr>
            <a:lvl9pPr marL="4876457" indent="0">
              <a:buNone/>
              <a:defRPr sz="1200"/>
            </a:lvl9pPr>
          </a:lstStyle>
          <a:p>
            <a:pPr lvl="0"/>
            <a:r>
              <a:rPr lang="lt-LT" dirty="0"/>
              <a:t>Pavadinimas</a:t>
            </a:r>
            <a:endParaRPr lang="en-US" dirty="0"/>
          </a:p>
        </p:txBody>
      </p:sp>
      <p:sp>
        <p:nvSpPr>
          <p:cNvPr id="10" name="ClipArt Placeholder 9"/>
          <p:cNvSpPr>
            <a:spLocks noGrp="1"/>
          </p:cNvSpPr>
          <p:nvPr>
            <p:ph type="clipArt" sz="quarter" idx="13"/>
          </p:nvPr>
        </p:nvSpPr>
        <p:spPr>
          <a:xfrm>
            <a:off x="527380" y="1503880"/>
            <a:ext cx="11055019" cy="4119681"/>
          </a:xfrm>
          <a:prstGeom prst="rect">
            <a:avLst/>
          </a:prstGeom>
        </p:spPr>
        <p:txBody>
          <a:bodyPr/>
          <a:lstStyle>
            <a:lvl1pPr marL="0" indent="0">
              <a:buNone/>
              <a:defRPr sz="2400">
                <a:solidFill>
                  <a:srgbClr val="6D6E71"/>
                </a:solidFill>
                <a:latin typeface="Klavika Lt" panose="02000000000000000000" pitchFamily="50" charset="0"/>
              </a:defRPr>
            </a:lvl1pPr>
          </a:lstStyle>
          <a:p>
            <a:endParaRPr lang="lt-LT" dirty="0"/>
          </a:p>
        </p:txBody>
      </p:sp>
      <p:sp>
        <p:nvSpPr>
          <p:cNvPr id="9"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11" name="Date Placeholder 3"/>
          <p:cNvSpPr>
            <a:spLocks noGrp="1"/>
          </p:cNvSpPr>
          <p:nvPr>
            <p:ph type="dt" sz="half" idx="14"/>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2018-04-05</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3"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357689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inė skaidrė su turiniu">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0" y="1498601"/>
            <a:ext cx="11055019" cy="4582164"/>
          </a:xfrm>
          <a:prstGeom prst="rect">
            <a:avLst/>
          </a:prstGeom>
        </p:spPr>
        <p:txBody>
          <a:bodyPr/>
          <a:lstStyle>
            <a:lvl2pPr marL="0" indent="0">
              <a:buNone/>
              <a:defRPr sz="2400">
                <a:solidFill>
                  <a:srgbClr val="6D6E71"/>
                </a:solidFill>
                <a:latin typeface="Klavika Lt" panose="02000000000000000000" pitchFamily="50" charset="0"/>
              </a:defRPr>
            </a:lvl2pPr>
          </a:lstStyle>
          <a:p>
            <a:pPr lvl="1"/>
            <a:endParaRPr lang="lt-LT" dirty="0"/>
          </a:p>
        </p:txBody>
      </p:sp>
      <p:sp>
        <p:nvSpPr>
          <p:cNvPr id="8"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7"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2018-04-05</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8731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0"/>
            <a:ext cx="11055019" cy="660400"/>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2018-04-05</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6" name="Round Diagonal Corner Rectangle 4"/>
          <p:cNvSpPr/>
          <p:nvPr userDrawn="1"/>
        </p:nvSpPr>
        <p:spPr>
          <a:xfrm>
            <a:off x="7620000" y="1193800"/>
            <a:ext cx="1727200" cy="14224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r>
              <a:rPr kumimoji="0" lang="lt-LT"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si</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Vietnam</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Bhutan</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Laos</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Azerbaijan</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Cambodia</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p>
        </p:txBody>
      </p:sp>
      <p:sp>
        <p:nvSpPr>
          <p:cNvPr id="11" name="Round Diagonal Corner Rectangle 5"/>
          <p:cNvSpPr/>
          <p:nvPr userDrawn="1"/>
        </p:nvSpPr>
        <p:spPr>
          <a:xfrm>
            <a:off x="3850585" y="4038601"/>
            <a:ext cx="2641600" cy="1690409"/>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numCol="2"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Afri</a:t>
            </a:r>
            <a:r>
              <a:rPr kumimoji="0" lang="lt-LT"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ca</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Liberia</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R</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w</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anda</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Mala</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v</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Zanzibar</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Ken</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y</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Lesoto</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Mozambi</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que</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South</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Sudan</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Mauri</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t</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ius</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Madagas</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ar</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Nigeria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Tanzania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Uganda</a:t>
            </a:r>
          </a:p>
        </p:txBody>
      </p:sp>
      <p:sp>
        <p:nvSpPr>
          <p:cNvPr id="12" name="Round Diagonal Corner Rectangle 7"/>
          <p:cNvSpPr/>
          <p:nvPr userDrawn="1"/>
        </p:nvSpPr>
        <p:spPr>
          <a:xfrm>
            <a:off x="914401" y="3530600"/>
            <a:ext cx="1780913" cy="23368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Centr</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al</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Ameri</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c</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Guatemala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Domini</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can</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Republic</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Grenada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St. Lucia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Vincent</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&amp;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the</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Grenadines</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Commonwelth</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of</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Dominica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p:txBody>
      </p:sp>
      <p:sp>
        <p:nvSpPr>
          <p:cNvPr id="13" name="Round Diagonal Corner Rectangle 9"/>
          <p:cNvSpPr/>
          <p:nvPr userDrawn="1"/>
        </p:nvSpPr>
        <p:spPr>
          <a:xfrm>
            <a:off x="10289059" y="2514601"/>
            <a:ext cx="1320800" cy="1187167"/>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Australia </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&amp;</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 O</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eania</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Vanuatu</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Sol</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o</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mon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islands</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p:txBody>
      </p:sp>
      <p:sp>
        <p:nvSpPr>
          <p:cNvPr id="14" name="Round Diagonal Corner Rectangle 11"/>
          <p:cNvSpPr/>
          <p:nvPr userDrawn="1"/>
        </p:nvSpPr>
        <p:spPr>
          <a:xfrm>
            <a:off x="4267200" y="1092200"/>
            <a:ext cx="1320800" cy="16256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733" b="1" i="0" u="none" strike="noStrike" kern="1200" cap="none" spc="0" normalizeH="0" baseline="0" noProof="0" dirty="0">
              <a:ln>
                <a:noFill/>
              </a:ln>
              <a:solidFill>
                <a:srgbClr val="414042"/>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Europ</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e</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Nor</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way</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Lithuania</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roatia</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Kosov</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o</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Russia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Belorussia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ts val="2400"/>
              </a:lnSpc>
              <a:spcBef>
                <a:spcPts val="0"/>
              </a:spcBef>
              <a:spcAft>
                <a:spcPts val="0"/>
              </a:spcAft>
              <a:buClrTx/>
              <a:buSzTx/>
              <a:buFontTx/>
              <a:buBlip>
                <a:blip r:embed="rId2"/>
              </a:buBlip>
              <a:tabLst/>
              <a:defRPr/>
            </a:pPr>
            <a:endParaRPr kumimoji="0" lang="en-US" sz="1733" b="0" i="0" u="none" strike="noStrike" kern="1200" cap="none" spc="0" normalizeH="0" baseline="0" noProof="0" dirty="0">
              <a:ln>
                <a:noFill/>
              </a:ln>
              <a:solidFill>
                <a:srgbClr val="414042"/>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22026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None/>
              <a:defRPr/>
            </a:lvl2pPr>
          </a:lstStyle>
          <a:p>
            <a:pPr lvl="1"/>
            <a:endParaRPr lang="lt-LT"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E75C0A-F1A1-4D0F-83FF-E4C5074DED59}" type="datetime1">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2018-04-05</a:t>
            </a:fld>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7" name="Title 1"/>
          <p:cNvSpPr>
            <a:spLocks noGrp="1"/>
          </p:cNvSpPr>
          <p:nvPr>
            <p:ph type="ctrTitle" hasCustomPrompt="1"/>
          </p:nvPr>
        </p:nvSpPr>
        <p:spPr>
          <a:xfrm>
            <a:off x="527381" y="0"/>
            <a:ext cx="10363200" cy="1340768"/>
          </a:xfrm>
        </p:spPr>
        <p:txBody>
          <a:bodyPr>
            <a:normAutofit/>
          </a:bodyPr>
          <a:lstStyle>
            <a:lvl1pPr algn="l">
              <a:defRPr sz="3000" b="1">
                <a:solidFill>
                  <a:srgbClr val="C62E30"/>
                </a:solidFill>
                <a:latin typeface="Arial" pitchFamily="34" charset="0"/>
                <a:cs typeface="Arial" pitchFamily="34" charset="0"/>
              </a:defRPr>
            </a:lvl1pPr>
          </a:lstStyle>
          <a:p>
            <a:r>
              <a:rPr lang="lt-LT" dirty="0"/>
              <a:t>Antraštė</a:t>
            </a:r>
          </a:p>
        </p:txBody>
      </p:sp>
    </p:spTree>
    <p:extLst>
      <p:ext uri="{BB962C8B-B14F-4D97-AF65-F5344CB8AC3E}">
        <p14:creationId xmlns:p14="http://schemas.microsoft.com/office/powerpoint/2010/main" val="26033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jpe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7" descr="ppt-01.jpg"/>
          <p:cNvPicPr>
            <a:picLocks noChangeAspect="1"/>
          </p:cNvPicPr>
          <p:nvPr userDrawn="1"/>
        </p:nvPicPr>
        <p:blipFill rotWithShape="1">
          <a:blip r:embed="rId4" cstate="print"/>
          <a:srcRect l="3707" t="75333" r="69293" b="4000"/>
          <a:stretch/>
        </p:blipFill>
        <p:spPr>
          <a:xfrm>
            <a:off x="152407" y="5733253"/>
            <a:ext cx="1879595" cy="1079027"/>
          </a:xfrm>
          <a:prstGeom prst="rect">
            <a:avLst/>
          </a:prstGeom>
          <a:solidFill>
            <a:schemeClr val="bg1"/>
          </a:solidFill>
        </p:spPr>
      </p:pic>
      <p:pic>
        <p:nvPicPr>
          <p:cNvPr id="8" name="Picture 7" descr="ppt-01.jpg"/>
          <p:cNvPicPr>
            <a:picLocks noChangeAspect="1"/>
          </p:cNvPicPr>
          <p:nvPr/>
        </p:nvPicPr>
        <p:blipFill rotWithShape="1">
          <a:blip r:embed="rId4" cstate="print"/>
          <a:srcRect l="22334" b="20926"/>
          <a:stretch/>
        </p:blipFill>
        <p:spPr>
          <a:xfrm>
            <a:off x="4978400" y="0"/>
            <a:ext cx="7213600" cy="5508299"/>
          </a:xfrm>
          <a:prstGeom prst="rect">
            <a:avLst/>
          </a:prstGeom>
        </p:spPr>
      </p:pic>
    </p:spTree>
    <p:extLst>
      <p:ext uri="{BB962C8B-B14F-4D97-AF65-F5344CB8AC3E}">
        <p14:creationId xmlns:p14="http://schemas.microsoft.com/office/powerpoint/2010/main" val="2910011919"/>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ppt nrd-02.jpg"/>
          <p:cNvPicPr>
            <a:picLocks noChangeAspect="1"/>
          </p:cNvPicPr>
          <p:nvPr/>
        </p:nvPicPr>
        <p:blipFill rotWithShape="1">
          <a:blip r:embed="rId10" cstate="print"/>
          <a:srcRect b="17222"/>
          <a:stretch/>
        </p:blipFill>
        <p:spPr>
          <a:xfrm>
            <a:off x="1219200" y="0"/>
            <a:ext cx="10972800" cy="6812280"/>
          </a:xfrm>
          <a:prstGeom prst="rect">
            <a:avLst/>
          </a:prstGeom>
        </p:spPr>
      </p:pic>
      <p:pic>
        <p:nvPicPr>
          <p:cNvPr id="8" name="Picture 9" descr="ppt nrd-02.jpg"/>
          <p:cNvPicPr>
            <a:picLocks noChangeAspect="1"/>
          </p:cNvPicPr>
          <p:nvPr userDrawn="1"/>
        </p:nvPicPr>
        <p:blipFill rotWithShape="1">
          <a:blip r:embed="rId10" cstate="print"/>
          <a:srcRect l="3611" t="86111" r="80556" b="2223"/>
          <a:stretch/>
        </p:blipFill>
        <p:spPr>
          <a:xfrm>
            <a:off x="335280" y="5806440"/>
            <a:ext cx="1737360" cy="960120"/>
          </a:xfrm>
          <a:prstGeom prst="rect">
            <a:avLst/>
          </a:prstGeom>
        </p:spPr>
      </p:pic>
    </p:spTree>
    <p:extLst>
      <p:ext uri="{BB962C8B-B14F-4D97-AF65-F5344CB8AC3E}">
        <p14:creationId xmlns:p14="http://schemas.microsoft.com/office/powerpoint/2010/main" val="190308902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jwt.io/"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auth0.com/" TargetMode="External"/><Relationship Id="rId2" Type="http://schemas.openxmlformats.org/officeDocument/2006/relationships/hyperlink" Target="https://auth0.com/docs/quickstart/spa/angular2/01-login"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edium.com/@ryanchenkie_40935/angular-authentication-using-route-guards-bf7a4ca13ae3"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auth0.com/docs/quickstart/spa/angular2/01-login" TargetMode="External"/><Relationship Id="rId2" Type="http://schemas.openxmlformats.org/officeDocument/2006/relationships/hyperlink" Target="https://jwt.io/" TargetMode="External"/><Relationship Id="rId1" Type="http://schemas.openxmlformats.org/officeDocument/2006/relationships/slideLayout" Target="../slideLayouts/slideLayout4.xml"/><Relationship Id="rId4" Type="http://schemas.openxmlformats.org/officeDocument/2006/relationships/hyperlink" Target="https://medium.com/@ryanchenkie_40935/angular-authentication-using-route-guards-bf7a4ca13ae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p:txBody>
          <a:bodyPr>
            <a:normAutofit/>
          </a:bodyPr>
          <a:lstStyle/>
          <a:p>
            <a:r>
              <a:rPr lang="en-US" sz="4400" dirty="0">
                <a:latin typeface="+mn-lt"/>
                <a:cs typeface="Times New Roman" panose="02020603050405020304" pitchFamily="18" charset="0"/>
              </a:rPr>
              <a:t>Project with Angular 2</a:t>
            </a:r>
            <a:br>
              <a:rPr lang="en-US" sz="4400" dirty="0">
                <a:latin typeface="+mn-lt"/>
                <a:cs typeface="Times New Roman" panose="02020603050405020304" pitchFamily="18" charset="0"/>
              </a:rPr>
            </a:br>
            <a:r>
              <a:rPr lang="en-US" sz="4400" dirty="0">
                <a:latin typeface="+mn-lt"/>
                <a:cs typeface="Times New Roman" panose="02020603050405020304" pitchFamily="18" charset="0"/>
              </a:rPr>
              <a:t>Part 3</a:t>
            </a:r>
            <a:endParaRPr lang="lt-LT" sz="4400" dirty="0">
              <a:latin typeface="+mn-lt"/>
              <a:cs typeface="Times New Roman" panose="02020603050405020304" pitchFamily="18" charset="0"/>
            </a:endParaRPr>
          </a:p>
        </p:txBody>
      </p:sp>
      <p:sp>
        <p:nvSpPr>
          <p:cNvPr id="4" name="AutoShape 2" descr="Vaizdo rezultatas pagal u&amp;zcaron;klaus&amp;aogon; „elasticsearch“"/>
          <p:cNvSpPr>
            <a:spLocks noGrp="1" noChangeAspect="1" noChangeArrowheads="1"/>
          </p:cNvSpPr>
          <p:nvPr>
            <p:ph type="subTitle" idx="1"/>
          </p:nvPr>
        </p:nvSpPr>
        <p:spPr bwMode="auto">
          <a:xfrm>
            <a:off x="426726" y="4709160"/>
            <a:ext cx="11338559" cy="10401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endParaRPr lang="lt-LT" sz="1400" dirty="0"/>
          </a:p>
          <a:p>
            <a:r>
              <a:rPr lang="lt-LT" sz="1400" dirty="0"/>
              <a:t>NRD Akademija </a:t>
            </a:r>
            <a:r>
              <a:rPr lang="en-GB" sz="1400" dirty="0"/>
              <a:t>2018</a:t>
            </a:r>
            <a:endParaRPr lang="lt-LT" sz="1400" dirty="0"/>
          </a:p>
          <a:p>
            <a:r>
              <a:rPr lang="en-US" sz="1400" dirty="0"/>
              <a:t>Vilius Arminas</a:t>
            </a:r>
            <a:endParaRPr lang="lt-LT" sz="1400" dirty="0"/>
          </a:p>
          <a:p>
            <a:r>
              <a:rPr lang="lt-LT" sz="1400" dirty="0"/>
              <a:t>2017-0</a:t>
            </a:r>
            <a:r>
              <a:rPr lang="en-GB" sz="1400" dirty="0"/>
              <a:t>2</a:t>
            </a:r>
            <a:r>
              <a:rPr lang="lt-LT" sz="1400" dirty="0"/>
              <a:t>-</a:t>
            </a:r>
            <a:r>
              <a:rPr lang="en-GB" sz="1400" dirty="0"/>
              <a:t>09</a:t>
            </a:r>
            <a:r>
              <a:rPr lang="lt-LT" sz="1400" dirty="0"/>
              <a:t>, </a:t>
            </a:r>
            <a:r>
              <a:rPr lang="en-US" sz="1400" dirty="0"/>
              <a:t>Kaunas</a:t>
            </a:r>
            <a:endParaRPr lang="lt-LT" sz="1400" dirty="0"/>
          </a:p>
        </p:txBody>
      </p:sp>
    </p:spTree>
    <p:extLst>
      <p:ext uri="{BB962C8B-B14F-4D97-AF65-F5344CB8AC3E}">
        <p14:creationId xmlns:p14="http://schemas.microsoft.com/office/powerpoint/2010/main" val="200272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Authentication and Authorization</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527387" y="1484784"/>
            <a:ext cx="11055016" cy="3206486"/>
          </a:xfrm>
        </p:spPr>
        <p:txBody>
          <a:bodyPr/>
          <a:lstStyle/>
          <a:p>
            <a:endParaRPr lang="en-US" sz="3200" b="1" dirty="0"/>
          </a:p>
          <a:p>
            <a:r>
              <a:rPr lang="en-US" sz="3200" b="1" dirty="0"/>
              <a:t>Authentication</a:t>
            </a:r>
            <a:r>
              <a:rPr lang="en-US" sz="3200" dirty="0"/>
              <a:t> – method to confirm identity. System asks you “who you are and how can you prove it?”</a:t>
            </a:r>
          </a:p>
          <a:p>
            <a:endParaRPr lang="en-US" dirty="0"/>
          </a:p>
          <a:p>
            <a:r>
              <a:rPr lang="en-US" sz="3200" dirty="0"/>
              <a:t> </a:t>
            </a:r>
            <a:r>
              <a:rPr lang="en-US" sz="3200" b="1" dirty="0"/>
              <a:t>Authorization</a:t>
            </a:r>
            <a:r>
              <a:rPr lang="en-US" sz="3200" dirty="0"/>
              <a:t> – granting access to resources. System tells you what you can or cannot do.</a:t>
            </a:r>
          </a:p>
        </p:txBody>
      </p:sp>
    </p:spTree>
    <p:extLst>
      <p:ext uri="{BB962C8B-B14F-4D97-AF65-F5344CB8AC3E}">
        <p14:creationId xmlns:p14="http://schemas.microsoft.com/office/powerpoint/2010/main" val="408313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13C-CE22-43ED-9E25-7A5A902F1CA2}"/>
              </a:ext>
            </a:extLst>
          </p:cNvPr>
          <p:cNvSpPr>
            <a:spLocks noGrp="1"/>
          </p:cNvSpPr>
          <p:nvPr>
            <p:ph type="ctrTitle"/>
          </p:nvPr>
        </p:nvSpPr>
        <p:spPr/>
        <p:txBody>
          <a:bodyPr/>
          <a:lstStyle/>
          <a:p>
            <a:r>
              <a:rPr lang="en-US" dirty="0"/>
              <a:t>JWT ( JSON WEB TOKENS</a:t>
            </a:r>
            <a:r>
              <a:rPr lang="lt-LT" dirty="0"/>
              <a:t> )</a:t>
            </a:r>
            <a:endParaRPr lang="en-US" dirty="0"/>
          </a:p>
        </p:txBody>
      </p:sp>
      <p:sp>
        <p:nvSpPr>
          <p:cNvPr id="3" name="Slide Number Placeholder 2">
            <a:extLst>
              <a:ext uri="{FF2B5EF4-FFF2-40B4-BE49-F238E27FC236}">
                <a16:creationId xmlns:a16="http://schemas.microsoft.com/office/drawing/2014/main" id="{2B904EE9-1864-49B2-A906-4DC4AE7ECAA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a:extLst>
              <a:ext uri="{FF2B5EF4-FFF2-40B4-BE49-F238E27FC236}">
                <a16:creationId xmlns:a16="http://schemas.microsoft.com/office/drawing/2014/main" id="{93DD1007-3CBF-4844-99A9-3F9BF38AEBBF}"/>
              </a:ext>
            </a:extLst>
          </p:cNvPr>
          <p:cNvSpPr>
            <a:spLocks noGrp="1"/>
          </p:cNvSpPr>
          <p:nvPr>
            <p:ph type="subTitle" idx="1"/>
          </p:nvPr>
        </p:nvSpPr>
        <p:spPr/>
        <p:txBody>
          <a:bodyPr/>
          <a:lstStyle/>
          <a:p>
            <a:r>
              <a:rPr lang="en-US" dirty="0"/>
              <a:t>Token is a data structure that:</a:t>
            </a:r>
          </a:p>
          <a:p>
            <a:pPr lvl="1"/>
            <a:r>
              <a:rPr lang="en-US" dirty="0"/>
              <a:t>Can have information about user, supplier, services.</a:t>
            </a:r>
          </a:p>
          <a:p>
            <a:pPr lvl="1"/>
            <a:r>
              <a:rPr lang="en-US" dirty="0"/>
              <a:t>Can have expiration date</a:t>
            </a:r>
          </a:p>
          <a:p>
            <a:pPr lvl="1"/>
            <a:endParaRPr lang="en-US" dirty="0"/>
          </a:p>
          <a:p>
            <a:r>
              <a:rPr lang="en-US" dirty="0"/>
              <a:t>JWT token is made of </a:t>
            </a:r>
          </a:p>
          <a:p>
            <a:pPr lvl="1"/>
            <a:r>
              <a:rPr lang="en-US" dirty="0"/>
              <a:t>Header</a:t>
            </a:r>
          </a:p>
          <a:p>
            <a:pPr lvl="1"/>
            <a:r>
              <a:rPr lang="en-US" dirty="0"/>
              <a:t>Data</a:t>
            </a:r>
          </a:p>
          <a:p>
            <a:pPr lvl="1"/>
            <a:r>
              <a:rPr lang="en-US" dirty="0"/>
              <a:t>Signature</a:t>
            </a:r>
            <a:endParaRPr lang="lt-LT" dirty="0"/>
          </a:p>
          <a:p>
            <a:pPr lvl="1"/>
            <a:endParaRPr lang="lt-LT" dirty="0"/>
          </a:p>
          <a:p>
            <a:r>
              <a:rPr lang="lt-LT" dirty="0">
                <a:hlinkClick r:id="rId2"/>
              </a:rPr>
              <a:t>https://jwt.io/</a:t>
            </a:r>
            <a:endParaRPr lang="en-US" dirty="0"/>
          </a:p>
        </p:txBody>
      </p:sp>
      <p:pic>
        <p:nvPicPr>
          <p:cNvPr id="5" name="Picture 4">
            <a:extLst>
              <a:ext uri="{FF2B5EF4-FFF2-40B4-BE49-F238E27FC236}">
                <a16:creationId xmlns:a16="http://schemas.microsoft.com/office/drawing/2014/main" id="{8F3B0F4A-71AE-42FF-9748-8761CA793FA5}"/>
              </a:ext>
            </a:extLst>
          </p:cNvPr>
          <p:cNvPicPr>
            <a:picLocks noChangeAspect="1"/>
          </p:cNvPicPr>
          <p:nvPr/>
        </p:nvPicPr>
        <p:blipFill>
          <a:blip r:embed="rId3"/>
          <a:stretch>
            <a:fillRect/>
          </a:stretch>
        </p:blipFill>
        <p:spPr>
          <a:xfrm>
            <a:off x="5261113" y="2719032"/>
            <a:ext cx="6321286" cy="33617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2801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9D39-FDE3-4B7D-B8B4-DE5D11DF5D42}"/>
              </a:ext>
            </a:extLst>
          </p:cNvPr>
          <p:cNvSpPr>
            <a:spLocks noGrp="1"/>
          </p:cNvSpPr>
          <p:nvPr>
            <p:ph type="ctrTitle"/>
          </p:nvPr>
        </p:nvSpPr>
        <p:spPr/>
        <p:txBody>
          <a:bodyPr/>
          <a:lstStyle/>
          <a:p>
            <a:r>
              <a:rPr lang="en-US" dirty="0"/>
              <a:t>Authorization with OAuth</a:t>
            </a:r>
          </a:p>
        </p:txBody>
      </p:sp>
      <p:sp>
        <p:nvSpPr>
          <p:cNvPr id="3" name="Slide Number Placeholder 2">
            <a:extLst>
              <a:ext uri="{FF2B5EF4-FFF2-40B4-BE49-F238E27FC236}">
                <a16:creationId xmlns:a16="http://schemas.microsoft.com/office/drawing/2014/main" id="{60E0DD4C-5D92-4C84-AEA1-C3C0E2019EF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a:extLst>
              <a:ext uri="{FF2B5EF4-FFF2-40B4-BE49-F238E27FC236}">
                <a16:creationId xmlns:a16="http://schemas.microsoft.com/office/drawing/2014/main" id="{3C4BD642-8C18-4BA8-B21B-4549769A2E14}"/>
              </a:ext>
            </a:extLst>
          </p:cNvPr>
          <p:cNvSpPr>
            <a:spLocks noGrp="1"/>
          </p:cNvSpPr>
          <p:nvPr>
            <p:ph type="subTitle" idx="1"/>
          </p:nvPr>
        </p:nvSpPr>
        <p:spPr/>
        <p:txBody>
          <a:bodyPr/>
          <a:lstStyle/>
          <a:p>
            <a:r>
              <a:rPr lang="en-US" sz="2800" dirty="0"/>
              <a:t>OAuth</a:t>
            </a:r>
          </a:p>
          <a:p>
            <a:pPr lvl="1"/>
            <a:r>
              <a:rPr lang="en-US" sz="2800" dirty="0"/>
              <a:t>Used for both authorization and authentication</a:t>
            </a:r>
          </a:p>
          <a:p>
            <a:pPr lvl="1"/>
            <a:r>
              <a:rPr lang="en-US" sz="2800" dirty="0"/>
              <a:t>Global scale</a:t>
            </a:r>
          </a:p>
          <a:p>
            <a:pPr lvl="1"/>
            <a:r>
              <a:rPr lang="en-US" sz="2800" dirty="0"/>
              <a:t>Oriented to services</a:t>
            </a:r>
          </a:p>
          <a:p>
            <a:endParaRPr lang="en-US" dirty="0"/>
          </a:p>
          <a:p>
            <a:endParaRPr lang="en-US" dirty="0"/>
          </a:p>
          <a:p>
            <a:r>
              <a:rPr lang="en-US" sz="2800" dirty="0"/>
              <a:t>OAuth</a:t>
            </a:r>
            <a:r>
              <a:rPr lang="lt-LT" sz="2800" dirty="0"/>
              <a:t> is used w</a:t>
            </a:r>
            <a:r>
              <a:rPr lang="en-US" sz="2800" dirty="0"/>
              <a:t>hen we need to grant access to third parties without giving user credentials.</a:t>
            </a:r>
          </a:p>
          <a:p>
            <a:endParaRPr lang="en-US" dirty="0"/>
          </a:p>
          <a:p>
            <a:pPr lvl="1"/>
            <a:endParaRPr lang="en-US" dirty="0"/>
          </a:p>
          <a:p>
            <a:pPr lvl="1"/>
            <a:endParaRPr lang="en-US" dirty="0"/>
          </a:p>
          <a:p>
            <a:pPr marL="452956" lvl="1" indent="0">
              <a:buNone/>
            </a:pPr>
            <a:endParaRPr lang="en-US" dirty="0"/>
          </a:p>
          <a:p>
            <a:pPr marL="452956" lvl="1" indent="0">
              <a:buNone/>
            </a:pPr>
            <a:endParaRPr lang="en-US" dirty="0"/>
          </a:p>
        </p:txBody>
      </p:sp>
    </p:spTree>
    <p:extLst>
      <p:ext uri="{BB962C8B-B14F-4D97-AF65-F5344CB8AC3E}">
        <p14:creationId xmlns:p14="http://schemas.microsoft.com/office/powerpoint/2010/main" val="221940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250E-C854-41F0-94CD-05A10EACD7B3}"/>
              </a:ext>
            </a:extLst>
          </p:cNvPr>
          <p:cNvSpPr>
            <a:spLocks noGrp="1"/>
          </p:cNvSpPr>
          <p:nvPr>
            <p:ph type="ctrTitle"/>
          </p:nvPr>
        </p:nvSpPr>
        <p:spPr/>
        <p:txBody>
          <a:bodyPr/>
          <a:lstStyle/>
          <a:p>
            <a:r>
              <a:rPr lang="lt-LT" dirty="0"/>
              <a:t>OAuth with Auth0</a:t>
            </a:r>
            <a:endParaRPr lang="en-US" dirty="0"/>
          </a:p>
        </p:txBody>
      </p:sp>
      <p:sp>
        <p:nvSpPr>
          <p:cNvPr id="3" name="Slide Number Placeholder 2">
            <a:extLst>
              <a:ext uri="{FF2B5EF4-FFF2-40B4-BE49-F238E27FC236}">
                <a16:creationId xmlns:a16="http://schemas.microsoft.com/office/drawing/2014/main" id="{DD31A913-F525-491A-8203-9C45E040303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a:extLst>
              <a:ext uri="{FF2B5EF4-FFF2-40B4-BE49-F238E27FC236}">
                <a16:creationId xmlns:a16="http://schemas.microsoft.com/office/drawing/2014/main" id="{4B756979-9F75-474C-904B-2AD8561749E3}"/>
              </a:ext>
            </a:extLst>
          </p:cNvPr>
          <p:cNvSpPr>
            <a:spLocks noGrp="1"/>
          </p:cNvSpPr>
          <p:nvPr>
            <p:ph type="subTitle" idx="1"/>
          </p:nvPr>
        </p:nvSpPr>
        <p:spPr>
          <a:xfrm>
            <a:off x="527386" y="1484784"/>
            <a:ext cx="11277263" cy="4595976"/>
          </a:xfrm>
        </p:spPr>
        <p:txBody>
          <a:bodyPr/>
          <a:lstStyle/>
          <a:p>
            <a:r>
              <a:rPr lang="lt-LT" sz="2800" dirty="0"/>
              <a:t>Easy way to use Authentication, Authorization services and much more</a:t>
            </a:r>
          </a:p>
          <a:p>
            <a:endParaRPr lang="lt-LT" dirty="0"/>
          </a:p>
          <a:p>
            <a:r>
              <a:rPr lang="lt-LT" sz="2800" dirty="0"/>
              <a:t>Integrations with many systems and frameworks</a:t>
            </a:r>
          </a:p>
          <a:p>
            <a:endParaRPr lang="lt-LT" sz="2800" dirty="0"/>
          </a:p>
          <a:p>
            <a:r>
              <a:rPr lang="lt-LT" sz="2800" dirty="0">
                <a:hlinkClick r:id="rId2"/>
              </a:rPr>
              <a:t>Auth0 integretion to Angular 2</a:t>
            </a:r>
            <a:r>
              <a:rPr lang="en-US" sz="2800" dirty="0">
                <a:hlinkClick r:id="rId2"/>
              </a:rPr>
              <a:t>+</a:t>
            </a:r>
            <a:endParaRPr lang="lt-LT" sz="2800" dirty="0"/>
          </a:p>
          <a:p>
            <a:endParaRPr lang="en-US" sz="2800" dirty="0"/>
          </a:p>
        </p:txBody>
      </p:sp>
      <p:pic>
        <p:nvPicPr>
          <p:cNvPr id="6" name="Picture 5">
            <a:hlinkClick r:id="rId3"/>
            <a:extLst>
              <a:ext uri="{FF2B5EF4-FFF2-40B4-BE49-F238E27FC236}">
                <a16:creationId xmlns:a16="http://schemas.microsoft.com/office/drawing/2014/main" id="{0374F75F-83A8-411F-A4E9-7261E01587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400" y="3898900"/>
            <a:ext cx="5048250" cy="1828800"/>
          </a:xfrm>
          <a:prstGeom prst="rect">
            <a:avLst/>
          </a:prstGeom>
        </p:spPr>
      </p:pic>
    </p:spTree>
    <p:extLst>
      <p:ext uri="{BB962C8B-B14F-4D97-AF65-F5344CB8AC3E}">
        <p14:creationId xmlns:p14="http://schemas.microsoft.com/office/powerpoint/2010/main" val="201541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997A-0117-4C49-A073-90BE534BD46A}"/>
              </a:ext>
            </a:extLst>
          </p:cNvPr>
          <p:cNvSpPr>
            <a:spLocks noGrp="1"/>
          </p:cNvSpPr>
          <p:nvPr>
            <p:ph type="ctrTitle"/>
          </p:nvPr>
        </p:nvSpPr>
        <p:spPr/>
        <p:txBody>
          <a:bodyPr/>
          <a:lstStyle/>
          <a:p>
            <a:r>
              <a:rPr lang="en-US" dirty="0"/>
              <a:t>Authentication with Route Guards</a:t>
            </a:r>
          </a:p>
        </p:txBody>
      </p:sp>
      <p:sp>
        <p:nvSpPr>
          <p:cNvPr id="3" name="Slide Number Placeholder 2">
            <a:extLst>
              <a:ext uri="{FF2B5EF4-FFF2-40B4-BE49-F238E27FC236}">
                <a16:creationId xmlns:a16="http://schemas.microsoft.com/office/drawing/2014/main" id="{83207C40-0E8A-4613-A4A6-25CE2DDCAB45}"/>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a:extLst>
              <a:ext uri="{FF2B5EF4-FFF2-40B4-BE49-F238E27FC236}">
                <a16:creationId xmlns:a16="http://schemas.microsoft.com/office/drawing/2014/main" id="{3C28F776-5B67-423A-BCB0-4C575426B638}"/>
              </a:ext>
            </a:extLst>
          </p:cNvPr>
          <p:cNvSpPr>
            <a:spLocks noGrp="1"/>
          </p:cNvSpPr>
          <p:nvPr>
            <p:ph type="subTitle" idx="1"/>
          </p:nvPr>
        </p:nvSpPr>
        <p:spPr>
          <a:xfrm>
            <a:off x="527387" y="1484784"/>
            <a:ext cx="7206913" cy="4595976"/>
          </a:xfrm>
        </p:spPr>
        <p:txBody>
          <a:bodyPr/>
          <a:lstStyle/>
          <a:p>
            <a:r>
              <a:rPr lang="en-US" sz="2800" dirty="0"/>
              <a:t>Make an angular service to define if route can be accessed or not</a:t>
            </a:r>
          </a:p>
          <a:p>
            <a:endParaRPr lang="en-US" sz="2800" dirty="0"/>
          </a:p>
          <a:p>
            <a:r>
              <a:rPr lang="en-US" sz="2800" dirty="0"/>
              <a:t>{ path: 'employees', component: EmployeesComponent, canActivate: [</a:t>
            </a:r>
            <a:r>
              <a:rPr lang="en-US" sz="2800" dirty="0" err="1"/>
              <a:t>AuthGuard</a:t>
            </a:r>
            <a:r>
              <a:rPr lang="en-US" sz="2800" dirty="0"/>
              <a:t>] }</a:t>
            </a:r>
          </a:p>
          <a:p>
            <a:pPr marL="0" indent="0">
              <a:buNone/>
            </a:pPr>
            <a:endParaRPr lang="en-US" sz="2800" dirty="0"/>
          </a:p>
          <a:p>
            <a:pPr marL="0" indent="0">
              <a:buNone/>
            </a:pPr>
            <a:endParaRPr lang="en-US" sz="2800" dirty="0"/>
          </a:p>
          <a:p>
            <a:endParaRPr lang="en-US" sz="2800" dirty="0"/>
          </a:p>
          <a:p>
            <a:endParaRPr lang="en-US" sz="2800" dirty="0"/>
          </a:p>
          <a:p>
            <a:endParaRPr lang="en-US" sz="2800" dirty="0"/>
          </a:p>
          <a:p>
            <a:pPr marL="0" indent="0">
              <a:buNone/>
            </a:pPr>
            <a:r>
              <a:rPr lang="en-US" sz="2800" dirty="0"/>
              <a:t> </a:t>
            </a:r>
          </a:p>
          <a:p>
            <a:pPr marL="0" indent="0">
              <a:buNone/>
            </a:pPr>
            <a:endParaRPr lang="en-US" sz="2800" dirty="0"/>
          </a:p>
          <a:p>
            <a:pPr marL="0" indent="0">
              <a:buNone/>
            </a:pPr>
            <a:endParaRPr lang="en-US" sz="2800" dirty="0"/>
          </a:p>
          <a:p>
            <a:pPr marL="0" indent="0">
              <a:buNone/>
            </a:pPr>
            <a:endParaRPr lang="en-US" sz="2800" dirty="0"/>
          </a:p>
        </p:txBody>
      </p:sp>
      <p:pic>
        <p:nvPicPr>
          <p:cNvPr id="5" name="Picture 4">
            <a:hlinkClick r:id="rId2"/>
            <a:extLst>
              <a:ext uri="{FF2B5EF4-FFF2-40B4-BE49-F238E27FC236}">
                <a16:creationId xmlns:a16="http://schemas.microsoft.com/office/drawing/2014/main" id="{A0DD4D2B-E7F8-4673-A144-353D86A797D9}"/>
              </a:ext>
            </a:extLst>
          </p:cNvPr>
          <p:cNvPicPr>
            <a:picLocks noChangeAspect="1"/>
          </p:cNvPicPr>
          <p:nvPr/>
        </p:nvPicPr>
        <p:blipFill>
          <a:blip r:embed="rId3"/>
          <a:stretch>
            <a:fillRect/>
          </a:stretch>
        </p:blipFill>
        <p:spPr>
          <a:xfrm>
            <a:off x="8045450" y="2297020"/>
            <a:ext cx="3167427" cy="2971504"/>
          </a:xfrm>
          <a:prstGeom prst="rect">
            <a:avLst/>
          </a:prstGeom>
        </p:spPr>
      </p:pic>
    </p:spTree>
    <p:extLst>
      <p:ext uri="{BB962C8B-B14F-4D97-AF65-F5344CB8AC3E}">
        <p14:creationId xmlns:p14="http://schemas.microsoft.com/office/powerpoint/2010/main" val="360947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a:hlinkClick r:id="rId2"/>
              </a:rPr>
              <a:t>https://jwt.io/</a:t>
            </a:r>
            <a:endParaRPr lang="en-US" dirty="0"/>
          </a:p>
          <a:p>
            <a:r>
              <a:rPr lang="en-US" dirty="0">
                <a:hlinkClick r:id="rId3"/>
              </a:rPr>
              <a:t>https://auth0.com/docs/quickstart/spa/angular2/01-login</a:t>
            </a:r>
            <a:endParaRPr lang="en-US" dirty="0"/>
          </a:p>
          <a:p>
            <a:r>
              <a:rPr lang="en-US" dirty="0">
                <a:hlinkClick r:id="rId4"/>
              </a:rPr>
              <a:t>https://medium.com/@ryanchenkie_40935/angular-authentication-using-route-guards-bf7a4ca13ae3</a:t>
            </a: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98603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ulinė skaidr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vika">
      <a:majorFont>
        <a:latin typeface="Klavika Md"/>
        <a:ea typeface=""/>
        <a:cs typeface=""/>
      </a:majorFont>
      <a:minorFont>
        <a:latin typeface="Klavik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7918DE28-9CA1-47CC-8A63-FD7D298CDC10}"/>
    </a:ext>
  </a:extLst>
</a:theme>
</file>

<file path=ppt/theme/theme2.xml><?xml version="1.0" encoding="utf-8"?>
<a:theme xmlns:a="http://schemas.openxmlformats.org/drawingml/2006/main" name="Vidinė skaidrė">
  <a:themeElements>
    <a:clrScheme name="NRD grafikas">
      <a:dk1>
        <a:sysClr val="windowText" lastClr="000000"/>
      </a:dk1>
      <a:lt1>
        <a:sysClr val="window" lastClr="FFFFFF"/>
      </a:lt1>
      <a:dk2>
        <a:srgbClr val="1F497D"/>
      </a:dk2>
      <a:lt2>
        <a:srgbClr val="EEECE1"/>
      </a:lt2>
      <a:accent1>
        <a:srgbClr val="961E1E"/>
      </a:accent1>
      <a:accent2>
        <a:srgbClr val="E5785C"/>
      </a:accent2>
      <a:accent3>
        <a:srgbClr val="C14040"/>
      </a:accent3>
      <a:accent4>
        <a:srgbClr val="C0C1C2"/>
      </a:accent4>
      <a:accent5>
        <a:srgbClr val="414042"/>
      </a:accent5>
      <a:accent6>
        <a:srgbClr val="D88541"/>
      </a:accent6>
      <a:hlink>
        <a:srgbClr val="0000FF"/>
      </a:hlink>
      <a:folHlink>
        <a:srgbClr val="800080"/>
      </a:folHlink>
    </a:clrScheme>
    <a:fontScheme name="Klavika2">
      <a:majorFont>
        <a:latin typeface="Klavika Rg"/>
        <a:ea typeface=""/>
        <a:cs typeface=""/>
      </a:majorFont>
      <a:minorFont>
        <a:latin typeface="Klavika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87319914-2BB7-4A04-8951-DEA2E974F744}"/>
    </a:ext>
  </a:extLst>
</a:theme>
</file>

<file path=docProps/app.xml><?xml version="1.0" encoding="utf-8"?>
<Properties xmlns="http://schemas.openxmlformats.org/officeDocument/2006/extended-properties" xmlns:vt="http://schemas.openxmlformats.org/officeDocument/2006/docPropsVTypes">
  <TotalTime>9875</TotalTime>
  <Words>227</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Klavika Lt</vt:lpstr>
      <vt:lpstr>Klavika Rg</vt:lpstr>
      <vt:lpstr>Times New Roman</vt:lpstr>
      <vt:lpstr>Wingdings</vt:lpstr>
      <vt:lpstr>Titulinė skaidrė</vt:lpstr>
      <vt:lpstr>Vidinė skaidrė</vt:lpstr>
      <vt:lpstr>Project with Angular 2 Part 3</vt:lpstr>
      <vt:lpstr>Authentication and Authorization</vt:lpstr>
      <vt:lpstr>JWT ( JSON WEB TOKENS )</vt:lpstr>
      <vt:lpstr>Authorization with OAuth</vt:lpstr>
      <vt:lpstr>OAuth with Auth0</vt:lpstr>
      <vt:lpstr>Authentication with Route Guards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Simonas Šitkauskas</dc:creator>
  <cp:lastModifiedBy>Vilius</cp:lastModifiedBy>
  <cp:revision>459</cp:revision>
  <dcterms:created xsi:type="dcterms:W3CDTF">2017-03-16T06:49:10Z</dcterms:created>
  <dcterms:modified xsi:type="dcterms:W3CDTF">2018-04-05T15:36:14Z</dcterms:modified>
</cp:coreProperties>
</file>