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57" r:id="rId3"/>
    <p:sldId id="290" r:id="rId4"/>
    <p:sldId id="294" r:id="rId5"/>
    <p:sldId id="291" r:id="rId6"/>
    <p:sldId id="292" r:id="rId7"/>
    <p:sldId id="289" r:id="rId8"/>
    <p:sldId id="293"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94660"/>
  </p:normalViewPr>
  <p:slideViewPr>
    <p:cSldViewPr snapToGrid="0">
      <p:cViewPr varScale="1">
        <p:scale>
          <a:sx n="77" d="100"/>
          <a:sy n="77"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728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79259-0C81-4A32-A708-F66BB5C8C95A}" type="datetimeFigureOut">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5" name="Poraštės vietos rezervavimo ženklas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6" name="Skaidrės numerio vietos rezervavimo ženklas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2AAAA0-BA88-422F-9038-A0A5CDFBB809}"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68673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23409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9666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6919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81385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35768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8731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si</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Vietnam</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Bhutan</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Laos</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Azerbaijan</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Cambodia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Afri</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Liberia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R</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w</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anda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Mala</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Zanzibar</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Ken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y</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Lesoto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Mozambi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que</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South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Sudan</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Mauri</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t</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ius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Madagas</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ar</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Nigeria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Tanzania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Centr</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al</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Ameri</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Guatemala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Domini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Republic</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Grenada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Lucia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Vincent</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&amp;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the</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Grenadines</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Commonwelth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of</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Dominica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Australia </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&amp;</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O</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eania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Vanuatu</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Sol</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mon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islands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733" b="1"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Europ</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e</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Nor</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way</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Lithuania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roatia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Kosov</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Belorussia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ts val="2400"/>
              </a:lnSpc>
              <a:spcBef>
                <a:spcPts val="0"/>
              </a:spcBef>
              <a:spcAft>
                <a:spcPts val="0"/>
              </a:spcAft>
              <a:buClrTx/>
              <a:buSzTx/>
              <a:buFontTx/>
              <a:buBlip>
                <a:blip r:embed="rId2"/>
              </a:buBlip>
              <a:tabLst/>
              <a:defRPr/>
            </a:pPr>
            <a:endParaRPr kumimoji="0" lang="en-US" sz="1733" b="0"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2026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E75C0A-F1A1-4D0F-83FF-E4C5074DED59}" type="datetime1">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26033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2910011919"/>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19030890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de.visualstudio.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odejs.org/en/download/"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s://github.com/angular/angular-cl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v4-alpha.getbootstrap.com/" TargetMode="External"/><Relationship Id="rId2" Type="http://schemas.openxmlformats.org/officeDocument/2006/relationships/hyperlink" Target="https://medium.com/codingthesmartway-com-blog/using-bootstrap-with-angular-c83c3cee3f4a"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g-bootstrap.github.io/#/hom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ursetro.com/posts/code/111/Using-the-Angular-5-Router-(Tutoria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codingthesmartway-com-blog/using-bootstrap-with-angular-c83c3cee3f4a" TargetMode="External"/><Relationship Id="rId2" Type="http://schemas.openxmlformats.org/officeDocument/2006/relationships/hyperlink" Target="https://github.com/angular/angular-cli" TargetMode="External"/><Relationship Id="rId1" Type="http://schemas.openxmlformats.org/officeDocument/2006/relationships/slideLayout" Target="../slideLayouts/slideLayout4.xml"/><Relationship Id="rId6" Type="http://schemas.openxmlformats.org/officeDocument/2006/relationships/hyperlink" Target="https://angular.io/guide/structural-directives" TargetMode="External"/><Relationship Id="rId5" Type="http://schemas.openxmlformats.org/officeDocument/2006/relationships/hyperlink" Target="https://ng-bootstrap.github.io/#/home" TargetMode="External"/><Relationship Id="rId4" Type="http://schemas.openxmlformats.org/officeDocument/2006/relationships/hyperlink" Target="https://coursetro.com/posts/code/111/Using-the-Angular-5-Router-(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p:txBody>
          <a:bodyPr>
            <a:normAutofit/>
          </a:bodyPr>
          <a:lstStyle/>
          <a:p>
            <a:r>
              <a:rPr lang="en-US" sz="4400" dirty="0" smtClean="0">
                <a:latin typeface="+mn-lt"/>
                <a:cs typeface="Times New Roman" panose="02020603050405020304" pitchFamily="18" charset="0"/>
              </a:rPr>
              <a:t>Project with Angular 2</a:t>
            </a:r>
            <a:br>
              <a:rPr lang="en-US" sz="4400" dirty="0" smtClean="0">
                <a:latin typeface="+mn-lt"/>
                <a:cs typeface="Times New Roman" panose="02020603050405020304" pitchFamily="18" charset="0"/>
              </a:rPr>
            </a:br>
            <a:r>
              <a:rPr lang="en-US" sz="4400" dirty="0" smtClean="0">
                <a:latin typeface="+mn-lt"/>
                <a:cs typeface="Times New Roman" panose="02020603050405020304" pitchFamily="18" charset="0"/>
              </a:rPr>
              <a:t>Part 1</a:t>
            </a:r>
            <a:endParaRPr lang="lt-LT" sz="4400" dirty="0">
              <a:latin typeface="+mn-lt"/>
              <a:cs typeface="Times New Roman" panose="02020603050405020304" pitchFamily="18" charset="0"/>
            </a:endParaRPr>
          </a:p>
        </p:txBody>
      </p:sp>
      <p:sp>
        <p:nvSpPr>
          <p:cNvPr id="4" name="AutoShape 2" descr="Vaizdo rezultatas pagal u&amp;zcaron;klaus&amp;aogon; „elasticsearch“"/>
          <p:cNvSpPr>
            <a:spLocks noGrp="1" noChangeAspect="1" noChangeArrowheads="1"/>
          </p:cNvSpPr>
          <p:nvPr>
            <p:ph type="subTitle" idx="1"/>
          </p:nvPr>
        </p:nvSpPr>
        <p:spPr bwMode="auto">
          <a:xfrm>
            <a:off x="426726" y="4709160"/>
            <a:ext cx="11338559" cy="10401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lt-LT" sz="1400" dirty="0"/>
          </a:p>
          <a:p>
            <a:r>
              <a:rPr lang="lt-LT" sz="1400" dirty="0"/>
              <a:t>NRD Akademija </a:t>
            </a:r>
            <a:r>
              <a:rPr lang="en-GB" sz="1400" dirty="0" smtClean="0"/>
              <a:t>2018</a:t>
            </a:r>
            <a:endParaRPr lang="lt-LT" sz="1400" dirty="0"/>
          </a:p>
          <a:p>
            <a:r>
              <a:rPr lang="en-US" sz="1400" dirty="0" smtClean="0"/>
              <a:t>Vilius Arminas</a:t>
            </a:r>
            <a:endParaRPr lang="lt-LT" sz="1400" dirty="0"/>
          </a:p>
          <a:p>
            <a:r>
              <a:rPr lang="lt-LT" sz="1400" dirty="0" smtClean="0"/>
              <a:t>2017-0</a:t>
            </a:r>
            <a:r>
              <a:rPr lang="en-GB" sz="1400" dirty="0"/>
              <a:t>2</a:t>
            </a:r>
            <a:r>
              <a:rPr lang="lt-LT" sz="1400" dirty="0" smtClean="0"/>
              <a:t>-</a:t>
            </a:r>
            <a:r>
              <a:rPr lang="en-GB" sz="1400" dirty="0" smtClean="0"/>
              <a:t>09</a:t>
            </a:r>
            <a:r>
              <a:rPr lang="lt-LT" sz="1400" dirty="0" smtClean="0"/>
              <a:t>, </a:t>
            </a:r>
            <a:r>
              <a:rPr lang="en-US" sz="1400" dirty="0" smtClean="0"/>
              <a:t>Kaunas</a:t>
            </a:r>
            <a:endParaRPr lang="lt-LT" sz="1400" dirty="0"/>
          </a:p>
        </p:txBody>
      </p:sp>
    </p:spTree>
    <p:extLst>
      <p:ext uri="{BB962C8B-B14F-4D97-AF65-F5344CB8AC3E}">
        <p14:creationId xmlns:p14="http://schemas.microsoft.com/office/powerpoint/2010/main" val="200272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topic</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4897112" y="1340773"/>
            <a:ext cx="7535958" cy="4595976"/>
          </a:xfrm>
        </p:spPr>
        <p:txBody>
          <a:bodyPr numCol="1"/>
          <a:lstStyle/>
          <a:p>
            <a:pPr marL="452956" lvl="1" indent="0">
              <a:buNone/>
            </a:pPr>
            <a:endParaRPr lang="en-US" sz="2000" dirty="0" smtClean="0"/>
          </a:p>
          <a:p>
            <a:pPr marL="452956" lvl="1" indent="0">
              <a:buNone/>
            </a:pPr>
            <a:endParaRPr lang="en-US" sz="2000" dirty="0"/>
          </a:p>
          <a:p>
            <a:pPr marL="452956" lvl="1" indent="0">
              <a:buNone/>
            </a:pPr>
            <a:endParaRPr lang="en-US" sz="2000" dirty="0" smtClean="0"/>
          </a:p>
          <a:p>
            <a:pPr marL="452956" lvl="1" indent="0">
              <a:buNone/>
            </a:pPr>
            <a:endParaRPr lang="en-US" sz="2800" dirty="0" smtClean="0"/>
          </a:p>
          <a:p>
            <a:r>
              <a:rPr lang="en-US" dirty="0" smtClean="0"/>
              <a:t>Inventory model</a:t>
            </a:r>
          </a:p>
          <a:p>
            <a:pPr lvl="1"/>
            <a:r>
              <a:rPr lang="en-US" dirty="0" smtClean="0"/>
              <a:t>Id</a:t>
            </a:r>
          </a:p>
          <a:p>
            <a:pPr lvl="1"/>
            <a:r>
              <a:rPr lang="en-US" dirty="0" smtClean="0"/>
              <a:t>Name</a:t>
            </a:r>
          </a:p>
          <a:p>
            <a:pPr lvl="1"/>
            <a:r>
              <a:rPr lang="en-US" dirty="0" smtClean="0"/>
              <a:t>Amount</a:t>
            </a:r>
          </a:p>
          <a:p>
            <a:pPr lvl="1"/>
            <a:r>
              <a:rPr lang="en-US" dirty="0" smtClean="0"/>
              <a:t>Taken</a:t>
            </a:r>
          </a:p>
          <a:p>
            <a:pPr lvl="1"/>
            <a:r>
              <a:rPr lang="en-US" dirty="0" smtClean="0"/>
              <a:t>Type</a:t>
            </a:r>
          </a:p>
          <a:p>
            <a:pPr lvl="1"/>
            <a:endParaRPr lang="en-US" sz="2000" dirty="0" smtClean="0"/>
          </a:p>
        </p:txBody>
      </p:sp>
      <p:sp>
        <p:nvSpPr>
          <p:cNvPr id="5" name="Subtitle 3"/>
          <p:cNvSpPr txBox="1">
            <a:spLocks/>
          </p:cNvSpPr>
          <p:nvPr/>
        </p:nvSpPr>
        <p:spPr>
          <a:xfrm>
            <a:off x="679786" y="1637184"/>
            <a:ext cx="8938039" cy="4595976"/>
          </a:xfrm>
          <a:prstGeom prst="rect">
            <a:avLst/>
          </a:prstGeom>
        </p:spPr>
        <p:txBody>
          <a:bodyPr numCol="1">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r>
              <a:rPr lang="en-US" dirty="0" smtClean="0"/>
              <a:t>Inventory Management System</a:t>
            </a:r>
          </a:p>
          <a:p>
            <a:pPr lvl="1"/>
            <a:r>
              <a:rPr lang="en-US" dirty="0" smtClean="0"/>
              <a:t>System to manage office employees and inventory.</a:t>
            </a:r>
          </a:p>
          <a:p>
            <a:endParaRPr lang="en-US" sz="2000" dirty="0" smtClean="0"/>
          </a:p>
          <a:p>
            <a:r>
              <a:rPr lang="en-US" dirty="0" smtClean="0"/>
              <a:t>Employee model		</a:t>
            </a:r>
          </a:p>
          <a:p>
            <a:pPr lvl="1"/>
            <a:r>
              <a:rPr lang="en-US" dirty="0" smtClean="0"/>
              <a:t>Id</a:t>
            </a:r>
          </a:p>
          <a:p>
            <a:pPr lvl="1"/>
            <a:r>
              <a:rPr lang="en-US" dirty="0" smtClean="0"/>
              <a:t>First Name</a:t>
            </a:r>
          </a:p>
          <a:p>
            <a:pPr lvl="1"/>
            <a:r>
              <a:rPr lang="en-US" dirty="0" smtClean="0"/>
              <a:t>Email</a:t>
            </a:r>
          </a:p>
          <a:p>
            <a:pPr lvl="1"/>
            <a:r>
              <a:rPr lang="en-US" dirty="0" smtClean="0"/>
              <a:t>Workplace</a:t>
            </a:r>
          </a:p>
          <a:p>
            <a:pPr lvl="1"/>
            <a:r>
              <a:rPr lang="en-US" dirty="0" smtClean="0"/>
              <a:t>Inventory[ ]</a:t>
            </a:r>
            <a:endParaRPr lang="en-US" sz="2000" dirty="0" smtClean="0"/>
          </a:p>
          <a:p>
            <a:pPr lvl="1"/>
            <a:endParaRPr lang="en-US" sz="2000" dirty="0"/>
          </a:p>
        </p:txBody>
      </p:sp>
    </p:spTree>
    <p:extLst>
      <p:ext uri="{BB962C8B-B14F-4D97-AF65-F5344CB8AC3E}">
        <p14:creationId xmlns:p14="http://schemas.microsoft.com/office/powerpoint/2010/main" val="22830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 Studio </a:t>
            </a:r>
            <a:r>
              <a:rPr lang="en-US" dirty="0"/>
              <a:t>C</a:t>
            </a:r>
            <a:r>
              <a:rPr lang="en-US" dirty="0" smtClean="0"/>
              <a:t>ode</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Install Visual Studio Code </a:t>
            </a:r>
          </a:p>
          <a:p>
            <a:pPr marL="0" indent="0">
              <a:buNone/>
            </a:pPr>
            <a:endParaRPr lang="en-US" dirty="0" smtClean="0"/>
          </a:p>
          <a:p>
            <a:r>
              <a:rPr lang="en-US" dirty="0" err="1" smtClean="0"/>
              <a:t>Usefull</a:t>
            </a:r>
            <a:r>
              <a:rPr lang="en-US" dirty="0" smtClean="0"/>
              <a:t> extensions</a:t>
            </a:r>
          </a:p>
          <a:p>
            <a:pPr lvl="1"/>
            <a:r>
              <a:rPr lang="en-US" dirty="0" smtClean="0"/>
              <a:t>Angular v5 Snippets</a:t>
            </a:r>
          </a:p>
          <a:p>
            <a:pPr lvl="1"/>
            <a:r>
              <a:rPr lang="en-US" dirty="0" err="1" smtClean="0"/>
              <a:t>TsLint</a:t>
            </a:r>
            <a:endParaRPr lang="en-US" dirty="0" smtClean="0"/>
          </a:p>
          <a:p>
            <a:pPr lvl="1"/>
            <a:r>
              <a:rPr lang="en-US" dirty="0" smtClean="0"/>
              <a:t>File-icons</a:t>
            </a:r>
          </a:p>
          <a:p>
            <a:endParaRPr lang="en-US" dirty="0"/>
          </a:p>
          <a:p>
            <a:r>
              <a:rPr lang="en-US" dirty="0" smtClean="0"/>
              <a:t>Use integrated </a:t>
            </a:r>
            <a:r>
              <a:rPr lang="en-US" dirty="0" err="1" smtClean="0"/>
              <a:t>cmd</a:t>
            </a:r>
            <a:endParaRPr lang="en-US" dirty="0" smtClean="0"/>
          </a:p>
          <a:p>
            <a:pPr lvl="1"/>
            <a:r>
              <a:rPr lang="en-US" dirty="0" smtClean="0"/>
              <a:t>View - &gt; Integrated Terminal</a:t>
            </a:r>
          </a:p>
        </p:txBody>
      </p:sp>
      <p:pic>
        <p:nvPicPr>
          <p:cNvPr id="6" name="Picture 5">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9544" y="1148514"/>
            <a:ext cx="3822110" cy="3822110"/>
          </a:xfrm>
          <a:prstGeom prst="rect">
            <a:avLst/>
          </a:prstGeom>
        </p:spPr>
      </p:pic>
    </p:spTree>
    <p:extLst>
      <p:ext uri="{BB962C8B-B14F-4D97-AF65-F5344CB8AC3E}">
        <p14:creationId xmlns:p14="http://schemas.microsoft.com/office/powerpoint/2010/main" val="384401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Starting a new project</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Install Node.js</a:t>
            </a:r>
          </a:p>
          <a:p>
            <a:pPr marL="0" indent="0">
              <a:buNone/>
            </a:pPr>
            <a:endParaRPr lang="en-US" dirty="0" smtClean="0"/>
          </a:p>
          <a:p>
            <a:pPr>
              <a:spcAft>
                <a:spcPts val="600"/>
              </a:spcAft>
            </a:pPr>
            <a:r>
              <a:rPr lang="en-US" dirty="0" smtClean="0"/>
              <a:t>Install Angular-cli</a:t>
            </a:r>
          </a:p>
          <a:p>
            <a:pPr lvl="1"/>
            <a:r>
              <a:rPr lang="en-US" sz="2000" dirty="0" err="1">
                <a:latin typeface="Courier New" panose="02070309020205020404" pitchFamily="49" charset="0"/>
                <a:cs typeface="Courier New" panose="02070309020205020404" pitchFamily="49" charset="0"/>
              </a:rPr>
              <a:t>n</a:t>
            </a:r>
            <a:r>
              <a:rPr lang="en-US" sz="2000" dirty="0" err="1" smtClean="0">
                <a:latin typeface="Courier New" panose="02070309020205020404" pitchFamily="49" charset="0"/>
                <a:cs typeface="Courier New" panose="02070309020205020404" pitchFamily="49" charset="0"/>
              </a:rPr>
              <a:t>pm</a:t>
            </a:r>
            <a:r>
              <a:rPr lang="en-US" sz="2000" dirty="0" smtClean="0">
                <a:latin typeface="Courier New" panose="02070309020205020404" pitchFamily="49" charset="0"/>
                <a:cs typeface="Courier New" panose="02070309020205020404" pitchFamily="49" charset="0"/>
              </a:rPr>
              <a:t> install -g @angular/cli</a:t>
            </a:r>
          </a:p>
          <a:p>
            <a:pPr marL="452956" lvl="1" indent="0">
              <a:buNone/>
            </a:pPr>
            <a:endParaRPr lang="en-US" dirty="0" smtClean="0"/>
          </a:p>
          <a:p>
            <a:pPr>
              <a:spcAft>
                <a:spcPts val="600"/>
              </a:spcAft>
            </a:pPr>
            <a:r>
              <a:rPr lang="en-US" dirty="0" smtClean="0"/>
              <a:t>Create new project</a:t>
            </a:r>
          </a:p>
          <a:p>
            <a:pPr lvl="1"/>
            <a:r>
              <a:rPr lang="en-US" sz="2000" dirty="0" smtClean="0">
                <a:latin typeface="Courier New" panose="02070309020205020404" pitchFamily="49" charset="0"/>
                <a:cs typeface="Courier New" panose="02070309020205020404" pitchFamily="49" charset="0"/>
              </a:rPr>
              <a:t>ng new inventory-management</a:t>
            </a:r>
          </a:p>
          <a:p>
            <a:pPr lvl="1"/>
            <a:r>
              <a:rPr lang="en-US" sz="2000" dirty="0">
                <a:latin typeface="Courier New" panose="02070309020205020404" pitchFamily="49" charset="0"/>
                <a:cs typeface="Courier New" panose="02070309020205020404" pitchFamily="49" charset="0"/>
              </a:rPr>
              <a:t>c</a:t>
            </a:r>
            <a:r>
              <a:rPr lang="en-US" sz="2000" dirty="0" smtClean="0">
                <a:latin typeface="Courier New" panose="02070309020205020404" pitchFamily="49" charset="0"/>
                <a:cs typeface="Courier New" panose="02070309020205020404" pitchFamily="49" charset="0"/>
              </a:rPr>
              <a:t>d inventory-management</a:t>
            </a:r>
          </a:p>
          <a:p>
            <a:pPr lvl="1"/>
            <a:r>
              <a:rPr lang="en-US" sz="2000" dirty="0" smtClean="0">
                <a:latin typeface="Courier New" panose="02070309020205020404" pitchFamily="49" charset="0"/>
                <a:cs typeface="Courier New" panose="02070309020205020404" pitchFamily="49" charset="0"/>
              </a:rPr>
              <a:t>ng serve</a:t>
            </a:r>
            <a:endParaRPr lang="en-US" sz="2000" dirty="0">
              <a:latin typeface="Courier New" panose="02070309020205020404" pitchFamily="49" charset="0"/>
              <a:cs typeface="Courier New" panose="02070309020205020404" pitchFamily="49" charset="0"/>
            </a:endParaRPr>
          </a:p>
        </p:txBody>
      </p:sp>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3659" y="1662545"/>
            <a:ext cx="2959777" cy="1810397"/>
          </a:xfrm>
          <a:prstGeom prst="rect">
            <a:avLst/>
          </a:prstGeom>
        </p:spPr>
      </p:pic>
      <p:pic>
        <p:nvPicPr>
          <p:cNvPr id="6" name="Picture 5">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2035" y="3381502"/>
            <a:ext cx="3999207" cy="2596888"/>
          </a:xfrm>
          <a:prstGeom prst="rect">
            <a:avLst/>
          </a:prstGeom>
        </p:spPr>
      </p:pic>
    </p:spTree>
    <p:extLst>
      <p:ext uri="{BB962C8B-B14F-4D97-AF65-F5344CB8AC3E}">
        <p14:creationId xmlns:p14="http://schemas.microsoft.com/office/powerpoint/2010/main" val="292644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 4</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pPr>
              <a:spcAft>
                <a:spcPts val="600"/>
              </a:spcAft>
            </a:pPr>
            <a:r>
              <a:rPr lang="en-US" dirty="0" smtClean="0">
                <a:hlinkClick r:id="rId2"/>
              </a:rPr>
              <a:t>Adding </a:t>
            </a:r>
            <a:r>
              <a:rPr lang="en-US" dirty="0">
                <a:hlinkClick r:id="rId2"/>
              </a:rPr>
              <a:t>B</a:t>
            </a:r>
            <a:r>
              <a:rPr lang="en-US" dirty="0" smtClean="0">
                <a:hlinkClick r:id="rId2"/>
              </a:rPr>
              <a:t>ootstrap Via </a:t>
            </a:r>
            <a:r>
              <a:rPr lang="en-US" dirty="0" smtClean="0">
                <a:hlinkClick r:id="rId2"/>
              </a:rPr>
              <a:t>NPM</a:t>
            </a:r>
            <a:endParaRPr lang="en-US" sz="2000" dirty="0">
              <a:latin typeface="Courier New" panose="02070309020205020404" pitchFamily="49" charset="0"/>
              <a:cs typeface="Courier New" panose="02070309020205020404" pitchFamily="49" charset="0"/>
            </a:endParaRPr>
          </a:p>
          <a:p>
            <a:pPr lvl="1">
              <a:spcAft>
                <a:spcPts val="600"/>
              </a:spcAft>
            </a:pP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install bootstrap@4.0.0-alpha.6 </a:t>
            </a:r>
            <a:r>
              <a:rPr lang="en-US" sz="2000" dirty="0" err="1" smtClean="0">
                <a:latin typeface="Courier New" panose="02070309020205020404" pitchFamily="49" charset="0"/>
                <a:cs typeface="Courier New" panose="02070309020205020404" pitchFamily="49" charset="0"/>
              </a:rPr>
              <a:t>jquery</a:t>
            </a:r>
            <a:r>
              <a:rPr lang="en-US" sz="2000" dirty="0" smtClean="0">
                <a:latin typeface="Courier New" panose="02070309020205020404" pitchFamily="49" charset="0"/>
                <a:cs typeface="Courier New" panose="02070309020205020404" pitchFamily="49" charset="0"/>
              </a:rPr>
              <a:t> --save</a:t>
            </a:r>
          </a:p>
          <a:p>
            <a:pPr marL="452956" lvl="1" indent="0">
              <a:buNone/>
            </a:pPr>
            <a:endParaRPr lang="en-US" dirty="0" smtClean="0"/>
          </a:p>
          <a:p>
            <a:pPr>
              <a:spcAft>
                <a:spcPts val="1200"/>
              </a:spcAft>
            </a:pPr>
            <a:r>
              <a:rPr lang="en-US" dirty="0" smtClean="0"/>
              <a:t>Including </a:t>
            </a:r>
            <a:r>
              <a:rPr lang="en-US" dirty="0" err="1" smtClean="0"/>
              <a:t>css</a:t>
            </a:r>
            <a:r>
              <a:rPr lang="en-US" dirty="0" smtClean="0"/>
              <a:t> and </a:t>
            </a:r>
            <a:r>
              <a:rPr lang="en-US" dirty="0" err="1" smtClean="0"/>
              <a:t>js</a:t>
            </a:r>
            <a:r>
              <a:rPr lang="en-US" dirty="0" smtClean="0"/>
              <a:t> files to </a:t>
            </a:r>
            <a:r>
              <a:rPr lang="en-US" dirty="0"/>
              <a:t>angular-</a:t>
            </a:r>
            <a:r>
              <a:rPr lang="en-US" dirty="0" err="1"/>
              <a:t>cli.json</a:t>
            </a:r>
            <a:r>
              <a:rPr lang="en-US" dirty="0"/>
              <a:t> </a:t>
            </a:r>
            <a:r>
              <a:rPr lang="en-US" dirty="0" smtClean="0"/>
              <a:t>file</a:t>
            </a:r>
            <a:endParaRPr lang="en-US" dirty="0" smtClean="0"/>
          </a:p>
          <a:p>
            <a:pPr marL="0" indent="0">
              <a:buNone/>
            </a:pPr>
            <a:r>
              <a:rPr lang="en-US" sz="2000" i="1" dirty="0">
                <a:latin typeface="Courier New" panose="02070309020205020404" pitchFamily="49" charset="0"/>
                <a:cs typeface="Courier New" panose="02070309020205020404" pitchFamily="49" charset="0"/>
              </a:rPr>
              <a:t>"styles"</a:t>
            </a: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"styles.css",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node_modules</a:t>
            </a:r>
            <a:r>
              <a:rPr lang="en-US" sz="2000" dirty="0">
                <a:latin typeface="Courier New" panose="02070309020205020404" pitchFamily="49" charset="0"/>
                <a:cs typeface="Courier New" panose="02070309020205020404" pitchFamily="49" charset="0"/>
              </a:rPr>
              <a:t>/bootstrap/</a:t>
            </a:r>
            <a:r>
              <a:rPr lang="en-US" sz="2000" dirty="0" err="1">
                <a:latin typeface="Courier New" panose="02070309020205020404" pitchFamily="49" charset="0"/>
                <a:cs typeface="Courier New" panose="02070309020205020404" pitchFamily="49" charset="0"/>
              </a:rPr>
              <a:t>dist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css</a:t>
            </a:r>
            <a:r>
              <a:rPr lang="en-US" sz="2000" dirty="0">
                <a:latin typeface="Courier New" panose="02070309020205020404" pitchFamily="49" charset="0"/>
                <a:cs typeface="Courier New" panose="02070309020205020404" pitchFamily="49" charset="0"/>
              </a:rPr>
              <a:t>/bootstrap.min.css"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sz="2000" i="1" dirty="0">
                <a:latin typeface="Courier New" panose="02070309020205020404" pitchFamily="49" charset="0"/>
                <a:cs typeface="Courier New" panose="02070309020205020404" pitchFamily="49" charset="0"/>
              </a:rPr>
              <a:t>"scripts"</a:t>
            </a: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node_modules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jquery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dist</a:t>
            </a:r>
            <a:r>
              <a:rPr lang="en-US" sz="2000" dirty="0">
                <a:latin typeface="Courier New" panose="02070309020205020404" pitchFamily="49" charset="0"/>
                <a:cs typeface="Courier New" panose="02070309020205020404" pitchFamily="49" charset="0"/>
              </a:rPr>
              <a:t>/jquery.min.js",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node_modules</a:t>
            </a:r>
            <a:r>
              <a:rPr lang="en-US" sz="2000" dirty="0">
                <a:latin typeface="Courier New" panose="02070309020205020404" pitchFamily="49" charset="0"/>
                <a:cs typeface="Courier New" panose="02070309020205020404" pitchFamily="49" charset="0"/>
              </a:rPr>
              <a:t>/bootstrap/</a:t>
            </a:r>
            <a:r>
              <a:rPr lang="en-US" sz="2000" dirty="0" err="1">
                <a:latin typeface="Courier New" panose="02070309020205020404" pitchFamily="49" charset="0"/>
                <a:cs typeface="Courier New" panose="02070309020205020404" pitchFamily="49" charset="0"/>
              </a:rPr>
              <a:t>dist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js</a:t>
            </a:r>
            <a:r>
              <a:rPr lang="en-US" sz="2000" dirty="0">
                <a:latin typeface="Courier New" panose="02070309020205020404" pitchFamily="49" charset="0"/>
                <a:cs typeface="Courier New" panose="02070309020205020404" pitchFamily="49" charset="0"/>
              </a:rPr>
              <a:t>/bootstrap.min.js"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endParaRPr lang="en-US" dirty="0"/>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8471" y="1572972"/>
            <a:ext cx="3286125" cy="2209800"/>
          </a:xfrm>
          <a:prstGeom prst="rect">
            <a:avLst/>
          </a:prstGeom>
        </p:spPr>
      </p:pic>
    </p:spTree>
    <p:extLst>
      <p:ext uri="{BB962C8B-B14F-4D97-AF65-F5344CB8AC3E}">
        <p14:creationId xmlns:p14="http://schemas.microsoft.com/office/powerpoint/2010/main" val="297844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Ng-bootstrap</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Angular directives specific to Bootstrap 4</a:t>
            </a:r>
          </a:p>
          <a:p>
            <a:pPr lvl="1">
              <a:spcAft>
                <a:spcPts val="600"/>
              </a:spcAft>
            </a:pPr>
            <a:r>
              <a:rPr lang="en-US" dirty="0" smtClean="0"/>
              <a:t>Modals, Tabs, </a:t>
            </a:r>
            <a:r>
              <a:rPr lang="en-US" dirty="0" err="1" smtClean="0"/>
              <a:t>Datepickers</a:t>
            </a:r>
            <a:r>
              <a:rPr lang="en-US" dirty="0" smtClean="0"/>
              <a:t>, etc</a:t>
            </a:r>
            <a:r>
              <a:rPr lang="en-US" dirty="0" smtClean="0"/>
              <a:t>.</a:t>
            </a:r>
            <a:endParaRPr lang="en-US" dirty="0"/>
          </a:p>
          <a:p>
            <a:pPr>
              <a:spcAft>
                <a:spcPts val="600"/>
              </a:spcAft>
            </a:pPr>
            <a:r>
              <a:rPr lang="en-US" dirty="0" smtClean="0"/>
              <a:t>Installing </a:t>
            </a:r>
            <a:r>
              <a:rPr lang="en-US" dirty="0" smtClean="0"/>
              <a:t>ng-</a:t>
            </a:r>
            <a:r>
              <a:rPr lang="en-US" dirty="0" err="1" smtClean="0"/>
              <a:t>boostrap</a:t>
            </a:r>
            <a:endParaRPr lang="en-US" sz="2000" dirty="0">
              <a:latin typeface="Courier New" panose="02070309020205020404" pitchFamily="49" charset="0"/>
              <a:cs typeface="Courier New" panose="02070309020205020404" pitchFamily="49" charset="0"/>
            </a:endParaRPr>
          </a:p>
          <a:p>
            <a:pPr lvl="1">
              <a:spcAft>
                <a:spcPts val="600"/>
              </a:spcAft>
            </a:pP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install --save @</a:t>
            </a:r>
            <a:r>
              <a:rPr lang="en-US" sz="2000" dirty="0" smtClean="0">
                <a:latin typeface="Courier New" panose="02070309020205020404" pitchFamily="49" charset="0"/>
                <a:cs typeface="Courier New" panose="02070309020205020404" pitchFamily="49" charset="0"/>
              </a:rPr>
              <a:t>ng-bootstrap/ng-bootstrap</a:t>
            </a:r>
          </a:p>
          <a:p>
            <a:pPr marL="0" indent="0">
              <a:buNone/>
            </a:pPr>
            <a:endParaRPr lang="en-US" sz="2000" dirty="0" smtClean="0">
              <a:latin typeface="Courier New" panose="02070309020205020404" pitchFamily="49" charset="0"/>
              <a:cs typeface="Courier New" panose="02070309020205020404" pitchFamily="49" charset="0"/>
            </a:endParaRPr>
          </a:p>
          <a:p>
            <a:pPr>
              <a:spcAft>
                <a:spcPts val="1200"/>
              </a:spcAft>
            </a:pPr>
            <a:r>
              <a:rPr lang="en-US" dirty="0" smtClean="0"/>
              <a:t>Adding to angular module</a:t>
            </a:r>
          </a:p>
          <a:p>
            <a:pPr marL="0" indent="0">
              <a:buNone/>
            </a:pPr>
            <a:r>
              <a:rPr lang="en-US" sz="1800" dirty="0" smtClean="0">
                <a:latin typeface="Courier New" panose="02070309020205020404" pitchFamily="49" charset="0"/>
                <a:cs typeface="Courier New" panose="02070309020205020404" pitchFamily="49" charset="0"/>
              </a:rPr>
              <a:t>import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NgbModule</a:t>
            </a:r>
            <a:r>
              <a:rPr lang="en-US" sz="1800" dirty="0">
                <a:latin typeface="Courier New" panose="02070309020205020404" pitchFamily="49" charset="0"/>
                <a:cs typeface="Courier New" panose="02070309020205020404" pitchFamily="49" charset="0"/>
              </a:rPr>
              <a:t>} from '@ng-bootstrap/ng-bootstrap';</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NgModule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declarations: [</a:t>
            </a:r>
            <a:r>
              <a:rPr lang="en-US" sz="1800" dirty="0" err="1">
                <a:latin typeface="Courier New" panose="02070309020205020404" pitchFamily="49" charset="0"/>
                <a:cs typeface="Courier New" panose="02070309020205020404" pitchFamily="49" charset="0"/>
              </a:rPr>
              <a:t>AppComponent</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imports: [</a:t>
            </a:r>
            <a:r>
              <a:rPr lang="en-US" sz="1800" dirty="0" err="1">
                <a:latin typeface="Courier New" panose="02070309020205020404" pitchFamily="49" charset="0"/>
                <a:cs typeface="Courier New" panose="02070309020205020404" pitchFamily="49" charset="0"/>
              </a:rPr>
              <a:t>NgbModule.forRoot</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bootstrap: [</a:t>
            </a:r>
            <a:r>
              <a:rPr lang="en-US" sz="1800" dirty="0" err="1">
                <a:latin typeface="Courier New" panose="02070309020205020404" pitchFamily="49" charset="0"/>
                <a:cs typeface="Courier New" panose="02070309020205020404" pitchFamily="49" charset="0"/>
              </a:rPr>
              <a:t>AppComponent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export class </a:t>
            </a:r>
            <a:r>
              <a:rPr lang="en-US" sz="1800" dirty="0" err="1">
                <a:latin typeface="Courier New" panose="02070309020205020404" pitchFamily="49" charset="0"/>
                <a:cs typeface="Courier New" panose="02070309020205020404" pitchFamily="49" charset="0"/>
              </a:rPr>
              <a:t>AppModule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p:txBody>
      </p:sp>
      <p:pic>
        <p:nvPicPr>
          <p:cNvPr id="5" name="Picture 4">
            <a:hlinkClick r:id="rId2"/>
          </p:cNvPr>
          <p:cNvPicPr>
            <a:picLocks noChangeAspect="1"/>
          </p:cNvPicPr>
          <p:nvPr/>
        </p:nvPicPr>
        <p:blipFill>
          <a:blip r:embed="rId3"/>
          <a:stretch>
            <a:fillRect/>
          </a:stretch>
        </p:blipFill>
        <p:spPr>
          <a:xfrm>
            <a:off x="8614941" y="1642498"/>
            <a:ext cx="2916990" cy="2773384"/>
          </a:xfrm>
          <a:prstGeom prst="rect">
            <a:avLst/>
          </a:prstGeom>
        </p:spPr>
      </p:pic>
    </p:spTree>
    <p:extLst>
      <p:ext uri="{BB962C8B-B14F-4D97-AF65-F5344CB8AC3E}">
        <p14:creationId xmlns:p14="http://schemas.microsoft.com/office/powerpoint/2010/main" val="27996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Router</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6" y="1484784"/>
            <a:ext cx="11664614" cy="4595976"/>
          </a:xfrm>
        </p:spPr>
        <p:txBody>
          <a:bodyPr/>
          <a:lstStyle/>
          <a:p>
            <a:r>
              <a:rPr lang="en-US" dirty="0" smtClean="0"/>
              <a:t>Create routing module</a:t>
            </a:r>
          </a:p>
          <a:p>
            <a:endParaRPr lang="en-US" dirty="0"/>
          </a:p>
          <a:p>
            <a:r>
              <a:rPr lang="en-US" dirty="0" smtClean="0"/>
              <a:t>Setup routes:</a:t>
            </a:r>
          </a:p>
          <a:p>
            <a:pPr marL="0" indent="0">
              <a:buNone/>
            </a:pPr>
            <a:r>
              <a:rPr lang="en-US" sz="2000" i="1" dirty="0">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routes: </a:t>
            </a:r>
            <a:r>
              <a:rPr lang="en-US" sz="2000" u="sng" dirty="0">
                <a:latin typeface="Courier New" panose="02070309020205020404" pitchFamily="49" charset="0"/>
                <a:cs typeface="Courier New" panose="02070309020205020404" pitchFamily="49" charset="0"/>
              </a:rPr>
              <a:t>Routes</a:t>
            </a:r>
            <a:r>
              <a:rPr lang="en-US" sz="2000" dirty="0">
                <a:latin typeface="Courier New" panose="02070309020205020404" pitchFamily="49"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a:t>
            </a:r>
            <a:endParaRPr lang="en-US" sz="2000" dirty="0" smtClean="0"/>
          </a:p>
          <a:p>
            <a:pPr marL="450838" lvl="1" indent="0">
              <a:buNone/>
            </a:pPr>
            <a:r>
              <a:rPr lang="en-US" sz="2000" dirty="0">
                <a:latin typeface="Courier New" panose="02070309020205020404" pitchFamily="49" charset="0"/>
                <a:cs typeface="Courier New" panose="02070309020205020404" pitchFamily="49" charset="0"/>
              </a:rPr>
              <a:t>{ path: '', component: HomeComponent },</a:t>
            </a:r>
          </a:p>
          <a:p>
            <a:pPr marL="450838" lvl="1" indent="0">
              <a:buNone/>
            </a:pPr>
            <a:r>
              <a:rPr lang="en-US" sz="2000" dirty="0">
                <a:latin typeface="Courier New" panose="02070309020205020404" pitchFamily="49" charset="0"/>
                <a:cs typeface="Courier New" panose="02070309020205020404" pitchFamily="49" charset="0"/>
              </a:rPr>
              <a:t>{ path: 'employees', component: EmployeesComponent },</a:t>
            </a:r>
          </a:p>
          <a:p>
            <a:pPr marL="450838" lvl="1" indent="0">
              <a:buNone/>
            </a:pPr>
            <a:r>
              <a:rPr lang="en-US" sz="2000" dirty="0">
                <a:latin typeface="Courier New" panose="02070309020205020404" pitchFamily="49" charset="0"/>
                <a:cs typeface="Courier New" panose="02070309020205020404" pitchFamily="49" charset="0"/>
              </a:rPr>
              <a:t>{ path: 'employees/new', component: EmployeesDetailsComponent },</a:t>
            </a:r>
          </a:p>
          <a:p>
            <a:pPr marL="450838" lvl="1"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path: </a:t>
            </a:r>
            <a:r>
              <a:rPr lang="en-US" sz="18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employees/:</a:t>
            </a:r>
            <a:r>
              <a:rPr lang="en-US" sz="2000" dirty="0" smtClean="0">
                <a:latin typeface="Courier New" panose="02070309020205020404" pitchFamily="49" charset="0"/>
                <a:cs typeface="Courier New" panose="02070309020205020404" pitchFamily="49" charset="0"/>
              </a:rPr>
              <a:t>id', </a:t>
            </a:r>
            <a:r>
              <a:rPr lang="en-US" sz="2000" dirty="0">
                <a:latin typeface="Courier New" panose="02070309020205020404" pitchFamily="49" charset="0"/>
                <a:cs typeface="Courier New" panose="02070309020205020404" pitchFamily="49" charset="0"/>
              </a:rPr>
              <a:t>component: InventoryComponent },</a:t>
            </a:r>
          </a:p>
          <a:p>
            <a:pPr marL="452956" lvl="1" indent="0">
              <a:buNone/>
            </a:pPr>
            <a:r>
              <a:rPr lang="en-US" sz="2000"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endParaRPr lang="en-US" dirty="0" smtClean="0"/>
          </a:p>
          <a:p>
            <a:r>
              <a:rPr lang="en-US" dirty="0" smtClean="0"/>
              <a:t>Navigate page</a:t>
            </a:r>
          </a:p>
          <a:p>
            <a:pPr lvl="1"/>
            <a:r>
              <a:rPr lang="en-US" dirty="0" smtClean="0"/>
              <a:t>In html -&gt; </a:t>
            </a:r>
            <a:r>
              <a:rPr lang="en-US" sz="2000" dirty="0">
                <a:latin typeface="Courier New" panose="02070309020205020404" pitchFamily="49" charset="0"/>
                <a:cs typeface="Courier New" panose="02070309020205020404" pitchFamily="49" charset="0"/>
              </a:rPr>
              <a:t>&lt;a </a:t>
            </a:r>
            <a:r>
              <a:rPr lang="en-US" sz="2000" dirty="0" err="1" smtClean="0">
                <a:latin typeface="Courier New" panose="02070309020205020404" pitchFamily="49" charset="0"/>
                <a:cs typeface="Courier New" panose="02070309020205020404" pitchFamily="49" charset="0"/>
              </a:rPr>
              <a:t>routerLink</a:t>
            </a:r>
            <a:r>
              <a:rPr lang="en-US" sz="2000" dirty="0">
                <a:latin typeface="Courier New" panose="02070309020205020404" pitchFamily="49" charset="0"/>
                <a:cs typeface="Courier New" panose="02070309020205020404" pitchFamily="49" charset="0"/>
              </a:rPr>
              <a:t>="employees"&gt;</a:t>
            </a:r>
            <a:r>
              <a:rPr lang="en-US" sz="2000" dirty="0" smtClean="0">
                <a:latin typeface="Courier New" panose="02070309020205020404" pitchFamily="49" charset="0"/>
                <a:cs typeface="Courier New" panose="02070309020205020404" pitchFamily="49" charset="0"/>
              </a:rPr>
              <a:t>Employees&lt;/</a:t>
            </a:r>
            <a:r>
              <a:rPr lang="en-US" sz="2000" dirty="0">
                <a:latin typeface="Courier New" panose="02070309020205020404" pitchFamily="49" charset="0"/>
                <a:cs typeface="Courier New" panose="02070309020205020404" pitchFamily="49" charset="0"/>
              </a:rPr>
              <a:t>a</a:t>
            </a:r>
            <a:r>
              <a:rPr lang="en-US" sz="2000" dirty="0" smtClean="0">
                <a:latin typeface="Courier New" panose="02070309020205020404" pitchFamily="49" charset="0"/>
                <a:cs typeface="Courier New" panose="02070309020205020404" pitchFamily="49" charset="0"/>
              </a:rPr>
              <a:t>&gt;</a:t>
            </a:r>
            <a:endParaRPr lang="en-US" dirty="0" smtClean="0">
              <a:latin typeface="Courier New" panose="02070309020205020404" pitchFamily="49" charset="0"/>
              <a:cs typeface="Courier New" panose="02070309020205020404" pitchFamily="49" charset="0"/>
            </a:endParaRPr>
          </a:p>
          <a:p>
            <a:pPr lvl="1"/>
            <a:r>
              <a:rPr lang="en-US" dirty="0" smtClean="0"/>
              <a:t>In code -&gt; </a:t>
            </a:r>
            <a:r>
              <a:rPr lang="en-US" sz="2000" dirty="0">
                <a:latin typeface="Courier New" panose="02070309020205020404" pitchFamily="49" charset="0"/>
                <a:cs typeface="Courier New" panose="02070309020205020404" pitchFamily="49" charset="0"/>
              </a:rPr>
              <a:t>this.router.navigate(['/employees/' + id]);</a:t>
            </a:r>
          </a:p>
          <a:p>
            <a:pPr lvl="1"/>
            <a:endParaRPr lang="en-US" dirty="0"/>
          </a:p>
          <a:p>
            <a:pPr lvl="1"/>
            <a:endParaRPr lang="en-US" dirty="0"/>
          </a:p>
        </p:txBody>
      </p:sp>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2675" y="922474"/>
            <a:ext cx="3695700" cy="1567873"/>
          </a:xfrm>
          <a:prstGeom prst="rect">
            <a:avLst/>
          </a:prstGeom>
        </p:spPr>
      </p:pic>
    </p:spTree>
    <p:extLst>
      <p:ext uri="{BB962C8B-B14F-4D97-AF65-F5344CB8AC3E}">
        <p14:creationId xmlns:p14="http://schemas.microsoft.com/office/powerpoint/2010/main" val="250786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Structural Directives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pPr>
              <a:spcAft>
                <a:spcPts val="600"/>
              </a:spcAft>
            </a:pPr>
            <a:r>
              <a:rPr lang="en-US" dirty="0" smtClean="0"/>
              <a:t>*</a:t>
            </a:r>
            <a:r>
              <a:rPr lang="en-US" dirty="0" err="1" smtClean="0"/>
              <a:t>ngIf</a:t>
            </a:r>
            <a:endParaRPr lang="en-US" dirty="0" smtClean="0"/>
          </a:p>
          <a:p>
            <a:pPr marL="450838" lvl="1" indent="0">
              <a:buNone/>
            </a:pPr>
            <a:r>
              <a:rPr lang="en-US" sz="2000" dirty="0">
                <a:latin typeface="Courier New" panose="02070309020205020404" pitchFamily="49" charset="0"/>
                <a:cs typeface="Courier New" panose="02070309020205020404" pitchFamily="49" charset="0"/>
              </a:rPr>
              <a:t>&lt;div *</a:t>
            </a:r>
            <a:r>
              <a:rPr lang="en-US" sz="2000" dirty="0" err="1">
                <a:latin typeface="Courier New" panose="02070309020205020404" pitchFamily="49" charset="0"/>
                <a:cs typeface="Courier New" panose="02070309020205020404" pitchFamily="49" charset="0"/>
              </a:rPr>
              <a:t>ngIf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isValid</a:t>
            </a:r>
            <a:r>
              <a:rPr lang="en-US" sz="2000" dirty="0" smtClean="0">
                <a:latin typeface="Courier New" panose="02070309020205020404" pitchFamily="49" charset="0"/>
                <a:cs typeface="Courier New" panose="02070309020205020404" pitchFamily="49" charset="0"/>
              </a:rPr>
              <a:t>; else </a:t>
            </a:r>
            <a:r>
              <a:rPr lang="en-US" sz="2000" dirty="0" err="1" smtClean="0">
                <a:latin typeface="Courier New" panose="02070309020205020404" pitchFamily="49" charset="0"/>
                <a:cs typeface="Courier New" panose="02070309020205020404" pitchFamily="49" charset="0"/>
              </a:rPr>
              <a:t>ifFalseContent</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Content if </a:t>
            </a:r>
            <a:r>
              <a:rPr lang="en-US" sz="2000" dirty="0" err="1" smtClean="0">
                <a:latin typeface="Courier New" panose="02070309020205020404" pitchFamily="49" charset="0"/>
                <a:cs typeface="Courier New" panose="02070309020205020404" pitchFamily="49" charset="0"/>
              </a:rPr>
              <a:t>isValid</a:t>
            </a:r>
            <a:r>
              <a:rPr lang="en-US" sz="2000" dirty="0" smtClean="0">
                <a:latin typeface="Courier New" panose="02070309020205020404" pitchFamily="49" charset="0"/>
                <a:cs typeface="Courier New" panose="02070309020205020404" pitchFamily="49" charset="0"/>
              </a:rPr>
              <a:t> = true</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&lt;/div</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&lt;ng-template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ifFalseContent</a:t>
            </a:r>
            <a:r>
              <a:rPr lang="en-US" sz="2000" dirty="0" smtClean="0">
                <a:latin typeface="Courier New" panose="02070309020205020404" pitchFamily="49" charset="0"/>
                <a:cs typeface="Courier New" panose="02070309020205020404" pitchFamily="49" charset="0"/>
              </a:rPr>
              <a:t> &gt;</a:t>
            </a:r>
          </a:p>
          <a:p>
            <a:pPr marL="45083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Content if </a:t>
            </a:r>
            <a:r>
              <a:rPr lang="en-US" sz="2000" dirty="0" err="1" smtClean="0">
                <a:latin typeface="Courier New" panose="02070309020205020404" pitchFamily="49" charset="0"/>
                <a:cs typeface="Courier New" panose="02070309020205020404" pitchFamily="49" charset="0"/>
              </a:rPr>
              <a:t>isValid</a:t>
            </a:r>
            <a:r>
              <a:rPr lang="en-US" sz="2000" dirty="0" smtClean="0">
                <a:latin typeface="Courier New" panose="02070309020205020404" pitchFamily="49" charset="0"/>
                <a:cs typeface="Courier New" panose="02070309020205020404" pitchFamily="49" charset="0"/>
              </a:rPr>
              <a:t> = false </a:t>
            </a:r>
          </a:p>
          <a:p>
            <a:pPr marL="450838" lvl="1" indent="0">
              <a:buNone/>
            </a:pPr>
            <a:r>
              <a:rPr lang="en-US" sz="2000" dirty="0" smtClean="0">
                <a:latin typeface="Courier New" panose="02070309020205020404" pitchFamily="49" charset="0"/>
                <a:cs typeface="Courier New" panose="02070309020205020404" pitchFamily="49" charset="0"/>
              </a:rPr>
              <a:t>&lt;/ng-template&gt;</a:t>
            </a:r>
          </a:p>
          <a:p>
            <a:pPr marL="450838" lvl="1" indent="0">
              <a:buNone/>
            </a:pPr>
            <a:endParaRPr lang="en-US" sz="2000" dirty="0" smtClean="0">
              <a:latin typeface="Courier New" panose="02070309020205020404" pitchFamily="49" charset="0"/>
              <a:cs typeface="Courier New" panose="02070309020205020404" pitchFamily="49" charset="0"/>
            </a:endParaRPr>
          </a:p>
          <a:p>
            <a:pPr>
              <a:spcAft>
                <a:spcPts val="600"/>
              </a:spcAft>
            </a:pPr>
            <a:r>
              <a:rPr lang="en-US" dirty="0" smtClean="0"/>
              <a:t>*</a:t>
            </a:r>
            <a:r>
              <a:rPr lang="en-US" dirty="0" err="1" smtClean="0"/>
              <a:t>ngFor</a:t>
            </a:r>
            <a:endParaRPr lang="en-US" dirty="0" smtClean="0"/>
          </a:p>
          <a:p>
            <a:pPr marL="450838" lvl="1" indent="0">
              <a:buNone/>
            </a:pPr>
            <a:r>
              <a:rPr lang="en-US" sz="2000" dirty="0">
                <a:latin typeface="Courier New" panose="02070309020205020404" pitchFamily="49" charset="0"/>
                <a:cs typeface="Courier New" panose="02070309020205020404" pitchFamily="49" charset="0"/>
              </a:rPr>
              <a:t>&lt;ul&gt; </a:t>
            </a:r>
            <a:endParaRPr lang="en-US" sz="2000" dirty="0" smtClean="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li *ngFor="let </a:t>
            </a:r>
            <a:r>
              <a:rPr lang="en-US" sz="2000" dirty="0" smtClean="0">
                <a:latin typeface="Courier New" panose="02070309020205020404" pitchFamily="49" charset="0"/>
                <a:cs typeface="Courier New" panose="02070309020205020404" pitchFamily="49" charset="0"/>
              </a:rPr>
              <a:t>item </a:t>
            </a:r>
            <a:r>
              <a:rPr lang="en-US" sz="2000" dirty="0">
                <a:latin typeface="Courier New" panose="02070309020205020404" pitchFamily="49" charset="0"/>
                <a:cs typeface="Courier New" panose="02070309020205020404" pitchFamily="49" charset="0"/>
              </a:rPr>
              <a:t>of </a:t>
            </a:r>
            <a:r>
              <a:rPr lang="en-US" sz="2000" dirty="0" smtClean="0">
                <a:latin typeface="Courier New" panose="02070309020205020404" pitchFamily="49" charset="0"/>
                <a:cs typeface="Courier New" panose="02070309020205020404" pitchFamily="49" charset="0"/>
              </a:rPr>
              <a:t>items"&gt;{{item.name</a:t>
            </a:r>
            <a:r>
              <a:rPr lang="en-US" sz="2000" dirty="0">
                <a:latin typeface="Courier New" panose="02070309020205020404" pitchFamily="49" charset="0"/>
                <a:cs typeface="Courier New" panose="02070309020205020404" pitchFamily="49" charset="0"/>
              </a:rPr>
              <a:t>}}&lt;/li</a:t>
            </a:r>
            <a:r>
              <a:rPr lang="en-US" sz="2000" dirty="0" smtClean="0">
                <a:latin typeface="Courier New" panose="02070309020205020404" pitchFamily="49" charset="0"/>
                <a:cs typeface="Courier New" panose="02070309020205020404" pitchFamily="49" charset="0"/>
              </a:rPr>
              <a:t>&gt;</a:t>
            </a:r>
          </a:p>
          <a:p>
            <a:pPr marL="450838" lvl="1" indent="0">
              <a:buNone/>
            </a:pP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ul&gt;</a:t>
            </a:r>
          </a:p>
        </p:txBody>
      </p:sp>
    </p:spTree>
    <p:extLst>
      <p:ext uri="{BB962C8B-B14F-4D97-AF65-F5344CB8AC3E}">
        <p14:creationId xmlns:p14="http://schemas.microsoft.com/office/powerpoint/2010/main" val="256253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References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a:hlinkClick r:id="rId2"/>
              </a:rPr>
              <a:t>https://</a:t>
            </a:r>
            <a:r>
              <a:rPr lang="en-US" dirty="0" smtClean="0">
                <a:hlinkClick r:id="rId2"/>
              </a:rPr>
              <a:t>github.com/angular/angular-cli</a:t>
            </a:r>
            <a:endParaRPr lang="en-US" dirty="0" smtClean="0">
              <a:hlinkClick r:id="rId3"/>
            </a:endParaRPr>
          </a:p>
          <a:p>
            <a:r>
              <a:rPr lang="en-US" dirty="0" smtClean="0">
                <a:hlinkClick r:id="rId3"/>
              </a:rPr>
              <a:t>https</a:t>
            </a:r>
            <a:r>
              <a:rPr lang="en-US" dirty="0">
                <a:hlinkClick r:id="rId3"/>
              </a:rPr>
              <a:t>://medium.com/codingthesmartway-com-blog/using-bootstrap-with-angular-c83c3cee3f4a</a:t>
            </a:r>
            <a:endParaRPr lang="en-US" dirty="0"/>
          </a:p>
          <a:p>
            <a:r>
              <a:rPr lang="en-US" u="sng" dirty="0">
                <a:hlinkClick r:id="rId4"/>
              </a:rPr>
              <a:t>https://coursetro.com/posts/code/111/Using-the-Angular-5-Router-%</a:t>
            </a:r>
            <a:r>
              <a:rPr lang="en-US" u="sng" dirty="0" smtClean="0">
                <a:hlinkClick r:id="rId4"/>
              </a:rPr>
              <a:t>28Tutorial</a:t>
            </a:r>
            <a:endParaRPr lang="en-US" u="sng" dirty="0" smtClean="0"/>
          </a:p>
          <a:p>
            <a:r>
              <a:rPr lang="en-US" u="sng" dirty="0">
                <a:hlinkClick r:id="rId5"/>
              </a:rPr>
              <a:t>https://ng-bootstrap.github.io/#/</a:t>
            </a:r>
            <a:r>
              <a:rPr lang="en-US" u="sng" dirty="0" smtClean="0">
                <a:hlinkClick r:id="rId5"/>
              </a:rPr>
              <a:t>home</a:t>
            </a:r>
            <a:endParaRPr lang="en-US" u="sng" dirty="0" smtClean="0"/>
          </a:p>
          <a:p>
            <a:r>
              <a:rPr lang="en-US" dirty="0">
                <a:hlinkClick r:id="rId6"/>
              </a:rPr>
              <a:t>https://angular.io/guide/structural-directives</a:t>
            </a:r>
            <a:endParaRPr lang="en-US" dirty="0"/>
          </a:p>
        </p:txBody>
      </p:sp>
    </p:spTree>
    <p:extLst>
      <p:ext uri="{BB962C8B-B14F-4D97-AF65-F5344CB8AC3E}">
        <p14:creationId xmlns:p14="http://schemas.microsoft.com/office/powerpoint/2010/main" val="107376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docProps/app.xml><?xml version="1.0" encoding="utf-8"?>
<Properties xmlns="http://schemas.openxmlformats.org/officeDocument/2006/extended-properties" xmlns:vt="http://schemas.openxmlformats.org/officeDocument/2006/docPropsVTypes">
  <TotalTime>9697</TotalTime>
  <Words>316</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Courier New</vt:lpstr>
      <vt:lpstr>Klavika Lt</vt:lpstr>
      <vt:lpstr>Klavika Rg</vt:lpstr>
      <vt:lpstr>Times New Roman</vt:lpstr>
      <vt:lpstr>Wingdings</vt:lpstr>
      <vt:lpstr>Titulinė skaidrė</vt:lpstr>
      <vt:lpstr>Vidinė skaidrė</vt:lpstr>
      <vt:lpstr>Project with Angular 2 Part 1</vt:lpstr>
      <vt:lpstr>Project topic</vt:lpstr>
      <vt:lpstr>Visual Studio Code</vt:lpstr>
      <vt:lpstr>Starting a new project</vt:lpstr>
      <vt:lpstr>Bootstrap 4</vt:lpstr>
      <vt:lpstr>Ng-bootstrap</vt:lpstr>
      <vt:lpstr>Angular Router</vt:lpstr>
      <vt:lpstr>Structural Directives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Simonas Šitkauskas</dc:creator>
  <cp:lastModifiedBy>Vilius Arminas</cp:lastModifiedBy>
  <cp:revision>446</cp:revision>
  <dcterms:created xsi:type="dcterms:W3CDTF">2017-03-16T06:49:10Z</dcterms:created>
  <dcterms:modified xsi:type="dcterms:W3CDTF">2018-02-09T13:10:37Z</dcterms:modified>
</cp:coreProperties>
</file>