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sldIdLst>
    <p:sldId id="257" r:id="rId3"/>
    <p:sldId id="291" r:id="rId4"/>
    <p:sldId id="290" r:id="rId5"/>
    <p:sldId id="293" r:id="rId6"/>
    <p:sldId id="294" r:id="rId7"/>
    <p:sldId id="295" r:id="rId8"/>
    <p:sldId id="296" r:id="rId9"/>
    <p:sldId id="297" r:id="rId10"/>
    <p:sldId id="298" r:id="rId11"/>
    <p:sldId id="299"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94660"/>
  </p:normalViewPr>
  <p:slideViewPr>
    <p:cSldViewPr snapToGrid="0">
      <p:cViewPr varScale="1">
        <p:scale>
          <a:sx n="77" d="100"/>
          <a:sy n="77"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6" y="2331720"/>
            <a:ext cx="11338559" cy="2103120"/>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Pristatymo </a:t>
            </a:r>
            <a:br>
              <a:rPr lang="lt-LT" dirty="0"/>
            </a:br>
            <a:r>
              <a:rPr lang="lt-LT" dirty="0"/>
              <a:t>pavadinimas</a:t>
            </a:r>
          </a:p>
        </p:txBody>
      </p:sp>
      <p:sp>
        <p:nvSpPr>
          <p:cNvPr id="3" name="Subtitle 2"/>
          <p:cNvSpPr>
            <a:spLocks noGrp="1"/>
          </p:cNvSpPr>
          <p:nvPr>
            <p:ph type="subTitle" idx="1" hasCustomPrompt="1"/>
          </p:nvPr>
        </p:nvSpPr>
        <p:spPr>
          <a:xfrm>
            <a:off x="426726" y="4709160"/>
            <a:ext cx="11338559" cy="822960"/>
          </a:xfrm>
          <a:prstGeom prst="rect">
            <a:avLst/>
          </a:prstGeom>
        </p:spPr>
        <p:txBody>
          <a:bodyPr anchor="ctr" anchorCtr="0">
            <a:normAutofit/>
          </a:bodyPr>
          <a:lstStyle>
            <a:lvl1pPr marL="0" indent="0" algn="ctr">
              <a:buNone/>
              <a:defRPr sz="2133" baseline="0">
                <a:solidFill>
                  <a:srgbClr val="6D6E71"/>
                </a:solidFill>
                <a:latin typeface="Klavika Lt" panose="02000000000000000000" pitchFamily="50" charset="0"/>
                <a:cs typeface="Arial" pitchFamily="34" charset="0"/>
              </a:defRPr>
            </a:lvl1pPr>
            <a:lvl2pPr marL="609557" indent="0" algn="ctr">
              <a:buNone/>
              <a:defRPr>
                <a:solidFill>
                  <a:schemeClr val="tx1">
                    <a:tint val="75000"/>
                  </a:schemeClr>
                </a:solidFill>
              </a:defRPr>
            </a:lvl2pPr>
            <a:lvl3pPr marL="1219116" indent="0" algn="ctr">
              <a:buNone/>
              <a:defRPr>
                <a:solidFill>
                  <a:schemeClr val="tx1">
                    <a:tint val="75000"/>
                  </a:schemeClr>
                </a:solidFill>
              </a:defRPr>
            </a:lvl3pPr>
            <a:lvl4pPr marL="1828672" indent="0" algn="ctr">
              <a:buNone/>
              <a:defRPr>
                <a:solidFill>
                  <a:schemeClr val="tx1">
                    <a:tint val="75000"/>
                  </a:schemeClr>
                </a:solidFill>
              </a:defRPr>
            </a:lvl4pPr>
            <a:lvl5pPr marL="2438230" indent="0" algn="ctr">
              <a:buNone/>
              <a:defRPr>
                <a:solidFill>
                  <a:schemeClr val="tx1">
                    <a:tint val="75000"/>
                  </a:schemeClr>
                </a:solidFill>
              </a:defRPr>
            </a:lvl5pPr>
            <a:lvl6pPr marL="3047786" indent="0" algn="ctr">
              <a:buNone/>
              <a:defRPr>
                <a:solidFill>
                  <a:schemeClr val="tx1">
                    <a:tint val="75000"/>
                  </a:schemeClr>
                </a:solidFill>
              </a:defRPr>
            </a:lvl6pPr>
            <a:lvl7pPr marL="3657346" indent="0" algn="ctr">
              <a:buNone/>
              <a:defRPr>
                <a:solidFill>
                  <a:schemeClr val="tx1">
                    <a:tint val="75000"/>
                  </a:schemeClr>
                </a:solidFill>
              </a:defRPr>
            </a:lvl7pPr>
            <a:lvl8pPr marL="4266901" indent="0" algn="ctr">
              <a:buNone/>
              <a:defRPr>
                <a:solidFill>
                  <a:schemeClr val="tx1">
                    <a:tint val="75000"/>
                  </a:schemeClr>
                </a:solidFill>
              </a:defRPr>
            </a:lvl8pPr>
            <a:lvl9pPr marL="4876457" indent="0" algn="ctr">
              <a:buNone/>
              <a:defRPr>
                <a:solidFill>
                  <a:schemeClr val="tx1">
                    <a:tint val="75000"/>
                  </a:schemeClr>
                </a:solidFill>
              </a:defRPr>
            </a:lvl9pPr>
          </a:lstStyle>
          <a:p>
            <a:r>
              <a:rPr lang="lt-LT" dirty="0"/>
              <a:t>Pranešėjas: </a:t>
            </a:r>
            <a:r>
              <a:rPr lang="lt-LT" dirty="0" err="1"/>
              <a:t>Vardenis</a:t>
            </a:r>
            <a:r>
              <a:rPr lang="lt-LT" dirty="0"/>
              <a:t> </a:t>
            </a:r>
            <a:r>
              <a:rPr lang="lt-LT" dirty="0" err="1"/>
              <a:t>Pavardenis</a:t>
            </a:r>
            <a:endParaRPr lang="lt-LT" dirty="0"/>
          </a:p>
        </p:txBody>
      </p:sp>
    </p:spTree>
    <p:extLst>
      <p:ext uri="{BB962C8B-B14F-4D97-AF65-F5344CB8AC3E}">
        <p14:creationId xmlns:p14="http://schemas.microsoft.com/office/powerpoint/2010/main" val="728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Turinio vietos rezervavimo ženklas 2"/>
          <p:cNvSpPr>
            <a:spLocks noGrp="1"/>
          </p:cNvSpPr>
          <p:nvPr>
            <p:ph idx="1"/>
          </p:nvPr>
        </p:nvSpPr>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579259-0C81-4A32-A708-F66BB5C8C95A}" type="datetimeFigureOut">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800" b="0" i="0" u="none" strike="noStrike" kern="1200" cap="none" spc="0" normalizeH="0" baseline="0" noProof="0">
              <a:ln>
                <a:noFill/>
              </a:ln>
              <a:solidFill>
                <a:prstClr val="black"/>
              </a:solidFill>
              <a:effectLst/>
              <a:uLnTx/>
              <a:uFillTx/>
              <a:ea typeface="+mn-ea"/>
              <a:cs typeface="+mn-cs"/>
            </a:endParaRPr>
          </a:p>
        </p:txBody>
      </p:sp>
      <p:sp>
        <p:nvSpPr>
          <p:cNvPr id="5" name="Poraštės vietos rezervavimo ženklas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800" b="0" i="0" u="none" strike="noStrike" kern="1200" cap="none" spc="0" normalizeH="0" baseline="0" noProof="0">
              <a:ln>
                <a:noFill/>
              </a:ln>
              <a:solidFill>
                <a:prstClr val="black"/>
              </a:solidFill>
              <a:effectLst/>
              <a:uLnTx/>
              <a:uFillTx/>
              <a:ea typeface="+mn-ea"/>
              <a:cs typeface="+mn-cs"/>
            </a:endParaRPr>
          </a:p>
        </p:txBody>
      </p:sp>
      <p:sp>
        <p:nvSpPr>
          <p:cNvPr id="6" name="Skaidrės numerio vietos rezervavimo ženklas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2AAAA0-BA88-422F-9038-A0A5CDFBB809}" type="slidenum">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lt-LT" sz="18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68673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tsisveikinimo skaidrė">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26726" y="3063241"/>
            <a:ext cx="11338559" cy="817385"/>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Ačiū už dėmesį!</a:t>
            </a:r>
          </a:p>
        </p:txBody>
      </p:sp>
    </p:spTree>
    <p:extLst>
      <p:ext uri="{BB962C8B-B14F-4D97-AF65-F5344CB8AC3E}">
        <p14:creationId xmlns:p14="http://schemas.microsoft.com/office/powerpoint/2010/main" val="234093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Vidinė skaidrė su tekst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3" name="Subtitle 2"/>
          <p:cNvSpPr>
            <a:spLocks noGrp="1"/>
          </p:cNvSpPr>
          <p:nvPr>
            <p:ph type="subTitle" idx="1" hasCustomPrompt="1"/>
          </p:nvPr>
        </p:nvSpPr>
        <p:spPr>
          <a:xfrm>
            <a:off x="527387" y="1484784"/>
            <a:ext cx="11055016" cy="4595976"/>
          </a:xfrm>
          <a:prstGeom prst="rect">
            <a:avLst/>
          </a:prstGeom>
        </p:spPr>
        <p:txBody>
          <a:bodyPr>
            <a:normAutofit/>
          </a:bodyPr>
          <a:lstStyle>
            <a:lvl1pPr marL="0" indent="0" algn="l">
              <a:spcBef>
                <a:spcPts val="0"/>
              </a:spcBef>
              <a:buNone/>
              <a:defRPr sz="2400" baseline="0">
                <a:solidFill>
                  <a:srgbClr val="6D6E71"/>
                </a:solidFill>
                <a:latin typeface="Klavika Lt" panose="02000000000000000000" pitchFamily="50" charset="0"/>
                <a:cs typeface="Arial" pitchFamily="34" charset="0"/>
              </a:defRPr>
            </a:lvl1pPr>
            <a:lvl2pPr marL="0" indent="0" algn="l">
              <a:spcBef>
                <a:spcPts val="0"/>
              </a:spcBef>
              <a:buNone/>
              <a:defRPr sz="2400">
                <a:solidFill>
                  <a:srgbClr val="6D6E71"/>
                </a:solidFill>
              </a:defRPr>
            </a:lvl2pPr>
            <a:lvl3pPr marL="0" indent="0" algn="l">
              <a:spcBef>
                <a:spcPts val="0"/>
              </a:spcBef>
              <a:buNone/>
              <a:defRPr sz="2400">
                <a:solidFill>
                  <a:srgbClr val="6D6E71"/>
                </a:solidFill>
              </a:defRPr>
            </a:lvl3pPr>
            <a:lvl4pPr marL="0" indent="0" algn="l">
              <a:spcBef>
                <a:spcPts val="0"/>
              </a:spcBef>
              <a:buNone/>
              <a:defRPr sz="2400">
                <a:solidFill>
                  <a:srgbClr val="6D6E71"/>
                </a:solidFill>
              </a:defRPr>
            </a:lvl4pPr>
            <a:lvl5pPr marL="0" indent="0" algn="l">
              <a:spcBef>
                <a:spcPts val="0"/>
              </a:spcBef>
              <a:buNone/>
              <a:defRPr sz="2400">
                <a:solidFill>
                  <a:srgbClr val="6D6E71"/>
                </a:solidFill>
              </a:defRPr>
            </a:lvl5pPr>
            <a:lvl6pPr marL="0" indent="0" algn="l">
              <a:spcBef>
                <a:spcPts val="0"/>
              </a:spcBef>
              <a:buNone/>
              <a:defRPr sz="2400">
                <a:solidFill>
                  <a:srgbClr val="6D6E71"/>
                </a:solidFill>
              </a:defRPr>
            </a:lvl6pPr>
            <a:lvl7pPr marL="0" indent="0" algn="l">
              <a:spcBef>
                <a:spcPts val="0"/>
              </a:spcBef>
              <a:buNone/>
              <a:defRPr sz="2400">
                <a:solidFill>
                  <a:srgbClr val="6D6E71"/>
                </a:solidFill>
              </a:defRPr>
            </a:lvl7pPr>
            <a:lvl8pPr marL="0" indent="0" algn="l">
              <a:spcBef>
                <a:spcPts val="0"/>
              </a:spcBef>
              <a:buNone/>
              <a:defRPr sz="2400">
                <a:solidFill>
                  <a:srgbClr val="6D6E71"/>
                </a:solidFill>
              </a:defRPr>
            </a:lvl8pPr>
            <a:lvl9pPr marL="0" indent="0" algn="l">
              <a:spcBef>
                <a:spcPts val="0"/>
              </a:spcBef>
              <a:buNone/>
              <a:defRPr sz="2400">
                <a:solidFill>
                  <a:srgbClr val="6D6E71"/>
                </a:solidFill>
              </a:defRPr>
            </a:lvl9pPr>
          </a:lstStyle>
          <a:p>
            <a:r>
              <a:rPr lang="en-US" dirty="0"/>
              <a:t>American Beauty captures the aridity of the American Dream at century’s end with rapier wit and an arresting visual style. The dark satire swept the Academy Awards in 2000, winning five — Best Picture, Best Director, Best Actor, Screenplay and Cinematography — and marked auspicious debuts.</a:t>
            </a:r>
            <a:endParaRPr lang="lt-LT" dirty="0"/>
          </a:p>
        </p:txBody>
      </p:sp>
      <p:sp>
        <p:nvSpPr>
          <p:cNvPr id="10"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1"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96665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inė skaidrė su punktai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69198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inė skaidrė su numeracij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100000"/>
              <a:buFont typeface="+mj-lt"/>
              <a:buAutoNum type="arabicPeriod"/>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2676" algn="l" defTabSz="1219170" rtl="0" eaLnBrk="1" latinLnBrk="0" hangingPunct="1">
              <a:lnSpc>
                <a:spcPct val="100000"/>
              </a:lnSpc>
              <a:spcBef>
                <a:spcPts val="0"/>
              </a:spcBef>
              <a:spcAft>
                <a:spcPts val="0"/>
              </a:spcAft>
              <a:buClr>
                <a:srgbClr val="C83927"/>
              </a:buClr>
              <a:buSzPct val="100000"/>
              <a:buFont typeface="+mj-lt"/>
              <a:buAutoNum type="alphaLcPeriod"/>
              <a:defRPr lang="en-US" sz="2400" kern="1200" dirty="0" smtClean="0">
                <a:solidFill>
                  <a:srgbClr val="6D6E71"/>
                </a:solidFill>
                <a:latin typeface="Klavika Lt" panose="02000000000000000000" pitchFamily="50" charset="0"/>
                <a:ea typeface="+mn-ea"/>
                <a:cs typeface="+mn-cs"/>
              </a:defRPr>
            </a:lvl2pPr>
            <a:lvl3pPr marL="1219170" indent="-302676" algn="l" defTabSz="1219170" rtl="0" eaLnBrk="1" latinLnBrk="0" hangingPunct="1">
              <a:lnSpc>
                <a:spcPct val="100000"/>
              </a:lnSpc>
              <a:spcBef>
                <a:spcPts val="0"/>
              </a:spcBef>
              <a:spcAft>
                <a:spcPts val="0"/>
              </a:spcAft>
              <a:buClr>
                <a:srgbClr val="C83927"/>
              </a:buClr>
              <a:buSzPct val="100000"/>
              <a:buFont typeface="+mj-lt"/>
              <a:buAutoNum type="romanLcPeriod"/>
              <a:defRPr lang="en-US" sz="2400" kern="1200" dirty="0" smtClean="0">
                <a:solidFill>
                  <a:srgbClr val="6D6E71"/>
                </a:solidFill>
                <a:latin typeface="Klavika Lt" panose="02000000000000000000" pitchFamily="50" charset="0"/>
                <a:ea typeface="+mn-ea"/>
                <a:cs typeface="+mn-cs"/>
              </a:defRPr>
            </a:lvl3pPr>
            <a:lvl4pPr marL="1680591"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4pPr>
            <a:lvl5pPr marL="2131431" indent="-2963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Pct val="100000"/>
              <a:buFont typeface="Wingdings" panose="05000000000000000000" pitchFamily="2" charset="2"/>
              <a:buChar char="§"/>
              <a:tabLst/>
              <a:defRPr lang="lt-LT" sz="2400" kern="1200" dirty="0" smtClean="0">
                <a:solidFill>
                  <a:srgbClr val="6D6E71"/>
                </a:solidFill>
                <a:latin typeface="Klavika Lt" panose="02000000000000000000" pitchFamily="50" charset="0"/>
                <a:ea typeface="+mn-ea"/>
                <a:cs typeface="+mn-cs"/>
              </a:defRPr>
            </a:lvl6pPr>
            <a:lvl7pPr marL="3054274" indent="-3090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267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81385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inė skaidrė su Int turiniu">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27380" y="5759332"/>
            <a:ext cx="11061115" cy="360040"/>
          </a:xfrm>
          <a:prstGeom prst="rect">
            <a:avLst/>
          </a:prstGeom>
        </p:spPr>
        <p:txBody>
          <a:bodyPr>
            <a:noAutofit/>
          </a:bodyPr>
          <a:lstStyle>
            <a:lvl1pPr marL="0" indent="0" algn="ctr">
              <a:buNone/>
              <a:defRPr sz="1920">
                <a:solidFill>
                  <a:srgbClr val="6D6E71"/>
                </a:solidFill>
                <a:latin typeface="Klavika Lt" panose="02000000000000000000" pitchFamily="50" charset="0"/>
                <a:cs typeface="Arial" pitchFamily="34" charset="0"/>
              </a:defRPr>
            </a:lvl1pPr>
            <a:lvl2pPr marL="609557" indent="0">
              <a:buNone/>
              <a:defRPr sz="1600"/>
            </a:lvl2pPr>
            <a:lvl3pPr marL="1219116" indent="0">
              <a:buNone/>
              <a:defRPr sz="1333"/>
            </a:lvl3pPr>
            <a:lvl4pPr marL="1828672" indent="0">
              <a:buNone/>
              <a:defRPr sz="1200"/>
            </a:lvl4pPr>
            <a:lvl5pPr marL="2438230" indent="0">
              <a:buNone/>
              <a:defRPr sz="1200"/>
            </a:lvl5pPr>
            <a:lvl6pPr marL="3047786" indent="0">
              <a:buNone/>
              <a:defRPr sz="1200"/>
            </a:lvl6pPr>
            <a:lvl7pPr marL="3657346" indent="0">
              <a:buNone/>
              <a:defRPr sz="1200"/>
            </a:lvl7pPr>
            <a:lvl8pPr marL="4266901" indent="0">
              <a:buNone/>
              <a:defRPr sz="1200"/>
            </a:lvl8pPr>
            <a:lvl9pPr marL="4876457" indent="0">
              <a:buNone/>
              <a:defRPr sz="1200"/>
            </a:lvl9pPr>
          </a:lstStyle>
          <a:p>
            <a:pPr lvl="0"/>
            <a:r>
              <a:rPr lang="lt-LT" dirty="0"/>
              <a:t>Pavadinimas</a:t>
            </a:r>
            <a:endParaRPr lang="en-US" dirty="0"/>
          </a:p>
        </p:txBody>
      </p:sp>
      <p:sp>
        <p:nvSpPr>
          <p:cNvPr id="10" name="ClipArt Placeholder 9"/>
          <p:cNvSpPr>
            <a:spLocks noGrp="1"/>
          </p:cNvSpPr>
          <p:nvPr>
            <p:ph type="clipArt" sz="quarter" idx="13"/>
          </p:nvPr>
        </p:nvSpPr>
        <p:spPr>
          <a:xfrm>
            <a:off x="527380" y="1503880"/>
            <a:ext cx="11055019" cy="4119681"/>
          </a:xfrm>
          <a:prstGeom prst="rect">
            <a:avLst/>
          </a:prstGeom>
        </p:spPr>
        <p:txBody>
          <a:bodyPr/>
          <a:lstStyle>
            <a:lvl1pPr marL="0" indent="0">
              <a:buNone/>
              <a:defRPr sz="2400">
                <a:solidFill>
                  <a:srgbClr val="6D6E71"/>
                </a:solidFill>
                <a:latin typeface="Klavika Lt" panose="02000000000000000000" pitchFamily="50" charset="0"/>
              </a:defRPr>
            </a:lvl1pPr>
          </a:lstStyle>
          <a:p>
            <a:endParaRPr lang="lt-LT" dirty="0"/>
          </a:p>
        </p:txBody>
      </p:sp>
      <p:sp>
        <p:nvSpPr>
          <p:cNvPr id="9"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11" name="Date Placeholder 3"/>
          <p:cNvSpPr>
            <a:spLocks noGrp="1"/>
          </p:cNvSpPr>
          <p:nvPr>
            <p:ph type="dt" sz="half" idx="14"/>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3"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357689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inė skaidrė su turiniu">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0" y="1498601"/>
            <a:ext cx="11055019" cy="4582164"/>
          </a:xfrm>
          <a:prstGeom prst="rect">
            <a:avLst/>
          </a:prstGeom>
        </p:spPr>
        <p:txBody>
          <a:bodyPr/>
          <a:lstStyle>
            <a:lvl2pPr marL="0" indent="0">
              <a:buNone/>
              <a:defRPr sz="2400">
                <a:solidFill>
                  <a:srgbClr val="6D6E71"/>
                </a:solidFill>
                <a:latin typeface="Klavika Lt" panose="02000000000000000000" pitchFamily="50" charset="0"/>
              </a:defRPr>
            </a:lvl2pPr>
          </a:lstStyle>
          <a:p>
            <a:pPr lvl="1"/>
            <a:endParaRPr lang="lt-LT" dirty="0"/>
          </a:p>
        </p:txBody>
      </p:sp>
      <p:sp>
        <p:nvSpPr>
          <p:cNvPr id="8"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7"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8731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0"/>
            <a:ext cx="11055019" cy="660400"/>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6" name="Round Diagonal Corner Rectangle 4"/>
          <p:cNvSpPr/>
          <p:nvPr userDrawn="1"/>
        </p:nvSpPr>
        <p:spPr>
          <a:xfrm>
            <a:off x="7620000" y="1193800"/>
            <a:ext cx="1727200" cy="14224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r>
              <a:rPr kumimoji="0" lang="lt-LT"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si</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Vietnam</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Bhutan</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Laos</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Azerbaijan</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Cambodia</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p>
        </p:txBody>
      </p:sp>
      <p:sp>
        <p:nvSpPr>
          <p:cNvPr id="11" name="Round Diagonal Corner Rectangle 5"/>
          <p:cNvSpPr/>
          <p:nvPr userDrawn="1"/>
        </p:nvSpPr>
        <p:spPr>
          <a:xfrm>
            <a:off x="3850585" y="4038601"/>
            <a:ext cx="2641600" cy="1690409"/>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numCol="2"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Afri</a:t>
            </a:r>
            <a:r>
              <a:rPr kumimoji="0" lang="lt-LT"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ca</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Liberia</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R</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w</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anda</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Mala</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v</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Zanzibar</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Ken</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y</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Lesoto</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Mozambi</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que</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South</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Sudan</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Mauri</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t</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ius</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Madagas</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ar</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Nigeria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Tanzania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Uganda</a:t>
            </a:r>
          </a:p>
        </p:txBody>
      </p:sp>
      <p:sp>
        <p:nvSpPr>
          <p:cNvPr id="12" name="Round Diagonal Corner Rectangle 7"/>
          <p:cNvSpPr/>
          <p:nvPr userDrawn="1"/>
        </p:nvSpPr>
        <p:spPr>
          <a:xfrm>
            <a:off x="914401" y="3530600"/>
            <a:ext cx="1780913" cy="23368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Centr</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al</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Ameri</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c</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Guatemala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Domini</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can</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Republic</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Grenada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St. Lucia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Vincent</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&amp;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the</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Grenadines</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Commonwelth</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of</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Dominica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p:txBody>
      </p:sp>
      <p:sp>
        <p:nvSpPr>
          <p:cNvPr id="13" name="Round Diagonal Corner Rectangle 9"/>
          <p:cNvSpPr/>
          <p:nvPr userDrawn="1"/>
        </p:nvSpPr>
        <p:spPr>
          <a:xfrm>
            <a:off x="10289059" y="2514601"/>
            <a:ext cx="1320800" cy="1187167"/>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Australia </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&amp;</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 O</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eania</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Vanuatu</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Sol</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o</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mon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islands</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p:txBody>
      </p:sp>
      <p:sp>
        <p:nvSpPr>
          <p:cNvPr id="14" name="Round Diagonal Corner Rectangle 11"/>
          <p:cNvSpPr/>
          <p:nvPr userDrawn="1"/>
        </p:nvSpPr>
        <p:spPr>
          <a:xfrm>
            <a:off x="4267200" y="1092200"/>
            <a:ext cx="1320800" cy="16256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733" b="1" i="0" u="none" strike="noStrike" kern="1200" cap="none" spc="0" normalizeH="0" baseline="0" noProof="0" dirty="0">
              <a:ln>
                <a:noFill/>
              </a:ln>
              <a:solidFill>
                <a:srgbClr val="414042"/>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Europ</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e</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Nor</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way</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Lithuania</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roatia</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Kosov</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o</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Russia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Belorussia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ts val="2400"/>
              </a:lnSpc>
              <a:spcBef>
                <a:spcPts val="0"/>
              </a:spcBef>
              <a:spcAft>
                <a:spcPts val="0"/>
              </a:spcAft>
              <a:buClrTx/>
              <a:buSzTx/>
              <a:buFontTx/>
              <a:buBlip>
                <a:blip r:embed="rId2"/>
              </a:buBlip>
              <a:tabLst/>
              <a:defRPr/>
            </a:pPr>
            <a:endParaRPr kumimoji="0" lang="en-US" sz="1733" b="0" i="0" u="none" strike="noStrike" kern="1200" cap="none" spc="0" normalizeH="0" baseline="0" noProof="0" dirty="0">
              <a:ln>
                <a:noFill/>
              </a:ln>
              <a:solidFill>
                <a:srgbClr val="414042"/>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22026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None/>
              <a:defRPr/>
            </a:lvl2pPr>
          </a:lstStyle>
          <a:p>
            <a:pPr lvl="1"/>
            <a:endParaRPr lang="lt-LT"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E75C0A-F1A1-4D0F-83FF-E4C5074DED59}" type="datetime1">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7" name="Title 1"/>
          <p:cNvSpPr>
            <a:spLocks noGrp="1"/>
          </p:cNvSpPr>
          <p:nvPr>
            <p:ph type="ctrTitle" hasCustomPrompt="1"/>
          </p:nvPr>
        </p:nvSpPr>
        <p:spPr>
          <a:xfrm>
            <a:off x="527381" y="0"/>
            <a:ext cx="10363200" cy="1340768"/>
          </a:xfrm>
        </p:spPr>
        <p:txBody>
          <a:bodyPr>
            <a:normAutofit/>
          </a:bodyPr>
          <a:lstStyle>
            <a:lvl1pPr algn="l">
              <a:defRPr sz="3000" b="1">
                <a:solidFill>
                  <a:srgbClr val="C62E30"/>
                </a:solidFill>
                <a:latin typeface="Arial" pitchFamily="34" charset="0"/>
                <a:cs typeface="Arial" pitchFamily="34" charset="0"/>
              </a:defRPr>
            </a:lvl1pPr>
          </a:lstStyle>
          <a:p>
            <a:r>
              <a:rPr lang="lt-LT" dirty="0"/>
              <a:t>Antraštė</a:t>
            </a:r>
          </a:p>
        </p:txBody>
      </p:sp>
    </p:spTree>
    <p:extLst>
      <p:ext uri="{BB962C8B-B14F-4D97-AF65-F5344CB8AC3E}">
        <p14:creationId xmlns:p14="http://schemas.microsoft.com/office/powerpoint/2010/main" val="26033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jpe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7" descr="ppt-01.jpg"/>
          <p:cNvPicPr>
            <a:picLocks noChangeAspect="1"/>
          </p:cNvPicPr>
          <p:nvPr userDrawn="1"/>
        </p:nvPicPr>
        <p:blipFill rotWithShape="1">
          <a:blip r:embed="rId4" cstate="print"/>
          <a:srcRect l="3707" t="75333" r="69293" b="4000"/>
          <a:stretch/>
        </p:blipFill>
        <p:spPr>
          <a:xfrm>
            <a:off x="152407" y="5733253"/>
            <a:ext cx="1879595" cy="1079027"/>
          </a:xfrm>
          <a:prstGeom prst="rect">
            <a:avLst/>
          </a:prstGeom>
          <a:solidFill>
            <a:schemeClr val="bg1"/>
          </a:solidFill>
        </p:spPr>
      </p:pic>
      <p:pic>
        <p:nvPicPr>
          <p:cNvPr id="8" name="Picture 7" descr="ppt-01.jpg"/>
          <p:cNvPicPr>
            <a:picLocks noChangeAspect="1"/>
          </p:cNvPicPr>
          <p:nvPr/>
        </p:nvPicPr>
        <p:blipFill rotWithShape="1">
          <a:blip r:embed="rId4" cstate="print"/>
          <a:srcRect l="22334" b="20926"/>
          <a:stretch/>
        </p:blipFill>
        <p:spPr>
          <a:xfrm>
            <a:off x="4978400" y="0"/>
            <a:ext cx="7213600" cy="5508299"/>
          </a:xfrm>
          <a:prstGeom prst="rect">
            <a:avLst/>
          </a:prstGeom>
        </p:spPr>
      </p:pic>
    </p:spTree>
    <p:extLst>
      <p:ext uri="{BB962C8B-B14F-4D97-AF65-F5344CB8AC3E}">
        <p14:creationId xmlns:p14="http://schemas.microsoft.com/office/powerpoint/2010/main" val="2910011919"/>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ppt nrd-02.jpg"/>
          <p:cNvPicPr>
            <a:picLocks noChangeAspect="1"/>
          </p:cNvPicPr>
          <p:nvPr/>
        </p:nvPicPr>
        <p:blipFill rotWithShape="1">
          <a:blip r:embed="rId10" cstate="print"/>
          <a:srcRect b="17222"/>
          <a:stretch/>
        </p:blipFill>
        <p:spPr>
          <a:xfrm>
            <a:off x="1219200" y="0"/>
            <a:ext cx="10972800" cy="6812280"/>
          </a:xfrm>
          <a:prstGeom prst="rect">
            <a:avLst/>
          </a:prstGeom>
        </p:spPr>
      </p:pic>
      <p:pic>
        <p:nvPicPr>
          <p:cNvPr id="8" name="Picture 9" descr="ppt nrd-02.jpg"/>
          <p:cNvPicPr>
            <a:picLocks noChangeAspect="1"/>
          </p:cNvPicPr>
          <p:nvPr userDrawn="1"/>
        </p:nvPicPr>
        <p:blipFill rotWithShape="1">
          <a:blip r:embed="rId10" cstate="print"/>
          <a:srcRect l="3611" t="86111" r="80556" b="2223"/>
          <a:stretch/>
        </p:blipFill>
        <p:spPr>
          <a:xfrm>
            <a:off x="335280" y="5806440"/>
            <a:ext cx="1737360" cy="960120"/>
          </a:xfrm>
          <a:prstGeom prst="rect">
            <a:avLst/>
          </a:prstGeom>
        </p:spPr>
      </p:pic>
    </p:spTree>
    <p:extLst>
      <p:ext uri="{BB962C8B-B14F-4D97-AF65-F5344CB8AC3E}">
        <p14:creationId xmlns:p14="http://schemas.microsoft.com/office/powerpoint/2010/main" val="190308902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https://www.npmjs.com/package/ng2-toastr" TargetMode="External"/><Relationship Id="rId3" Type="http://schemas.openxmlformats.org/officeDocument/2006/relationships/hyperlink" Target="https://angular-2-training-book.rangle.io/handout/observables/" TargetMode="External"/><Relationship Id="rId7" Type="http://schemas.openxmlformats.org/officeDocument/2006/relationships/hyperlink" Target="https://scotch.io/tutorials/create-a-globally-available-custom-pipe-in-angular-2" TargetMode="External"/><Relationship Id="rId2" Type="http://schemas.openxmlformats.org/officeDocument/2006/relationships/hyperlink" Target="https://angular.io/tutorial/toh-pt4" TargetMode="External"/><Relationship Id="rId1" Type="http://schemas.openxmlformats.org/officeDocument/2006/relationships/slideLayout" Target="../slideLayouts/slideLayout4.xml"/><Relationship Id="rId6" Type="http://schemas.openxmlformats.org/officeDocument/2006/relationships/hyperlink" Target="https://angular.io/guide/pipes" TargetMode="External"/><Relationship Id="rId5" Type="http://schemas.openxmlformats.org/officeDocument/2006/relationships/hyperlink" Target="https://codecraft.tv/courses/angular/quickstart/nesting-components-and-inputs/" TargetMode="External"/><Relationship Id="rId4" Type="http://schemas.openxmlformats.org/officeDocument/2006/relationships/hyperlink" Target="https://github.com/typicode/json-serv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typicode/json-server"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ngular.io/guide/pipe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otch.io/tutorials/create-a-globally-available-custom-pipe-in-angular-2"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npmjs.com/package/ng2-toastr"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p:txBody>
          <a:bodyPr>
            <a:normAutofit/>
          </a:bodyPr>
          <a:lstStyle/>
          <a:p>
            <a:r>
              <a:rPr lang="en-US" sz="4400" dirty="0" smtClean="0">
                <a:latin typeface="+mn-lt"/>
                <a:cs typeface="Times New Roman" panose="02020603050405020304" pitchFamily="18" charset="0"/>
              </a:rPr>
              <a:t>Project with Angular 2</a:t>
            </a:r>
            <a:br>
              <a:rPr lang="en-US" sz="4400" dirty="0" smtClean="0">
                <a:latin typeface="+mn-lt"/>
                <a:cs typeface="Times New Roman" panose="02020603050405020304" pitchFamily="18" charset="0"/>
              </a:rPr>
            </a:br>
            <a:r>
              <a:rPr lang="en-US" sz="4400" dirty="0" smtClean="0">
                <a:latin typeface="+mn-lt"/>
                <a:cs typeface="Times New Roman" panose="02020603050405020304" pitchFamily="18" charset="0"/>
              </a:rPr>
              <a:t>Part </a:t>
            </a:r>
            <a:r>
              <a:rPr lang="en-US" sz="4400" dirty="0" smtClean="0">
                <a:latin typeface="+mn-lt"/>
                <a:cs typeface="Times New Roman" panose="02020603050405020304" pitchFamily="18" charset="0"/>
              </a:rPr>
              <a:t>2</a:t>
            </a:r>
            <a:endParaRPr lang="lt-LT" sz="4400" dirty="0">
              <a:latin typeface="+mn-lt"/>
              <a:cs typeface="Times New Roman" panose="02020603050405020304" pitchFamily="18" charset="0"/>
            </a:endParaRPr>
          </a:p>
        </p:txBody>
      </p:sp>
      <p:sp>
        <p:nvSpPr>
          <p:cNvPr id="4" name="AutoShape 2" descr="Vaizdo rezultatas pagal u&amp;zcaron;klaus&amp;aogon; „elasticsearch“"/>
          <p:cNvSpPr>
            <a:spLocks noGrp="1" noChangeAspect="1" noChangeArrowheads="1"/>
          </p:cNvSpPr>
          <p:nvPr>
            <p:ph type="subTitle" idx="1"/>
          </p:nvPr>
        </p:nvSpPr>
        <p:spPr bwMode="auto">
          <a:xfrm>
            <a:off x="426726" y="4709160"/>
            <a:ext cx="11338559" cy="10401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endParaRPr lang="lt-LT" sz="1400" dirty="0"/>
          </a:p>
          <a:p>
            <a:r>
              <a:rPr lang="lt-LT" sz="1400" dirty="0"/>
              <a:t>NRD Akademija </a:t>
            </a:r>
            <a:r>
              <a:rPr lang="en-GB" sz="1400" dirty="0" smtClean="0"/>
              <a:t>2018</a:t>
            </a:r>
            <a:endParaRPr lang="lt-LT" sz="1400" dirty="0"/>
          </a:p>
          <a:p>
            <a:r>
              <a:rPr lang="en-US" sz="1400" dirty="0" smtClean="0"/>
              <a:t>Vilius Arminas</a:t>
            </a:r>
            <a:endParaRPr lang="lt-LT" sz="1400" dirty="0"/>
          </a:p>
          <a:p>
            <a:r>
              <a:rPr lang="lt-LT" sz="1400" dirty="0" smtClean="0"/>
              <a:t>2017-0</a:t>
            </a:r>
            <a:r>
              <a:rPr lang="en-GB" sz="1400" dirty="0"/>
              <a:t>2</a:t>
            </a:r>
            <a:r>
              <a:rPr lang="lt-LT" sz="1400" dirty="0" smtClean="0"/>
              <a:t>-</a:t>
            </a:r>
            <a:r>
              <a:rPr lang="en-GB" sz="1400" dirty="0" smtClean="0"/>
              <a:t>09</a:t>
            </a:r>
            <a:r>
              <a:rPr lang="lt-LT" sz="1400" dirty="0" smtClean="0"/>
              <a:t>, </a:t>
            </a:r>
            <a:r>
              <a:rPr lang="en-US" sz="1400" dirty="0" smtClean="0"/>
              <a:t>Kaunas</a:t>
            </a:r>
            <a:endParaRPr lang="lt-LT" sz="1400" dirty="0"/>
          </a:p>
        </p:txBody>
      </p:sp>
    </p:spTree>
    <p:extLst>
      <p:ext uri="{BB962C8B-B14F-4D97-AF65-F5344CB8AC3E}">
        <p14:creationId xmlns:p14="http://schemas.microsoft.com/office/powerpoint/2010/main" val="200272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Toastr</a:t>
            </a:r>
            <a:r>
              <a:rPr lang="en-US" dirty="0" smtClean="0"/>
              <a:t> (2)</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527380" y="1096477"/>
            <a:ext cx="11055016" cy="4595976"/>
          </a:xfrm>
        </p:spPr>
        <p:txBody>
          <a:bodyPr/>
          <a:lstStyle/>
          <a:p>
            <a:r>
              <a:rPr lang="en-US" dirty="0" smtClean="0"/>
              <a:t>Setting toaster in app module</a:t>
            </a:r>
          </a:p>
          <a:p>
            <a:pPr marL="0" indent="0" fontAlgn="base">
              <a:buNone/>
            </a:pPr>
            <a:r>
              <a:rPr lang="en-US" dirty="0"/>
              <a:t> </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{ToastModule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'ng2-toastr/ng2-toastr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fontAlgn="base">
              <a:buNone/>
            </a:pPr>
            <a:r>
              <a:rPr lang="en-US" sz="1600" dirty="0">
                <a:latin typeface="Courier New" panose="02070309020205020404" pitchFamily="49" charset="0"/>
                <a:cs typeface="Courier New" panose="02070309020205020404" pitchFamily="49" charset="0"/>
              </a:rPr>
              <a:t>    @NgModule({</a:t>
            </a:r>
          </a:p>
          <a:p>
            <a:pPr marL="0" indent="0" fontAlgn="base">
              <a:buNone/>
            </a:pPr>
            <a:r>
              <a:rPr lang="en-US" sz="1600" dirty="0">
                <a:latin typeface="Courier New" panose="02070309020205020404" pitchFamily="49" charset="0"/>
                <a:cs typeface="Courier New" panose="02070309020205020404" pitchFamily="49" charset="0"/>
              </a:rPr>
              <a:t>      imports</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[BrowserModule, </a:t>
            </a:r>
            <a:r>
              <a:rPr lang="en-US" sz="1600" dirty="0" err="1">
                <a:latin typeface="Courier New" panose="02070309020205020404" pitchFamily="49" charset="0"/>
                <a:cs typeface="Courier New" panose="02070309020205020404" pitchFamily="49" charset="0"/>
              </a:rPr>
              <a:t>ToastModule.forRoot</a:t>
            </a:r>
            <a:r>
              <a:rPr lang="en-US" sz="1600" dirty="0" smtClean="0">
                <a:latin typeface="Courier New" panose="02070309020205020404" pitchFamily="49" charset="0"/>
                <a:cs typeface="Courier New" panose="02070309020205020404" pitchFamily="49" charset="0"/>
              </a:rPr>
              <a:t>()],</a:t>
            </a:r>
          </a:p>
          <a:p>
            <a:pPr marL="0" indent="0" fontAlgn="base">
              <a:buNone/>
            </a:pPr>
            <a:r>
              <a:rPr lang="en-US" sz="1600" dirty="0">
                <a:latin typeface="Courier New" panose="02070309020205020404" pitchFamily="49" charset="0"/>
                <a:cs typeface="Courier New" panose="02070309020205020404" pitchFamily="49" charset="0"/>
              </a:rPr>
              <a:t>     declarations</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[AppComponent],</a:t>
            </a:r>
          </a:p>
          <a:p>
            <a:pPr marL="0" indent="0" fontAlgn="base">
              <a:buNone/>
            </a:pPr>
            <a:r>
              <a:rPr lang="en-US" sz="1600" dirty="0">
                <a:latin typeface="Courier New" panose="02070309020205020404" pitchFamily="49" charset="0"/>
                <a:cs typeface="Courier New" panose="02070309020205020404" pitchFamily="49" charset="0"/>
              </a:rPr>
              <a:t>      bootstrap</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[AppComponent],</a:t>
            </a:r>
          </a:p>
          <a:p>
            <a:pPr marL="0" indent="0" fontAlgn="base">
              <a:buNone/>
            </a:pPr>
            <a:r>
              <a:rPr lang="en-US" sz="1600" dirty="0">
                <a:latin typeface="Courier New" panose="02070309020205020404" pitchFamily="49" charset="0"/>
                <a:cs typeface="Courier New" panose="02070309020205020404" pitchFamily="49" charset="0"/>
              </a:rPr>
              <a:t>    })</a:t>
            </a:r>
          </a:p>
          <a:p>
            <a:pPr marL="0" indent="0" fontAlgn="base">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export</a:t>
            </a:r>
            <a:r>
              <a:rPr lang="en-US" sz="1600" dirty="0">
                <a:latin typeface="Courier New" panose="02070309020205020404" pitchFamily="49" charset="0"/>
                <a:cs typeface="Courier New" panose="02070309020205020404" pitchFamily="49" charset="0"/>
              </a:rPr>
              <a:t> class </a:t>
            </a:r>
            <a:r>
              <a:rPr lang="en-US" sz="1600" u="sng" dirty="0">
                <a:latin typeface="Courier New" panose="02070309020205020404" pitchFamily="49" charset="0"/>
                <a:cs typeface="Courier New" panose="02070309020205020404" pitchFamily="49" charset="0"/>
              </a:rPr>
              <a:t>AppModule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fontAlgn="base"/>
            <a:r>
              <a:rPr lang="en-US" dirty="0" smtClean="0"/>
              <a:t>Setting up app component</a:t>
            </a:r>
          </a:p>
          <a:p>
            <a:pPr marL="450838" lvl="1" indent="0" fontAlgn="base">
              <a:buNone/>
            </a:pPr>
            <a:r>
              <a:rPr lang="en-US" sz="1600" dirty="0">
                <a:latin typeface="Courier New" panose="02070309020205020404" pitchFamily="49" charset="0"/>
                <a:cs typeface="Courier New" panose="02070309020205020404" pitchFamily="49" charset="0"/>
              </a:rPr>
              <a:t> import { ToastsManager</a:t>
            </a:r>
            <a:r>
              <a:rPr lang="en-US" sz="1600" dirty="0">
                <a:latin typeface="Courier New" panose="02070309020205020404" pitchFamily="49" charset="0"/>
                <a:cs typeface="Courier New" panose="02070309020205020404" pitchFamily="49" charset="0"/>
              </a:rPr>
              <a:t> } from 'ng2-toastr/ng2-toastr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450838" lvl="1" indent="0" fontAlgn="base">
              <a:buNone/>
            </a:pPr>
            <a:r>
              <a:rPr lang="en-US" sz="1600" dirty="0">
                <a:latin typeface="Courier New" panose="02070309020205020404" pitchFamily="49" charset="0"/>
                <a:cs typeface="Courier New" panose="02070309020205020404" pitchFamily="49" charset="0"/>
              </a:rPr>
              <a:t>    @Component({</a:t>
            </a:r>
          </a:p>
          <a:p>
            <a:pPr marL="914378" lvl="2" indent="0" fontAlgn="base">
              <a:buNone/>
            </a:pP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450838" lvl="1" indent="0" fontAlgn="base">
              <a:buNone/>
            </a:pPr>
            <a:r>
              <a:rPr lang="en-US" sz="1600" dirty="0">
                <a:latin typeface="Courier New" panose="02070309020205020404" pitchFamily="49" charset="0"/>
                <a:cs typeface="Courier New" panose="02070309020205020404" pitchFamily="49" charset="0"/>
              </a:rPr>
              <a:t>    export class AppComponent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450838" lvl="1" indent="0" fontAlgn="base">
              <a:buNone/>
            </a:pPr>
            <a:r>
              <a:rPr lang="en-US" sz="1600" dirty="0">
                <a:latin typeface="Courier New" panose="02070309020205020404" pitchFamily="49" charset="0"/>
                <a:cs typeface="Courier New" panose="02070309020205020404" pitchFamily="49" charset="0"/>
              </a:rPr>
              <a:t>      constructor(public toastr: ToastsManager, vcr: ViewContainerRef) {</a:t>
            </a:r>
          </a:p>
          <a:p>
            <a:pPr marL="450838" lvl="1" indent="0" fontAlgn="base">
              <a:buNone/>
            </a:pPr>
            <a:r>
              <a:rPr lang="en-US" sz="1600" dirty="0">
                <a:latin typeface="Courier New" panose="02070309020205020404" pitchFamily="49" charset="0"/>
                <a:cs typeface="Courier New" panose="02070309020205020404" pitchFamily="49" charset="0"/>
              </a:rPr>
              <a:t>         this.toastr.setRootViewContainerRef(vcr);</a:t>
            </a:r>
          </a:p>
          <a:p>
            <a:pPr marL="450838" lvl="1" indent="0" fontAlgn="base">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dirty="0"/>
          </a:p>
          <a:p>
            <a:r>
              <a:rPr lang="en-US" dirty="0" smtClean="0"/>
              <a:t>Using notifications</a:t>
            </a:r>
          </a:p>
          <a:p>
            <a:pPr marL="450838" lvl="1" indent="0">
              <a:buNone/>
            </a:pPr>
            <a:r>
              <a:rPr lang="en-US" sz="1800" dirty="0">
                <a:latin typeface="Courier New" panose="02070309020205020404" pitchFamily="49" charset="0"/>
                <a:cs typeface="Courier New" panose="02070309020205020404" pitchFamily="49" charset="0"/>
              </a:rPr>
              <a:t>this.toastr.success('You are awesome!', 'Success!');</a:t>
            </a:r>
            <a:endParaRPr lang="en-US" sz="1800" dirty="0" smtClean="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28085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a:hlinkClick r:id="rId2"/>
              </a:rPr>
              <a:t>https://</a:t>
            </a:r>
            <a:r>
              <a:rPr lang="en-US" dirty="0" smtClean="0">
                <a:hlinkClick r:id="rId2"/>
              </a:rPr>
              <a:t>angular.io/tutorial/toh-pt4</a:t>
            </a:r>
            <a:endParaRPr lang="en-US" dirty="0" smtClean="0"/>
          </a:p>
          <a:p>
            <a:r>
              <a:rPr lang="en-US" dirty="0">
                <a:hlinkClick r:id="rId3"/>
              </a:rPr>
              <a:t>https://angular-2-training-book.rangle.io/handout/observables</a:t>
            </a:r>
            <a:r>
              <a:rPr lang="en-US" dirty="0" smtClean="0">
                <a:hlinkClick r:id="rId3"/>
              </a:rPr>
              <a:t>/</a:t>
            </a:r>
            <a:endParaRPr lang="en-US" dirty="0" smtClean="0"/>
          </a:p>
          <a:p>
            <a:r>
              <a:rPr lang="en-US" dirty="0">
                <a:hlinkClick r:id="rId4"/>
              </a:rPr>
              <a:t>https://</a:t>
            </a:r>
            <a:r>
              <a:rPr lang="en-US" dirty="0" smtClean="0">
                <a:hlinkClick r:id="rId4"/>
              </a:rPr>
              <a:t>github.com/typicode/json-server</a:t>
            </a:r>
            <a:endParaRPr lang="en-US" dirty="0" smtClean="0"/>
          </a:p>
          <a:p>
            <a:r>
              <a:rPr lang="en-US" dirty="0">
                <a:hlinkClick r:id="rId5"/>
              </a:rPr>
              <a:t>https://codecraft.tv/courses/angular/quickstart/nesting-components-and-inputs</a:t>
            </a:r>
            <a:r>
              <a:rPr lang="en-US" dirty="0" smtClean="0">
                <a:hlinkClick r:id="rId5"/>
              </a:rPr>
              <a:t>/</a:t>
            </a:r>
            <a:endParaRPr lang="en-US" dirty="0" smtClean="0"/>
          </a:p>
          <a:p>
            <a:r>
              <a:rPr lang="en-US" dirty="0">
                <a:hlinkClick r:id="rId6"/>
              </a:rPr>
              <a:t>https://</a:t>
            </a:r>
            <a:r>
              <a:rPr lang="en-US" dirty="0" smtClean="0">
                <a:hlinkClick r:id="rId6"/>
              </a:rPr>
              <a:t>angular.io/guide/pipes</a:t>
            </a:r>
            <a:endParaRPr lang="en-US" dirty="0" smtClean="0"/>
          </a:p>
          <a:p>
            <a:r>
              <a:rPr lang="en-US" dirty="0">
                <a:hlinkClick r:id="rId7"/>
              </a:rPr>
              <a:t>https://</a:t>
            </a:r>
            <a:r>
              <a:rPr lang="en-US" dirty="0" smtClean="0">
                <a:hlinkClick r:id="rId7"/>
              </a:rPr>
              <a:t>scotch.io/tutorials/create-a-globally-available-custom-pipe-in-angular-2</a:t>
            </a:r>
            <a:endParaRPr lang="en-US" dirty="0" smtClean="0"/>
          </a:p>
          <a:p>
            <a:r>
              <a:rPr lang="en-US" dirty="0">
                <a:hlinkClick r:id="rId8"/>
              </a:rPr>
              <a:t>https://www.npmjs.com/package/ng2-toastr</a:t>
            </a:r>
            <a:endParaRPr lang="en-US" dirty="0"/>
          </a:p>
        </p:txBody>
      </p:sp>
    </p:spTree>
    <p:extLst>
      <p:ext uri="{BB962C8B-B14F-4D97-AF65-F5344CB8AC3E}">
        <p14:creationId xmlns:p14="http://schemas.microsoft.com/office/powerpoint/2010/main" val="398603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Services</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a:t>Components shouldn't fetch or save data </a:t>
            </a:r>
            <a:r>
              <a:rPr lang="en-US" dirty="0" smtClean="0"/>
              <a:t>directly. They </a:t>
            </a:r>
            <a:r>
              <a:rPr lang="en-US" dirty="0"/>
              <a:t>should focus on presenting data and delegate data access to a service</a:t>
            </a:r>
            <a:r>
              <a:rPr lang="en-US" dirty="0" smtClean="0"/>
              <a:t>.</a:t>
            </a:r>
          </a:p>
          <a:p>
            <a:endParaRPr lang="en-US" dirty="0"/>
          </a:p>
          <a:p>
            <a:r>
              <a:rPr lang="en-US" dirty="0"/>
              <a:t>Services are a great way to share information among classes that </a:t>
            </a:r>
            <a:r>
              <a:rPr lang="en-US" i="1" dirty="0"/>
              <a:t>don't know each other</a:t>
            </a:r>
            <a:r>
              <a:rPr lang="en-US" dirty="0" smtClean="0"/>
              <a:t>.</a:t>
            </a:r>
          </a:p>
          <a:p>
            <a:endParaRPr lang="en-US" dirty="0"/>
          </a:p>
          <a:p>
            <a:r>
              <a:rPr lang="en-US" dirty="0" smtClean="0"/>
              <a:t>Services can also inject dependencies using @</a:t>
            </a:r>
            <a:r>
              <a:rPr lang="en-US" dirty="0"/>
              <a:t>Injectable() </a:t>
            </a:r>
            <a:r>
              <a:rPr lang="en-US" dirty="0" smtClean="0"/>
              <a:t>decorator.</a:t>
            </a:r>
          </a:p>
          <a:p>
            <a:endParaRPr lang="en-US" dirty="0"/>
          </a:p>
          <a:p>
            <a:r>
              <a:rPr lang="en-US" dirty="0" smtClean="0"/>
              <a:t>Returns Observables. </a:t>
            </a:r>
            <a:r>
              <a:rPr lang="en-US" dirty="0"/>
              <a:t>Observables open up a continuous channel of communication in which multiple values of data can be emitted over time.</a:t>
            </a:r>
            <a:endParaRPr lang="en-US" dirty="0"/>
          </a:p>
        </p:txBody>
      </p:sp>
    </p:spTree>
    <p:extLst>
      <p:ext uri="{BB962C8B-B14F-4D97-AF65-F5344CB8AC3E}">
        <p14:creationId xmlns:p14="http://schemas.microsoft.com/office/powerpoint/2010/main" val="408313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API</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5" name="Subtitle 3"/>
          <p:cNvSpPr txBox="1">
            <a:spLocks/>
          </p:cNvSpPr>
          <p:nvPr/>
        </p:nvSpPr>
        <p:spPr>
          <a:xfrm>
            <a:off x="527380" y="1504540"/>
            <a:ext cx="10407842" cy="4533005"/>
          </a:xfrm>
          <a:prstGeom prst="rect">
            <a:avLst/>
          </a:prstGeom>
        </p:spPr>
        <p:txBody>
          <a:bodyPr numCol="1">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r>
              <a:rPr lang="en-US" dirty="0" smtClean="0"/>
              <a:t>CRUD - Create, read, update, delete</a:t>
            </a:r>
          </a:p>
          <a:p>
            <a:endParaRPr lang="en-US" dirty="0"/>
          </a:p>
          <a:p>
            <a:r>
              <a:rPr lang="en-US" dirty="0" smtClean="0"/>
              <a:t>Used Via HTTP</a:t>
            </a:r>
          </a:p>
          <a:p>
            <a:pPr marL="452956" lvl="1" indent="0">
              <a:buNone/>
            </a:pPr>
            <a:endParaRPr lang="en-US" dirty="0" smtClean="0"/>
          </a:p>
          <a:p>
            <a:pPr marL="0" indent="0">
              <a:buNone/>
            </a:pPr>
            <a:endParaRPr lang="en-US" sz="2000" dirty="0"/>
          </a:p>
          <a:p>
            <a:pPr marL="0" indent="0">
              <a:buNone/>
            </a:pPr>
            <a:endParaRPr lang="en-US" sz="2000" dirty="0" smtClean="0"/>
          </a:p>
        </p:txBody>
      </p:sp>
      <p:graphicFrame>
        <p:nvGraphicFramePr>
          <p:cNvPr id="7" name="Table 6"/>
          <p:cNvGraphicFramePr>
            <a:graphicFrameLocks noGrp="1"/>
          </p:cNvGraphicFramePr>
          <p:nvPr>
            <p:extLst>
              <p:ext uri="{D42A27DB-BD31-4B8C-83A1-F6EECF244321}">
                <p14:modId xmlns:p14="http://schemas.microsoft.com/office/powerpoint/2010/main" val="1617399383"/>
              </p:ext>
            </p:extLst>
          </p:nvPr>
        </p:nvGraphicFramePr>
        <p:xfrm>
          <a:off x="932399" y="2888126"/>
          <a:ext cx="8725167" cy="2836272"/>
        </p:xfrm>
        <a:graphic>
          <a:graphicData uri="http://schemas.openxmlformats.org/drawingml/2006/table">
            <a:tbl>
              <a:tblPr firstRow="1" bandRow="1">
                <a:tableStyleId>{5C22544A-7EE6-4342-B048-85BDC9FD1C3A}</a:tableStyleId>
              </a:tblPr>
              <a:tblGrid>
                <a:gridCol w="1953096">
                  <a:extLst>
                    <a:ext uri="{9D8B030D-6E8A-4147-A177-3AD203B41FA5}">
                      <a16:colId xmlns:a16="http://schemas.microsoft.com/office/drawing/2014/main" val="1180936336"/>
                    </a:ext>
                  </a:extLst>
                </a:gridCol>
                <a:gridCol w="1993156">
                  <a:extLst>
                    <a:ext uri="{9D8B030D-6E8A-4147-A177-3AD203B41FA5}">
                      <a16:colId xmlns:a16="http://schemas.microsoft.com/office/drawing/2014/main" val="2072760163"/>
                    </a:ext>
                  </a:extLst>
                </a:gridCol>
                <a:gridCol w="2028124">
                  <a:extLst>
                    <a:ext uri="{9D8B030D-6E8A-4147-A177-3AD203B41FA5}">
                      <a16:colId xmlns:a16="http://schemas.microsoft.com/office/drawing/2014/main" val="3090028277"/>
                    </a:ext>
                  </a:extLst>
                </a:gridCol>
                <a:gridCol w="2750791">
                  <a:extLst>
                    <a:ext uri="{9D8B030D-6E8A-4147-A177-3AD203B41FA5}">
                      <a16:colId xmlns:a16="http://schemas.microsoft.com/office/drawing/2014/main" val="3195286647"/>
                    </a:ext>
                  </a:extLst>
                </a:gridCol>
              </a:tblGrid>
              <a:tr h="472712">
                <a:tc>
                  <a:txBody>
                    <a:bodyPr/>
                    <a:lstStyle/>
                    <a:p>
                      <a:pPr algn="ctr"/>
                      <a:r>
                        <a:rPr lang="en-US" dirty="0" smtClean="0"/>
                        <a:t>Action</a:t>
                      </a:r>
                      <a:endParaRPr lang="en-US" dirty="0"/>
                    </a:p>
                  </a:txBody>
                  <a:tcPr/>
                </a:tc>
                <a:tc>
                  <a:txBody>
                    <a:bodyPr/>
                    <a:lstStyle/>
                    <a:p>
                      <a:pPr algn="ctr"/>
                      <a:r>
                        <a:rPr lang="en-US" dirty="0" smtClean="0"/>
                        <a:t>SQL</a:t>
                      </a:r>
                      <a:endParaRPr lang="en-US" dirty="0"/>
                    </a:p>
                  </a:txBody>
                  <a:tcPr/>
                </a:tc>
                <a:tc>
                  <a:txBody>
                    <a:bodyPr/>
                    <a:lstStyle/>
                    <a:p>
                      <a:pPr algn="ctr"/>
                      <a:r>
                        <a:rPr lang="en-US" dirty="0" smtClean="0"/>
                        <a:t>HTTP</a:t>
                      </a:r>
                      <a:endParaRPr lang="en-US" dirty="0"/>
                    </a:p>
                  </a:txBody>
                  <a:tcPr/>
                </a:tc>
                <a:tc>
                  <a:txBody>
                    <a:bodyPr/>
                    <a:lstStyle/>
                    <a:p>
                      <a:pPr algn="ctr"/>
                      <a:r>
                        <a:rPr lang="en-US" dirty="0" smtClean="0"/>
                        <a:t>URL</a:t>
                      </a:r>
                      <a:endParaRPr lang="en-US" dirty="0"/>
                    </a:p>
                  </a:txBody>
                  <a:tcPr/>
                </a:tc>
                <a:extLst>
                  <a:ext uri="{0D108BD9-81ED-4DB2-BD59-A6C34878D82A}">
                    <a16:rowId xmlns:a16="http://schemas.microsoft.com/office/drawing/2014/main" val="2228040224"/>
                  </a:ext>
                </a:extLst>
              </a:tr>
              <a:tr h="472712">
                <a:tc>
                  <a:txBody>
                    <a:bodyPr/>
                    <a:lstStyle/>
                    <a:p>
                      <a:pPr algn="ctr"/>
                      <a:r>
                        <a:rPr lang="en-US" dirty="0" smtClean="0"/>
                        <a:t>Create</a:t>
                      </a:r>
                      <a:endParaRPr lang="en-US" dirty="0"/>
                    </a:p>
                  </a:txBody>
                  <a:tcPr/>
                </a:tc>
                <a:tc>
                  <a:txBody>
                    <a:bodyPr/>
                    <a:lstStyle/>
                    <a:p>
                      <a:pPr algn="ctr"/>
                      <a:r>
                        <a:rPr lang="en-US" dirty="0" smtClean="0"/>
                        <a:t>INSERT</a:t>
                      </a:r>
                      <a:endParaRPr lang="en-US" dirty="0"/>
                    </a:p>
                  </a:txBody>
                  <a:tcPr/>
                </a:tc>
                <a:tc>
                  <a:txBody>
                    <a:bodyPr/>
                    <a:lstStyle/>
                    <a:p>
                      <a:pPr algn="ctr"/>
                      <a:r>
                        <a:rPr lang="en-US" dirty="0" smtClean="0"/>
                        <a:t>POST</a:t>
                      </a:r>
                      <a:endParaRPr lang="en-US" dirty="0"/>
                    </a:p>
                  </a:txBody>
                  <a:tcPr/>
                </a:tc>
                <a:tc>
                  <a:txBody>
                    <a:bodyPr/>
                    <a:lstStyle/>
                    <a:p>
                      <a:pPr algn="l"/>
                      <a:r>
                        <a:rPr lang="en-US" dirty="0" smtClean="0"/>
                        <a:t>/employee/:id</a:t>
                      </a:r>
                      <a:endParaRPr lang="en-US" dirty="0"/>
                    </a:p>
                  </a:txBody>
                  <a:tcPr/>
                </a:tc>
                <a:extLst>
                  <a:ext uri="{0D108BD9-81ED-4DB2-BD59-A6C34878D82A}">
                    <a16:rowId xmlns:a16="http://schemas.microsoft.com/office/drawing/2014/main" val="1398791721"/>
                  </a:ext>
                </a:extLst>
              </a:tr>
              <a:tr h="472712">
                <a:tc>
                  <a:txBody>
                    <a:bodyPr/>
                    <a:lstStyle/>
                    <a:p>
                      <a:pPr algn="ctr"/>
                      <a:r>
                        <a:rPr lang="en-US" dirty="0" smtClean="0"/>
                        <a:t>Show List</a:t>
                      </a:r>
                      <a:endParaRPr lang="en-US" dirty="0"/>
                    </a:p>
                  </a:txBody>
                  <a:tcPr/>
                </a:tc>
                <a:tc>
                  <a:txBody>
                    <a:bodyPr/>
                    <a:lstStyle/>
                    <a:p>
                      <a:pPr algn="ctr"/>
                      <a:r>
                        <a:rPr lang="en-US" dirty="0" smtClean="0"/>
                        <a:t>SELECT</a:t>
                      </a:r>
                      <a:endParaRPr lang="en-US" dirty="0"/>
                    </a:p>
                  </a:txBody>
                  <a:tcPr/>
                </a:tc>
                <a:tc>
                  <a:txBody>
                    <a:bodyPr/>
                    <a:lstStyle/>
                    <a:p>
                      <a:pPr algn="ctr"/>
                      <a:r>
                        <a:rPr lang="en-US" dirty="0" smtClean="0"/>
                        <a:t>GET</a:t>
                      </a:r>
                      <a:endParaRPr lang="en-US" dirty="0"/>
                    </a:p>
                  </a:txBody>
                  <a:tcPr/>
                </a:tc>
                <a:tc>
                  <a:txBody>
                    <a:bodyPr/>
                    <a:lstStyle/>
                    <a:p>
                      <a:pPr algn="l"/>
                      <a:r>
                        <a:rPr lang="en-US" dirty="0" smtClean="0"/>
                        <a:t>/employee </a:t>
                      </a:r>
                      <a:endParaRPr lang="en-US" dirty="0"/>
                    </a:p>
                  </a:txBody>
                  <a:tcPr/>
                </a:tc>
                <a:extLst>
                  <a:ext uri="{0D108BD9-81ED-4DB2-BD59-A6C34878D82A}">
                    <a16:rowId xmlns:a16="http://schemas.microsoft.com/office/drawing/2014/main" val="4241899083"/>
                  </a:ext>
                </a:extLst>
              </a:tr>
              <a:tr h="472712">
                <a:tc>
                  <a:txBody>
                    <a:bodyPr/>
                    <a:lstStyle/>
                    <a:p>
                      <a:pPr algn="ctr"/>
                      <a:r>
                        <a:rPr lang="en-US" dirty="0" smtClean="0"/>
                        <a:t>Show One</a:t>
                      </a:r>
                      <a:endParaRPr lang="en-US" dirty="0"/>
                    </a:p>
                  </a:txBody>
                  <a:tcPr/>
                </a:tc>
                <a:tc>
                  <a:txBody>
                    <a:bodyPr/>
                    <a:lstStyle/>
                    <a:p>
                      <a:pPr algn="ctr"/>
                      <a:r>
                        <a:rPr lang="en-US" dirty="0" smtClean="0"/>
                        <a:t>SELECT</a:t>
                      </a:r>
                      <a:endParaRPr lang="en-US" dirty="0"/>
                    </a:p>
                  </a:txBody>
                  <a:tcPr/>
                </a:tc>
                <a:tc>
                  <a:txBody>
                    <a:bodyPr/>
                    <a:lstStyle/>
                    <a:p>
                      <a:pPr algn="ctr"/>
                      <a:r>
                        <a:rPr lang="en-US" dirty="0" smtClean="0"/>
                        <a:t>GET</a:t>
                      </a:r>
                      <a:endParaRPr lang="en-US" dirty="0"/>
                    </a:p>
                  </a:txBody>
                  <a:tcPr/>
                </a:tc>
                <a:tc>
                  <a:txBody>
                    <a:bodyPr/>
                    <a:lstStyle/>
                    <a:p>
                      <a:pPr algn="l"/>
                      <a:r>
                        <a:rPr lang="en-US" dirty="0" smtClean="0"/>
                        <a:t>/employee/:id</a:t>
                      </a:r>
                      <a:endParaRPr lang="en-US" dirty="0"/>
                    </a:p>
                  </a:txBody>
                  <a:tcPr/>
                </a:tc>
                <a:extLst>
                  <a:ext uri="{0D108BD9-81ED-4DB2-BD59-A6C34878D82A}">
                    <a16:rowId xmlns:a16="http://schemas.microsoft.com/office/drawing/2014/main" val="1073334514"/>
                  </a:ext>
                </a:extLst>
              </a:tr>
              <a:tr h="472712">
                <a:tc>
                  <a:txBody>
                    <a:bodyPr/>
                    <a:lstStyle/>
                    <a:p>
                      <a:pPr algn="ctr"/>
                      <a:r>
                        <a:rPr lang="en-US" dirty="0" smtClean="0"/>
                        <a:t>Update</a:t>
                      </a:r>
                      <a:endParaRPr lang="en-US" dirty="0"/>
                    </a:p>
                  </a:txBody>
                  <a:tcPr/>
                </a:tc>
                <a:tc>
                  <a:txBody>
                    <a:bodyPr/>
                    <a:lstStyle/>
                    <a:p>
                      <a:pPr algn="ctr"/>
                      <a:r>
                        <a:rPr lang="en-US" dirty="0" smtClean="0"/>
                        <a:t>UPDATE</a:t>
                      </a:r>
                      <a:endParaRPr lang="en-US" dirty="0"/>
                    </a:p>
                  </a:txBody>
                  <a:tcPr/>
                </a:tc>
                <a:tc>
                  <a:txBody>
                    <a:bodyPr/>
                    <a:lstStyle/>
                    <a:p>
                      <a:pPr algn="ctr"/>
                      <a:r>
                        <a:rPr lang="en-US" dirty="0" smtClean="0"/>
                        <a:t>PUT /</a:t>
                      </a:r>
                      <a:r>
                        <a:rPr lang="en-US" baseline="0" dirty="0" smtClean="0"/>
                        <a:t> PATCH</a:t>
                      </a:r>
                      <a:endParaRPr lang="en-US" dirty="0"/>
                    </a:p>
                  </a:txBody>
                  <a:tcPr/>
                </a:tc>
                <a:tc>
                  <a:txBody>
                    <a:bodyPr/>
                    <a:lstStyle/>
                    <a:p>
                      <a:pPr algn="l"/>
                      <a:r>
                        <a:rPr lang="en-US" dirty="0" smtClean="0"/>
                        <a:t>/employee/:id/edit</a:t>
                      </a:r>
                      <a:endParaRPr lang="en-US" dirty="0"/>
                    </a:p>
                  </a:txBody>
                  <a:tcPr/>
                </a:tc>
                <a:extLst>
                  <a:ext uri="{0D108BD9-81ED-4DB2-BD59-A6C34878D82A}">
                    <a16:rowId xmlns:a16="http://schemas.microsoft.com/office/drawing/2014/main" val="2614198063"/>
                  </a:ext>
                </a:extLst>
              </a:tr>
              <a:tr h="472712">
                <a:tc>
                  <a:txBody>
                    <a:bodyPr/>
                    <a:lstStyle/>
                    <a:p>
                      <a:pPr algn="ctr"/>
                      <a:r>
                        <a:rPr lang="en-US" dirty="0" smtClean="0"/>
                        <a:t>Destroy</a:t>
                      </a:r>
                      <a:endParaRPr lang="en-US" dirty="0"/>
                    </a:p>
                  </a:txBody>
                  <a:tcPr/>
                </a:tc>
                <a:tc>
                  <a:txBody>
                    <a:bodyPr/>
                    <a:lstStyle/>
                    <a:p>
                      <a:pPr algn="ctr"/>
                      <a:r>
                        <a:rPr lang="en-US" dirty="0" smtClean="0"/>
                        <a:t>DELETE</a:t>
                      </a:r>
                      <a:endParaRPr lang="en-US" dirty="0"/>
                    </a:p>
                  </a:txBody>
                  <a:tcPr/>
                </a:tc>
                <a:tc>
                  <a:txBody>
                    <a:bodyPr/>
                    <a:lstStyle/>
                    <a:p>
                      <a:pPr algn="ctr"/>
                      <a:r>
                        <a:rPr lang="en-US" dirty="0" smtClean="0"/>
                        <a:t>DELETE</a:t>
                      </a:r>
                      <a:endParaRPr lang="en-US" dirty="0"/>
                    </a:p>
                  </a:txBody>
                  <a:tcPr/>
                </a:tc>
                <a:tc>
                  <a:txBody>
                    <a:bodyPr/>
                    <a:lstStyle/>
                    <a:p>
                      <a:pPr algn="l"/>
                      <a:r>
                        <a:rPr lang="en-US" dirty="0" smtClean="0"/>
                        <a:t>/employee/:id</a:t>
                      </a:r>
                      <a:endParaRPr lang="en-US" dirty="0"/>
                    </a:p>
                  </a:txBody>
                  <a:tcPr/>
                </a:tc>
                <a:extLst>
                  <a:ext uri="{0D108BD9-81ED-4DB2-BD59-A6C34878D82A}">
                    <a16:rowId xmlns:a16="http://schemas.microsoft.com/office/drawing/2014/main" val="1746695074"/>
                  </a:ext>
                </a:extLst>
              </a:tr>
            </a:tbl>
          </a:graphicData>
        </a:graphic>
      </p:graphicFrame>
    </p:spTree>
    <p:extLst>
      <p:ext uri="{BB962C8B-B14F-4D97-AF65-F5344CB8AC3E}">
        <p14:creationId xmlns:p14="http://schemas.microsoft.com/office/powerpoint/2010/main" val="22830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 Server</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t>“</a:t>
            </a:r>
            <a:r>
              <a:rPr lang="en-US" dirty="0"/>
              <a:t>Get a full fake REST API with </a:t>
            </a:r>
            <a:r>
              <a:rPr lang="en-US" b="1" dirty="0"/>
              <a:t>zero coding</a:t>
            </a:r>
            <a:r>
              <a:rPr lang="en-US" dirty="0"/>
              <a:t> in </a:t>
            </a:r>
            <a:r>
              <a:rPr lang="en-US" b="1" dirty="0"/>
              <a:t>less than 30 seconds</a:t>
            </a:r>
            <a:r>
              <a:rPr lang="en-US" dirty="0"/>
              <a:t> (seriously</a:t>
            </a:r>
            <a:r>
              <a:rPr lang="en-US" dirty="0" smtClean="0"/>
              <a:t>)”</a:t>
            </a:r>
          </a:p>
          <a:p>
            <a:endParaRPr lang="en-US" dirty="0"/>
          </a:p>
          <a:p>
            <a:r>
              <a:rPr lang="en-US" dirty="0" smtClean="0"/>
              <a:t>“Created </a:t>
            </a:r>
            <a:r>
              <a:rPr lang="en-US" dirty="0"/>
              <a:t>with &lt;3 for front-end developers who need a quick back-end for prototyping and mocking</a:t>
            </a:r>
            <a:r>
              <a:rPr lang="en-US" dirty="0" smtClean="0"/>
              <a:t>.”</a:t>
            </a:r>
          </a:p>
          <a:p>
            <a:endParaRPr lang="en-US" dirty="0"/>
          </a:p>
          <a:p>
            <a:r>
              <a:rPr lang="en-US" dirty="0" smtClean="0"/>
              <a:t>Installation</a:t>
            </a:r>
          </a:p>
          <a:p>
            <a:pPr lvl="1"/>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-g </a:t>
            </a:r>
            <a:r>
              <a:rPr lang="en-US" sz="2000" dirty="0" err="1" smtClean="0">
                <a:latin typeface="Courier New" panose="02070309020205020404" pitchFamily="49" charset="0"/>
                <a:cs typeface="Courier New" panose="02070309020205020404" pitchFamily="49" charset="0"/>
              </a:rPr>
              <a:t>json</a:t>
            </a:r>
            <a:r>
              <a:rPr lang="en-US" sz="2000" dirty="0" smtClean="0">
                <a:latin typeface="Courier New" panose="02070309020205020404" pitchFamily="49" charset="0"/>
                <a:cs typeface="Courier New" panose="02070309020205020404" pitchFamily="49" charset="0"/>
              </a:rPr>
              <a:t>-server</a:t>
            </a:r>
          </a:p>
          <a:p>
            <a:pPr lvl="1"/>
            <a:r>
              <a:rPr lang="en-US" dirty="0" smtClean="0"/>
              <a:t>Edit </a:t>
            </a:r>
            <a:r>
              <a:rPr lang="en-US" dirty="0" err="1" smtClean="0"/>
              <a:t>db.json</a:t>
            </a:r>
            <a:r>
              <a:rPr lang="en-US" dirty="0" smtClean="0"/>
              <a:t> with your data</a:t>
            </a:r>
          </a:p>
          <a:p>
            <a:pPr marL="452956" lvl="1" indent="0">
              <a:buNone/>
            </a:pPr>
            <a:endParaRPr lang="en-US" dirty="0" smtClean="0"/>
          </a:p>
          <a:p>
            <a:r>
              <a:rPr lang="en-US" dirty="0" smtClean="0"/>
              <a:t>Start JSON Server</a:t>
            </a:r>
          </a:p>
          <a:p>
            <a:pPr lvl="1"/>
            <a:r>
              <a:rPr lang="en-US" dirty="0" smtClean="0"/>
              <a:t>In directory with </a:t>
            </a:r>
            <a:r>
              <a:rPr lang="en-US" dirty="0" err="1" smtClean="0"/>
              <a:t>db.json</a:t>
            </a:r>
            <a:r>
              <a:rPr lang="en-US" dirty="0" smtClean="0"/>
              <a:t> run command -&gt; </a:t>
            </a:r>
            <a:r>
              <a:rPr lang="en-US" sz="2000" dirty="0" err="1" smtClean="0">
                <a:latin typeface="Courier New" panose="02070309020205020404" pitchFamily="49" charset="0"/>
                <a:cs typeface="Courier New" panose="02070309020205020404" pitchFamily="49" charset="0"/>
              </a:rPr>
              <a:t>json</a:t>
            </a:r>
            <a:r>
              <a:rPr lang="en-US" sz="2000" dirty="0" smtClean="0">
                <a:latin typeface="Courier New" panose="02070309020205020404" pitchFamily="49" charset="0"/>
                <a:cs typeface="Courier New" panose="02070309020205020404" pitchFamily="49" charset="0"/>
              </a:rPr>
              <a:t>-server </a:t>
            </a:r>
            <a:r>
              <a:rPr lang="en-US" sz="2000" dirty="0">
                <a:latin typeface="Courier New" panose="02070309020205020404" pitchFamily="49" charset="0"/>
                <a:cs typeface="Courier New" panose="02070309020205020404" pitchFamily="49" charset="0"/>
              </a:rPr>
              <a:t>--watch </a:t>
            </a:r>
            <a:r>
              <a:rPr lang="en-US" sz="2000" dirty="0" err="1">
                <a:latin typeface="Courier New" panose="02070309020205020404" pitchFamily="49" charset="0"/>
                <a:cs typeface="Courier New" panose="02070309020205020404" pitchFamily="49" charset="0"/>
              </a:rPr>
              <a:t>db.json</a:t>
            </a:r>
            <a:endParaRPr lang="en-US" sz="2000" dirty="0">
              <a:latin typeface="Courier New" panose="02070309020205020404" pitchFamily="49" charset="0"/>
              <a:cs typeface="Courier New" panose="02070309020205020404" pitchFamily="49" charset="0"/>
            </a:endParaRPr>
          </a:p>
          <a:p>
            <a:endParaRPr lang="en-US" dirty="0"/>
          </a:p>
        </p:txBody>
      </p:sp>
      <p:pic>
        <p:nvPicPr>
          <p:cNvPr id="8" name="Picture 7">
            <a:hlinkClick r:id="rId2"/>
          </p:cNvPr>
          <p:cNvPicPr>
            <a:picLocks noChangeAspect="1"/>
          </p:cNvPicPr>
          <p:nvPr/>
        </p:nvPicPr>
        <p:blipFill>
          <a:blip r:embed="rId3"/>
          <a:stretch>
            <a:fillRect/>
          </a:stretch>
        </p:blipFill>
        <p:spPr>
          <a:xfrm>
            <a:off x="6246313" y="3540472"/>
            <a:ext cx="5486400" cy="1085850"/>
          </a:xfrm>
          <a:prstGeom prst="rect">
            <a:avLst/>
          </a:prstGeom>
        </p:spPr>
      </p:pic>
    </p:spTree>
    <p:extLst>
      <p:ext uri="{BB962C8B-B14F-4D97-AF65-F5344CB8AC3E}">
        <p14:creationId xmlns:p14="http://schemas.microsoft.com/office/powerpoint/2010/main" val="411766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Components (1)</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sz="2800" dirty="0"/>
              <a:t>An application in Angular is a set of custom components glued together in HTML via inputs and outputs</a:t>
            </a:r>
            <a:r>
              <a:rPr lang="en-US" sz="2800" dirty="0" smtClean="0"/>
              <a:t>.</a:t>
            </a:r>
          </a:p>
          <a:p>
            <a:endParaRPr lang="en-US" sz="2800" dirty="0"/>
          </a:p>
          <a:p>
            <a:r>
              <a:rPr lang="en-US" sz="2800" dirty="0"/>
              <a:t>Breaking up an application into multiple logical components makes it easier to</a:t>
            </a:r>
            <a:r>
              <a:rPr lang="en-US" sz="2800" dirty="0" smtClean="0"/>
              <a:t>:</a:t>
            </a:r>
            <a:endParaRPr lang="en-US" sz="2800" dirty="0"/>
          </a:p>
          <a:p>
            <a:pPr lvl="1"/>
            <a:r>
              <a:rPr lang="en-US" sz="2800" dirty="0"/>
              <a:t>Architect an application as it grows in complexity</a:t>
            </a:r>
            <a:r>
              <a:rPr lang="en-US" sz="2800" dirty="0" smtClean="0"/>
              <a:t>.</a:t>
            </a:r>
            <a:endParaRPr lang="en-US" sz="2800" dirty="0"/>
          </a:p>
          <a:p>
            <a:pPr lvl="1"/>
            <a:r>
              <a:rPr lang="en-US" sz="2800" dirty="0"/>
              <a:t>Re-use common components in multiple places</a:t>
            </a:r>
            <a:r>
              <a:rPr lang="en-US" sz="2800" dirty="0" smtClean="0"/>
              <a:t>.</a:t>
            </a:r>
          </a:p>
          <a:p>
            <a:pPr lvl="1"/>
            <a:endParaRPr lang="en-US" dirty="0" smtClean="0"/>
          </a:p>
        </p:txBody>
      </p:sp>
    </p:spTree>
    <p:extLst>
      <p:ext uri="{BB962C8B-B14F-4D97-AF65-F5344CB8AC3E}">
        <p14:creationId xmlns:p14="http://schemas.microsoft.com/office/powerpoint/2010/main" val="300973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Components (2)</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pPr>
              <a:spcAft>
                <a:spcPts val="600"/>
              </a:spcAft>
            </a:pPr>
            <a:r>
              <a:rPr lang="en-US" dirty="0" smtClean="0"/>
              <a:t>Parent component</a:t>
            </a:r>
          </a:p>
          <a:p>
            <a:pPr marL="450838" lvl="1" indent="0">
              <a:buNone/>
            </a:pPr>
            <a:r>
              <a:rPr lang="en-US" sz="2000" dirty="0">
                <a:latin typeface="Courier New" panose="02070309020205020404" pitchFamily="49" charset="0"/>
                <a:cs typeface="Courier New" panose="02070309020205020404" pitchFamily="49" charset="0"/>
              </a:rPr>
              <a:t>@Component({</a:t>
            </a:r>
          </a:p>
          <a:p>
            <a:pPr marL="450838" lvl="1" indent="0">
              <a:buNone/>
            </a:pPr>
            <a:r>
              <a:rPr lang="en-US" sz="2000" dirty="0">
                <a:latin typeface="Courier New" panose="02070309020205020404" pitchFamily="49" charset="0"/>
                <a:cs typeface="Courier New" panose="02070309020205020404" pitchFamily="49" charset="0"/>
              </a:rPr>
              <a:t>  selector: 'joke-list',</a:t>
            </a:r>
          </a:p>
          <a:p>
            <a:pPr marL="450838" lvl="1" indent="0">
              <a:buNone/>
            </a:pPr>
            <a:r>
              <a:rPr lang="en-US" sz="2000" dirty="0">
                <a:latin typeface="Courier New" panose="02070309020205020404" pitchFamily="49" charset="0"/>
                <a:cs typeface="Courier New" panose="02070309020205020404" pitchFamily="49" charset="0"/>
              </a:rPr>
              <a:t>  template: </a:t>
            </a: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joke *</a:t>
            </a:r>
            <a:r>
              <a:rPr lang="en-US" sz="2000" dirty="0" err="1">
                <a:latin typeface="Courier New" panose="02070309020205020404" pitchFamily="49" charset="0"/>
                <a:cs typeface="Courier New" panose="02070309020205020404" pitchFamily="49" charset="0"/>
              </a:rPr>
              <a:t>ngFor</a:t>
            </a:r>
            <a:r>
              <a:rPr lang="en-US" sz="2000" dirty="0">
                <a:latin typeface="Courier New" panose="02070309020205020404" pitchFamily="49" charset="0"/>
                <a:cs typeface="Courier New" panose="02070309020205020404" pitchFamily="49" charset="0"/>
              </a:rPr>
              <a:t>="let j of jokes" </a:t>
            </a:r>
            <a:r>
              <a:rPr lang="en-US" sz="2000" b="1" dirty="0">
                <a:latin typeface="Courier New" panose="02070309020205020404" pitchFamily="49" charset="0"/>
                <a:cs typeface="Courier New" panose="02070309020205020404" pitchFamily="49" charset="0"/>
              </a:rPr>
              <a:t>[joke]</a:t>
            </a:r>
            <a:r>
              <a:rPr lang="en-US" sz="2000" dirty="0">
                <a:latin typeface="Courier New" panose="02070309020205020404" pitchFamily="49" charset="0"/>
                <a:cs typeface="Courier New" panose="02070309020205020404" pitchFamily="49" charset="0"/>
              </a:rPr>
              <a:t>="j"&gt;&lt;/joke</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a:t>
            </a:r>
          </a:p>
          <a:p>
            <a:pPr marL="450838" lvl="1" indent="0">
              <a:buNone/>
            </a:pP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JokeListComponent</a:t>
            </a:r>
            <a:r>
              <a:rPr lang="en-US" sz="2000" dirty="0">
                <a:latin typeface="Courier New" panose="02070309020205020404" pitchFamily="49" charset="0"/>
                <a:cs typeface="Courier New" panose="02070309020205020404" pitchFamily="49" charset="0"/>
              </a:rPr>
              <a:t> {</a:t>
            </a:r>
          </a:p>
          <a:p>
            <a:pPr marL="450838" lvl="1" indent="0">
              <a:buNone/>
            </a:pPr>
            <a:r>
              <a:rPr lang="en-US" sz="2000" dirty="0">
                <a:latin typeface="Courier New" panose="02070309020205020404" pitchFamily="49" charset="0"/>
                <a:cs typeface="Courier New" panose="02070309020205020404" pitchFamily="49" charset="0"/>
              </a:rPr>
              <a:t>  jokes: Joke[] = // some data</a:t>
            </a:r>
            <a:r>
              <a:rPr lang="en-US" sz="20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a:spcAft>
                <a:spcPts val="600"/>
              </a:spcAft>
            </a:pPr>
            <a:r>
              <a:rPr lang="en-US" dirty="0" smtClean="0"/>
              <a:t>Child components takes [joke] as input with property </a:t>
            </a:r>
            <a:r>
              <a:rPr lang="en-US" dirty="0" err="1" smtClean="0"/>
              <a:t>bindind</a:t>
            </a:r>
            <a:r>
              <a:rPr lang="en-US" dirty="0" smtClean="0"/>
              <a:t> element @Input()</a:t>
            </a:r>
          </a:p>
          <a:p>
            <a:pPr marL="450838" lvl="1" indent="0">
              <a:buNone/>
            </a:pPr>
            <a:r>
              <a:rPr lang="en-US" sz="2000" dirty="0">
                <a:latin typeface="Courier New" panose="02070309020205020404" pitchFamily="49" charset="0"/>
                <a:cs typeface="Courier New" panose="02070309020205020404" pitchFamily="49" charset="0"/>
              </a:rPr>
              <a:t>@Component({</a:t>
            </a:r>
          </a:p>
          <a:p>
            <a:pPr marL="450838" lvl="1" indent="0">
              <a:buNone/>
            </a:pPr>
            <a:r>
              <a:rPr lang="en-US" sz="2000" dirty="0">
                <a:latin typeface="Courier New" panose="02070309020205020404" pitchFamily="49" charset="0"/>
                <a:cs typeface="Courier New" panose="02070309020205020404" pitchFamily="49" charset="0"/>
              </a:rPr>
              <a:t>  selector: 'joke',</a:t>
            </a:r>
          </a:p>
          <a:p>
            <a:pPr marL="450838" lvl="1" indent="0">
              <a:buNone/>
            </a:pPr>
            <a:r>
              <a:rPr lang="en-US" sz="2000" dirty="0">
                <a:latin typeface="Courier New" panose="02070309020205020404" pitchFamily="49" charset="0"/>
                <a:cs typeface="Courier New" panose="02070309020205020404" pitchFamily="49" charset="0"/>
              </a:rPr>
              <a:t>  template: `{{joke}}`</a:t>
            </a:r>
          </a:p>
          <a:p>
            <a:pPr marL="450838" lvl="1" indent="0">
              <a:buNone/>
            </a:pP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JokeComponent</a:t>
            </a:r>
            <a:r>
              <a:rPr lang="en-US" sz="2000" dirty="0">
                <a:latin typeface="Courier New" panose="02070309020205020404" pitchFamily="49" charset="0"/>
                <a:cs typeface="Courier New" panose="02070309020205020404" pitchFamily="49" charset="0"/>
              </a:rPr>
              <a:t> {</a:t>
            </a:r>
          </a:p>
          <a:p>
            <a:pPr marL="450838" lvl="1" indent="0">
              <a:buNone/>
            </a:pPr>
            <a:r>
              <a:rPr lang="en-US" sz="2000" dirty="0">
                <a:latin typeface="Courier New" panose="02070309020205020404" pitchFamily="49" charset="0"/>
                <a:cs typeface="Courier New" panose="02070309020205020404" pitchFamily="49" charset="0"/>
              </a:rPr>
              <a:t>  @Input() </a:t>
            </a:r>
            <a:r>
              <a:rPr lang="en-US" sz="2000" dirty="0" smtClean="0">
                <a:latin typeface="Courier New" panose="02070309020205020404" pitchFamily="49" charset="0"/>
                <a:cs typeface="Courier New" panose="02070309020205020404" pitchFamily="49" charset="0"/>
              </a:rPr>
              <a:t>joke; }</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33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Pipes (1)</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527380" y="1675814"/>
            <a:ext cx="11055016" cy="4953594"/>
          </a:xfrm>
        </p:spPr>
        <p:txBody>
          <a:bodyPr/>
          <a:lstStyle/>
          <a:p>
            <a:r>
              <a:rPr lang="en-US" dirty="0" smtClean="0"/>
              <a:t>Angular </a:t>
            </a:r>
            <a:r>
              <a:rPr lang="en-US" dirty="0"/>
              <a:t>pipes, a way to write </a:t>
            </a:r>
            <a:r>
              <a:rPr lang="en-US" dirty="0" smtClean="0"/>
              <a:t>display-value</a:t>
            </a:r>
          </a:p>
          <a:p>
            <a:pPr marL="0" indent="0">
              <a:buNone/>
            </a:pPr>
            <a:r>
              <a:rPr lang="en-US" dirty="0"/>
              <a:t> </a:t>
            </a:r>
            <a:r>
              <a:rPr lang="en-US" dirty="0" smtClean="0"/>
              <a:t>   transformations </a:t>
            </a:r>
            <a:r>
              <a:rPr lang="en-US" dirty="0"/>
              <a:t>that you can declare in your HTML</a:t>
            </a:r>
            <a:r>
              <a:rPr lang="en-US" dirty="0" smtClean="0"/>
              <a:t>.</a:t>
            </a:r>
          </a:p>
          <a:p>
            <a:pPr marL="0" indent="0">
              <a:buNone/>
            </a:pPr>
            <a:endParaRPr lang="en-US" dirty="0" smtClean="0"/>
          </a:p>
          <a:p>
            <a:r>
              <a:rPr lang="en-US" dirty="0"/>
              <a:t>A pipe takes in data as input and transforms </a:t>
            </a:r>
            <a:endParaRPr lang="en-US" dirty="0" smtClean="0"/>
          </a:p>
          <a:p>
            <a:pPr marL="0" indent="0">
              <a:buNone/>
            </a:pPr>
            <a:r>
              <a:rPr lang="en-US" dirty="0"/>
              <a:t> </a:t>
            </a:r>
            <a:r>
              <a:rPr lang="en-US" dirty="0" smtClean="0"/>
              <a:t>   it </a:t>
            </a:r>
            <a:r>
              <a:rPr lang="en-US" dirty="0"/>
              <a:t>to a desired output</a:t>
            </a:r>
            <a:r>
              <a:rPr lang="en-US" dirty="0" smtClean="0"/>
              <a:t>.</a:t>
            </a:r>
          </a:p>
          <a:p>
            <a:endParaRPr lang="en-US" dirty="0" smtClean="0"/>
          </a:p>
          <a:p>
            <a:r>
              <a:rPr lang="en-US" dirty="0"/>
              <a:t>Angular 2 comes with a stock of pipes such as DatePipe, UpperCasePipe, LowerCasePipe, CurrencyPipe, and PercentPipe</a:t>
            </a:r>
            <a:r>
              <a:rPr lang="en-US" dirty="0"/>
              <a:t>.</a:t>
            </a:r>
            <a:endParaRPr lang="en-US" sz="2800" dirty="0" smtClean="0"/>
          </a:p>
          <a:p>
            <a:endParaRPr lang="en-US" dirty="0"/>
          </a:p>
          <a:p>
            <a:pPr>
              <a:spcAft>
                <a:spcPts val="600"/>
              </a:spcAft>
            </a:pPr>
            <a:r>
              <a:rPr lang="en-US" dirty="0" smtClean="0"/>
              <a:t>Pipe is used with symbol “|”:</a:t>
            </a:r>
          </a:p>
          <a:p>
            <a:pPr lvl="1"/>
            <a:r>
              <a:rPr lang="en-US" sz="1800" dirty="0">
                <a:latin typeface="Courier New" panose="02070309020205020404" pitchFamily="49" charset="0"/>
                <a:cs typeface="Courier New" panose="02070309020205020404" pitchFamily="49" charset="0"/>
              </a:rPr>
              <a:t>&lt;p&gt;My name is &lt;strong&gt;{{ name | uppercase }}&lt;/strong&gt;.&lt;/p</a:t>
            </a:r>
            <a:r>
              <a:rPr lang="en-US" sz="1800" dirty="0" smtClean="0">
                <a:latin typeface="Courier New" panose="02070309020205020404" pitchFamily="49" charset="0"/>
                <a:cs typeface="Courier New" panose="02070309020205020404" pitchFamily="49" charset="0"/>
              </a:rPr>
              <a:t>&gt;</a:t>
            </a:r>
          </a:p>
        </p:txBody>
      </p:sp>
      <p:pic>
        <p:nvPicPr>
          <p:cNvPr id="8" name="Picture 7">
            <a:hlinkClick r:id="rId2"/>
          </p:cNvPr>
          <p:cNvPicPr>
            <a:picLocks noChangeAspect="1"/>
          </p:cNvPicPr>
          <p:nvPr/>
        </p:nvPicPr>
        <p:blipFill>
          <a:blip r:embed="rId3"/>
          <a:stretch>
            <a:fillRect/>
          </a:stretch>
        </p:blipFill>
        <p:spPr>
          <a:xfrm>
            <a:off x="7660622" y="1434679"/>
            <a:ext cx="3047845" cy="2085134"/>
          </a:xfrm>
          <a:prstGeom prst="rect">
            <a:avLst/>
          </a:prstGeom>
        </p:spPr>
      </p:pic>
    </p:spTree>
    <p:extLst>
      <p:ext uri="{BB962C8B-B14F-4D97-AF65-F5344CB8AC3E}">
        <p14:creationId xmlns:p14="http://schemas.microsoft.com/office/powerpoint/2010/main" val="174253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Pipes (2)</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t>Creating custom pipe</a:t>
            </a:r>
          </a:p>
          <a:p>
            <a:endParaRPr lang="en-US" dirty="0" smtClean="0"/>
          </a:p>
          <a:p>
            <a:pPr marL="0" indent="0">
              <a:buNone/>
            </a:pPr>
            <a:r>
              <a:rPr lang="en-US" sz="1800" dirty="0">
                <a:latin typeface="Courier New" panose="02070309020205020404" pitchFamily="49" charset="0"/>
                <a:cs typeface="Courier New" panose="02070309020205020404" pitchFamily="49" charset="0"/>
              </a:rPr>
              <a:t>import { Pipe, </a:t>
            </a:r>
            <a:r>
              <a:rPr lang="en-US" sz="1800" dirty="0" err="1">
                <a:latin typeface="Courier New" panose="02070309020205020404" pitchFamily="49" charset="0"/>
                <a:cs typeface="Courier New" panose="02070309020205020404" pitchFamily="49" charset="0"/>
              </a:rPr>
              <a:t>PipeTransform</a:t>
            </a:r>
            <a:r>
              <a:rPr lang="en-US" sz="1800" dirty="0">
                <a:latin typeface="Courier New" panose="02070309020205020404" pitchFamily="49" charset="0"/>
                <a:cs typeface="Courier New" panose="02070309020205020404" pitchFamily="49" charset="0"/>
              </a:rPr>
              <a:t> } from '@angular/core';</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@Pipe({name: 'capitalize'})</a:t>
            </a:r>
          </a:p>
          <a:p>
            <a:pPr marL="0" indent="0">
              <a:buNone/>
            </a:pPr>
            <a:r>
              <a:rPr lang="en-US" sz="1800" dirty="0">
                <a:latin typeface="Courier New" panose="02070309020205020404" pitchFamily="49" charset="0"/>
                <a:cs typeface="Courier New" panose="02070309020205020404" pitchFamily="49" charset="0"/>
              </a:rPr>
              <a:t>export class </a:t>
            </a:r>
            <a:r>
              <a:rPr lang="en-US" sz="1800" dirty="0" err="1">
                <a:latin typeface="Courier New" panose="02070309020205020404" pitchFamily="49" charset="0"/>
                <a:cs typeface="Courier New" panose="02070309020205020404" pitchFamily="49" charset="0"/>
              </a:rPr>
              <a:t>CapitalizePipe</a:t>
            </a:r>
            <a:r>
              <a:rPr lang="en-US" sz="1800" dirty="0">
                <a:latin typeface="Courier New" panose="02070309020205020404" pitchFamily="49" charset="0"/>
                <a:cs typeface="Courier New" panose="02070309020205020404" pitchFamily="49" charset="0"/>
              </a:rPr>
              <a:t> implements </a:t>
            </a:r>
            <a:r>
              <a:rPr lang="en-US" sz="1800" dirty="0" err="1">
                <a:latin typeface="Courier New" panose="02070309020205020404" pitchFamily="49" charset="0"/>
                <a:cs typeface="Courier New" panose="02070309020205020404" pitchFamily="49" charset="0"/>
              </a:rPr>
              <a:t>PipeTransform</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transform(value: string, </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 string[]): any {</a:t>
            </a:r>
          </a:p>
          <a:p>
            <a:pPr marL="0" indent="0">
              <a:buNone/>
            </a:pPr>
            <a:r>
              <a:rPr lang="en-US" sz="1800" dirty="0">
                <a:latin typeface="Courier New" panose="02070309020205020404" pitchFamily="49" charset="0"/>
                <a:cs typeface="Courier New" panose="02070309020205020404" pitchFamily="49" charset="0"/>
              </a:rPr>
              <a:t>    if (!value) return value;</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value.replace</a:t>
            </a:r>
            <a:r>
              <a:rPr lang="en-US" sz="1800" dirty="0">
                <a:latin typeface="Courier New" panose="02070309020205020404" pitchFamily="49" charset="0"/>
                <a:cs typeface="Courier New" panose="02070309020205020404" pitchFamily="49" charset="0"/>
              </a:rPr>
              <a:t>(/\w\S*/g, function(txt) {</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txt.charAt</a:t>
            </a:r>
            <a:r>
              <a:rPr lang="en-US" sz="1800" dirty="0">
                <a:latin typeface="Courier New" panose="02070309020205020404" pitchFamily="49" charset="0"/>
                <a:cs typeface="Courier New" panose="02070309020205020404" pitchFamily="49" charset="0"/>
              </a:rPr>
              <a:t>(0).</a:t>
            </a:r>
            <a:r>
              <a:rPr lang="en-US" sz="1800" dirty="0" err="1">
                <a:latin typeface="Courier New" panose="02070309020205020404" pitchFamily="49" charset="0"/>
                <a:cs typeface="Courier New" panose="02070309020205020404" pitchFamily="49" charset="0"/>
              </a:rPr>
              <a:t>toUpperCase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txt.substr</a:t>
            </a:r>
            <a:r>
              <a:rPr lang="en-US" sz="1800" dirty="0">
                <a:latin typeface="Courier New" panose="02070309020205020404" pitchFamily="49" charset="0"/>
                <a:cs typeface="Courier New" panose="02070309020205020404" pitchFamily="49" charset="0"/>
              </a:rPr>
              <a:t>(1).</a:t>
            </a:r>
            <a:r>
              <a:rPr lang="en-US" sz="1800" dirty="0" err="1">
                <a:latin typeface="Courier New" panose="02070309020205020404" pitchFamily="49" charset="0"/>
                <a:cs typeface="Courier New" panose="02070309020205020404" pitchFamily="49" charset="0"/>
              </a:rPr>
              <a:t>toLowerCase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a:t>
            </a:r>
          </a:p>
        </p:txBody>
      </p:sp>
      <p:pic>
        <p:nvPicPr>
          <p:cNvPr id="7" name="Picture 6">
            <a:hlinkClick r:id="rId2"/>
          </p:cNvPr>
          <p:cNvPicPr>
            <a:picLocks noChangeAspect="1"/>
          </p:cNvPicPr>
          <p:nvPr/>
        </p:nvPicPr>
        <p:blipFill>
          <a:blip r:embed="rId3"/>
          <a:stretch>
            <a:fillRect/>
          </a:stretch>
        </p:blipFill>
        <p:spPr>
          <a:xfrm>
            <a:off x="8394689" y="1524296"/>
            <a:ext cx="2895910" cy="1765126"/>
          </a:xfrm>
          <a:prstGeom prst="rect">
            <a:avLst/>
          </a:prstGeom>
        </p:spPr>
      </p:pic>
    </p:spTree>
    <p:extLst>
      <p:ext uri="{BB962C8B-B14F-4D97-AF65-F5344CB8AC3E}">
        <p14:creationId xmlns:p14="http://schemas.microsoft.com/office/powerpoint/2010/main" val="354320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Toastr</a:t>
            </a:r>
            <a:r>
              <a:rPr lang="en-US" dirty="0" smtClean="0"/>
              <a:t> (1)</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527380" y="1340773"/>
            <a:ext cx="11055016" cy="4595976"/>
          </a:xfrm>
        </p:spPr>
        <p:txBody>
          <a:bodyPr/>
          <a:lstStyle/>
          <a:p>
            <a:r>
              <a:rPr lang="en-US" sz="2800" b="1" dirty="0"/>
              <a:t>toastr</a:t>
            </a:r>
            <a:r>
              <a:rPr lang="en-US" dirty="0"/>
              <a:t> is a Javascript</a:t>
            </a:r>
            <a:r>
              <a:rPr lang="en-US" dirty="0"/>
              <a:t> library for non-blocking notifications</a:t>
            </a:r>
            <a:r>
              <a:rPr lang="en-US" dirty="0" smtClean="0"/>
              <a:t>.</a:t>
            </a:r>
          </a:p>
          <a:p>
            <a:pPr marL="0" indent="0">
              <a:buNone/>
            </a:pPr>
            <a:endParaRPr lang="en-US" dirty="0"/>
          </a:p>
          <a:p>
            <a:pPr>
              <a:spcAft>
                <a:spcPts val="600"/>
              </a:spcAft>
            </a:pPr>
            <a:r>
              <a:rPr lang="en-US" dirty="0" smtClean="0"/>
              <a:t>Installation</a:t>
            </a:r>
          </a:p>
          <a:p>
            <a:pPr lvl="1"/>
            <a:r>
              <a:rPr lang="en-US" sz="2000" dirty="0">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ng2-toastr </a:t>
            </a:r>
            <a:r>
              <a:rPr lang="en-US" sz="2000" dirty="0" smtClean="0">
                <a:latin typeface="Courier New" panose="02070309020205020404" pitchFamily="49" charset="0"/>
                <a:cs typeface="Courier New" panose="02070309020205020404" pitchFamily="49" charset="0"/>
              </a:rPr>
              <a:t>–save</a:t>
            </a:r>
          </a:p>
          <a:p>
            <a:pPr marL="452956" lvl="1" indent="0">
              <a:buNone/>
            </a:pPr>
            <a:endParaRPr lang="en-US" dirty="0" smtClean="0"/>
          </a:p>
          <a:p>
            <a:pPr>
              <a:spcAft>
                <a:spcPts val="600"/>
              </a:spcAft>
            </a:pPr>
            <a:r>
              <a:rPr lang="en-US" dirty="0" smtClean="0"/>
              <a:t>Including </a:t>
            </a:r>
            <a:r>
              <a:rPr lang="en-US" dirty="0"/>
              <a:t>js</a:t>
            </a:r>
            <a:r>
              <a:rPr lang="en-US" dirty="0"/>
              <a:t> and </a:t>
            </a:r>
            <a:r>
              <a:rPr lang="en-US" dirty="0" err="1" smtClean="0"/>
              <a:t>css</a:t>
            </a:r>
            <a:r>
              <a:rPr lang="en-US" dirty="0" smtClean="0"/>
              <a:t> in angular-</a:t>
            </a:r>
            <a:r>
              <a:rPr lang="en-US" dirty="0" err="1" smtClean="0"/>
              <a:t>cli.json</a:t>
            </a:r>
            <a:endParaRPr lang="en-US" dirty="0" smtClean="0"/>
          </a:p>
          <a:p>
            <a:pPr marL="0" indent="0">
              <a:buNone/>
            </a:pPr>
            <a:r>
              <a:rPr lang="en-US" sz="1800" i="1" dirty="0">
                <a:latin typeface="Courier New" panose="02070309020205020404" pitchFamily="49" charset="0"/>
                <a:cs typeface="Courier New" panose="02070309020205020404" pitchFamily="49" charset="0"/>
              </a:rPr>
              <a:t>"styles"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node_modules/ng2-toastr/bundles/ng2-toastr.min.css"</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i="1" dirty="0">
                <a:latin typeface="Courier New" panose="02070309020205020404" pitchFamily="49" charset="0"/>
                <a:cs typeface="Courier New" panose="02070309020205020404" pitchFamily="49" charset="0"/>
              </a:rPr>
              <a:t>"scripts"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node_modules/ng2-toastr/bundles/ng2-toastr.min.js"</a:t>
            </a:r>
          </a:p>
          <a:p>
            <a:pPr marL="0" indent="0">
              <a:buNone/>
            </a:pPr>
            <a:r>
              <a:rPr lang="en-US" sz="1800" dirty="0">
                <a:latin typeface="Courier New" panose="02070309020205020404" pitchFamily="49" charset="0"/>
                <a:cs typeface="Courier New" panose="02070309020205020404" pitchFamily="49" charset="0"/>
              </a:rPr>
              <a:t>],</a:t>
            </a:r>
          </a:p>
          <a:p>
            <a:pPr marL="452956" lvl="1" indent="0">
              <a:buNone/>
            </a:pPr>
            <a:endParaRPr lang="en-US" dirty="0" smtClean="0"/>
          </a:p>
          <a:p>
            <a:pPr lvl="1"/>
            <a:endParaRPr lang="en-US" dirty="0"/>
          </a:p>
        </p:txBody>
      </p:sp>
      <p:pic>
        <p:nvPicPr>
          <p:cNvPr id="5" name="Picture 4">
            <a:hlinkClick r:id="rId2"/>
          </p:cNvPr>
          <p:cNvPicPr>
            <a:picLocks noChangeAspect="1"/>
          </p:cNvPicPr>
          <p:nvPr/>
        </p:nvPicPr>
        <p:blipFill>
          <a:blip r:embed="rId3"/>
          <a:stretch>
            <a:fillRect/>
          </a:stretch>
        </p:blipFill>
        <p:spPr>
          <a:xfrm>
            <a:off x="8292261" y="1854340"/>
            <a:ext cx="3562350" cy="3333750"/>
          </a:xfrm>
          <a:prstGeom prst="rect">
            <a:avLst/>
          </a:prstGeom>
        </p:spPr>
      </p:pic>
    </p:spTree>
    <p:extLst>
      <p:ext uri="{BB962C8B-B14F-4D97-AF65-F5344CB8AC3E}">
        <p14:creationId xmlns:p14="http://schemas.microsoft.com/office/powerpoint/2010/main" val="345409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ulinė skaidr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vika">
      <a:majorFont>
        <a:latin typeface="Klavika Md"/>
        <a:ea typeface=""/>
        <a:cs typeface=""/>
      </a:majorFont>
      <a:minorFont>
        <a:latin typeface="Klavik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7918DE28-9CA1-47CC-8A63-FD7D298CDC10}"/>
    </a:ext>
  </a:extLst>
</a:theme>
</file>

<file path=ppt/theme/theme2.xml><?xml version="1.0" encoding="utf-8"?>
<a:theme xmlns:a="http://schemas.openxmlformats.org/drawingml/2006/main" name="Vidinė skaidrė">
  <a:themeElements>
    <a:clrScheme name="NRD grafikas">
      <a:dk1>
        <a:sysClr val="windowText" lastClr="000000"/>
      </a:dk1>
      <a:lt1>
        <a:sysClr val="window" lastClr="FFFFFF"/>
      </a:lt1>
      <a:dk2>
        <a:srgbClr val="1F497D"/>
      </a:dk2>
      <a:lt2>
        <a:srgbClr val="EEECE1"/>
      </a:lt2>
      <a:accent1>
        <a:srgbClr val="961E1E"/>
      </a:accent1>
      <a:accent2>
        <a:srgbClr val="E5785C"/>
      </a:accent2>
      <a:accent3>
        <a:srgbClr val="C14040"/>
      </a:accent3>
      <a:accent4>
        <a:srgbClr val="C0C1C2"/>
      </a:accent4>
      <a:accent5>
        <a:srgbClr val="414042"/>
      </a:accent5>
      <a:accent6>
        <a:srgbClr val="D88541"/>
      </a:accent6>
      <a:hlink>
        <a:srgbClr val="0000FF"/>
      </a:hlink>
      <a:folHlink>
        <a:srgbClr val="800080"/>
      </a:folHlink>
    </a:clrScheme>
    <a:fontScheme name="Klavika2">
      <a:majorFont>
        <a:latin typeface="Klavika Rg"/>
        <a:ea typeface=""/>
        <a:cs typeface=""/>
      </a:majorFont>
      <a:minorFont>
        <a:latin typeface="Klavika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87319914-2BB7-4A04-8951-DEA2E974F744}"/>
    </a:ext>
  </a:extLst>
</a:theme>
</file>

<file path=docProps/app.xml><?xml version="1.0" encoding="utf-8"?>
<Properties xmlns="http://schemas.openxmlformats.org/officeDocument/2006/extended-properties" xmlns:vt="http://schemas.openxmlformats.org/officeDocument/2006/docPropsVTypes">
  <TotalTime>9804</TotalTime>
  <Words>464</Words>
  <Application>Microsoft Office PowerPoint</Application>
  <PresentationFormat>Widescreen</PresentationFormat>
  <Paragraphs>152</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Courier New</vt:lpstr>
      <vt:lpstr>Klavika Lt</vt:lpstr>
      <vt:lpstr>Klavika Rg</vt:lpstr>
      <vt:lpstr>Times New Roman</vt:lpstr>
      <vt:lpstr>Wingdings</vt:lpstr>
      <vt:lpstr>Titulinė skaidrė</vt:lpstr>
      <vt:lpstr>Vidinė skaidrė</vt:lpstr>
      <vt:lpstr>Project with Angular 2 Part 2</vt:lpstr>
      <vt:lpstr>Services</vt:lpstr>
      <vt:lpstr>REST API</vt:lpstr>
      <vt:lpstr>JSON Server</vt:lpstr>
      <vt:lpstr>Nested Components (1)</vt:lpstr>
      <vt:lpstr>Nested Components (2)</vt:lpstr>
      <vt:lpstr>Angular Pipes (1)</vt:lpstr>
      <vt:lpstr>Angular Pipes (2)</vt:lpstr>
      <vt:lpstr>Toastr (1)</vt:lpstr>
      <vt:lpstr>Toastr (2)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Simonas Šitkauskas</dc:creator>
  <cp:lastModifiedBy>Vilius Arminas</cp:lastModifiedBy>
  <cp:revision>452</cp:revision>
  <dcterms:created xsi:type="dcterms:W3CDTF">2017-03-16T06:49:10Z</dcterms:created>
  <dcterms:modified xsi:type="dcterms:W3CDTF">2018-02-09T13:12:30Z</dcterms:modified>
</cp:coreProperties>
</file>