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jalla One"/>
      <p:regular r:id="rId20"/>
    </p:embeddedFont>
    <p:embeddedFont>
      <p:font typeface="Baloo 2"/>
      <p:regular r:id="rId21"/>
      <p:bold r:id="rId22"/>
    </p:embeddedFont>
    <p:embeddedFont>
      <p:font typeface="El Messiri"/>
      <p:regular r:id="rId23"/>
      <p:bold r:id="rId24"/>
    </p:embeddedFont>
    <p:embeddedFont>
      <p:font typeface="Baloo 2 Medium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3D7161-7E0F-42BD-8306-6BCBEEC1562B}">
  <a:tblStyle styleId="{D33D7161-7E0F-42BD-8306-6BCBEEC156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loo2-bold.fntdata"/><Relationship Id="rId21" Type="http://schemas.openxmlformats.org/officeDocument/2006/relationships/font" Target="fonts/Baloo2-regular.fntdata"/><Relationship Id="rId24" Type="http://schemas.openxmlformats.org/officeDocument/2006/relationships/font" Target="fonts/ElMessiri-bold.fntdata"/><Relationship Id="rId23" Type="http://schemas.openxmlformats.org/officeDocument/2006/relationships/font" Target="fonts/ElMessir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loo2Medium-bold.fntdata"/><Relationship Id="rId25" Type="http://schemas.openxmlformats.org/officeDocument/2006/relationships/font" Target="fonts/Baloo2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48daea4a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848daea4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48daea4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48daea4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48daea4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848daea4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4a7c0ae7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4a7c0ae7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df347ce5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df347ce5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df347ce5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df347ce5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44e62510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44e62510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44e62510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44e62510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48daea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48daea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48daea4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48daea4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48daea4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48daea4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48daea4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48daea4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python/ref_keyword_and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ctrTitle"/>
          </p:nvPr>
        </p:nvSpPr>
        <p:spPr>
          <a:xfrm>
            <a:off x="692325" y="1434275"/>
            <a:ext cx="42393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Kintamieji ir užduotys</a:t>
            </a:r>
            <a:endParaRPr/>
          </a:p>
        </p:txBody>
      </p:sp>
      <p:sp>
        <p:nvSpPr>
          <p:cNvPr id="316" name="Google Shape;316;p40"/>
          <p:cNvSpPr txBox="1"/>
          <p:nvPr>
            <p:ph idx="1" type="subTitle"/>
          </p:nvPr>
        </p:nvSpPr>
        <p:spPr>
          <a:xfrm>
            <a:off x="0" y="4718398"/>
            <a:ext cx="48321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Vilius Paliokas</a:t>
            </a:r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428" y="784575"/>
            <a:ext cx="3202224" cy="33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825" y="2517575"/>
            <a:ext cx="1603575" cy="1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/>
        </p:nvSpPr>
        <p:spPr>
          <a:xfrm>
            <a:off x="0" y="0"/>
            <a:ext cx="538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03 Operatoriai</a:t>
            </a: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 | palyginimo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graphicFrame>
        <p:nvGraphicFramePr>
          <p:cNvPr id="398" name="Google Shape;398;p49"/>
          <p:cNvGraphicFramePr/>
          <p:nvPr/>
        </p:nvGraphicFramePr>
        <p:xfrm>
          <a:off x="952500" y="9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{D33D7161-7E0F-42BD-8306-6BCBEEC1562B}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Operatorius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Pavadinimas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Pavyzdys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Lygu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Nelygu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Daugiau už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Mažiau už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&lt;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Daugiau už arba lygu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&gt;=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Mažiau už arba lygu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&lt;=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49"/>
          <p:cNvSpPr txBox="1"/>
          <p:nvPr/>
        </p:nvSpPr>
        <p:spPr>
          <a:xfrm>
            <a:off x="876150" y="3731700"/>
            <a:ext cx="7443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Operacij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ų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 su palyginimo operatoriais rezultatas yra loginė reikšmė 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 arba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).</a:t>
            </a:r>
            <a:endParaRPr sz="150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/>
        </p:nvSpPr>
        <p:spPr>
          <a:xfrm>
            <a:off x="0" y="0"/>
            <a:ext cx="538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04 Operatoriai | loginiai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graphicFrame>
        <p:nvGraphicFramePr>
          <p:cNvPr id="405" name="Google Shape;405;p50"/>
          <p:cNvGraphicFramePr/>
          <p:nvPr/>
        </p:nvGraphicFramePr>
        <p:xfrm>
          <a:off x="279900" y="69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{D33D7161-7E0F-42BD-8306-6BCBEEC1562B}</a:tableStyleId>
              </a:tblPr>
              <a:tblGrid>
                <a:gridCol w="1322400"/>
                <a:gridCol w="2098750"/>
                <a:gridCol w="1837775"/>
              </a:tblGrid>
              <a:tr h="3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Operatorius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Pavadinimas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Pavyzdys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</a:tr>
              <a:tr h="77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Grąžina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jeigu abu jei abu teiginiai (operandai) yra teisingi.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&lt; 5 and x &lt;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77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Grąžina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jeigu vienas iš teiginių (operandų) yra teisingas.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&lt; 5 o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&lt; 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7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Apverčia rezultatą, grąžina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, jeigu rezultatas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&gt;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6" name="Google Shape;406;p50"/>
          <p:cNvSpPr txBox="1"/>
          <p:nvPr/>
        </p:nvSpPr>
        <p:spPr>
          <a:xfrm>
            <a:off x="279900" y="3695375"/>
            <a:ext cx="507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Operacijų su loginiais operatoriais rezultatas yra loginė reikšmė 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 arba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).</a:t>
            </a:r>
            <a:endParaRPr sz="15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07" name="Google Shape;407;p50"/>
          <p:cNvSpPr txBox="1"/>
          <p:nvPr/>
        </p:nvSpPr>
        <p:spPr>
          <a:xfrm>
            <a:off x="5662800" y="692688"/>
            <a:ext cx="3396300" cy="341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user is online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user hasn't sent a message recently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DND mode is off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user is playing a game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battery level is sufficient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"Send the notification!"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"Don't send the notification."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/>
        </p:nvSpPr>
        <p:spPr>
          <a:xfrm>
            <a:off x="0" y="0"/>
            <a:ext cx="538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01 Užduotys | skaičiai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13" name="Google Shape;413;p51"/>
          <p:cNvSpPr txBox="1"/>
          <p:nvPr/>
        </p:nvSpPr>
        <p:spPr>
          <a:xfrm>
            <a:off x="926400" y="1004700"/>
            <a:ext cx="44922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Suskaičiuoti </a:t>
            </a:r>
            <a:r>
              <a:rPr b="1" i="1" lang="en" sz="1600">
                <a:latin typeface="Baloo 2"/>
                <a:ea typeface="Baloo 2"/>
                <a:cs typeface="Baloo 2"/>
                <a:sym typeface="Baloo 2"/>
              </a:rPr>
              <a:t>a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, kai </a:t>
            </a:r>
            <a:br>
              <a:rPr lang="en" sz="1600">
                <a:latin typeface="Baloo 2"/>
                <a:ea typeface="Baloo 2"/>
                <a:cs typeface="Baloo 2"/>
                <a:sym typeface="Baloo 2"/>
              </a:rPr>
            </a:b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Ištraukti kvadratinę šaknį iš 25, 99;</a:t>
            </a:r>
            <a:b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</a:b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Suskačiuoti </a:t>
            </a:r>
            <a:r>
              <a:rPr b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</a:t>
            </a:r>
            <a:r>
              <a:rPr i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kai</a:t>
            </a:r>
            <a:b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</a:b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Suskaičiuoti </a:t>
            </a:r>
            <a:r>
              <a:rPr b="1" i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kai </a:t>
            </a:r>
            <a:b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</a:b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Patikrinti, ar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b="1" i="1" lang="en" sz="1600">
                <a:latin typeface="Baloo 2"/>
                <a:ea typeface="Baloo 2"/>
                <a:cs typeface="Baloo 2"/>
                <a:sym typeface="Baloo 2"/>
              </a:rPr>
              <a:t>a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daugiau arba lygu už </a:t>
            </a:r>
            <a:r>
              <a:rPr b="1" i="1" lang="en" sz="1600">
                <a:latin typeface="Baloo 2"/>
                <a:ea typeface="Baloo 2"/>
                <a:cs typeface="Baloo 2"/>
                <a:sym typeface="Baloo 2"/>
              </a:rPr>
              <a:t>b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Patikrinti, ar </a:t>
            </a:r>
            <a:r>
              <a:rPr b="1" i="1" lang="en" sz="1600">
                <a:latin typeface="Baloo 2"/>
                <a:ea typeface="Baloo 2"/>
                <a:cs typeface="Baloo 2"/>
                <a:sym typeface="Baloo 2"/>
              </a:rPr>
              <a:t>a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lygu </a:t>
            </a:r>
            <a:r>
              <a:rPr b="1" i="1" lang="en" sz="1600">
                <a:latin typeface="Baloo 2"/>
                <a:ea typeface="Baloo 2"/>
                <a:cs typeface="Baloo 2"/>
                <a:sym typeface="Baloo 2"/>
              </a:rPr>
              <a:t>b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14" name="Google Shape;414;p51"/>
          <p:cNvPicPr preferRelativeResize="0"/>
          <p:nvPr/>
        </p:nvPicPr>
        <p:blipFill rotWithShape="1">
          <a:blip r:embed="rId3">
            <a:alphaModFix/>
          </a:blip>
          <a:srcRect b="0" l="-3420" r="3419" t="0"/>
          <a:stretch/>
        </p:blipFill>
        <p:spPr>
          <a:xfrm>
            <a:off x="3006725" y="2008459"/>
            <a:ext cx="1237600" cy="2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1" title="[0,0,0,&quot;https://www.codecogs.com/eqnedit.php?latex=%20a%3D%20%5Cfrac%7B5%5Ccdot%2010%5E%7B5%7D-6%5Ccdot%20(-699)%7D%7B25%7D%5E%7B2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000" y="920025"/>
            <a:ext cx="2280775" cy="5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1" title="[0,0,0,&quot;https://www.codecogs.com/eqnedit.php?latex=b%3D%5Cfrac%7Bc%5E%7B6%7D%7D%7B2.5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988" y="2413000"/>
            <a:ext cx="722570" cy="5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1"/>
          <p:cNvSpPr txBox="1"/>
          <p:nvPr/>
        </p:nvSpPr>
        <p:spPr>
          <a:xfrm>
            <a:off x="4755300" y="4106325"/>
            <a:ext cx="4388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loo 2"/>
              <a:buChar char="●"/>
            </a:pPr>
            <a:r>
              <a:rPr lang="en">
                <a:latin typeface="Baloo 2"/>
                <a:ea typeface="Baloo 2"/>
                <a:cs typeface="Baloo 2"/>
                <a:sym typeface="Baloo 2"/>
              </a:rPr>
              <a:t>Visus atsakymus reikia pateikti su print(...).</a:t>
            </a:r>
            <a:endParaRPr>
              <a:latin typeface="Baloo 2"/>
              <a:ea typeface="Baloo 2"/>
              <a:cs typeface="Baloo 2"/>
              <a:sym typeface="Balo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loo 2"/>
              <a:buChar char="●"/>
            </a:pPr>
            <a:r>
              <a:rPr lang="en">
                <a:latin typeface="Baloo 2"/>
                <a:ea typeface="Baloo 2"/>
                <a:cs typeface="Baloo 2"/>
                <a:sym typeface="Baloo 2"/>
              </a:rPr>
              <a:t>Kintamieji </a:t>
            </a:r>
            <a:r>
              <a:rPr b="1" lang="en">
                <a:latin typeface="Baloo 2"/>
                <a:ea typeface="Baloo 2"/>
                <a:cs typeface="Baloo 2"/>
                <a:sym typeface="Baloo 2"/>
              </a:rPr>
              <a:t>a</a:t>
            </a:r>
            <a:r>
              <a:rPr lang="en"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b="1" lang="en">
                <a:latin typeface="Baloo 2"/>
                <a:ea typeface="Baloo 2"/>
                <a:cs typeface="Baloo 2"/>
                <a:sym typeface="Baloo 2"/>
              </a:rPr>
              <a:t>b</a:t>
            </a:r>
            <a:r>
              <a:rPr lang="en"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b="1" lang="en">
                <a:latin typeface="Baloo 2"/>
                <a:ea typeface="Baloo 2"/>
                <a:cs typeface="Baloo 2"/>
                <a:sym typeface="Baloo 2"/>
              </a:rPr>
              <a:t>c</a:t>
            </a:r>
            <a:r>
              <a:rPr lang="en">
                <a:latin typeface="Baloo 2"/>
                <a:ea typeface="Baloo 2"/>
                <a:cs typeface="Baloo 2"/>
                <a:sym typeface="Baloo 2"/>
              </a:rPr>
              <a:t> turi būti sukurti. 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/>
        </p:nvSpPr>
        <p:spPr>
          <a:xfrm>
            <a:off x="0" y="0"/>
            <a:ext cx="538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02 Užduotys | tekstas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23" name="Google Shape;423;p52"/>
          <p:cNvSpPr txBox="1"/>
          <p:nvPr/>
        </p:nvSpPr>
        <p:spPr>
          <a:xfrm>
            <a:off x="961675" y="1004700"/>
            <a:ext cx="63903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Sukurti kintamąjį </a:t>
            </a:r>
            <a:r>
              <a:rPr b="1" i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name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kurio reikšmė yra jūsų vardas;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AutoNum type="arabicPeriod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Sukurti kintamąjį </a:t>
            </a:r>
            <a:r>
              <a:rPr b="1" i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python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kurio reikšmė yra “python”;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AutoNum type="arabicPeriod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Patikrinti, ar jūsų vardas yra ilgesnis už žodį python;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Atspausdinti pirmąją savo vardo raidę, naudojant kintamąjį </a:t>
            </a:r>
            <a:r>
              <a:rPr b="1" i="1" lang="en" sz="1600">
                <a:latin typeface="Baloo 2"/>
                <a:ea typeface="Baloo 2"/>
                <a:cs typeface="Baloo 2"/>
                <a:sym typeface="Baloo 2"/>
              </a:rPr>
              <a:t>name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Patikrinti, ar pirmoji vardo raidė sutampa su “V”.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AutoNum type="arabicPeriod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Sukurti kintamąjį, kuris rodytų, ar jūsų vardas yra ilgesnis už žodį “python” ir pirmoji vardo raidė nesutampa su “A”. 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24" name="Google Shape;424;p52"/>
          <p:cNvSpPr txBox="1"/>
          <p:nvPr/>
        </p:nvSpPr>
        <p:spPr>
          <a:xfrm>
            <a:off x="4755300" y="4275600"/>
            <a:ext cx="438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loo 2"/>
              <a:buChar char="●"/>
            </a:pPr>
            <a:r>
              <a:rPr lang="en">
                <a:latin typeface="Baloo 2"/>
                <a:ea typeface="Baloo 2"/>
                <a:cs typeface="Baloo 2"/>
                <a:sym typeface="Baloo 2"/>
              </a:rPr>
              <a:t>Visus atsakymus reikia pateikti su print(...).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75600" y="458400"/>
            <a:ext cx="39816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1"/>
          <p:cNvSpPr txBox="1"/>
          <p:nvPr>
            <p:ph idx="1" type="subTitle"/>
          </p:nvPr>
        </p:nvSpPr>
        <p:spPr>
          <a:xfrm>
            <a:off x="75600" y="2365225"/>
            <a:ext cx="410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/>
              <a:t>- funkcijos pavadinimas;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- vieta argumentams;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object(s)</a:t>
            </a:r>
            <a:r>
              <a:rPr lang="en"/>
              <a:t> - objektai, objektas, kintamasis, kintamieji kurių reikšmes norime atspausdinti į ekraną.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/>
              <a:t> funkcija turi ir kitų argumentų, bet kol kas jų nesimokysime.</a:t>
            </a:r>
            <a:endParaRPr sz="1000"/>
          </a:p>
        </p:txBody>
      </p:sp>
      <p:sp>
        <p:nvSpPr>
          <p:cNvPr id="325" name="Google Shape;325;p41"/>
          <p:cNvSpPr txBox="1"/>
          <p:nvPr>
            <p:ph idx="1" type="subTitle"/>
          </p:nvPr>
        </p:nvSpPr>
        <p:spPr>
          <a:xfrm>
            <a:off x="75600" y="2059250"/>
            <a:ext cx="3893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object(s))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4228325" y="1543200"/>
            <a:ext cx="44964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/>
              <a:t>- funkcijos pavadinimas;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- vieta argumentams;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“hello world”</a:t>
            </a:r>
            <a:r>
              <a:rPr lang="en"/>
              <a:t> - </a:t>
            </a:r>
            <a:r>
              <a:rPr i="1" lang="en"/>
              <a:t>string </a:t>
            </a:r>
            <a:r>
              <a:rPr lang="en"/>
              <a:t>tipo kintamasis, kurio vertė “hello world”.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7" name="Google Shape;327;p41"/>
          <p:cNvSpPr txBox="1"/>
          <p:nvPr>
            <p:ph idx="1" type="subTitle"/>
          </p:nvPr>
        </p:nvSpPr>
        <p:spPr>
          <a:xfrm>
            <a:off x="4382725" y="1170300"/>
            <a:ext cx="38649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print(“hello world”)</a:t>
            </a:r>
            <a:endParaRPr/>
          </a:p>
        </p:txBody>
      </p:sp>
      <p:cxnSp>
        <p:nvCxnSpPr>
          <p:cNvPr id="328" name="Google Shape;328;p41"/>
          <p:cNvCxnSpPr/>
          <p:nvPr/>
        </p:nvCxnSpPr>
        <p:spPr>
          <a:xfrm>
            <a:off x="4228325" y="814350"/>
            <a:ext cx="0" cy="414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 txBox="1"/>
          <p:nvPr>
            <p:ph type="title"/>
          </p:nvPr>
        </p:nvSpPr>
        <p:spPr>
          <a:xfrm>
            <a:off x="4351925" y="458400"/>
            <a:ext cx="39816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01 pavyzdys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30" name="Google Shape;330;p41"/>
          <p:cNvSpPr txBox="1"/>
          <p:nvPr>
            <p:ph idx="1" type="subTitle"/>
          </p:nvPr>
        </p:nvSpPr>
        <p:spPr>
          <a:xfrm>
            <a:off x="4228325" y="3863275"/>
            <a:ext cx="44964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/>
              <a:t>- funkcijos pavadinimas;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- vieta argumentams;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i="1" lang="en"/>
              <a:t> </a:t>
            </a:r>
            <a:r>
              <a:rPr lang="en"/>
              <a:t>tipo kintamasis, kurio vertė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1" name="Google Shape;331;p41"/>
          <p:cNvSpPr txBox="1"/>
          <p:nvPr>
            <p:ph idx="1" type="subTitle"/>
          </p:nvPr>
        </p:nvSpPr>
        <p:spPr>
          <a:xfrm>
            <a:off x="4382725" y="3490375"/>
            <a:ext cx="38649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print(2)</a:t>
            </a:r>
            <a:endParaRPr/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4351925" y="2778475"/>
            <a:ext cx="39816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02 pavyzdys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33" name="Google Shape;333;p41"/>
          <p:cNvSpPr txBox="1"/>
          <p:nvPr>
            <p:ph idx="1" type="subTitle"/>
          </p:nvPr>
        </p:nvSpPr>
        <p:spPr>
          <a:xfrm>
            <a:off x="781800" y="4408650"/>
            <a:ext cx="2481300" cy="55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Naudosime iki kol išmoksime kitus būdus atvaizduoti duomenims.</a:t>
            </a:r>
            <a:endParaRPr sz="1200"/>
          </a:p>
        </p:txBody>
      </p:sp>
      <p:sp>
        <p:nvSpPr>
          <p:cNvPr id="334" name="Google Shape;334;p41"/>
          <p:cNvSpPr txBox="1"/>
          <p:nvPr>
            <p:ph idx="1" type="subTitle"/>
          </p:nvPr>
        </p:nvSpPr>
        <p:spPr>
          <a:xfrm>
            <a:off x="75600" y="1030150"/>
            <a:ext cx="38937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funkcija atspausdina nurodytą pranešimą į ekraną arba kitą standartinį išvesties įrenginį (mūsų atveju į </a:t>
            </a:r>
            <a:r>
              <a:rPr i="1" lang="en"/>
              <a:t>konsolę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0" y="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01 </a:t>
            </a: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K</a:t>
            </a: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intamieji | apibrėžimas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40" name="Google Shape;340;p42"/>
          <p:cNvSpPr txBox="1"/>
          <p:nvPr>
            <p:ph idx="1" type="subTitle"/>
          </p:nvPr>
        </p:nvSpPr>
        <p:spPr>
          <a:xfrm>
            <a:off x="71475" y="745900"/>
            <a:ext cx="76572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Kintamieji yra duomenų įverčių/reikšmių saugojimo talpyklos.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00" y="1442813"/>
            <a:ext cx="2822474" cy="29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/>
        </p:nvSpPr>
        <p:spPr>
          <a:xfrm>
            <a:off x="4539150" y="1352113"/>
            <a:ext cx="3897600" cy="3104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variable_name = value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v1, v2, v3 = value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Value can be other variable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_my_name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myname2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/>
        </p:nvSpPr>
        <p:spPr>
          <a:xfrm>
            <a:off x="240100" y="837000"/>
            <a:ext cx="79764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–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Kintamajo vardas </a:t>
            </a:r>
            <a:r>
              <a:rPr b="1"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turi 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prasidėti su raide arba apatiniu brūkšniu („_“);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name;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_name;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–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Kintamojo vardas </a:t>
            </a:r>
            <a:r>
              <a:rPr b="1"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negali 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prasidėti su skaičiumi;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10years;</a:t>
            </a:r>
            <a:endParaRPr sz="11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–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Kintamajo varde </a:t>
            </a:r>
            <a:r>
              <a:rPr b="1"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gali būti tik 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raidžių-skaičių (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alpha-numeric) ženklai ir apatiniai brūkšniai (A-z, 0-9, and _ );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yea.rs;</a:t>
            </a:r>
            <a:endParaRPr sz="11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months_per_year;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profit_per_10_months;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–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Kintamojo varduose </a:t>
            </a:r>
            <a:r>
              <a:rPr b="1"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paistomi 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simbolių dydžiai (mažosios ir didžiosios raidės) (case-sensitive);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age;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Age;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AGE;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loo 2"/>
              <a:buChar char="–"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Kintamojo vardas negali būti vienas iš </a:t>
            </a:r>
            <a:r>
              <a:rPr i="1"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Python 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raktažodžių;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a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</a:t>
            </a:r>
            <a:r>
              <a:rPr lang="en" sz="11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;</a:t>
            </a:r>
            <a:endParaRPr sz="11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continue;</a:t>
            </a:r>
            <a:endParaRPr sz="11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loo 2"/>
              <a:buChar char="○"/>
            </a:pPr>
            <a:r>
              <a:rPr lang="en" sz="11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…</a:t>
            </a:r>
            <a:endParaRPr sz="11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0" y="0"/>
            <a:ext cx="406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02 Kintamieji | vardai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/>
        </p:nvSpPr>
        <p:spPr>
          <a:xfrm>
            <a:off x="0" y="0"/>
            <a:ext cx="489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03 Kintamieji | skaičiai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302425" y="1019400"/>
            <a:ext cx="4109700" cy="3104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integers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integer_1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integer_2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35656222554887711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integer_3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3255522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float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float_1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float_2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float_3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35.59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4895100" y="2690400"/>
            <a:ext cx="3000000" cy="14337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Complex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complex_1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complex_2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complex_3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sz="1600"/>
          </a:p>
        </p:txBody>
      </p:sp>
      <p:sp>
        <p:nvSpPr>
          <p:cNvPr id="356" name="Google Shape;356;p44"/>
          <p:cNvSpPr txBox="1"/>
          <p:nvPr/>
        </p:nvSpPr>
        <p:spPr>
          <a:xfrm>
            <a:off x="4895100" y="1252225"/>
            <a:ext cx="26133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latin typeface="Baloo 2"/>
                <a:ea typeface="Baloo 2"/>
                <a:cs typeface="Baloo 2"/>
                <a:sym typeface="Baloo 2"/>
              </a:rPr>
              <a:t>Sveikieji;</a:t>
            </a:r>
            <a:endParaRPr sz="1800"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latin typeface="Baloo 2"/>
                <a:ea typeface="Baloo 2"/>
                <a:cs typeface="Baloo 2"/>
                <a:sym typeface="Baloo 2"/>
              </a:rPr>
              <a:t>Slankiojo kablelio;</a:t>
            </a:r>
            <a:endParaRPr sz="1800"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latin typeface="Baloo 2"/>
                <a:ea typeface="Baloo 2"/>
                <a:cs typeface="Baloo 2"/>
                <a:sym typeface="Baloo 2"/>
              </a:rPr>
              <a:t>Kompleksiniai;</a:t>
            </a:r>
            <a:endParaRPr sz="1800"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100" y="1363796"/>
            <a:ext cx="249750" cy="2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900" y="1612326"/>
            <a:ext cx="327375" cy="3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4675" y="1895050"/>
            <a:ext cx="289849" cy="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/>
        </p:nvSpPr>
        <p:spPr>
          <a:xfrm>
            <a:off x="0" y="0"/>
            <a:ext cx="489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04 Kintamieji | tekstas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392700" y="1773950"/>
            <a:ext cx="4109700" cy="1099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is same as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392700" y="3088300"/>
            <a:ext cx="3000000" cy="765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"Vilius"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'vilius'</a:t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100" y="1191475"/>
            <a:ext cx="2780976" cy="395202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>
            <p:ph idx="1" type="subTitle"/>
          </p:nvPr>
        </p:nvSpPr>
        <p:spPr>
          <a:xfrm>
            <a:off x="392700" y="692700"/>
            <a:ext cx="63588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Eilutė (tekstas) yra apsuptos arba viengubomis, arba dvigubomis kabutėmis.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/>
        </p:nvSpPr>
        <p:spPr>
          <a:xfrm>
            <a:off x="0" y="0"/>
            <a:ext cx="640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05 Kintamieji | loginės reikšmės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2517150" y="2230500"/>
            <a:ext cx="4109700" cy="1433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is_door_opened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is_raining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is_integer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is_hungry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60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46"/>
          <p:cNvSpPr txBox="1"/>
          <p:nvPr>
            <p:ph idx="1" type="subTitle"/>
          </p:nvPr>
        </p:nvSpPr>
        <p:spPr>
          <a:xfrm>
            <a:off x="778950" y="1479300"/>
            <a:ext cx="7586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Loginės reikšmės reiškia vieną iš dviejų verčių: </a:t>
            </a:r>
            <a:r>
              <a:rPr b="0" lang="en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 or </a:t>
            </a:r>
            <a:r>
              <a:rPr b="0" lang="en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.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/>
        </p:nvSpPr>
        <p:spPr>
          <a:xfrm>
            <a:off x="0" y="0"/>
            <a:ext cx="538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01 Operatoriai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81" name="Google Shape;381;p47"/>
          <p:cNvSpPr txBox="1"/>
          <p:nvPr>
            <p:ph idx="1" type="subTitle"/>
          </p:nvPr>
        </p:nvSpPr>
        <p:spPr>
          <a:xfrm>
            <a:off x="400950" y="934100"/>
            <a:ext cx="80412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simbolis arba raktažodis, naudojamas konkrečioms operacijoms su vienu ar daugiau operandų atlikti.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400950" y="1817600"/>
            <a:ext cx="30000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Aritmetiniai;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loo 2"/>
              <a:buChar char="●"/>
            </a:pPr>
            <a:r>
              <a:rPr lang="en" sz="1200">
                <a:latin typeface="Baloo 2"/>
                <a:ea typeface="Baloo 2"/>
                <a:cs typeface="Baloo 2"/>
                <a:sym typeface="Baloo 2"/>
              </a:rPr>
              <a:t>Priskyrimo*; 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Palyginimo;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Loginiai;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loo 2"/>
              <a:buChar char="●"/>
            </a:pPr>
            <a:r>
              <a:rPr lang="en" sz="1200">
                <a:latin typeface="Baloo 2"/>
                <a:ea typeface="Baloo 2"/>
                <a:cs typeface="Baloo 2"/>
                <a:sym typeface="Baloo 2"/>
              </a:rPr>
              <a:t>Tapatybės*;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loo 2"/>
              <a:buChar char="●"/>
            </a:pPr>
            <a:r>
              <a:rPr lang="en" sz="1200">
                <a:latin typeface="Baloo 2"/>
                <a:ea typeface="Baloo 2"/>
                <a:cs typeface="Baloo 2"/>
                <a:sym typeface="Baloo 2"/>
              </a:rPr>
              <a:t>Priklausomumo*;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loo 2"/>
              <a:buChar char="●"/>
            </a:pPr>
            <a:r>
              <a:rPr lang="en" sz="1200">
                <a:latin typeface="Baloo 2"/>
                <a:ea typeface="Baloo 2"/>
                <a:cs typeface="Baloo 2"/>
                <a:sym typeface="Baloo 2"/>
              </a:rPr>
              <a:t>Bitų*;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Baloo 2"/>
                <a:ea typeface="Baloo 2"/>
                <a:cs typeface="Baloo 2"/>
                <a:sym typeface="Baloo 2"/>
              </a:rPr>
              <a:t>*sužinosim ateityje.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5" y="2271625"/>
            <a:ext cx="2169900" cy="21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/>
        </p:nvSpPr>
        <p:spPr>
          <a:xfrm>
            <a:off x="0" y="0"/>
            <a:ext cx="538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02 Operatoriai | aritmetiniai</a:t>
            </a:r>
            <a:endParaRPr sz="3300">
              <a:solidFill>
                <a:schemeClr val="dk1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graphicFrame>
        <p:nvGraphicFramePr>
          <p:cNvPr id="389" name="Google Shape;389;p48"/>
          <p:cNvGraphicFramePr/>
          <p:nvPr/>
        </p:nvGraphicFramePr>
        <p:xfrm>
          <a:off x="952500" y="7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{D33D7161-7E0F-42BD-8306-6BCBEEC1562B}</a:tableStyleId>
              </a:tblPr>
              <a:tblGrid>
                <a:gridCol w="1400525"/>
                <a:gridCol w="22189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Operatorius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Pavadinimas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Matematika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Pavyzdys</a:t>
                      </a:r>
                      <a:endParaRPr b="1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Sudėtis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a+b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+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Atimtis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a-b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-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Daugyba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a⋅b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*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Dalyba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a:b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/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Dalybos modulis (liekana nustatymas) (angl. </a:t>
                      </a:r>
                      <a:r>
                        <a:rPr i="1"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modulo</a:t>
                      </a: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)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</a:t>
                      </a: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mod b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%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Kėlimas laipsniu (eksponentizacijos)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**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Dalyba be liekanos </a:t>
                      </a:r>
                      <a:endParaRPr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(angl.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flooring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)</a:t>
                      </a:r>
                      <a:endParaRPr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//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48"/>
          <p:cNvSpPr txBox="1"/>
          <p:nvPr/>
        </p:nvSpPr>
        <p:spPr>
          <a:xfrm>
            <a:off x="7672200" y="4729875"/>
            <a:ext cx="1471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loo 2"/>
                <a:ea typeface="Baloo 2"/>
                <a:cs typeface="Baloo 2"/>
                <a:sym typeface="Baloo 2"/>
              </a:rPr>
              <a:t>Čia x ir y skaičiai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75" y="3384575"/>
            <a:ext cx="193275" cy="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875" y="4016625"/>
            <a:ext cx="543037" cy="2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