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loo 2"/>
      <p:regular r:id="rId25"/>
      <p:bold r:id="rId26"/>
    </p:embeddedFont>
    <p:embeddedFont>
      <p:font typeface="El Messiri"/>
      <p:regular r:id="rId27"/>
      <p:bold r:id="rId28"/>
    </p:embeddedFont>
    <p:embeddedFont>
      <p:font typeface="Baloo 2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ED05F1-9BE1-4E05-A980-B3AD42117AB3}">
  <a:tblStyle styleId="{EAED05F1-9BE1-4E05-A980-B3AD42117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loo2-bold.fntdata"/><Relationship Id="rId25" Type="http://schemas.openxmlformats.org/officeDocument/2006/relationships/font" Target="fonts/Baloo2-regular.fntdata"/><Relationship Id="rId28" Type="http://schemas.openxmlformats.org/officeDocument/2006/relationships/font" Target="fonts/ElMessiri-bold.fntdata"/><Relationship Id="rId27" Type="http://schemas.openxmlformats.org/officeDocument/2006/relationships/font" Target="fonts/ElMessiri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loo2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aloo2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df347ce5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df347ce5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116e1ca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8116e1ca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116e1ca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116e1ca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8116e1ca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8116e1ca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df347ce5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7df347ce5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df347ce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df347ce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d143d5643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d143d5643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df347ce5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df347ce5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df347ce5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df347ce5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df347ce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df347ce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df347ce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df347ce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df347ce5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df347ce5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df347ce5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df347ce5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df347ce5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df347ce5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df347ce5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df347ce5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116e1c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116e1c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t.wikipedia.org/wiki/Aib%C4%97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0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ctrTitle"/>
          </p:nvPr>
        </p:nvSpPr>
        <p:spPr>
          <a:xfrm>
            <a:off x="692325" y="1434287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Programavimas</a:t>
            </a:r>
            <a:r>
              <a:rPr lang="en"/>
              <a:t> Matematika</a:t>
            </a:r>
            <a:endParaRPr/>
          </a:p>
        </p:txBody>
      </p:sp>
      <p:sp>
        <p:nvSpPr>
          <p:cNvPr id="316" name="Google Shape;316;p40"/>
          <p:cNvSpPr txBox="1"/>
          <p:nvPr>
            <p:ph idx="1" type="subTitle"/>
          </p:nvPr>
        </p:nvSpPr>
        <p:spPr>
          <a:xfrm>
            <a:off x="0" y="4718398"/>
            <a:ext cx="48321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Vilius Paliokas</a:t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428" y="784575"/>
            <a:ext cx="3202224" cy="33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825" y="2517575"/>
            <a:ext cx="1603575" cy="1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01 Ką daryti su funkcija?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800" y="445025"/>
            <a:ext cx="2879400" cy="40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25" y="1483750"/>
            <a:ext cx="5826000" cy="238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673075" y="204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02 Ką daryti su funkcija?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673075" y="1365975"/>
            <a:ext cx="741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Tarkime, kad nusprendėte investuoti 1000 eurų į banko sąskaitą, kurioje metinė palūkanų norma yra 5 procentai. Tačiau palūkanos kaupiamos kas ketvirtį. Kiek pinigų turėsite po trejų metų?</a:t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673075" y="876900"/>
            <a:ext cx="550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Sudėtinės palūkanos</a:t>
            </a:r>
            <a:endParaRPr sz="2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16" name="Google Shape;4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75" y="2197275"/>
            <a:ext cx="3564226" cy="9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0"/>
          <p:cNvSpPr txBox="1"/>
          <p:nvPr/>
        </p:nvSpPr>
        <p:spPr>
          <a:xfrm>
            <a:off x="673075" y="3319650"/>
            <a:ext cx="57447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A - Būsimoji investicijos vertė, įskaitant palūkanas;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 - Pradinis įnašas.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r - Metinė palūkanų norma (dešimtainė forma);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n - Kiek kartų per metus taikomos palūkanos;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t - Laikas, kuriam investuojami pinigai (metais).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673075" y="204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03 Ką daryti su funkcija?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673075" y="1365975"/>
            <a:ext cx="741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Tarkime, kad nusprendėte investuoti 1000 eurų į banko sąskaitą, kurioje metinė palūkanų norma yra 5 procentai. Tačiau palūkanos išmokamos kas ketvirtį. Kiek pinigų turėsite po trejų metų?</a:t>
            </a:r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673075" y="876900"/>
            <a:ext cx="550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Sudėtinės palūkanos</a:t>
            </a:r>
            <a:endParaRPr sz="2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25" name="Google Shape;425;p51"/>
          <p:cNvSpPr txBox="1"/>
          <p:nvPr/>
        </p:nvSpPr>
        <p:spPr>
          <a:xfrm>
            <a:off x="673075" y="3996600"/>
            <a:ext cx="74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Taigi, po trejų metų, investavę 1000 eurų į banko sąskaitą su 5 % metine palūkanų norma, išmokant kas ketvirtį, turėsite maždaug 1 161,68 eurų.</a:t>
            </a:r>
            <a:endParaRPr/>
          </a:p>
        </p:txBody>
      </p:sp>
      <p:sp>
        <p:nvSpPr>
          <p:cNvPr id="426" name="Google Shape;426;p51"/>
          <p:cNvSpPr txBox="1"/>
          <p:nvPr/>
        </p:nvSpPr>
        <p:spPr>
          <a:xfrm>
            <a:off x="710875" y="2299950"/>
            <a:ext cx="4056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loo 2 Medium"/>
                <a:ea typeface="Baloo 2 Medium"/>
                <a:cs typeface="Baloo 2 Medium"/>
                <a:sym typeface="Baloo 2 Medium"/>
              </a:rPr>
              <a:t>Sprendimas:</a:t>
            </a:r>
            <a:endParaRPr sz="200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loo 2 Medium"/>
                <a:ea typeface="Baloo 2 Medium"/>
                <a:cs typeface="Baloo 2 Medium"/>
                <a:sym typeface="Baloo 2 Medium"/>
              </a:rPr>
              <a:t>…</a:t>
            </a:r>
            <a:endParaRPr sz="200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loo 2 Medium"/>
                <a:ea typeface="Baloo 2 Medium"/>
                <a:cs typeface="Baloo 2 Medium"/>
                <a:sym typeface="Baloo 2 Medium"/>
              </a:rPr>
              <a:t>…</a:t>
            </a:r>
            <a:endParaRPr sz="200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loo 2 Medium"/>
                <a:ea typeface="Baloo 2 Medium"/>
                <a:cs typeface="Baloo 2 Medium"/>
                <a:sym typeface="Baloo 2 Medium"/>
              </a:rPr>
              <a:t>…</a:t>
            </a:r>
            <a:endParaRPr sz="200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>
            <p:ph type="title"/>
          </p:nvPr>
        </p:nvSpPr>
        <p:spPr>
          <a:xfrm>
            <a:off x="673075" y="204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02 Ką daryti su funkcija?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673075" y="1365975"/>
            <a:ext cx="741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Tarkime, kad nusprendėte investuoti 1000 eurų į banko sąskaitą, kurioje metinė palūkanų norma yra 5 procentai. Tačiau palūkanos kaupiamos kas ketvirtį. Kiek pinigų turėsite po trejų metų?</a:t>
            </a:r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673075" y="876900"/>
            <a:ext cx="550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Sudėtinės palūkanos</a:t>
            </a:r>
            <a:endParaRPr sz="2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34" name="Google Shape;4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75" y="2197275"/>
            <a:ext cx="3564226" cy="9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673075" y="3319650"/>
            <a:ext cx="57447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A - Būsimoji investicijos vertė, įskaitant palūkanas;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P - Pradinis įnašas.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r - Metinė palūkanų norma (dešimtainė forma);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n - Kiek kartų per metus taikomos palūkanos;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t - Laikas, kuriam investuojami pinigai (metais).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298725" y="2166500"/>
            <a:ext cx="38271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unkcija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programavime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41" name="Google Shape;4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50" y="790500"/>
            <a:ext cx="5701075" cy="25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3"/>
          <p:cNvSpPr txBox="1"/>
          <p:nvPr>
            <p:ph idx="1" type="subTitle"/>
          </p:nvPr>
        </p:nvSpPr>
        <p:spPr>
          <a:xfrm>
            <a:off x="298725" y="3373100"/>
            <a:ext cx="39921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instrukcijų seka, atliekanti konkrečią užduotį, supakuota kaip vienetas. Šį vienetą galima naudoti programose visur, kur tik reikia atlikti konkrečią užduotį.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type="title"/>
          </p:nvPr>
        </p:nvSpPr>
        <p:spPr>
          <a:xfrm>
            <a:off x="65050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F</a:t>
            </a: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unkcija programavime kaip juodoji dėžė 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48" name="Google Shape;448;p54"/>
          <p:cNvSpPr txBox="1"/>
          <p:nvPr/>
        </p:nvSpPr>
        <p:spPr>
          <a:xfrm>
            <a:off x="2702700" y="4043500"/>
            <a:ext cx="373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Čia x </a:t>
            </a:r>
            <a:r>
              <a:rPr b="1" lang="en" sz="1100">
                <a:solidFill>
                  <a:schemeClr val="dk1"/>
                </a:solidFill>
              </a:rPr>
              <a:t>ir y - bet kas, ką įmanoma apibrėžti kitamuoju</a:t>
            </a:r>
            <a:r>
              <a:rPr lang="en" sz="1100">
                <a:solidFill>
                  <a:schemeClr val="dk1"/>
                </a:solidFill>
              </a:rPr>
              <a:t>. Išvesties gali ir nebūti. Funkcija gali turėti pašalinį efektą.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49" name="Google Shape;4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0" y="1351350"/>
            <a:ext cx="8839202" cy="225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title"/>
          </p:nvPr>
        </p:nvSpPr>
        <p:spPr>
          <a:xfrm>
            <a:off x="713250" y="6541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Matematika vs Programavimas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aphicFrame>
        <p:nvGraphicFramePr>
          <p:cNvPr id="455" name="Google Shape;455;p55"/>
          <p:cNvGraphicFramePr/>
          <p:nvPr/>
        </p:nvGraphicFramePr>
        <p:xfrm>
          <a:off x="713225" y="15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{EAED05F1-9BE1-4E05-A980-B3AD42117AB3}</a:tableStyleId>
              </a:tblPr>
              <a:tblGrid>
                <a:gridCol w="3858750"/>
                <a:gridCol w="3858750"/>
              </a:tblGrid>
              <a:tr h="8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Nesaugo būsenos, visada deterministinė - t.y. atsakymas visada toks pat, kai įvestis ta pati (Stateless).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Gali saugoti būseną (stateful), o ta iš anksčiau išsaugota būsena - keisti rezultatą.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Kiekviena įvestis turi lygiai vieną išeitį.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Gali būti keletą išveščių vienai įvesčiai </a:t>
                      </a:r>
                      <a:r>
                        <a:rPr lang="en" sz="1000"/>
                        <a:t>(per objektą, ar per kalbos sintaksę).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Apibūdina tik santykius tarp skaičių.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Gali daryti aktyvius veiksmus. Pvz.: nuskaityti failą, padaryti užklausą į serverį, išjungti programą ir t.t.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Statiška. Kartą aprašyta visuose kontekstuose reikš tą patį.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Funkcija veikimas gali kisti priklausomai nuo konteksto ir įvesties </a:t>
                      </a:r>
                      <a:r>
                        <a:rPr lang="en" sz="1000"/>
                        <a:t>(objektinis programavimas 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perkrovimas arba perašymas).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55"/>
          <p:cNvSpPr txBox="1"/>
          <p:nvPr>
            <p:ph type="title"/>
          </p:nvPr>
        </p:nvSpPr>
        <p:spPr>
          <a:xfrm>
            <a:off x="713225" y="480900"/>
            <a:ext cx="77175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Baloo 2"/>
                <a:ea typeface="Baloo 2"/>
                <a:cs typeface="Baloo 2"/>
                <a:sym typeface="Baloo 2"/>
              </a:rPr>
              <a:t>Funkcija</a:t>
            </a:r>
            <a:endParaRPr b="0" sz="160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type="title"/>
          </p:nvPr>
        </p:nvSpPr>
        <p:spPr>
          <a:xfrm>
            <a:off x="713250" y="724175"/>
            <a:ext cx="771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01 IF-ELSE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462" name="Google Shape;462;p56"/>
          <p:cNvSpPr txBox="1"/>
          <p:nvPr>
            <p:ph type="title"/>
          </p:nvPr>
        </p:nvSpPr>
        <p:spPr>
          <a:xfrm>
            <a:off x="713250" y="543600"/>
            <a:ext cx="77175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Baloo 2"/>
                <a:ea typeface="Baloo 2"/>
                <a:cs typeface="Baloo 2"/>
                <a:sym typeface="Baloo 2"/>
              </a:rPr>
              <a:t>Matematikos ati</a:t>
            </a:r>
            <a:r>
              <a:rPr b="0" lang="en" sz="1600">
                <a:latin typeface="Baloo 2"/>
                <a:ea typeface="Baloo 2"/>
                <a:cs typeface="Baloo 2"/>
                <a:sym typeface="Baloo 2"/>
              </a:rPr>
              <a:t>ti</a:t>
            </a:r>
            <a:r>
              <a:rPr b="0" lang="en" sz="1600">
                <a:latin typeface="Baloo 2"/>
                <a:ea typeface="Baloo 2"/>
                <a:cs typeface="Baloo 2"/>
                <a:sym typeface="Baloo 2"/>
              </a:rPr>
              <a:t>kmenys programavime</a:t>
            </a:r>
            <a:endParaRPr b="0" sz="16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63" name="Google Shape;463;p56"/>
          <p:cNvSpPr txBox="1"/>
          <p:nvPr>
            <p:ph idx="2" type="subTitle"/>
          </p:nvPr>
        </p:nvSpPr>
        <p:spPr>
          <a:xfrm>
            <a:off x="5090075" y="796525"/>
            <a:ext cx="37611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Funkcija dalimis (</a:t>
            </a:r>
            <a:r>
              <a:rPr b="0" i="1" lang="en" sz="1500">
                <a:latin typeface="Arial"/>
                <a:ea typeface="Arial"/>
                <a:cs typeface="Arial"/>
                <a:sym typeface="Arial"/>
              </a:rPr>
              <a:t>angl. piecewise function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64" name="Google Shape;464;p56"/>
          <p:cNvSpPr txBox="1"/>
          <p:nvPr>
            <p:ph idx="3" type="subTitle"/>
          </p:nvPr>
        </p:nvSpPr>
        <p:spPr>
          <a:xfrm>
            <a:off x="803800" y="1534675"/>
            <a:ext cx="3503100" cy="3059700"/>
          </a:xfrm>
          <a:prstGeom prst="rect">
            <a:avLst/>
          </a:prstGeom>
          <a:solidFill>
            <a:srgbClr val="1F1F1F"/>
          </a:solidFill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1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1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or</a:t>
            </a:r>
            <a:endParaRPr sz="11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abs - absolute unit</a:t>
            </a:r>
            <a:endParaRPr sz="11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{&quot;id&quot;:&quot;7&quot;,&quot;backgroundColor&quot;:&quot;#E5E1EE&quot;,&quot;code&quot;:&quot;$$f\\left(x\\right)=\\begin{cases}\n{-x}&amp;{if\\,x\\leq0}\\\\\n{x}&amp;{if\\,&gt;0}\\\\\n\\end{cases}$$&quot;,&quot;aid&quot;:null,&quot;type&quot;:&quot;$$&quot;,&quot;font&quot;:{&quot;color&quot;:&quot;#000000&quot;,&quot;size&quot;:20,&quot;family&quot;:&quot;Baloo 2&quot;},&quot;ts&quot;:1694546870464,&quot;cs&quot;:&quot;Gv9NJiQMdFW8Qlvn5IDU7g==&quot;,&quot;size&quot;:{&quot;width&quot;:262.79999999999995,&quot;height&quot;:64.99999999999996}}"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07" y="1290500"/>
            <a:ext cx="250317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200" y="2177750"/>
            <a:ext cx="3073550" cy="25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6"/>
          <p:cNvSpPr txBox="1"/>
          <p:nvPr/>
        </p:nvSpPr>
        <p:spPr>
          <a:xfrm>
            <a:off x="5248800" y="4782075"/>
            <a:ext cx="389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Čia yra modulio funkcija </a:t>
            </a:r>
            <a:r>
              <a:rPr lang="en" sz="1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f(x)=|x|</a:t>
            </a:r>
            <a:r>
              <a:rPr lang="en" sz="1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išreikšta kitaip. Modulis yra skaičiaus skaičiaus vertė be ženklo, dar kitaip vadinama absoliuti vertė</a:t>
            </a:r>
            <a:endParaRPr sz="1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4424675" y="1100150"/>
            <a:ext cx="40572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Aibė matematikoje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24" name="Google Shape;324;p41"/>
          <p:cNvSpPr txBox="1"/>
          <p:nvPr>
            <p:ph idx="1" type="subTitle"/>
          </p:nvPr>
        </p:nvSpPr>
        <p:spPr>
          <a:xfrm>
            <a:off x="4424675" y="1865725"/>
            <a:ext cx="44964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Aibės svarbu suprantant funkcijos apibrėžimą. </a:t>
            </a:r>
            <a:r>
              <a:rPr b="1" lang="en"/>
              <a:t>Aibė</a:t>
            </a:r>
            <a:r>
              <a:rPr lang="en"/>
              <a:t> – skirtingų objektų, laikomų visuma, rinkinys (grupė).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Aibė žymima didžiąją raide (pvz.: A, B, Z…);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Aibės objektai vadinami elementais;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Elementai žymimi mažąją raide (pvz.: a, b, z…);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Matematikoje aibė dažniausiai sudaryta iš skaičių.</a:t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70475"/>
            <a:ext cx="3548975" cy="2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50" y="3449025"/>
            <a:ext cx="3351749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5038000" y="549575"/>
            <a:ext cx="38271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unkcija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m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atematikoje 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32" name="Google Shape;332;p42"/>
          <p:cNvSpPr txBox="1"/>
          <p:nvPr>
            <p:ph idx="1" type="subTitle"/>
          </p:nvPr>
        </p:nvSpPr>
        <p:spPr>
          <a:xfrm>
            <a:off x="5038000" y="1814075"/>
            <a:ext cx="39921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taisyklė, kuri vienam, arba keliems apibrėžimo srities</a:t>
            </a:r>
            <a:r>
              <a:rPr lang="en">
                <a:uFill>
                  <a:noFill/>
                </a:uFill>
                <a:hlinkClick r:id="rId3"/>
              </a:rPr>
              <a:t> aibės</a:t>
            </a:r>
            <a:r>
              <a:rPr lang="en"/>
              <a:t> elementams priskiria vienintelį elementą kitoje - funkcijos reikšmių - aibėje.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Pagrindiniai principai: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Kiekvienai </a:t>
            </a:r>
            <a:r>
              <a:rPr b="1" lang="en"/>
              <a:t>įvesčiai</a:t>
            </a:r>
            <a:r>
              <a:rPr lang="en"/>
              <a:t> tenka </a:t>
            </a:r>
            <a:r>
              <a:rPr b="1" lang="en"/>
              <a:t>išvestis</a:t>
            </a:r>
            <a:r>
              <a:rPr lang="en"/>
              <a:t>. Jei įvesite skaičių, išeis skaičius.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Tam tikra įvestis visada duos tą pačią išvestį. Jei šiandien, rytoj ar kitąmet įvesite 3, mašina "Double Me!" visada duos 6.</a:t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25" y="1246575"/>
            <a:ext cx="4628649" cy="303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Funkcija ir ne funkcija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00" y="1831900"/>
            <a:ext cx="4032503" cy="27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75" y="1831675"/>
            <a:ext cx="4251928" cy="273405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/>
          <p:nvPr/>
        </p:nvSpPr>
        <p:spPr>
          <a:xfrm>
            <a:off x="1630950" y="1017725"/>
            <a:ext cx="58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Kiekvienai </a:t>
            </a:r>
            <a:r>
              <a:rPr b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įvesčiai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tenka </a:t>
            </a:r>
            <a:r>
              <a:rPr b="1"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išvestis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 Jei įvesite skaičių, išeis skaičius.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65050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Matematinė funkcija kaip juodoji dėžė 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2475900" y="4119000"/>
            <a:ext cx="4192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Čia x ir y - realus skaičius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i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kompleksinis skaičius, vektorius, matrica, kitos funkcija, eilutė arba seka, aibė, grafas arba tinklas.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0" y="1351350"/>
            <a:ext cx="8839202" cy="225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01 </a:t>
            </a: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Funkcijos apibrėžimas 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sp>
        <p:nvSpPr>
          <p:cNvPr id="354" name="Google Shape;354;p45"/>
          <p:cNvSpPr txBox="1"/>
          <p:nvPr>
            <p:ph idx="1" type="subTitle"/>
          </p:nvPr>
        </p:nvSpPr>
        <p:spPr>
          <a:xfrm>
            <a:off x="713225" y="1479550"/>
            <a:ext cx="76572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Funkcija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, kuri kiekvienam aibės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elementui priskiria vienintelį elementą iš aibės 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Y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, žymima: 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355" name="Google Shape;355;p45"/>
          <p:cNvGrpSpPr/>
          <p:nvPr/>
        </p:nvGrpSpPr>
        <p:grpSpPr>
          <a:xfrm>
            <a:off x="8103145" y="-20644"/>
            <a:ext cx="1040864" cy="1038361"/>
            <a:chOff x="-41111350" y="3239100"/>
            <a:chExt cx="318200" cy="317425"/>
          </a:xfrm>
        </p:grpSpPr>
        <p:sp>
          <p:nvSpPr>
            <p:cNvPr id="356" name="Google Shape;356;p45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{&quot;code&quot;:&quot;$$f:\\,X\\to Y$$&quot;,&quot;font&quot;:{&quot;size&quot;:22,&quot;family&quot;:&quot;Baloo 2&quot;,&quot;color&quot;:&quot;#000000&quot;},&quot;backgroundColor&quot;:&quot;#E5E1EE&quot;,&quot;id&quot;:&quot;1&quot;,&quot;type&quot;:&quot;$$&quot;,&quot;aid&quot;:null,&quot;backgroundColorModified&quot;:false,&quot;ts&quot;:1694539965593,&quot;cs&quot;:&quot;n5w89XdRWNSlYg9k64Konw==&quot;,&quot;size&quot;:{&quot;width&quot;:139,&quot;height&quot;:27.166666666666668}}"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0" y="2397525"/>
            <a:ext cx="1925625" cy="3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713225" y="2998000"/>
            <a:ext cx="76572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Kiekvienam elementui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x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 aibėje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X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, yra susietas elementas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aibėje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Y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, žymimas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f(x)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 arba </a:t>
            </a:r>
            <a:r>
              <a:rPr i="1" lang="en">
                <a:latin typeface="Baloo 2"/>
                <a:ea typeface="Baloo 2"/>
                <a:cs typeface="Baloo 2"/>
                <a:sym typeface="Baloo 2"/>
              </a:rPr>
              <a:t>y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.  Tai ryšys gali būti atvaizduotas: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descr="{&quot;code&quot;:&quot;$$y=f\\left(x\\right)$$&quot;,&quot;id&quot;:&quot;2&quot;,&quot;aid&quot;:null,&quot;font&quot;:{&quot;size&quot;:12,&quot;family&quot;:&quot;Arial&quot;,&quot;color&quot;:&quot;#000000&quot;},&quot;backgroundColor&quot;:&quot;#E5E1EE&quot;,&quot;type&quot;:&quot;$$&quot;,&quot;ts&quot;:1694540207204,&quot;cs&quot;:&quot;7oby0rwGGabOuqsBbGtX7Q==&quot;,&quot;size&quot;:{&quot;width&quot;:68.16666666666667,&quot;height&quot;:19}}" id="362" name="Google Shape;3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00" y="3909875"/>
            <a:ext cx="1825350" cy="5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02 Funkcijos apibrėžimas 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pSp>
        <p:nvGrpSpPr>
          <p:cNvPr id="368" name="Google Shape;368;p46"/>
          <p:cNvGrpSpPr/>
          <p:nvPr/>
        </p:nvGrpSpPr>
        <p:grpSpPr>
          <a:xfrm>
            <a:off x="8103145" y="-20644"/>
            <a:ext cx="1040864" cy="1038361"/>
            <a:chOff x="-41111350" y="3239100"/>
            <a:chExt cx="318200" cy="317425"/>
          </a:xfrm>
        </p:grpSpPr>
        <p:sp>
          <p:nvSpPr>
            <p:cNvPr id="369" name="Google Shape;369;p46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{&quot;code&quot;:&quot;$$y=f\\left(x\\right)$$&quot;,&quot;id&quot;:&quot;2&quot;,&quot;aid&quot;:null,&quot;font&quot;:{&quot;size&quot;:12,&quot;family&quot;:&quot;Arial&quot;,&quot;color&quot;:&quot;#000000&quot;},&quot;backgroundColor&quot;:&quot;#E5E1EE&quot;,&quot;type&quot;:&quot;$$&quot;,&quot;ts&quot;:1694540207204,&quot;cs&quot;:&quot;7oby0rwGGabOuqsBbGtX7Q==&quot;,&quot;size&quot;:{&quot;width&quot;:68.16666666666667,&quot;height&quot;:19}}"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50" y="1470525"/>
            <a:ext cx="1825350" cy="5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6"/>
          <p:cNvSpPr txBox="1"/>
          <p:nvPr>
            <p:ph idx="1" type="subTitle"/>
          </p:nvPr>
        </p:nvSpPr>
        <p:spPr>
          <a:xfrm>
            <a:off x="713225" y="2172000"/>
            <a:ext cx="76572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y - funkcijos nepriklausomu kintamasis (argumentas);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b="0" lang="en">
                <a:latin typeface="Baloo 2"/>
                <a:ea typeface="Baloo 2"/>
                <a:cs typeface="Baloo 2"/>
                <a:sym typeface="Baloo 2"/>
              </a:rPr>
              <a:t>- funkcijos priklausomas kintamasis  (reikšmė);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"/>
                <a:ea typeface="Baloo 2"/>
                <a:cs typeface="Baloo 2"/>
                <a:sym typeface="Baloo 2"/>
              </a:rPr>
              <a:t>f - funkcijos pavadinimas;</a:t>
            </a:r>
            <a:endParaRPr b="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713225" y="3951700"/>
            <a:ext cx="717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–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Argumentų gali būti daug. Pavyzdžiui f(x,y,z).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–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Funkcijos pavadinimas gali būti kitoks. Pavyzdžiui g(x), t(x) ir t.t.</a:t>
            </a:r>
            <a:endParaRPr sz="2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aloo 2 Medium"/>
                <a:ea typeface="Baloo 2 Medium"/>
                <a:cs typeface="Baloo 2 Medium"/>
                <a:sym typeface="Baloo 2 Medium"/>
              </a:rPr>
              <a:t>Kaip atrodo reali funkcija?</a:t>
            </a:r>
            <a:endParaRPr b="0"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grpSp>
        <p:nvGrpSpPr>
          <p:cNvPr id="381" name="Google Shape;381;p47"/>
          <p:cNvGrpSpPr/>
          <p:nvPr/>
        </p:nvGrpSpPr>
        <p:grpSpPr>
          <a:xfrm>
            <a:off x="8103145" y="-20644"/>
            <a:ext cx="1040864" cy="1038361"/>
            <a:chOff x="-41111350" y="3239100"/>
            <a:chExt cx="318200" cy="317425"/>
          </a:xfrm>
        </p:grpSpPr>
        <p:sp>
          <p:nvSpPr>
            <p:cNvPr id="382" name="Google Shape;382;p47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86" name="Google Shape;386;p47"/>
          <p:cNvGraphicFramePr/>
          <p:nvPr/>
        </p:nvGraphicFramePr>
        <p:xfrm>
          <a:off x="803825" y="16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{EAED05F1-9BE1-4E05-A980-B3AD42117AB3}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Pavadinimas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Teorinis apibrėžimas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Pavyzdys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Tiesinė funkcija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Kvadratinė funkcija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Šaknies funkcija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Logaritminė funkcija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font&quot;:{&quot;size&quot;:14,&quot;color&quot;:&quot;#000000&quot;,&quot;family&quot;:&quot;Arial&quot;},&quot;backgroundColor&quot;:&quot;#E5E1EE&quot;,&quot;id&quot;:&quot;3&quot;,&quot;code&quot;:&quot;$$f\\left(x\\right)=ax^{2}\\,+bx+c$$&quot;,&quot;type&quot;:&quot;$$&quot;,&quot;aid&quot;:null,&quot;ts&quot;:1694542482352,&quot;cs&quot;:&quot;ALXgNjxBgS+lDqfYyQiX+g==&quot;,&quot;size&quot;:{&quot;width&quot;:191.5,&quot;height&quot;:25}}"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925" y="2488100"/>
            <a:ext cx="1824038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f\\left(x\\right)=\\,ax+b$$&quot;,&quot;backgroundColor&quot;:&quot;#E5E1EE&quot;,&quot;type&quot;:&quot;$$&quot;,&quot;id&quot;:&quot;4&quot;,&quot;font&quot;:{&quot;color&quot;:&quot;#000000&quot;,&quot;size&quot;:14,&quot;family&quot;:&quot;Arial&quot;},&quot;ts&quot;:1694543432711,&quot;cs&quot;:&quot;v3zTm2VP7ZCCrRjhSb9SOQ==&quot;,&quot;size&quot;:{&quot;width&quot;:133.66666666666666,&quot;height&quot;:22.166666666666668}}"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379" y="2132675"/>
            <a:ext cx="1273175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aid&quot;:null,&quot;font&quot;:{&quot;family&quot;:&quot;Arial&quot;,&quot;color&quot;:&quot;#000000&quot;,&quot;size&quot;:14},&quot;code&quot;:&quot;$$f\\left(x\\right)={\\sqrt[]{\\left(x-a\\right)}}+b$$&quot;,&quot;backgroundColor&quot;:&quot;#E5E1EE&quot;,&quot;type&quot;:&quot;$$&quot;,&quot;ts&quot;:1694543541844,&quot;cs&quot;:&quot;HtQ7K/fxpJ3T1kO3KcUgeA==&quot;,&quot;size&quot;:{&quot;width&quot;:196.16666666666666,&quot;height&quot;:39.5}}" id="389" name="Google Shape;38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375" y="2870500"/>
            <a:ext cx="1868488" cy="376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6&quot;,&quot;code&quot;:&quot;$$f\\left(x\\right)=\\log_{b}\\left(x-a\\right)+c\\,$$&quot;,&quot;aid&quot;:null,&quot;font&quot;:{&quot;family&quot;:&quot;Arial&quot;,&quot;size&quot;:14,&quot;color&quot;:&quot;#000000&quot;},&quot;backgroundColor&quot;:&quot;#E5E1EE&quot;,&quot;ts&quot;:1694543767655,&quot;cs&quot;:&quot;xLiDb6/PDasFCctKthtULA==&quot;,&quot;size&quot;:{&quot;width&quot;:213.33333333333334,&quot;height&quot;:22.166666666666668}}" id="390" name="Google Shape;39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2925" y="3391025"/>
            <a:ext cx="2032000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family&quot;:&quot;Arial&quot;,&quot;color&quot;:&quot;#000000&quot;},&quot;aid&quot;:null,&quot;type&quot;:&quot;$$&quot;,&quot;id&quot;:&quot;6&quot;,&quot;backgroundColor&quot;:&quot;#E5E1EE&quot;,&quot;code&quot;:&quot;$$f\\left(x\\right)=\\log_{10}x\\,$$&quot;,&quot;ts&quot;:1694543942174,&quot;cs&quot;:&quot;N8dQroxWOP/zgObdRSk9PA==&quot;,&quot;size&quot;:{&quot;width&quot;:129.66666666666666,&quot;height&quot;:22.166666666666668}}" id="391" name="Google Shape;391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8900" y="3391025"/>
            <a:ext cx="1235075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color&quot;:&quot;#000000&quot;,&quot;family&quot;:&quot;Arial&quot;},&quot;type&quot;:&quot;$$&quot;,&quot;id&quot;:&quot;5&quot;,&quot;aid&quot;:null,&quot;backgroundColor&quot;:&quot;#E5E1EE&quot;,&quot;code&quot;:&quot;$$f\\left(x\\right)={\\sqrt[]{x}}+1$$&quot;,&quot;ts&quot;:1694543898470,&quot;cs&quot;:&quot;zHq5bZnz+5AxiflfFpuFLA==&quot;,&quot;size&quot;:{&quot;width&quot;:137.33333333333334,&quot;height&quot;:23.833333333333332}}" id="392" name="Google Shape;39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8900" y="2945124"/>
            <a:ext cx="1308100" cy="227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backgroundColor&quot;:&quot;#E5E1EE&quot;,&quot;type&quot;:&quot;$$&quot;,&quot;font&quot;:{&quot;size&quot;:14,&quot;color&quot;:&quot;#000000&quot;,&quot;family&quot;:&quot;Arial&quot;},&quot;code&quot;:&quot;$$f\\left(x\\right)=x^{2}\\,+2x+1$$&quot;,&quot;ts&quot;:1694543873519,&quot;cs&quot;:&quot;tB3+hVfGdlQrh9udA2v22g==&quot;,&quot;size&quot;:{&quot;width&quot;:181.33333333333334,&quot;height&quot;:25}}" id="393" name="Google Shape;393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8894" y="2488100"/>
            <a:ext cx="17272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font&quot;:{&quot;family&quot;:&quot;Arial&quot;,&quot;color&quot;:&quot;#000000&quot;,&quot;size&quot;:14},&quot;aid&quot;:null,&quot;code&quot;:&quot;$$f\\left(x\\right)=\\,x$$&quot;,&quot;type&quot;:&quot;$$&quot;,&quot;backgroundColor&quot;:&quot;#E5E1EE&quot;,&quot;ts&quot;:1694543845449,&quot;cs&quot;:&quot;eUd5zanhpciUARgS9jsg3g==&quot;,&quot;size&quot;:{&quot;width&quot;:85.00000000000007,&quot;height&quot;:22.166666666666668}}" id="394" name="Google Shape;394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8904" y="2098800"/>
            <a:ext cx="809625" cy="21113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7319700" y="4712400"/>
            <a:ext cx="18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Čia </a:t>
            </a:r>
            <a:r>
              <a:rPr b="1" i="1"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i="1"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i="1"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- realūs skaičiai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5964350" y="-70425"/>
            <a:ext cx="32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666666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Dvigubinimo funkcija</a:t>
            </a:r>
            <a:endParaRPr b="0" sz="2400">
              <a:solidFill>
                <a:srgbClr val="666666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  <p:pic>
        <p:nvPicPr>
          <p:cNvPr id="401" name="Google Shape;4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900" y="502275"/>
            <a:ext cx="4918201" cy="45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