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90" r:id="rId3"/>
    <p:sldId id="373" r:id="rId4"/>
    <p:sldId id="455" r:id="rId5"/>
    <p:sldId id="459" r:id="rId6"/>
    <p:sldId id="374" r:id="rId7"/>
    <p:sldId id="375" r:id="rId8"/>
    <p:sldId id="460" r:id="rId9"/>
    <p:sldId id="376" r:id="rId10"/>
    <p:sldId id="378" r:id="rId11"/>
    <p:sldId id="379" r:id="rId12"/>
    <p:sldId id="479" r:id="rId13"/>
    <p:sldId id="462" r:id="rId14"/>
    <p:sldId id="384" r:id="rId15"/>
    <p:sldId id="385" r:id="rId16"/>
    <p:sldId id="464" r:id="rId17"/>
    <p:sldId id="390" r:id="rId18"/>
    <p:sldId id="391" r:id="rId19"/>
    <p:sldId id="392" r:id="rId20"/>
    <p:sldId id="393" r:id="rId21"/>
    <p:sldId id="480" r:id="rId22"/>
    <p:sldId id="465" r:id="rId23"/>
    <p:sldId id="395" r:id="rId24"/>
    <p:sldId id="396" r:id="rId25"/>
    <p:sldId id="398" r:id="rId26"/>
    <p:sldId id="399" r:id="rId27"/>
    <p:sldId id="401" r:id="rId28"/>
    <p:sldId id="402" r:id="rId29"/>
    <p:sldId id="403" r:id="rId30"/>
    <p:sldId id="405" r:id="rId31"/>
    <p:sldId id="407" r:id="rId32"/>
    <p:sldId id="412" r:id="rId33"/>
    <p:sldId id="481" r:id="rId34"/>
    <p:sldId id="420" r:id="rId35"/>
    <p:sldId id="421" r:id="rId36"/>
    <p:sldId id="482" r:id="rId37"/>
    <p:sldId id="483" r:id="rId38"/>
    <p:sldId id="484" r:id="rId39"/>
    <p:sldId id="485" r:id="rId40"/>
    <p:sldId id="474" r:id="rId41"/>
    <p:sldId id="478" r:id="rId42"/>
    <p:sldId id="475" r:id="rId43"/>
    <p:sldId id="486" r:id="rId44"/>
    <p:sldId id="445" r:id="rId45"/>
    <p:sldId id="456" r:id="rId46"/>
    <p:sldId id="457" r:id="rId47"/>
    <p:sldId id="458" r:id="rId4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9999"/>
    <a:srgbClr val="000000"/>
    <a:srgbClr val="EAEAEA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8"/>
    <p:restoredTop sz="94660"/>
  </p:normalViewPr>
  <p:slideViewPr>
    <p:cSldViewPr showGuides="1">
      <p:cViewPr varScale="1">
        <p:scale>
          <a:sx n="64" d="100"/>
          <a:sy n="64" d="100"/>
        </p:scale>
        <p:origin x="7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2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94817B-842A-44C3-B899-C68549A9BD46}" type="datetimeFigureOut">
              <a:rPr kumimoji="0" lang="es-CO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21/11/2020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s-CO" altLang="x-none" sz="1200" dirty="0"/>
              <a:t>‹Nº›</a:t>
            </a:fld>
            <a:endParaRPr lang="es-CO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D2209B-BC0C-47C7-8785-234B27A21F4D}" type="datetimeFigureOut"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21/11/2020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Haga clic para modificar el estilo de texto del patrón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nivel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Tercer nivel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Cuarto nivel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s-ES" altLang="x-none" sz="1200" dirty="0"/>
              <a:t>‹Nº›</a:t>
            </a:fld>
            <a:endParaRPr lang="es-ES" altLang="x-none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Rectangle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none" lIns="91440" tIns="45720" rIns="91440" bIns="45720" anchor="ctr"/>
          <a:lstStyle/>
          <a:p>
            <a:pPr lvl="0"/>
            <a:endParaRPr lang="es-ES_tradnl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Rectangle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none" lIns="91440" tIns="45720" rIns="91440" bIns="45720" anchor="ctr"/>
          <a:lstStyle/>
          <a:p>
            <a:pPr lvl="0"/>
            <a:endParaRPr lang="es-ES_tradnl" altLang="x-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3" name="Rectangle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none" lIns="91440" tIns="45720" rIns="91440" bIns="45720" anchor="ctr"/>
          <a:lstStyle/>
          <a:p>
            <a:pPr lvl="0"/>
            <a:endParaRPr lang="es-ES_tradnl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Rectangle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none" lIns="91440" tIns="45720" rIns="91440" bIns="45720" anchor="ctr"/>
          <a:lstStyle/>
          <a:p>
            <a:pPr lvl="0"/>
            <a:endParaRPr lang="es-ES_tradnl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8" descr="Light horizontal"/>
          <p:cNvSpPr/>
          <p:nvPr/>
        </p:nvSpPr>
        <p:spPr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>
            <a:noFill/>
          </a:ln>
        </p:spPr>
        <p:txBody>
          <a:bodyPr wrap="none" anchor="ctr"/>
          <a:lstStyle/>
          <a:p>
            <a:pPr lvl="0" eaLnBrk="1" hangingPunct="1"/>
            <a:endParaRPr lang="es-CO" altLang="x-none" dirty="0">
              <a:latin typeface="Arial" panose="020B0604020202020204" pitchFamily="34" charset="0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ltGray">
          <a:xfrm flipV="1">
            <a:off x="0" y="4394200"/>
            <a:ext cx="9144000" cy="1106488"/>
          </a:xfrm>
          <a:prstGeom prst="rect">
            <a:avLst/>
          </a:prstGeom>
          <a:solidFill>
            <a:schemeClr val="bg1">
              <a:lumMod val="75000"/>
            </a:schemeClr>
          </a:solidFill>
          <a:ln w="0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ltGray">
          <a:xfrm>
            <a:off x="1474788" y="5156200"/>
            <a:ext cx="7129463" cy="5048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00" algn="ctr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7100" y="928670"/>
            <a:ext cx="4406900" cy="337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2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37100" y="928688"/>
            <a:ext cx="4406900" cy="337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614488" y="5224463"/>
            <a:ext cx="6858000" cy="3810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00034" y="271462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cap="small" baseline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9662" y="319088"/>
            <a:ext cx="7162800" cy="563562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abla"/>
          <p:cNvSpPr>
            <a:spLocks noGrp="1"/>
          </p:cNvSpPr>
          <p:nvPr>
            <p:ph type="tbl" idx="1" hasCustomPrompt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"/>
              <a:defRPr/>
            </a:pPr>
            <a:r>
              <a:rPr kumimoji="0" lang="es-E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Haga clic en el icono para agregar una tabla</a:t>
            </a:r>
            <a:endParaRPr kumimoji="0" lang="es-C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0"/>
            <a:ext cx="1285852" cy="985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319088"/>
            <a:ext cx="7162800" cy="563562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 sz="2000">
                <a:solidFill>
                  <a:srgbClr val="000000"/>
                </a:solidFill>
              </a:defRPr>
            </a:lvl1pPr>
            <a:lvl2pPr>
              <a:buClr>
                <a:srgbClr val="C00000"/>
              </a:buClr>
              <a:defRPr sz="1800">
                <a:solidFill>
                  <a:srgbClr val="000000"/>
                </a:solidFill>
              </a:defRPr>
            </a:lvl2pPr>
            <a:lvl3pPr>
              <a:buClr>
                <a:srgbClr val="C00000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rgbClr val="C00000"/>
              </a:buClr>
              <a:defRPr sz="1400">
                <a:solidFill>
                  <a:srgbClr val="000000"/>
                </a:solidFill>
              </a:defRPr>
            </a:lvl4pPr>
            <a:lvl5pPr>
              <a:buClr>
                <a:srgbClr val="C00000"/>
              </a:buClr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319088"/>
            <a:ext cx="7162800" cy="563562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076325"/>
            <a:ext cx="4038600" cy="524827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8" name="2 Marcador de contenido"/>
          <p:cNvSpPr>
            <a:spLocks noGrp="1"/>
          </p:cNvSpPr>
          <p:nvPr>
            <p:ph sz="half" idx="13" hasCustomPrompt="1"/>
          </p:nvPr>
        </p:nvSpPr>
        <p:spPr>
          <a:xfrm>
            <a:off x="4891118" y="1071546"/>
            <a:ext cx="4038600" cy="524827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9662" y="319088"/>
            <a:ext cx="7162800" cy="563562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667000" cy="255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www.themegallery.com</a:t>
            </a:r>
          </a:p>
        </p:txBody>
      </p:sp>
      <p:sp>
        <p:nvSpPr>
          <p:cNvPr id="1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943600" y="64008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Company Name</a:t>
            </a:r>
          </a:p>
        </p:txBody>
      </p:sp>
      <p:sp>
        <p:nvSpPr>
          <p:cNvPr id="15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657600" y="6386513"/>
            <a:ext cx="2133600" cy="211138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8514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2 Marcador de contenido"/>
          <p:cNvSpPr>
            <a:spLocks noGrp="1"/>
          </p:cNvSpPr>
          <p:nvPr>
            <p:ph sz="half" idx="13" hasCustomPrompt="1"/>
          </p:nvPr>
        </p:nvSpPr>
        <p:spPr>
          <a:xfrm>
            <a:off x="3714744" y="285728"/>
            <a:ext cx="5214974" cy="600079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s-E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s-CO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9662" y="319088"/>
            <a:ext cx="7162800" cy="563562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319088"/>
            <a:ext cx="6019800" cy="60055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 descr="Light horizontal"/>
          <p:cNvSpPr/>
          <p:nvPr/>
        </p:nvSpPr>
        <p:spPr>
          <a:xfrm>
            <a:off x="0" y="0"/>
            <a:ext cx="500063" cy="6357938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>
            <a:noFill/>
          </a:ln>
        </p:spPr>
        <p:txBody>
          <a:bodyPr wrap="none" anchor="ctr"/>
          <a:lstStyle/>
          <a:p>
            <a:pPr lvl="0" eaLnBrk="1" hangingPunct="1"/>
            <a:endParaRPr lang="es-CO" altLang="x-none" dirty="0">
              <a:latin typeface="Arial" panose="020B0604020202020204" pitchFamily="34" charset="0"/>
            </a:endParaRPr>
          </a:p>
        </p:txBody>
      </p:sp>
      <p:sp>
        <p:nvSpPr>
          <p:cNvPr id="1027" name="Rectangle 24"/>
          <p:cNvSpPr/>
          <p:nvPr/>
        </p:nvSpPr>
        <p:spPr>
          <a:xfrm>
            <a:off x="0" y="6340475"/>
            <a:ext cx="9144000" cy="517525"/>
          </a:xfrm>
          <a:prstGeom prst="rect">
            <a:avLst/>
          </a:prstGeom>
          <a:solidFill>
            <a:srgbClr val="C0C0C0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es-ES_tradnl" altLang="x-none" dirty="0">
              <a:latin typeface="Arial" panose="020B0604020202020204" pitchFamily="34" charset="0"/>
            </a:endParaRPr>
          </a:p>
        </p:txBody>
      </p:sp>
      <p:sp>
        <p:nvSpPr>
          <p:cNvPr id="14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27100" y="223838"/>
            <a:ext cx="77597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9" name="Rectangle 26"/>
          <p:cNvSpPr>
            <a:spLocks noGrp="1"/>
          </p:cNvSpPr>
          <p:nvPr>
            <p:ph type="body" idx="1"/>
          </p:nvPr>
        </p:nvSpPr>
        <p:spPr>
          <a:xfrm>
            <a:off x="557213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s-ES" altLang="x-none" dirty="0"/>
              <a:t>Haga clic para modificar el estilo de texto del patrón</a:t>
            </a:r>
          </a:p>
          <a:p>
            <a:pPr lvl="1"/>
            <a:r>
              <a:rPr lang="es-ES" altLang="x-none" dirty="0"/>
              <a:t>Segundo nivel</a:t>
            </a:r>
          </a:p>
          <a:p>
            <a:pPr lvl="2"/>
            <a:r>
              <a:rPr lang="es-ES" altLang="x-none" dirty="0"/>
              <a:t>Tercer nivel</a:t>
            </a:r>
          </a:p>
          <a:p>
            <a:pPr lvl="3"/>
            <a:r>
              <a:rPr lang="es-ES" altLang="x-none" dirty="0"/>
              <a:t>Cuarto nivel</a:t>
            </a:r>
          </a:p>
          <a:p>
            <a:pPr lvl="4"/>
            <a:r>
              <a:rPr lang="es-ES" altLang="x-none" dirty="0"/>
              <a:t>Quinto nivel</a:t>
            </a:r>
            <a:endParaRPr lang="es-CO" altLang="x-none" dirty="0"/>
          </a:p>
        </p:txBody>
      </p:sp>
      <p:sp>
        <p:nvSpPr>
          <p:cNvPr id="1030" name="Rectangle 27"/>
          <p:cNvSpPr/>
          <p:nvPr/>
        </p:nvSpPr>
        <p:spPr>
          <a:xfrm rot="5400000">
            <a:off x="8086725" y="5549900"/>
            <a:ext cx="277813" cy="1835150"/>
          </a:xfrm>
          <a:prstGeom prst="rect">
            <a:avLst/>
          </a:prstGeom>
          <a:solidFill>
            <a:srgbClr val="B2B2B2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es-ES_tradnl" altLang="x-none" dirty="0">
              <a:latin typeface="Arial" panose="020B0604020202020204" pitchFamily="34" charset="0"/>
            </a:endParaRPr>
          </a:p>
        </p:txBody>
      </p:sp>
      <p:sp>
        <p:nvSpPr>
          <p:cNvPr id="1031" name="Text Box 31"/>
          <p:cNvSpPr txBox="1">
            <a:spLocks noChangeArrowheads="1"/>
          </p:cNvSpPr>
          <p:nvPr/>
        </p:nvSpPr>
        <p:spPr bwMode="auto">
          <a:xfrm>
            <a:off x="8261350" y="6594475"/>
            <a:ext cx="758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 eaLnBrk="1" hangingPunct="1"/>
            <a:r>
              <a:rPr sz="1000" dirty="0">
                <a:solidFill>
                  <a:srgbClr val="9B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r>
              <a:rPr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s-ES" altLang="x-none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‹Nº›</a:t>
            </a:fld>
            <a:r>
              <a:rPr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altLang="x-none" sz="1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32" name="Rectangle 27"/>
          <p:cNvSpPr/>
          <p:nvPr/>
        </p:nvSpPr>
        <p:spPr>
          <a:xfrm rot="5400000">
            <a:off x="8086725" y="5549900"/>
            <a:ext cx="277813" cy="1835150"/>
          </a:xfrm>
          <a:prstGeom prst="rect">
            <a:avLst/>
          </a:prstGeom>
          <a:solidFill>
            <a:srgbClr val="C00000">
              <a:alpha val="76077"/>
            </a:srgbClr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es-ES_tradnl" altLang="x-none" dirty="0">
              <a:latin typeface="Arial" panose="020B0604020202020204" pitchFamily="34" charset="0"/>
            </a:endParaRPr>
          </a:p>
        </p:txBody>
      </p:sp>
      <p:sp>
        <p:nvSpPr>
          <p:cNvPr id="1033" name="Text Box 32"/>
          <p:cNvSpPr txBox="1">
            <a:spLocks noChangeArrowheads="1"/>
          </p:cNvSpPr>
          <p:nvPr/>
        </p:nvSpPr>
        <p:spPr bwMode="auto">
          <a:xfrm>
            <a:off x="428625" y="6411913"/>
            <a:ext cx="23463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srgbClr val="9B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EISC</a:t>
            </a:r>
            <a:endParaRPr kumimoji="0" lang="es-CO" sz="1200" b="1" i="0" u="none" strike="noStrike" kern="1200" cap="none" spc="0" normalizeH="0" baseline="0" noProof="0">
              <a:ln>
                <a:noFill/>
              </a:ln>
              <a:solidFill>
                <a:srgbClr val="BF110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1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CO" sz="10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Universidad del Valle</a:t>
            </a:r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4" name="Rectangle 28"/>
          <p:cNvSpPr/>
          <p:nvPr/>
        </p:nvSpPr>
        <p:spPr>
          <a:xfrm rot="5400000">
            <a:off x="317500" y="255588"/>
            <a:ext cx="277813" cy="927100"/>
          </a:xfrm>
          <a:prstGeom prst="rect">
            <a:avLst/>
          </a:prstGeom>
          <a:solidFill>
            <a:srgbClr val="C00000">
              <a:alpha val="67058"/>
            </a:srgbClr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es-ES_tradnl" altLang="x-none" dirty="0">
              <a:latin typeface="Arial" panose="020B0604020202020204" pitchFamily="34" charset="0"/>
            </a:endParaRPr>
          </a:p>
        </p:txBody>
      </p:sp>
      <p:pic>
        <p:nvPicPr>
          <p:cNvPr id="1035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38" y="6357938"/>
            <a:ext cx="311150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cap="small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Verdana" panose="020B0604030504040204" pitchFamily="3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Verdana" panose="020B0604030504040204" pitchFamily="3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Verdana" panose="020B0604030504040204" pitchFamily="3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Verdana" panose="020B0604030504040204" pitchFamily="3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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§"/>
        <a:defRPr sz="2800">
          <a:solidFill>
            <a:srgbClr val="000000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•"/>
        <a:defRPr sz="1600">
          <a:solidFill>
            <a:srgbClr val="000000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–"/>
        <a:defRPr sz="1400">
          <a:solidFill>
            <a:srgbClr val="000000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»"/>
        <a:defRPr sz="1200">
          <a:solidFill>
            <a:srgbClr val="000000"/>
          </a:solidFill>
          <a:latin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/>
          </p:cNvSpPr>
          <p:nvPr>
            <p:ph type="subTitle" idx="1" hasCustomPrompt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ctr" eaLnBrk="1" hangingPunct="1">
              <a:buClr>
                <a:srgbClr val="C00000"/>
              </a:buClr>
              <a:buSzTx/>
            </a:pPr>
            <a:r>
              <a:rPr sz="1600" dirty="0">
                <a:latin typeface="+mn-lt"/>
                <a:ea typeface="+mn-ea"/>
                <a:cs typeface="+mn-cs"/>
              </a:rPr>
              <a:t>ARREGLOS BIDIMENSIONALES</a:t>
            </a:r>
          </a:p>
        </p:txBody>
      </p:sp>
      <p:sp>
        <p:nvSpPr>
          <p:cNvPr id="4" name="3 Título"/>
          <p:cNvSpPr>
            <a:spLocks noGrp="1"/>
          </p:cNvSpPr>
          <p:nvPr>
            <p:ph type="ctrTitle" idx="4294967295"/>
          </p:nvPr>
        </p:nvSpPr>
        <p:spPr>
          <a:xfrm>
            <a:off x="500063" y="2714625"/>
            <a:ext cx="7772400" cy="14700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CO" sz="4400" b="0" i="0" u="none" strike="noStrike" kern="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</a:t>
            </a:r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3" y="5829300"/>
            <a:ext cx="642937" cy="88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339" name="Text Box 3"/>
          <p:cNvSpPr txBox="1"/>
          <p:nvPr/>
        </p:nvSpPr>
        <p:spPr>
          <a:xfrm>
            <a:off x="228600" y="1524000"/>
            <a:ext cx="8229600" cy="21859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har char="•"/>
            </a:pPr>
            <a:r>
              <a:rPr lang="es-ES_tradnl" altLang="x-none" sz="2400" b="1" dirty="0">
                <a:latin typeface="Comic Sans MS" panose="030F0702030302020204" pitchFamily="64" charset="0"/>
              </a:rPr>
              <a:t>Cómo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definir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 un arreglo bidimensional (Matriz)</a:t>
            </a:r>
          </a:p>
          <a:p>
            <a:pPr marL="457200" indent="-457200">
              <a:spcBef>
                <a:spcPct val="50000"/>
              </a:spcBef>
            </a:pPr>
            <a:endParaRPr lang="es-ES_tradnl" altLang="x-none" sz="2000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400" dirty="0">
                <a:latin typeface="Comic Sans MS" panose="030F0702030302020204" pitchFamily="64" charset="0"/>
              </a:rPr>
              <a:t>	</a:t>
            </a:r>
          </a:p>
          <a:p>
            <a:pPr marL="457200" indent="-457200">
              <a:spcBef>
                <a:spcPct val="50000"/>
              </a:spcBef>
            </a:pPr>
            <a:endParaRPr lang="es-ES" altLang="x-none" sz="2800" b="1" dirty="0">
              <a:latin typeface="Comic Sans MS" panose="030F0702030302020204" pitchFamily="64" charset="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363" name="Text Box 3"/>
          <p:cNvSpPr txBox="1"/>
          <p:nvPr/>
        </p:nvSpPr>
        <p:spPr>
          <a:xfrm>
            <a:off x="228600" y="1524000"/>
            <a:ext cx="8229600" cy="30162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har char="•"/>
            </a:pPr>
            <a:r>
              <a:rPr lang="es-ES_tradnl" altLang="x-none" sz="2400" b="1" dirty="0">
                <a:latin typeface="Comic Sans MS" panose="030F0702030302020204" pitchFamily="64" charset="0"/>
              </a:rPr>
              <a:t>Cómo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definir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 un arreglo bidimensional (Matriz)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400" b="1" i="1" dirty="0">
                <a:solidFill>
                  <a:srgbClr val="FF0000"/>
                </a:solidFill>
                <a:latin typeface="Comic Sans MS" panose="030F0702030302020204" pitchFamily="64" charset="0"/>
              </a:rPr>
              <a:t>       nombre_matriz = </a:t>
            </a:r>
            <a:r>
              <a:rPr sz="2400" i="1" dirty="0">
                <a:solidFill>
                  <a:srgbClr val="FF0000"/>
                </a:solidFill>
                <a:latin typeface="Comic Sans MS" panose="030F0702030302020204" pitchFamily="64" charset="0"/>
              </a:rPr>
              <a:t>[</a:t>
            </a:r>
            <a:r>
              <a:rPr sz="2400" i="1" dirty="0">
                <a:latin typeface="Comic Sans MS" panose="030F0702030302020204" pitchFamily="64" charset="0"/>
              </a:rPr>
              <a:t>[valor_dentro_celdas </a:t>
            </a:r>
            <a:r>
              <a:rPr sz="2400" b="1" i="1" dirty="0">
                <a:solidFill>
                  <a:srgbClr val="92D050"/>
                </a:solidFill>
                <a:latin typeface="Comic Sans MS" panose="030F0702030302020204" pitchFamily="64" charset="0"/>
              </a:rPr>
              <a:t>for x in range</a:t>
            </a:r>
            <a:r>
              <a:rPr sz="2400" i="1" dirty="0">
                <a:latin typeface="Comic Sans MS" panose="030F0702030302020204" pitchFamily="64" charset="0"/>
              </a:rPr>
              <a:t>(</a:t>
            </a:r>
            <a:r>
              <a:rPr sz="2400" b="1" i="1" dirty="0">
                <a:solidFill>
                  <a:srgbClr val="FF0000"/>
                </a:solidFill>
                <a:latin typeface="Comic Sans MS" panose="030F0702030302020204" pitchFamily="64" charset="0"/>
              </a:rPr>
              <a:t>n</a:t>
            </a:r>
            <a:r>
              <a:rPr sz="2400" i="1" dirty="0">
                <a:latin typeface="Comic Sans MS" panose="030F0702030302020204" pitchFamily="64" charset="0"/>
              </a:rPr>
              <a:t>)] </a:t>
            </a:r>
            <a:r>
              <a:rPr sz="2400" b="1" i="1" dirty="0">
                <a:solidFill>
                  <a:srgbClr val="92D050"/>
                </a:solidFill>
                <a:latin typeface="Comic Sans MS" panose="030F0702030302020204" pitchFamily="64" charset="0"/>
              </a:rPr>
              <a:t>for y in range</a:t>
            </a:r>
            <a:r>
              <a:rPr sz="2400" b="1" i="1" dirty="0">
                <a:solidFill>
                  <a:srgbClr val="FF0000"/>
                </a:solidFill>
                <a:latin typeface="Comic Sans MS" panose="030F0702030302020204" pitchFamily="64" charset="0"/>
              </a:rPr>
              <a:t>(m)] </a:t>
            </a:r>
          </a:p>
          <a:p>
            <a:pPr marL="457200" indent="-457200">
              <a:spcBef>
                <a:spcPct val="50000"/>
              </a:spcBef>
            </a:pPr>
            <a:endParaRPr lang="es-ES_tradnl" altLang="x-none" sz="2400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400" dirty="0">
                <a:latin typeface="Comic Sans MS" panose="030F0702030302020204" pitchFamily="64" charset="0"/>
              </a:rPr>
              <a:t>	donde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m</a:t>
            </a:r>
            <a:r>
              <a:rPr lang="es-ES_tradnl" altLang="x-none" sz="2400" dirty="0">
                <a:latin typeface="Comic Sans MS" panose="030F0702030302020204" pitchFamily="64" charset="0"/>
              </a:rPr>
              <a:t> es la cantidad de filas y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n</a:t>
            </a:r>
            <a:r>
              <a:rPr lang="es-ES_tradnl" altLang="x-none" sz="2400" dirty="0">
                <a:latin typeface="Comic Sans MS" panose="030F0702030302020204" pitchFamily="64" charset="0"/>
              </a:rPr>
              <a:t> es la cantidad de columnas	</a:t>
            </a:r>
            <a:endParaRPr lang="es-ES" altLang="x-none" sz="2800" b="1" dirty="0">
              <a:latin typeface="Comic Sans MS" panose="030F0702030302020204" pitchFamily="64" charset="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5" name="2 Imagen"/>
          <p:cNvPicPr>
            <a:picLocks noChangeAspect="1"/>
          </p:cNvPicPr>
          <p:nvPr/>
        </p:nvPicPr>
        <p:blipFill>
          <a:blip r:embed="rId2"/>
          <a:srcRect r="5284"/>
          <a:stretch>
            <a:fillRect/>
          </a:stretch>
        </p:blipFill>
        <p:spPr>
          <a:xfrm>
            <a:off x="495300" y="4762500"/>
            <a:ext cx="8469313" cy="879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8" name="2 Imagen"/>
          <p:cNvPicPr>
            <a:picLocks noChangeAspect="1"/>
          </p:cNvPicPr>
          <p:nvPr/>
        </p:nvPicPr>
        <p:blipFill>
          <a:blip r:embed="rId2"/>
          <a:srcRect r="5284"/>
          <a:stretch>
            <a:fillRect/>
          </a:stretch>
        </p:blipFill>
        <p:spPr>
          <a:xfrm>
            <a:off x="495300" y="1700213"/>
            <a:ext cx="8469313" cy="881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1 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02025"/>
            <a:ext cx="7345363" cy="842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411" name="Text Box 3"/>
          <p:cNvSpPr txBox="1"/>
          <p:nvPr/>
        </p:nvSpPr>
        <p:spPr>
          <a:xfrm>
            <a:off x="228600" y="1524000"/>
            <a:ext cx="8229600" cy="21859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400" dirty="0">
                <a:latin typeface="Comic Sans MS" panose="030F0702030302020204" pitchFamily="64" charset="0"/>
              </a:rPr>
              <a:t>	Cómo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definir</a:t>
            </a:r>
            <a:r>
              <a:rPr lang="es-ES_tradnl" altLang="x-none" sz="2400" dirty="0">
                <a:solidFill>
                  <a:srgbClr val="0099FF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una</a:t>
            </a:r>
            <a:r>
              <a:rPr lang="es-ES_tradnl" altLang="x-none" sz="2400" dirty="0">
                <a:solidFill>
                  <a:srgbClr val="0099FF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matriz</a:t>
            </a:r>
            <a:r>
              <a:rPr lang="es-ES_tradnl" altLang="x-none" sz="2400" dirty="0">
                <a:latin typeface="Comic Sans MS" panose="030F0702030302020204" pitchFamily="64" charset="0"/>
              </a:rPr>
              <a:t> de enteros, con 4 filas y 3 columnas, llamada 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numeros</a:t>
            </a:r>
          </a:p>
          <a:p>
            <a:pPr marL="457200" indent="-457200">
              <a:spcBef>
                <a:spcPct val="50000"/>
              </a:spcBef>
            </a:pPr>
            <a:endParaRPr lang="es-ES" altLang="x-none" sz="2800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endParaRPr lang="es-ES" altLang="x-none" sz="2800" dirty="0">
              <a:latin typeface="Comic Sans MS" panose="030F0702030302020204" pitchFamily="64" charset="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435" name="Text Box 3"/>
          <p:cNvSpPr txBox="1"/>
          <p:nvPr/>
        </p:nvSpPr>
        <p:spPr>
          <a:xfrm>
            <a:off x="228600" y="1524000"/>
            <a:ext cx="8229600" cy="31702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400" dirty="0">
                <a:latin typeface="Comic Sans MS" panose="030F0702030302020204" pitchFamily="64" charset="0"/>
              </a:rPr>
              <a:t>	Cómo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definir</a:t>
            </a:r>
            <a:r>
              <a:rPr lang="es-ES_tradnl" altLang="x-none" sz="2400" dirty="0">
                <a:solidFill>
                  <a:srgbClr val="0099FF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una</a:t>
            </a:r>
            <a:r>
              <a:rPr lang="es-ES_tradnl" altLang="x-none" sz="2400" dirty="0">
                <a:solidFill>
                  <a:srgbClr val="0099FF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matriz</a:t>
            </a:r>
            <a:r>
              <a:rPr lang="es-ES_tradnl" altLang="x-none" sz="2400" dirty="0">
                <a:latin typeface="Comic Sans MS" panose="030F0702030302020204" pitchFamily="64" charset="0"/>
              </a:rPr>
              <a:t> de enteros, con 4 filas y 3 columnas, llamada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numeros</a:t>
            </a:r>
          </a:p>
          <a:p>
            <a:pPr marL="457200" indent="-457200">
              <a:spcBef>
                <a:spcPct val="50000"/>
              </a:spcBef>
            </a:pPr>
            <a:endParaRPr lang="es-ES_tradnl" altLang="x-none" sz="2400" dirty="0">
              <a:solidFill>
                <a:srgbClr val="C00000"/>
              </a:solidFill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dirty="0">
                <a:latin typeface="Comic Sans MS" panose="030F0702030302020204" pitchFamily="64" charset="0"/>
              </a:rPr>
              <a:t>	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numeros = </a:t>
            </a:r>
            <a:r>
              <a:rPr lang="es-ES_tradnl" altLang="x-none" sz="2800" dirty="0">
                <a:solidFill>
                  <a:schemeClr val="tx2"/>
                </a:solidFill>
                <a:latin typeface="Comic Sans MS" panose="030F0702030302020204" pitchFamily="64" charset="0"/>
              </a:rPr>
              <a:t>[[0 </a:t>
            </a:r>
            <a:r>
              <a:rPr lang="es-ES_tradnl" altLang="x-none" sz="2800" dirty="0">
                <a:solidFill>
                  <a:srgbClr val="92D050"/>
                </a:solidFill>
                <a:latin typeface="Comic Sans MS" panose="030F0702030302020204" pitchFamily="64" charset="0"/>
              </a:rPr>
              <a:t>for x in range</a:t>
            </a:r>
            <a:r>
              <a:rPr lang="es-ES_tradnl" altLang="x-none" sz="2800" dirty="0">
                <a:solidFill>
                  <a:schemeClr val="tx2"/>
                </a:solidFill>
                <a:latin typeface="Comic Sans MS" panose="030F0702030302020204" pitchFamily="64" charset="0"/>
              </a:rPr>
              <a:t>(3)] </a:t>
            </a:r>
            <a:r>
              <a:rPr lang="es-ES_tradnl" altLang="x-none" sz="2800" dirty="0">
                <a:solidFill>
                  <a:srgbClr val="92D050"/>
                </a:solidFill>
                <a:latin typeface="Comic Sans MS" panose="030F0702030302020204" pitchFamily="64" charset="0"/>
              </a:rPr>
              <a:t>for y in range</a:t>
            </a:r>
            <a:r>
              <a:rPr lang="es-ES_tradnl" altLang="x-none" sz="2800" dirty="0">
                <a:solidFill>
                  <a:schemeClr val="tx2"/>
                </a:solidFill>
                <a:latin typeface="Comic Sans MS" panose="030F0702030302020204" pitchFamily="64" charset="0"/>
              </a:rPr>
              <a:t>(4)]</a:t>
            </a:r>
            <a:endParaRPr lang="es-ES" altLang="x-none" sz="2800" dirty="0">
              <a:solidFill>
                <a:schemeClr val="tx2"/>
              </a:solidFill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endParaRPr lang="es-ES" altLang="x-none" sz="2800" dirty="0">
              <a:solidFill>
                <a:schemeClr val="tx2"/>
              </a:solidFill>
              <a:latin typeface="Comic Sans MS" panose="030F0702030302020204" pitchFamily="64" charset="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437" name="1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4508500"/>
            <a:ext cx="3232150" cy="1617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459" name="Text Box 3"/>
          <p:cNvSpPr txBox="1"/>
          <p:nvPr/>
        </p:nvSpPr>
        <p:spPr>
          <a:xfrm>
            <a:off x="468313" y="5445125"/>
            <a:ext cx="8229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800" dirty="0">
                <a:latin typeface="Comic Sans MS" panose="030F0702030302020204" pitchFamily="64" charset="0"/>
              </a:rPr>
              <a:t>¿Cómo definir este arreglo?</a:t>
            </a:r>
            <a:endParaRPr lang="es-ES" altLang="x-none" sz="2800" dirty="0">
              <a:latin typeface="Comic Sans MS" panose="030F0702030302020204" pitchFamily="64" charset="0"/>
            </a:endParaRPr>
          </a:p>
        </p:txBody>
      </p:sp>
      <p:graphicFrame>
        <p:nvGraphicFramePr>
          <p:cNvPr id="14341" name="Group 5"/>
          <p:cNvGraphicFramePr>
            <a:graphicFrameLocks noGrp="1"/>
          </p:cNvGraphicFramePr>
          <p:nvPr/>
        </p:nvGraphicFramePr>
        <p:xfrm>
          <a:off x="1187450" y="1125538"/>
          <a:ext cx="7170740" cy="4064002"/>
        </p:xfrm>
        <a:graphic>
          <a:graphicData uri="http://schemas.openxmlformats.org/drawingml/2006/table">
            <a:tbl>
              <a:tblPr/>
              <a:tblGrid>
                <a:gridCol w="179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2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3104567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24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109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-1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2134231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50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201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-30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1231141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13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130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-45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3123232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40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110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-63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5645343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23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150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-70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2233424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27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170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-5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73" name="Rectangle 42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483" name="Text Box 3"/>
          <p:cNvSpPr txBox="1"/>
          <p:nvPr/>
        </p:nvSpPr>
        <p:spPr>
          <a:xfrm>
            <a:off x="228600" y="1143000"/>
            <a:ext cx="8915400" cy="209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800" dirty="0">
                <a:latin typeface="Comic Sans MS" panose="030F0702030302020204" pitchFamily="64" charset="0"/>
              </a:rPr>
              <a:t>¿</a:t>
            </a:r>
            <a:r>
              <a:rPr lang="es-ES_tradnl" altLang="x-none" sz="2400" dirty="0">
                <a:latin typeface="Comic Sans MS" panose="030F0702030302020204" pitchFamily="64" charset="0"/>
              </a:rPr>
              <a:t>Cómo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insertar</a:t>
            </a:r>
            <a:r>
              <a:rPr lang="es-ES_tradnl" altLang="x-none" sz="2400" dirty="0">
                <a:latin typeface="Comic Sans MS" panose="030F0702030302020204" pitchFamily="64" charset="0"/>
              </a:rPr>
              <a:t> datos en los arreglos bidimensionales (matrices)?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400" dirty="0">
                <a:latin typeface="Comic Sans MS" panose="030F0702030302020204" pitchFamily="64" charset="0"/>
              </a:rPr>
              <a:t>	</a:t>
            </a:r>
            <a:endParaRPr lang="es-ES_tradnl" altLang="x-none" sz="2800" i="1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endParaRPr lang="es-ES" altLang="x-none" sz="2800" dirty="0">
              <a:latin typeface="Comic Sans MS" panose="030F0702030302020204" pitchFamily="64" charset="0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507" name="Text Box 3"/>
          <p:cNvSpPr txBox="1"/>
          <p:nvPr/>
        </p:nvSpPr>
        <p:spPr>
          <a:xfrm>
            <a:off x="228600" y="1143000"/>
            <a:ext cx="8915400" cy="42164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800" dirty="0">
                <a:latin typeface="Comic Sans MS" panose="030F0702030302020204" pitchFamily="64" charset="0"/>
              </a:rPr>
              <a:t>¿</a:t>
            </a:r>
            <a:r>
              <a:rPr lang="es-ES_tradnl" altLang="x-none" sz="2400" dirty="0">
                <a:latin typeface="Comic Sans MS" panose="030F0702030302020204" pitchFamily="64" charset="0"/>
              </a:rPr>
              <a:t>Cómo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insertar</a:t>
            </a:r>
            <a:r>
              <a:rPr lang="es-ES_tradnl" altLang="x-none" sz="2400" dirty="0">
                <a:latin typeface="Comic Sans MS" panose="030F0702030302020204" pitchFamily="64" charset="0"/>
              </a:rPr>
              <a:t> datos en los arreglos bidimensionales?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400" dirty="0">
                <a:latin typeface="Comic Sans MS" panose="030F0702030302020204" pitchFamily="64" charset="0"/>
              </a:rPr>
              <a:t>	Debe indicar la posición de la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fila</a:t>
            </a:r>
            <a:r>
              <a:rPr lang="es-ES_tradnl" altLang="x-none" sz="2400" dirty="0">
                <a:latin typeface="Comic Sans MS" panose="030F0702030302020204" pitchFamily="64" charset="0"/>
              </a:rPr>
              <a:t> y de la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columna</a:t>
            </a:r>
            <a:r>
              <a:rPr lang="es-ES_tradnl" altLang="x-none" sz="2400" dirty="0">
                <a:latin typeface="Comic Sans MS" panose="030F0702030302020204" pitchFamily="64" charset="0"/>
              </a:rPr>
              <a:t> 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400" dirty="0">
                <a:latin typeface="Comic Sans MS" panose="030F0702030302020204" pitchFamily="64" charset="0"/>
              </a:rPr>
              <a:t>     donde va a almacenar el dato</a:t>
            </a:r>
          </a:p>
          <a:p>
            <a:pPr marL="457200" indent="-457200">
              <a:spcBef>
                <a:spcPct val="50000"/>
              </a:spcBef>
            </a:pPr>
            <a:endParaRPr lang="es-ES_tradnl" altLang="x-none" sz="2400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400" i="1" dirty="0">
                <a:latin typeface="Comic Sans MS" panose="030F0702030302020204" pitchFamily="64" charset="0"/>
              </a:rPr>
              <a:t>   nombreDelArreglo[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posicionFila</a:t>
            </a:r>
            <a:r>
              <a:rPr lang="es-ES_tradnl" altLang="x-none" sz="2400" i="1" dirty="0">
                <a:latin typeface="Comic Sans MS" panose="030F0702030302020204" pitchFamily="64" charset="0"/>
              </a:rPr>
              <a:t>][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posicionColumna</a:t>
            </a:r>
            <a:r>
              <a:rPr lang="es-ES_tradnl" altLang="x-none" sz="2400" i="1" dirty="0">
                <a:latin typeface="Comic Sans MS" panose="030F0702030302020204" pitchFamily="64" charset="0"/>
              </a:rPr>
              <a:t>]=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valor</a:t>
            </a:r>
            <a:endParaRPr lang="es-ES_tradnl" altLang="x-none" sz="2400" i="1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endParaRPr lang="es-ES_tradnl" altLang="x-none" sz="2800" i="1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endParaRPr lang="es-ES" altLang="x-none" sz="2800" dirty="0">
              <a:latin typeface="Comic Sans MS" panose="030F0702030302020204" pitchFamily="64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531" name="Text Box 3"/>
          <p:cNvSpPr txBox="1"/>
          <p:nvPr/>
        </p:nvSpPr>
        <p:spPr>
          <a:xfrm>
            <a:off x="228600" y="1143000"/>
            <a:ext cx="8915400" cy="3997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¿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Cómo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insertar</a:t>
            </a:r>
            <a:r>
              <a:rPr lang="es-ES_tradnl" altLang="x-none" sz="2400" b="1" dirty="0">
                <a:solidFill>
                  <a:srgbClr val="0099FF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datos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 en los arreglos bidimensionales?</a:t>
            </a:r>
            <a:endParaRPr lang="es-ES_tradnl" altLang="x-none" sz="2400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400" dirty="0">
                <a:latin typeface="Comic Sans MS" panose="030F0702030302020204" pitchFamily="64" charset="0"/>
              </a:rPr>
              <a:t>	Debe indicar la posición de la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fila</a:t>
            </a:r>
            <a:r>
              <a:rPr lang="es-ES_tradnl" altLang="x-none" sz="2400" dirty="0">
                <a:latin typeface="Comic Sans MS" panose="030F0702030302020204" pitchFamily="64" charset="0"/>
              </a:rPr>
              <a:t> y de la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columna</a:t>
            </a:r>
            <a:r>
              <a:rPr lang="es-ES_tradnl" altLang="x-none" sz="2400" dirty="0">
                <a:latin typeface="Comic Sans MS" panose="030F0702030302020204" pitchFamily="64" charset="0"/>
              </a:rPr>
              <a:t> donde va a almacenar el dato</a:t>
            </a:r>
          </a:p>
          <a:p>
            <a:pPr marL="457200" indent="-457200">
              <a:spcBef>
                <a:spcPct val="50000"/>
              </a:spcBef>
            </a:pPr>
            <a:endParaRPr lang="es-ES_tradnl" altLang="x-none" sz="2800" b="1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nombres[</a:t>
            </a:r>
            <a:r>
              <a:rPr lang="es-ES_tradnl" altLang="x-none" sz="2800" b="1" dirty="0">
                <a:solidFill>
                  <a:srgbClr val="0099FF"/>
                </a:solidFill>
                <a:latin typeface="Comic Sans MS" panose="030F0702030302020204" pitchFamily="64" charset="0"/>
              </a:rPr>
              <a:t>0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][</a:t>
            </a:r>
            <a:r>
              <a:rPr lang="es-ES_tradnl" altLang="x-none" sz="2800" b="1" dirty="0">
                <a:solidFill>
                  <a:srgbClr val="0099FF"/>
                </a:solidFill>
                <a:latin typeface="Comic Sans MS" panose="030F0702030302020204" pitchFamily="64" charset="0"/>
              </a:rPr>
              <a:t>0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]=“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Oscar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”;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nombres[</a:t>
            </a:r>
            <a:r>
              <a:rPr lang="es-ES_tradnl" altLang="x-none" sz="2800" b="1" dirty="0">
                <a:solidFill>
                  <a:srgbClr val="0099FF"/>
                </a:solidFill>
                <a:latin typeface="Comic Sans MS" panose="030F0702030302020204" pitchFamily="64" charset="0"/>
              </a:rPr>
              <a:t>0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][</a:t>
            </a:r>
            <a:r>
              <a:rPr lang="es-ES_tradnl" altLang="x-none" sz="2800" b="1" dirty="0">
                <a:solidFill>
                  <a:srgbClr val="0099FF"/>
                </a:solidFill>
                <a:latin typeface="Comic Sans MS" panose="030F0702030302020204" pitchFamily="64" charset="0"/>
              </a:rPr>
              <a:t>1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]=“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Sarah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”;</a:t>
            </a:r>
          </a:p>
          <a:p>
            <a:pPr marL="457200" indent="-457200">
              <a:spcBef>
                <a:spcPct val="50000"/>
              </a:spcBef>
            </a:pPr>
            <a:endParaRPr lang="es-ES" altLang="x-none" sz="2800" b="1" dirty="0">
              <a:latin typeface="Comic Sans MS" panose="030F0702030302020204" pitchFamily="64" charset="0"/>
            </a:endParaRP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/>
        </p:nvGraphicFramePr>
        <p:xfrm>
          <a:off x="5105400" y="3276600"/>
          <a:ext cx="3352800" cy="21844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Oscar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Sarah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null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null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null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null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594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47" name="5 Rectángulo"/>
          <p:cNvSpPr/>
          <p:nvPr/>
        </p:nvSpPr>
        <p:spPr>
          <a:xfrm>
            <a:off x="5929313" y="2786063"/>
            <a:ext cx="10953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s-ES_tradnl" altLang="x-none" b="1" dirty="0">
                <a:latin typeface="Comic Sans MS" panose="030F0702030302020204" pitchFamily="64" charset="0"/>
              </a:rPr>
              <a:t>nombres</a:t>
            </a:r>
            <a:endParaRPr lang="es-E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555" name="Text Box 3"/>
          <p:cNvSpPr txBox="1"/>
          <p:nvPr/>
        </p:nvSpPr>
        <p:spPr>
          <a:xfrm>
            <a:off x="228600" y="1143000"/>
            <a:ext cx="8915400" cy="52800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¿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Cómo 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insertar</a:t>
            </a:r>
            <a:r>
              <a:rPr lang="es-ES_tradnl" altLang="x-none" sz="2400" b="1" dirty="0">
                <a:solidFill>
                  <a:srgbClr val="0099FF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datos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 en los arreglos bidimensionales?</a:t>
            </a:r>
            <a:endParaRPr lang="es-ES_tradnl" altLang="x-none" sz="2400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400" dirty="0">
                <a:latin typeface="Comic Sans MS" panose="030F0702030302020204" pitchFamily="64" charset="0"/>
              </a:rPr>
              <a:t>	Debe indicar la posición de la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fila</a:t>
            </a:r>
            <a:r>
              <a:rPr lang="es-ES_tradnl" altLang="x-none" sz="2400" dirty="0">
                <a:latin typeface="Comic Sans MS" panose="030F0702030302020204" pitchFamily="64" charset="0"/>
              </a:rPr>
              <a:t> y de la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columna</a:t>
            </a:r>
            <a:r>
              <a:rPr lang="es-ES_tradnl" altLang="x-none" sz="2400" dirty="0">
                <a:latin typeface="Comic Sans MS" panose="030F0702030302020204" pitchFamily="64" charset="0"/>
              </a:rPr>
              <a:t> donde va a almacenar el dato</a:t>
            </a:r>
          </a:p>
          <a:p>
            <a:pPr marL="457200" indent="-457200">
              <a:spcBef>
                <a:spcPct val="50000"/>
              </a:spcBef>
            </a:pPr>
            <a:endParaRPr lang="es-ES_tradnl" altLang="x-none" sz="2800" b="1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nombres[0][0]=“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Oscar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”;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nombres[0][1]=“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Sarah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”;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nombres[</a:t>
            </a:r>
            <a:r>
              <a:rPr lang="es-ES_tradnl" altLang="x-none" sz="2800" b="1" dirty="0">
                <a:solidFill>
                  <a:srgbClr val="0099FF"/>
                </a:solidFill>
                <a:latin typeface="Comic Sans MS" panose="030F0702030302020204" pitchFamily="64" charset="0"/>
              </a:rPr>
              <a:t>?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][</a:t>
            </a:r>
            <a:r>
              <a:rPr lang="es-ES_tradnl" altLang="x-none" sz="2800" b="1" dirty="0">
                <a:solidFill>
                  <a:srgbClr val="0099FF"/>
                </a:solidFill>
                <a:latin typeface="Comic Sans MS" panose="030F0702030302020204" pitchFamily="64" charset="0"/>
              </a:rPr>
              <a:t>?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]=“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Jhon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”;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nombres[</a:t>
            </a:r>
            <a:r>
              <a:rPr lang="es-ES_tradnl" altLang="x-none" sz="2800" b="1" dirty="0">
                <a:solidFill>
                  <a:srgbClr val="0099FF"/>
                </a:solidFill>
                <a:latin typeface="Comic Sans MS" panose="030F0702030302020204" pitchFamily="64" charset="0"/>
              </a:rPr>
              <a:t>?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][</a:t>
            </a:r>
            <a:r>
              <a:rPr lang="es-ES_tradnl" altLang="x-none" sz="2800" b="1" dirty="0">
                <a:solidFill>
                  <a:srgbClr val="0099FF"/>
                </a:solidFill>
                <a:latin typeface="Comic Sans MS" panose="030F0702030302020204" pitchFamily="64" charset="0"/>
              </a:rPr>
              <a:t>?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]=“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Andrea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”;</a:t>
            </a:r>
          </a:p>
          <a:p>
            <a:pPr marL="457200" indent="-457200">
              <a:spcBef>
                <a:spcPct val="50000"/>
              </a:spcBef>
            </a:pPr>
            <a:endParaRPr lang="es-ES" altLang="x-none" sz="2800" b="1" dirty="0">
              <a:latin typeface="Comic Sans MS" panose="030F0702030302020204" pitchFamily="64" charset="0"/>
            </a:endParaRPr>
          </a:p>
        </p:txBody>
      </p:sp>
      <p:graphicFrame>
        <p:nvGraphicFramePr>
          <p:cNvPr id="21509" name="Group 5"/>
          <p:cNvGraphicFramePr>
            <a:graphicFrameLocks noGrp="1"/>
          </p:cNvGraphicFramePr>
          <p:nvPr/>
        </p:nvGraphicFramePr>
        <p:xfrm>
          <a:off x="5105400" y="3276600"/>
          <a:ext cx="3352800" cy="21844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Oscar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Sarah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null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null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Jhon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Andrea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18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71" name="5 Rectángulo"/>
          <p:cNvSpPr/>
          <p:nvPr/>
        </p:nvSpPr>
        <p:spPr>
          <a:xfrm>
            <a:off x="5929313" y="2786063"/>
            <a:ext cx="10953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s-ES_tradnl" altLang="x-none" b="1" dirty="0">
                <a:latin typeface="Comic Sans MS" panose="030F0702030302020204" pitchFamily="64" charset="0"/>
              </a:rPr>
              <a:t>nombres</a:t>
            </a:r>
            <a:endParaRPr lang="es-E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/>
          <p:nvPr/>
        </p:nvSpPr>
        <p:spPr>
          <a:xfrm>
            <a:off x="928688" y="500063"/>
            <a:ext cx="3571875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400" b="1" dirty="0">
                <a:latin typeface="Comic Sans MS" panose="030F0702030302020204" pitchFamily="64" charset="0"/>
              </a:rPr>
              <a:t>	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CONTENIDO</a:t>
            </a:r>
            <a:endParaRPr lang="es-ES" altLang="x-none" sz="2800" dirty="0">
              <a:latin typeface="Comic Sans MS" panose="030F0702030302020204" pitchFamily="64" charset="0"/>
            </a:endParaRPr>
          </a:p>
        </p:txBody>
      </p:sp>
      <p:sp>
        <p:nvSpPr>
          <p:cNvPr id="6147" name="Text Box 3"/>
          <p:cNvSpPr txBox="1"/>
          <p:nvPr/>
        </p:nvSpPr>
        <p:spPr>
          <a:xfrm>
            <a:off x="857250" y="1500188"/>
            <a:ext cx="6915150" cy="27701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x-none" sz="2400" b="1" dirty="0">
                <a:latin typeface="Comic Sans MS" panose="030F0702030302020204" pitchFamily="64" charset="0"/>
              </a:rPr>
              <a:t>	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Arreglos Bidimensionales (matrices)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x-none" sz="2400" dirty="0">
                <a:latin typeface="Comic Sans MS" panose="030F0702030302020204" pitchFamily="64" charset="0"/>
              </a:rPr>
              <a:t>Qué son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x-none" sz="2400" dirty="0">
                <a:latin typeface="Comic Sans MS" panose="030F0702030302020204" pitchFamily="64" charset="0"/>
              </a:rPr>
              <a:t>Cómo se declaran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x-none" sz="2400" dirty="0">
                <a:latin typeface="Comic Sans MS" panose="030F0702030302020204" pitchFamily="64" charset="0"/>
              </a:rPr>
              <a:t>Cómo se insertan y leen datos</a:t>
            </a:r>
          </a:p>
          <a:p>
            <a:pPr marL="914400" lvl="1" indent="-4572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_tradnl" altLang="x-none" sz="2400" dirty="0">
                <a:latin typeface="Comic Sans MS" panose="030F0702030302020204" pitchFamily="64" charset="0"/>
              </a:rPr>
              <a:t>Ejemplos</a:t>
            </a:r>
            <a:endParaRPr lang="es-ES" altLang="x-none" sz="2800" dirty="0">
              <a:latin typeface="Comic Sans MS" panose="030F0702030302020204" pitchFamily="6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579" name="Text Box 3"/>
          <p:cNvSpPr txBox="1"/>
          <p:nvPr/>
        </p:nvSpPr>
        <p:spPr>
          <a:xfrm>
            <a:off x="228600" y="1143000"/>
            <a:ext cx="8915400" cy="52800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¿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Cómo 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insertar</a:t>
            </a:r>
            <a:r>
              <a:rPr lang="es-ES_tradnl" altLang="x-none" sz="2400" b="1" dirty="0">
                <a:solidFill>
                  <a:srgbClr val="0099FF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datos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 en los arreglos bidimensionales?</a:t>
            </a:r>
            <a:endParaRPr lang="es-ES_tradnl" altLang="x-none" sz="2400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400" dirty="0">
                <a:latin typeface="Comic Sans MS" panose="030F0702030302020204" pitchFamily="64" charset="0"/>
              </a:rPr>
              <a:t>	Debe indicar la posición de la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fila</a:t>
            </a:r>
            <a:r>
              <a:rPr lang="es-ES_tradnl" altLang="x-none" sz="2400" dirty="0">
                <a:latin typeface="Comic Sans MS" panose="030F0702030302020204" pitchFamily="64" charset="0"/>
              </a:rPr>
              <a:t> y de la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columna</a:t>
            </a:r>
            <a:r>
              <a:rPr lang="es-ES_tradnl" altLang="x-none" sz="2400" dirty="0">
                <a:latin typeface="Comic Sans MS" panose="030F0702030302020204" pitchFamily="64" charset="0"/>
              </a:rPr>
              <a:t> donde va a almacenar el dato</a:t>
            </a:r>
          </a:p>
          <a:p>
            <a:pPr marL="457200" indent="-457200">
              <a:spcBef>
                <a:spcPct val="50000"/>
              </a:spcBef>
            </a:pPr>
            <a:endParaRPr lang="es-ES_tradnl" altLang="x-none" sz="2800" b="1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nombres[0][0]=“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Oscar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”;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nombres[0][1]=“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Sarah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”;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nombres[</a:t>
            </a:r>
            <a:r>
              <a:rPr lang="es-ES_tradnl" altLang="x-none" sz="2800" b="1" dirty="0">
                <a:solidFill>
                  <a:srgbClr val="0099FF"/>
                </a:solidFill>
                <a:latin typeface="Comic Sans MS" panose="030F0702030302020204" pitchFamily="64" charset="0"/>
              </a:rPr>
              <a:t>2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][</a:t>
            </a:r>
            <a:r>
              <a:rPr lang="es-ES_tradnl" altLang="x-none" sz="2800" b="1" dirty="0">
                <a:solidFill>
                  <a:srgbClr val="0099FF"/>
                </a:solidFill>
                <a:latin typeface="Comic Sans MS" panose="030F0702030302020204" pitchFamily="64" charset="0"/>
              </a:rPr>
              <a:t>0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]=“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Jhon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”;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nombres[</a:t>
            </a:r>
            <a:r>
              <a:rPr lang="es-ES_tradnl" altLang="x-none" sz="2800" b="1" dirty="0">
                <a:solidFill>
                  <a:srgbClr val="0099FF"/>
                </a:solidFill>
                <a:latin typeface="Comic Sans MS" panose="030F0702030302020204" pitchFamily="64" charset="0"/>
              </a:rPr>
              <a:t>2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][</a:t>
            </a:r>
            <a:r>
              <a:rPr lang="es-ES_tradnl" altLang="x-none" sz="2800" b="1" dirty="0">
                <a:solidFill>
                  <a:srgbClr val="0099FF"/>
                </a:solidFill>
                <a:latin typeface="Comic Sans MS" panose="030F0702030302020204" pitchFamily="64" charset="0"/>
              </a:rPr>
              <a:t>1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]=“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Andrea</a:t>
            </a:r>
            <a:r>
              <a:rPr lang="es-ES_tradnl" altLang="x-none" sz="2800" b="1" dirty="0">
                <a:latin typeface="Comic Sans MS" panose="030F0702030302020204" pitchFamily="64" charset="0"/>
              </a:rPr>
              <a:t>”;</a:t>
            </a:r>
          </a:p>
          <a:p>
            <a:pPr marL="457200" indent="-457200">
              <a:spcBef>
                <a:spcPct val="50000"/>
              </a:spcBef>
            </a:pPr>
            <a:endParaRPr lang="es-ES" altLang="x-none" sz="2800" b="1" dirty="0">
              <a:latin typeface="Comic Sans MS" panose="030F0702030302020204" pitchFamily="64" charset="0"/>
            </a:endParaRPr>
          </a:p>
        </p:txBody>
      </p:sp>
      <p:grpSp>
        <p:nvGrpSpPr>
          <p:cNvPr id="24580" name="Group 5"/>
          <p:cNvGrpSpPr>
            <a:grpSpLocks noRot="1"/>
          </p:cNvGrpSpPr>
          <p:nvPr/>
        </p:nvGrpSpPr>
        <p:grpSpPr>
          <a:xfrm>
            <a:off x="5105400" y="3276600"/>
            <a:ext cx="3352800" cy="2184400"/>
            <a:chOff x="1056" y="1008"/>
            <a:chExt cx="2112" cy="1376"/>
          </a:xfrm>
        </p:grpSpPr>
        <p:sp>
          <p:nvSpPr>
            <p:cNvPr id="24583" name="Rectangle 6"/>
            <p:cNvSpPr/>
            <p:nvPr/>
          </p:nvSpPr>
          <p:spPr>
            <a:xfrm>
              <a:off x="2112" y="1926"/>
              <a:ext cx="1056" cy="458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s-ES_tradnl" altLang="x-none" sz="2800" dirty="0">
                  <a:latin typeface="Comic Sans MS" panose="030F0702030302020204" pitchFamily="64" charset="0"/>
                </a:rPr>
                <a:t>Andrea</a:t>
              </a:r>
              <a:endParaRPr lang="es-ES" altLang="x-none" sz="2800" dirty="0">
                <a:latin typeface="Comic Sans MS" panose="030F0702030302020204" pitchFamily="64" charset="0"/>
              </a:endParaRPr>
            </a:p>
          </p:txBody>
        </p:sp>
        <p:sp>
          <p:nvSpPr>
            <p:cNvPr id="24584" name="Rectangle 7"/>
            <p:cNvSpPr/>
            <p:nvPr/>
          </p:nvSpPr>
          <p:spPr>
            <a:xfrm>
              <a:off x="1056" y="1926"/>
              <a:ext cx="1056" cy="458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s-ES_tradnl" altLang="x-none" sz="2800" dirty="0">
                  <a:latin typeface="Comic Sans MS" panose="030F0702030302020204" pitchFamily="64" charset="0"/>
                </a:rPr>
                <a:t>Jhon</a:t>
              </a:r>
              <a:endParaRPr lang="es-ES" altLang="x-none" sz="2800" dirty="0">
                <a:latin typeface="Comic Sans MS" panose="030F0702030302020204" pitchFamily="64" charset="0"/>
              </a:endParaRPr>
            </a:p>
          </p:txBody>
        </p:sp>
        <p:sp>
          <p:nvSpPr>
            <p:cNvPr id="24585" name="Rectangle 8"/>
            <p:cNvSpPr/>
            <p:nvPr/>
          </p:nvSpPr>
          <p:spPr>
            <a:xfrm>
              <a:off x="2112" y="1466"/>
              <a:ext cx="1056" cy="46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s-ES_tradnl" altLang="x-none" sz="2800" dirty="0">
                  <a:latin typeface="Comic Sans MS" panose="030F0702030302020204" pitchFamily="64" charset="0"/>
                </a:rPr>
                <a:t>null</a:t>
              </a:r>
              <a:endParaRPr lang="es-ES" altLang="x-none" sz="2800" dirty="0">
                <a:latin typeface="Comic Sans MS" panose="030F0702030302020204" pitchFamily="64" charset="0"/>
              </a:endParaRPr>
            </a:p>
          </p:txBody>
        </p:sp>
        <p:sp>
          <p:nvSpPr>
            <p:cNvPr id="24586" name="Rectangle 9"/>
            <p:cNvSpPr/>
            <p:nvPr/>
          </p:nvSpPr>
          <p:spPr>
            <a:xfrm>
              <a:off x="1056" y="1466"/>
              <a:ext cx="1056" cy="46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s-ES_tradnl" altLang="x-none" sz="2800" dirty="0">
                  <a:latin typeface="Comic Sans MS" panose="030F0702030302020204" pitchFamily="64" charset="0"/>
                </a:rPr>
                <a:t>null</a:t>
              </a:r>
              <a:endParaRPr lang="es-ES" altLang="x-none" sz="2800" dirty="0">
                <a:latin typeface="Comic Sans MS" panose="030F0702030302020204" pitchFamily="64" charset="0"/>
              </a:endParaRPr>
            </a:p>
          </p:txBody>
        </p:sp>
        <p:sp>
          <p:nvSpPr>
            <p:cNvPr id="24587" name="Rectangle 10"/>
            <p:cNvSpPr/>
            <p:nvPr/>
          </p:nvSpPr>
          <p:spPr>
            <a:xfrm>
              <a:off x="2112" y="1008"/>
              <a:ext cx="1056" cy="458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s-ES_tradnl" altLang="x-none" sz="2800" dirty="0">
                  <a:latin typeface="Comic Sans MS" panose="030F0702030302020204" pitchFamily="64" charset="0"/>
                </a:rPr>
                <a:t>Sarah</a:t>
              </a:r>
              <a:endParaRPr lang="es-ES" altLang="x-none" sz="2800" dirty="0">
                <a:latin typeface="Comic Sans MS" panose="030F0702030302020204" pitchFamily="64" charset="0"/>
              </a:endParaRPr>
            </a:p>
          </p:txBody>
        </p:sp>
        <p:sp>
          <p:nvSpPr>
            <p:cNvPr id="24588" name="Rectangle 11"/>
            <p:cNvSpPr/>
            <p:nvPr/>
          </p:nvSpPr>
          <p:spPr>
            <a:xfrm>
              <a:off x="1056" y="1008"/>
              <a:ext cx="1056" cy="458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s-ES_tradnl" altLang="x-none" sz="2800" dirty="0">
                  <a:latin typeface="Comic Sans MS" panose="030F0702030302020204" pitchFamily="64" charset="0"/>
                </a:rPr>
                <a:t>Oscar</a:t>
              </a:r>
              <a:endParaRPr lang="es-ES" altLang="x-none" sz="2800" dirty="0">
                <a:latin typeface="Comic Sans MS" panose="030F0702030302020204" pitchFamily="64" charset="0"/>
              </a:endParaRPr>
            </a:p>
          </p:txBody>
        </p:sp>
        <p:sp>
          <p:nvSpPr>
            <p:cNvPr id="24589" name="Line 12"/>
            <p:cNvSpPr/>
            <p:nvPr/>
          </p:nvSpPr>
          <p:spPr>
            <a:xfrm>
              <a:off x="1056" y="1008"/>
              <a:ext cx="211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24590" name="Line 13"/>
            <p:cNvSpPr/>
            <p:nvPr/>
          </p:nvSpPr>
          <p:spPr>
            <a:xfrm>
              <a:off x="1056" y="1466"/>
              <a:ext cx="21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24591" name="Line 14"/>
            <p:cNvSpPr/>
            <p:nvPr/>
          </p:nvSpPr>
          <p:spPr>
            <a:xfrm>
              <a:off x="1056" y="1926"/>
              <a:ext cx="21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24592" name="Line 15"/>
            <p:cNvSpPr/>
            <p:nvPr/>
          </p:nvSpPr>
          <p:spPr>
            <a:xfrm>
              <a:off x="1056" y="2384"/>
              <a:ext cx="211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24593" name="Line 16"/>
            <p:cNvSpPr/>
            <p:nvPr/>
          </p:nvSpPr>
          <p:spPr>
            <a:xfrm>
              <a:off x="1056" y="1008"/>
              <a:ext cx="0" cy="137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24594" name="Line 17"/>
            <p:cNvSpPr/>
            <p:nvPr/>
          </p:nvSpPr>
          <p:spPr>
            <a:xfrm>
              <a:off x="2112" y="1008"/>
              <a:ext cx="0" cy="13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24595" name="Line 18"/>
            <p:cNvSpPr/>
            <p:nvPr/>
          </p:nvSpPr>
          <p:spPr>
            <a:xfrm>
              <a:off x="3168" y="1008"/>
              <a:ext cx="0" cy="137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</p:grpSp>
      <p:sp>
        <p:nvSpPr>
          <p:cNvPr id="26629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82" name="18 Rectángulo"/>
          <p:cNvSpPr/>
          <p:nvPr/>
        </p:nvSpPr>
        <p:spPr>
          <a:xfrm>
            <a:off x="5929313" y="2786063"/>
            <a:ext cx="10953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s-ES_tradnl" altLang="x-none" b="1" dirty="0">
                <a:latin typeface="Comic Sans MS" panose="030F0702030302020204" pitchFamily="64" charset="0"/>
              </a:rPr>
              <a:t>nombres</a:t>
            </a:r>
            <a:endParaRPr lang="es-E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603" name="Text Box 3"/>
          <p:cNvSpPr txBox="1"/>
          <p:nvPr/>
        </p:nvSpPr>
        <p:spPr>
          <a:xfrm>
            <a:off x="228600" y="1143000"/>
            <a:ext cx="8915400" cy="14462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¿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Cómo 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insertar</a:t>
            </a:r>
            <a:r>
              <a:rPr lang="es-ES_tradnl" altLang="x-none" sz="2400" b="1" dirty="0">
                <a:solidFill>
                  <a:srgbClr val="0099FF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datos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 en los arreglos bidimensionales?</a:t>
            </a:r>
            <a:endParaRPr lang="es-ES_tradnl" altLang="x-none" sz="2400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400" dirty="0">
                <a:latin typeface="Comic Sans MS" panose="030F0702030302020204" pitchFamily="64" charset="0"/>
              </a:rPr>
              <a:t>	Debe indicar la posición de la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fila</a:t>
            </a:r>
            <a:r>
              <a:rPr lang="es-ES_tradnl" altLang="x-none" sz="2400" dirty="0">
                <a:latin typeface="Comic Sans MS" panose="030F0702030302020204" pitchFamily="64" charset="0"/>
              </a:rPr>
              <a:t> y de la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columna</a:t>
            </a:r>
            <a:r>
              <a:rPr lang="es-ES_tradnl" altLang="x-none" sz="2400" dirty="0">
                <a:latin typeface="Comic Sans MS" panose="030F0702030302020204" pitchFamily="64" charset="0"/>
              </a:rPr>
              <a:t> donde va a almacenar el dato</a:t>
            </a:r>
          </a:p>
        </p:txBody>
      </p:sp>
      <p:sp>
        <p:nvSpPr>
          <p:cNvPr id="26629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627" name="Text Box 3"/>
          <p:cNvSpPr txBox="1"/>
          <p:nvPr/>
        </p:nvSpPr>
        <p:spPr>
          <a:xfrm>
            <a:off x="71438" y="1143000"/>
            <a:ext cx="9144000" cy="10779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¿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Cómo 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recuperar los datos 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de los arreglos bidimensionales?</a:t>
            </a:r>
            <a:endParaRPr lang="es-ES_tradnl" altLang="x-none" sz="2400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400" dirty="0">
                <a:latin typeface="Comic Sans MS" panose="030F0702030302020204" pitchFamily="64" charset="0"/>
              </a:rPr>
              <a:t>	</a:t>
            </a:r>
            <a:endParaRPr lang="es-ES_tradnl" altLang="x-none" sz="2800" b="1" i="1" dirty="0">
              <a:latin typeface="Comic Sans MS" panose="030F0702030302020204" pitchFamily="64" charset="0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1" name="Text Box 3"/>
          <p:cNvSpPr txBox="1"/>
          <p:nvPr/>
        </p:nvSpPr>
        <p:spPr>
          <a:xfrm>
            <a:off x="228600" y="1143000"/>
            <a:ext cx="8915400" cy="25542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	¿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Cómo 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recuperar los datos 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de los arreglos bidimensionales?</a:t>
            </a:r>
            <a:endParaRPr lang="es-ES_tradnl" altLang="x-none" sz="2400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400" dirty="0">
                <a:latin typeface="Comic Sans MS" panose="030F0702030302020204" pitchFamily="64" charset="0"/>
              </a:rPr>
              <a:t>	Debe indicar la posición de la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fila</a:t>
            </a:r>
            <a:r>
              <a:rPr lang="es-ES_tradnl" altLang="x-none" sz="2400" dirty="0">
                <a:latin typeface="Comic Sans MS" panose="030F0702030302020204" pitchFamily="64" charset="0"/>
              </a:rPr>
              <a:t> y de la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columna</a:t>
            </a:r>
          </a:p>
          <a:p>
            <a:pPr marL="457200" indent="-457200">
              <a:spcBef>
                <a:spcPct val="50000"/>
              </a:spcBef>
            </a:pPr>
            <a:endParaRPr lang="es-ES_tradnl" altLang="x-none" sz="2400" dirty="0">
              <a:solidFill>
                <a:srgbClr val="0099FF"/>
              </a:solidFill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400" i="1" dirty="0">
                <a:latin typeface="Comic Sans MS" panose="030F0702030302020204" pitchFamily="64" charset="0"/>
              </a:rPr>
              <a:t> 	  nombreDelArreglo[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posicionFila</a:t>
            </a:r>
            <a:r>
              <a:rPr lang="es-ES_tradnl" altLang="x-none" sz="2400" i="1" dirty="0">
                <a:latin typeface="Comic Sans MS" panose="030F0702030302020204" pitchFamily="64" charset="0"/>
              </a:rPr>
              <a:t>][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posicionColumna</a:t>
            </a:r>
            <a:r>
              <a:rPr lang="es-ES_tradnl" altLang="x-none" sz="2400" i="1" dirty="0">
                <a:latin typeface="Comic Sans MS" panose="030F0702030302020204" pitchFamily="64" charset="0"/>
              </a:rPr>
              <a:t>]</a:t>
            </a:r>
            <a:endParaRPr lang="es-ES_tradnl" altLang="x-none" sz="2800" b="1" i="1" dirty="0">
              <a:latin typeface="Comic Sans MS" panose="030F0702030302020204" pitchFamily="64" charset="0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675" name="Text Box 3"/>
          <p:cNvSpPr txBox="1"/>
          <p:nvPr/>
        </p:nvSpPr>
        <p:spPr>
          <a:xfrm>
            <a:off x="228600" y="1143000"/>
            <a:ext cx="8915400" cy="43084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¿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Cómo 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recuperar datos 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de los arreglos bidimensionales?</a:t>
            </a:r>
            <a:endParaRPr lang="es-ES_tradnl" altLang="x-none" sz="2400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400" dirty="0">
                <a:latin typeface="Comic Sans MS" panose="030F0702030302020204" pitchFamily="64" charset="0"/>
              </a:rPr>
              <a:t>	Debe indicar la posición de la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fila</a:t>
            </a:r>
            <a:r>
              <a:rPr lang="es-ES_tradnl" altLang="x-none" sz="2400" dirty="0">
                <a:latin typeface="Comic Sans MS" panose="030F0702030302020204" pitchFamily="64" charset="0"/>
              </a:rPr>
              <a:t> y de la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columna</a:t>
            </a:r>
          </a:p>
          <a:p>
            <a:pPr marL="457200" indent="-457200">
              <a:spcBef>
                <a:spcPct val="50000"/>
              </a:spcBef>
            </a:pPr>
            <a:endParaRPr lang="es-ES_tradnl" altLang="x-none" sz="2800" b="1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nombres[0][0]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nombres[0][1]</a:t>
            </a:r>
          </a:p>
          <a:p>
            <a:pPr marL="457200" indent="-457200">
              <a:spcBef>
                <a:spcPct val="50000"/>
              </a:spcBef>
            </a:pPr>
            <a:endParaRPr lang="es-ES_tradnl" altLang="x-none" sz="2800" b="1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omic Sans MS" panose="030F0702030302020204" pitchFamily="64" charset="0"/>
              </a:rPr>
              <a:t>¿Cómo obtener “Andrea”?</a:t>
            </a:r>
            <a:endParaRPr lang="es-ES" altLang="x-none" sz="2800" b="1" dirty="0">
              <a:latin typeface="Comic Sans MS" panose="030F0702030302020204" pitchFamily="64" charset="0"/>
            </a:endParaRPr>
          </a:p>
        </p:txBody>
      </p:sp>
      <p:graphicFrame>
        <p:nvGraphicFramePr>
          <p:cNvPr id="24581" name="Group 5"/>
          <p:cNvGraphicFramePr>
            <a:graphicFrameLocks noGrp="1"/>
          </p:cNvGraphicFramePr>
          <p:nvPr/>
        </p:nvGraphicFramePr>
        <p:xfrm>
          <a:off x="5105400" y="3276600"/>
          <a:ext cx="3352800" cy="21844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Oscar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Sarah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null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null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Jhon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Andrea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14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91" name="5 Rectángulo"/>
          <p:cNvSpPr/>
          <p:nvPr/>
        </p:nvSpPr>
        <p:spPr>
          <a:xfrm>
            <a:off x="5929313" y="2786063"/>
            <a:ext cx="10953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s-ES_tradnl" altLang="x-none" b="1" dirty="0">
                <a:latin typeface="Comic Sans MS" panose="030F0702030302020204" pitchFamily="64" charset="0"/>
              </a:rPr>
              <a:t>nombres</a:t>
            </a:r>
            <a:endParaRPr lang="es-E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107" name="Text Box 3"/>
          <p:cNvSpPr txBox="1"/>
          <p:nvPr/>
        </p:nvSpPr>
        <p:spPr>
          <a:xfrm>
            <a:off x="457200" y="1524000"/>
            <a:ext cx="8229600" cy="2724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har char="•"/>
            </a:pPr>
            <a:r>
              <a:rPr lang="es-ES_tradnl" altLang="x-none" sz="2400" b="1" dirty="0">
                <a:latin typeface="Comic Sans MS" panose="030F0702030302020204" pitchFamily="64" charset="0"/>
              </a:rPr>
              <a:t>Presente el conjunto de instrucciones en Python para 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crear</a:t>
            </a:r>
            <a:r>
              <a:rPr lang="es-ES_tradnl" altLang="x-none" sz="2400" b="1" dirty="0">
                <a:solidFill>
                  <a:srgbClr val="0099FF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una matriz de 50x4 números reales</a:t>
            </a:r>
            <a:r>
              <a:rPr lang="es-ES_tradnl" altLang="x-none" sz="2400" dirty="0">
                <a:latin typeface="Comic Sans MS" panose="030F0702030302020204" pitchFamily="64" charset="0"/>
              </a:rPr>
              <a:t>. </a:t>
            </a:r>
          </a:p>
          <a:p>
            <a:pPr marL="457200" indent="-457200">
              <a:spcBef>
                <a:spcPct val="50000"/>
              </a:spcBef>
              <a:buChar char="•"/>
            </a:pPr>
            <a:r>
              <a:rPr lang="es-ES_tradnl" altLang="x-none" sz="2400" dirty="0">
                <a:latin typeface="Comic Sans MS" panose="030F0702030302020204" pitchFamily="64" charset="0"/>
              </a:rPr>
              <a:t>Adicione las instrucciones necesarias para 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solicitar</a:t>
            </a:r>
            <a:r>
              <a:rPr lang="es-ES_tradnl" altLang="x-none" sz="2400" dirty="0">
                <a:latin typeface="Comic Sans MS" panose="030F0702030302020204" pitchFamily="64" charset="0"/>
              </a:rPr>
              <a:t> al usuario cada uno de los números</a:t>
            </a:r>
          </a:p>
          <a:p>
            <a:pPr marL="457200" indent="-457200">
              <a:spcBef>
                <a:spcPct val="50000"/>
              </a:spcBef>
              <a:buChar char="•"/>
            </a:pPr>
            <a:r>
              <a:rPr lang="es-ES_tradnl" altLang="x-none" sz="2400" dirty="0">
                <a:latin typeface="Comic Sans MS" panose="030F0702030302020204" pitchFamily="64" charset="0"/>
              </a:rPr>
              <a:t>Ahora, 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muestre</a:t>
            </a:r>
            <a:r>
              <a:rPr lang="es-ES_tradnl" altLang="x-none" sz="2400" dirty="0">
                <a:latin typeface="Comic Sans MS" panose="030F0702030302020204" pitchFamily="64" charset="0"/>
              </a:rPr>
              <a:t> en un mensaje, 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todos</a:t>
            </a:r>
            <a:r>
              <a:rPr lang="es-ES_tradnl" altLang="x-none" sz="2400" dirty="0">
                <a:latin typeface="Comic Sans MS" panose="030F0702030302020204" pitchFamily="64" charset="0"/>
              </a:rPr>
              <a:t> los números</a:t>
            </a:r>
          </a:p>
          <a:p>
            <a:pPr marL="457200" indent="-457200">
              <a:spcBef>
                <a:spcPct val="50000"/>
              </a:spcBef>
              <a:buChar char="•"/>
            </a:pPr>
            <a:endParaRPr lang="es-ES_tradnl" altLang="x-none" dirty="0">
              <a:latin typeface="Comic Sans MS" panose="030F0702030302020204" pitchFamily="6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107" name="Text Box 3"/>
          <p:cNvSpPr txBox="1"/>
          <p:nvPr/>
        </p:nvSpPr>
        <p:spPr>
          <a:xfrm>
            <a:off x="228600" y="1524000"/>
            <a:ext cx="8229600" cy="8302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har char="•"/>
            </a:pPr>
            <a:r>
              <a:rPr lang="es-ES_tradnl" altLang="x-none" sz="2400" b="1" dirty="0">
                <a:latin typeface="Comic Sans MS" panose="030F0702030302020204" pitchFamily="64" charset="0"/>
              </a:rPr>
              <a:t>Presente el conjunto de instrucciones en Python para 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crear</a:t>
            </a:r>
            <a:r>
              <a:rPr lang="es-ES_tradnl" altLang="x-none" sz="2400" b="1" dirty="0">
                <a:solidFill>
                  <a:srgbClr val="0099FF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una matriz de 50x4 números reales. 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25" name="1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62300"/>
            <a:ext cx="8424863" cy="954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107" name="Text Box 3"/>
          <p:cNvSpPr txBox="1"/>
          <p:nvPr/>
        </p:nvSpPr>
        <p:spPr>
          <a:xfrm>
            <a:off x="228600" y="1524000"/>
            <a:ext cx="8229600" cy="17541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har char="•"/>
            </a:pPr>
            <a:r>
              <a:rPr lang="es-ES_tradnl" altLang="x-none" sz="2400" dirty="0">
                <a:latin typeface="Comic Sans MS" panose="030F0702030302020204" pitchFamily="64" charset="0"/>
              </a:rPr>
              <a:t>Presente el conjunto de instrucciones en Python para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crear</a:t>
            </a:r>
            <a:r>
              <a:rPr lang="es-ES_tradnl" altLang="x-none" sz="2400" dirty="0">
                <a:solidFill>
                  <a:srgbClr val="0099FF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400" dirty="0">
                <a:latin typeface="Comic Sans MS" panose="030F0702030302020204" pitchFamily="64" charset="0"/>
              </a:rPr>
              <a:t>una matriz de 50x4 números reales. </a:t>
            </a:r>
          </a:p>
          <a:p>
            <a:pPr marL="457200" indent="-457200">
              <a:spcBef>
                <a:spcPct val="50000"/>
              </a:spcBef>
              <a:buChar char="•"/>
            </a:pPr>
            <a:r>
              <a:rPr lang="es-ES_tradnl" altLang="x-none" sz="2400" b="1" dirty="0">
                <a:latin typeface="Comic Sans MS" panose="030F0702030302020204" pitchFamily="64" charset="0"/>
              </a:rPr>
              <a:t>Adicione las instrucciones necesarias para </a:t>
            </a:r>
            <a:r>
              <a:rPr lang="es-ES_tradnl" altLang="x-none" sz="2400" b="1" dirty="0">
                <a:solidFill>
                  <a:srgbClr val="C00000"/>
                </a:solidFill>
                <a:latin typeface="Comic Sans MS" panose="030F0702030302020204" pitchFamily="64" charset="0"/>
              </a:rPr>
              <a:t>solicitar</a:t>
            </a:r>
            <a:r>
              <a:rPr lang="es-ES_tradnl" altLang="x-none" sz="2400" b="1" dirty="0">
                <a:solidFill>
                  <a:srgbClr val="000000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400" b="1" dirty="0">
                <a:latin typeface="Comic Sans MS" panose="030F0702030302020204" pitchFamily="64" charset="0"/>
              </a:rPr>
              <a:t>al usuario cada uno de los números</a:t>
            </a:r>
            <a:endParaRPr lang="es-ES_tradnl" altLang="x-none" sz="2000" dirty="0">
              <a:latin typeface="Comic Sans MS" panose="030F0702030302020204" pitchFamily="6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1749" name="4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11563"/>
            <a:ext cx="8424863" cy="954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571750" y="1428750"/>
          <a:ext cx="4048124" cy="2663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97"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97"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97"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5438">
                <a:tc>
                  <a:txBody>
                    <a:bodyPr/>
                    <a:lstStyle/>
                    <a:p>
                      <a:endParaRPr lang="es-ES" sz="2000" dirty="0"/>
                    </a:p>
                    <a:p>
                      <a:endParaRPr lang="es-ES" sz="2000" dirty="0"/>
                    </a:p>
                    <a:p>
                      <a:r>
                        <a:rPr lang="es-ES" sz="2000" dirty="0"/>
                        <a:t>   . . .</a:t>
                      </a:r>
                    </a:p>
                    <a:p>
                      <a:endParaRPr lang="es-ES" sz="2000" dirty="0"/>
                    </a:p>
                    <a:p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  <a:p>
                      <a:endParaRPr lang="es-ES" sz="2000" dirty="0"/>
                    </a:p>
                    <a:p>
                      <a:r>
                        <a:rPr lang="es-ES" sz="2000" dirty="0"/>
                        <a:t>    . . .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  <a:p>
                      <a:endParaRPr lang="es-ES" sz="2000" dirty="0"/>
                    </a:p>
                    <a:p>
                      <a:r>
                        <a:rPr lang="es-ES" sz="2000" dirty="0"/>
                        <a:t>  . . .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  <a:p>
                      <a:endParaRPr lang="es-ES" sz="2000" dirty="0"/>
                    </a:p>
                    <a:p>
                      <a:r>
                        <a:rPr lang="es-ES" sz="2000" dirty="0"/>
                        <a:t>  . . .</a:t>
                      </a:r>
                      <a:endParaRPr lang="es-CO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97"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802" name="6 CuadroTexto"/>
          <p:cNvSpPr txBox="1"/>
          <p:nvPr/>
        </p:nvSpPr>
        <p:spPr>
          <a:xfrm>
            <a:off x="2571750" y="1000125"/>
            <a:ext cx="428625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ES" altLang="x-none" dirty="0">
                <a:latin typeface="Comic Sans MS" panose="030F0702030302020204" pitchFamily="64" charset="0"/>
              </a:rPr>
              <a:t>     0             1             2             3              </a:t>
            </a:r>
            <a:endParaRPr lang="es-CO" altLang="x-none" dirty="0">
              <a:latin typeface="Comic Sans MS" panose="030F0702030302020204" pitchFamily="64" charset="0"/>
            </a:endParaRPr>
          </a:p>
        </p:txBody>
      </p:sp>
      <p:sp>
        <p:nvSpPr>
          <p:cNvPr id="32803" name="7 CuadroTexto"/>
          <p:cNvSpPr txBox="1"/>
          <p:nvPr/>
        </p:nvSpPr>
        <p:spPr>
          <a:xfrm>
            <a:off x="1928813" y="1428750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s-ES" altLang="x-none" sz="1400" dirty="0">
                <a:latin typeface="Comic Sans MS" panose="030F0702030302020204" pitchFamily="64" charset="0"/>
              </a:rPr>
              <a:t>0      </a:t>
            </a:r>
          </a:p>
        </p:txBody>
      </p:sp>
      <p:sp>
        <p:nvSpPr>
          <p:cNvPr id="32804" name="8 CuadroTexto"/>
          <p:cNvSpPr txBox="1"/>
          <p:nvPr/>
        </p:nvSpPr>
        <p:spPr>
          <a:xfrm>
            <a:off x="1928813" y="1714500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s-ES" altLang="x-none" sz="1400" dirty="0">
                <a:latin typeface="Comic Sans MS" panose="030F0702030302020204" pitchFamily="64" charset="0"/>
              </a:rPr>
              <a:t>1      </a:t>
            </a:r>
          </a:p>
        </p:txBody>
      </p:sp>
      <p:sp>
        <p:nvSpPr>
          <p:cNvPr id="32805" name="9 CuadroTexto"/>
          <p:cNvSpPr txBox="1"/>
          <p:nvPr/>
        </p:nvSpPr>
        <p:spPr>
          <a:xfrm>
            <a:off x="1928813" y="1978025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s-ES" altLang="x-none" sz="1400" dirty="0">
                <a:latin typeface="Comic Sans MS" panose="030F0702030302020204" pitchFamily="64" charset="0"/>
              </a:rPr>
              <a:t>2      </a:t>
            </a:r>
          </a:p>
        </p:txBody>
      </p:sp>
      <p:sp>
        <p:nvSpPr>
          <p:cNvPr id="32806" name="10 CuadroTexto"/>
          <p:cNvSpPr txBox="1"/>
          <p:nvPr/>
        </p:nvSpPr>
        <p:spPr>
          <a:xfrm>
            <a:off x="1928813" y="3835400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s-ES" altLang="x-none" sz="1400" dirty="0">
                <a:latin typeface="Comic Sans MS" panose="030F0702030302020204" pitchFamily="64" charset="0"/>
              </a:rPr>
              <a:t>49  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571750" y="1428750"/>
          <a:ext cx="4048124" cy="2663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97"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97"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97"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5438">
                <a:tc>
                  <a:txBody>
                    <a:bodyPr/>
                    <a:lstStyle/>
                    <a:p>
                      <a:endParaRPr lang="es-ES" sz="2000" dirty="0"/>
                    </a:p>
                    <a:p>
                      <a:endParaRPr lang="es-ES" sz="2000" dirty="0"/>
                    </a:p>
                    <a:p>
                      <a:r>
                        <a:rPr lang="es-ES" sz="2000" dirty="0"/>
                        <a:t>   . . .</a:t>
                      </a:r>
                    </a:p>
                    <a:p>
                      <a:endParaRPr lang="es-ES" sz="2000" dirty="0"/>
                    </a:p>
                    <a:p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  <a:p>
                      <a:endParaRPr lang="es-ES" sz="2000" dirty="0"/>
                    </a:p>
                    <a:p>
                      <a:r>
                        <a:rPr lang="es-ES" sz="2000" dirty="0"/>
                        <a:t>    . . .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  <a:p>
                      <a:endParaRPr lang="es-ES" sz="2000" dirty="0"/>
                    </a:p>
                    <a:p>
                      <a:r>
                        <a:rPr lang="es-ES" sz="2000" dirty="0"/>
                        <a:t>  . . .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  <a:p>
                      <a:endParaRPr lang="es-ES" sz="2000" dirty="0"/>
                    </a:p>
                    <a:p>
                      <a:r>
                        <a:rPr lang="es-ES" sz="2000" dirty="0"/>
                        <a:t>  . . .</a:t>
                      </a:r>
                      <a:endParaRPr lang="es-CO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97"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26" name="6 CuadroTexto"/>
          <p:cNvSpPr txBox="1"/>
          <p:nvPr/>
        </p:nvSpPr>
        <p:spPr>
          <a:xfrm>
            <a:off x="2571750" y="1000125"/>
            <a:ext cx="428625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ES" altLang="x-none" dirty="0">
                <a:latin typeface="Comic Sans MS" panose="030F0702030302020204" pitchFamily="64" charset="0"/>
              </a:rPr>
              <a:t>     0             1             2             3              </a:t>
            </a:r>
            <a:endParaRPr lang="es-CO" altLang="x-none" dirty="0">
              <a:latin typeface="Comic Sans MS" panose="030F0702030302020204" pitchFamily="64" charset="0"/>
            </a:endParaRPr>
          </a:p>
        </p:txBody>
      </p:sp>
      <p:sp>
        <p:nvSpPr>
          <p:cNvPr id="33827" name="7 CuadroTexto"/>
          <p:cNvSpPr txBox="1"/>
          <p:nvPr/>
        </p:nvSpPr>
        <p:spPr>
          <a:xfrm>
            <a:off x="1928813" y="1428750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s-ES" altLang="x-none" sz="1400" dirty="0">
                <a:latin typeface="Comic Sans MS" panose="030F0702030302020204" pitchFamily="64" charset="0"/>
              </a:rPr>
              <a:t>0      </a:t>
            </a:r>
          </a:p>
        </p:txBody>
      </p:sp>
      <p:sp>
        <p:nvSpPr>
          <p:cNvPr id="33828" name="8 CuadroTexto"/>
          <p:cNvSpPr txBox="1"/>
          <p:nvPr/>
        </p:nvSpPr>
        <p:spPr>
          <a:xfrm>
            <a:off x="1928813" y="1714500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s-ES" altLang="x-none" sz="1400" dirty="0">
                <a:latin typeface="Comic Sans MS" panose="030F0702030302020204" pitchFamily="64" charset="0"/>
              </a:rPr>
              <a:t>1      </a:t>
            </a:r>
          </a:p>
        </p:txBody>
      </p:sp>
      <p:sp>
        <p:nvSpPr>
          <p:cNvPr id="33829" name="9 CuadroTexto"/>
          <p:cNvSpPr txBox="1"/>
          <p:nvPr/>
        </p:nvSpPr>
        <p:spPr>
          <a:xfrm>
            <a:off x="1928813" y="1978025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s-ES" altLang="x-none" sz="1400" dirty="0">
                <a:latin typeface="Comic Sans MS" panose="030F0702030302020204" pitchFamily="64" charset="0"/>
              </a:rPr>
              <a:t>2      </a:t>
            </a:r>
          </a:p>
        </p:txBody>
      </p:sp>
      <p:sp>
        <p:nvSpPr>
          <p:cNvPr id="33830" name="10 CuadroTexto"/>
          <p:cNvSpPr txBox="1"/>
          <p:nvPr/>
        </p:nvSpPr>
        <p:spPr>
          <a:xfrm>
            <a:off x="1928813" y="3835400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s-ES" altLang="x-none" sz="1400" dirty="0">
                <a:latin typeface="Comic Sans MS" panose="030F0702030302020204" pitchFamily="64" charset="0"/>
              </a:rPr>
              <a:t>49      </a:t>
            </a:r>
          </a:p>
        </p:txBody>
      </p:sp>
      <p:pic>
        <p:nvPicPr>
          <p:cNvPr id="33831" name="7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" y="4581525"/>
            <a:ext cx="8407400" cy="1150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171" name="Text Box 3"/>
          <p:cNvSpPr txBox="1"/>
          <p:nvPr/>
        </p:nvSpPr>
        <p:spPr>
          <a:xfrm>
            <a:off x="228600" y="1143000"/>
            <a:ext cx="8229600" cy="52625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800" dirty="0">
                <a:latin typeface="Comic Sans MS" panose="030F0702030302020204" pitchFamily="64" charset="0"/>
              </a:rPr>
              <a:t>	 También llamados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arreglos bidimensionales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s-ES_tradnl" altLang="x-none" sz="2800" dirty="0">
                <a:latin typeface="Comic Sans MS" panose="030F0702030302020204" pitchFamily="64" charset="0"/>
              </a:rPr>
              <a:t>    Es un conjunto de datos que están almacenados en arreglos de dos dimensiones.   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s-ES_tradnl" altLang="x-none" sz="2800" dirty="0">
                <a:latin typeface="Comic Sans MS" panose="030F0702030302020204" pitchFamily="64" charset="0"/>
              </a:rPr>
              <a:t>	Se puede ver como una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lista de listas.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s-ES_tradnl" altLang="x-none" sz="2800" dirty="0">
                <a:latin typeface="Comic Sans MS" panose="030F0702030302020204" pitchFamily="64" charset="0"/>
              </a:rPr>
              <a:t>  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s-ES_tradnl" altLang="x-none" sz="2800" dirty="0">
                <a:latin typeface="Comic Sans MS" panose="030F0702030302020204" pitchFamily="64" charset="0"/>
              </a:rPr>
              <a:t>Las matrices tienen una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cantidad</a:t>
            </a:r>
            <a:r>
              <a:rPr lang="es-ES_tradnl" altLang="x-none" sz="2800" b="1" dirty="0">
                <a:solidFill>
                  <a:schemeClr val="accent2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de</a:t>
            </a:r>
            <a:r>
              <a:rPr lang="es-ES_tradnl" altLang="x-none" sz="2800" b="1" dirty="0">
                <a:solidFill>
                  <a:schemeClr val="accent2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filas</a:t>
            </a:r>
            <a:r>
              <a:rPr lang="es-ES_tradnl" altLang="x-none" sz="2800" dirty="0">
                <a:latin typeface="Comic Sans MS" panose="030F0702030302020204" pitchFamily="64" charset="0"/>
              </a:rPr>
              <a:t> y una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cantidad</a:t>
            </a:r>
            <a:r>
              <a:rPr lang="es-ES_tradnl" altLang="x-none" sz="2800" b="1" dirty="0">
                <a:solidFill>
                  <a:schemeClr val="accent2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de</a:t>
            </a:r>
            <a:r>
              <a:rPr lang="es-ES_tradnl" altLang="x-none" sz="2800" b="1" dirty="0">
                <a:solidFill>
                  <a:schemeClr val="accent2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columnas</a:t>
            </a:r>
          </a:p>
          <a:p>
            <a:pPr marL="457200" indent="-457200">
              <a:spcBef>
                <a:spcPct val="50000"/>
              </a:spcBef>
            </a:pPr>
            <a:endParaRPr lang="es-ES_tradnl" altLang="x-none" sz="2800" b="1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endParaRPr lang="es-ES" altLang="x-none" sz="2800" b="1" dirty="0">
              <a:latin typeface="Comic Sans MS" panose="030F0702030302020204" pitchFamily="6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85750"/>
            <a:ext cx="8229600" cy="571500"/>
          </a:xfrm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</a:t>
            </a:r>
            <a:endParaRPr kumimoji="0" lang="es-ES" sz="3000" b="0" i="0" u="none" strike="noStrike" kern="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571750" y="1428750"/>
          <a:ext cx="4048124" cy="2663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97"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CO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CO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CO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CO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97"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5438">
                <a:tc>
                  <a:txBody>
                    <a:bodyPr/>
                    <a:lstStyle/>
                    <a:p>
                      <a:endParaRPr lang="es-ES" sz="2000" dirty="0"/>
                    </a:p>
                    <a:p>
                      <a:endParaRPr lang="es-ES" sz="2000" dirty="0"/>
                    </a:p>
                    <a:p>
                      <a:r>
                        <a:rPr lang="es-ES" sz="2000" dirty="0"/>
                        <a:t>   . . .</a:t>
                      </a:r>
                    </a:p>
                    <a:p>
                      <a:endParaRPr lang="es-ES" sz="2000" dirty="0"/>
                    </a:p>
                    <a:p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  <a:p>
                      <a:endParaRPr lang="es-ES" sz="2000" dirty="0"/>
                    </a:p>
                    <a:p>
                      <a:r>
                        <a:rPr lang="es-ES" sz="2000" dirty="0"/>
                        <a:t>    . . .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  <a:p>
                      <a:endParaRPr lang="es-ES" sz="2000" dirty="0"/>
                    </a:p>
                    <a:p>
                      <a:r>
                        <a:rPr lang="es-ES" sz="2000" dirty="0"/>
                        <a:t>  . . .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  <a:p>
                      <a:endParaRPr lang="es-ES" sz="2000" dirty="0"/>
                    </a:p>
                    <a:p>
                      <a:r>
                        <a:rPr lang="es-ES" sz="2000" dirty="0"/>
                        <a:t>  . . .</a:t>
                      </a:r>
                      <a:endParaRPr lang="es-CO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97"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50" name="6 CuadroTexto"/>
          <p:cNvSpPr txBox="1"/>
          <p:nvPr/>
        </p:nvSpPr>
        <p:spPr>
          <a:xfrm>
            <a:off x="2571750" y="1000125"/>
            <a:ext cx="428625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ES" altLang="x-none" dirty="0">
                <a:latin typeface="Comic Sans MS" panose="030F0702030302020204" pitchFamily="64" charset="0"/>
              </a:rPr>
              <a:t>     0             1             2             3              </a:t>
            </a:r>
            <a:endParaRPr lang="es-CO" altLang="x-none" dirty="0">
              <a:latin typeface="Comic Sans MS" panose="030F0702030302020204" pitchFamily="64" charset="0"/>
            </a:endParaRPr>
          </a:p>
        </p:txBody>
      </p:sp>
      <p:sp>
        <p:nvSpPr>
          <p:cNvPr id="34851" name="7 CuadroTexto"/>
          <p:cNvSpPr txBox="1"/>
          <p:nvPr/>
        </p:nvSpPr>
        <p:spPr>
          <a:xfrm>
            <a:off x="1928813" y="1428750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s-ES" altLang="x-none" sz="1400" dirty="0">
                <a:latin typeface="Comic Sans MS" panose="030F0702030302020204" pitchFamily="64" charset="0"/>
              </a:rPr>
              <a:t>0      </a:t>
            </a:r>
          </a:p>
        </p:txBody>
      </p:sp>
      <p:sp>
        <p:nvSpPr>
          <p:cNvPr id="34852" name="8 CuadroTexto"/>
          <p:cNvSpPr txBox="1"/>
          <p:nvPr/>
        </p:nvSpPr>
        <p:spPr>
          <a:xfrm>
            <a:off x="1928813" y="1714500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s-ES" altLang="x-none" sz="1400" dirty="0">
                <a:latin typeface="Comic Sans MS" panose="030F0702030302020204" pitchFamily="64" charset="0"/>
              </a:rPr>
              <a:t>1      </a:t>
            </a:r>
          </a:p>
        </p:txBody>
      </p:sp>
      <p:sp>
        <p:nvSpPr>
          <p:cNvPr id="34853" name="9 CuadroTexto"/>
          <p:cNvSpPr txBox="1"/>
          <p:nvPr/>
        </p:nvSpPr>
        <p:spPr>
          <a:xfrm>
            <a:off x="1928813" y="1978025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s-ES" altLang="x-none" sz="1400" dirty="0">
                <a:latin typeface="Comic Sans MS" panose="030F0702030302020204" pitchFamily="64" charset="0"/>
              </a:rPr>
              <a:t>2      </a:t>
            </a:r>
          </a:p>
        </p:txBody>
      </p:sp>
      <p:sp>
        <p:nvSpPr>
          <p:cNvPr id="34854" name="10 CuadroTexto"/>
          <p:cNvSpPr txBox="1"/>
          <p:nvPr/>
        </p:nvSpPr>
        <p:spPr>
          <a:xfrm>
            <a:off x="1928813" y="3835400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s-ES" altLang="x-none" sz="1400" dirty="0">
                <a:latin typeface="Comic Sans MS" panose="030F0702030302020204" pitchFamily="64" charset="0"/>
              </a:rPr>
              <a:t>49      </a:t>
            </a:r>
          </a:p>
        </p:txBody>
      </p:sp>
      <p:pic>
        <p:nvPicPr>
          <p:cNvPr id="34855" name="1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4292600"/>
            <a:ext cx="6724650" cy="180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571750" y="690563"/>
          <a:ext cx="4048124" cy="2663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97"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CO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CO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CO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CO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97"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5438">
                <a:tc>
                  <a:txBody>
                    <a:bodyPr/>
                    <a:lstStyle/>
                    <a:p>
                      <a:endParaRPr lang="es-ES" sz="2000" dirty="0"/>
                    </a:p>
                    <a:p>
                      <a:endParaRPr lang="es-ES" sz="2000" dirty="0"/>
                    </a:p>
                    <a:p>
                      <a:r>
                        <a:rPr lang="es-ES" sz="2000" dirty="0"/>
                        <a:t>   . . .</a:t>
                      </a:r>
                    </a:p>
                    <a:p>
                      <a:endParaRPr lang="es-ES" sz="2000" dirty="0"/>
                    </a:p>
                    <a:p>
                      <a:endParaRPr lang="es-CO" sz="20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  <a:p>
                      <a:endParaRPr lang="es-ES" sz="2000" dirty="0"/>
                    </a:p>
                    <a:p>
                      <a:r>
                        <a:rPr lang="es-ES" sz="2000" dirty="0"/>
                        <a:t>    . . .</a:t>
                      </a:r>
                      <a:endParaRPr lang="es-CO" sz="20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  <a:p>
                      <a:endParaRPr lang="es-ES" sz="2000" dirty="0"/>
                    </a:p>
                    <a:p>
                      <a:r>
                        <a:rPr lang="es-ES" sz="2000" dirty="0"/>
                        <a:t>  . . .</a:t>
                      </a:r>
                      <a:endParaRPr lang="es-CO" sz="20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  <a:p>
                      <a:endParaRPr lang="es-ES" sz="2000" dirty="0"/>
                    </a:p>
                    <a:p>
                      <a:r>
                        <a:rPr lang="es-ES" sz="2000" dirty="0"/>
                        <a:t>  . . .</a:t>
                      </a:r>
                      <a:endParaRPr lang="es-CO" sz="20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97"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74" name="6 CuadroTexto"/>
          <p:cNvSpPr txBox="1"/>
          <p:nvPr/>
        </p:nvSpPr>
        <p:spPr>
          <a:xfrm>
            <a:off x="2571750" y="261938"/>
            <a:ext cx="42862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ES" altLang="x-none" dirty="0">
                <a:latin typeface="Comic Sans MS" panose="030F0702030302020204" pitchFamily="64" charset="0"/>
              </a:rPr>
              <a:t>     0             1             2             3              </a:t>
            </a:r>
            <a:endParaRPr lang="es-CO" altLang="x-none" dirty="0">
              <a:latin typeface="Comic Sans MS" panose="030F0702030302020204" pitchFamily="64" charset="0"/>
            </a:endParaRPr>
          </a:p>
        </p:txBody>
      </p:sp>
      <p:sp>
        <p:nvSpPr>
          <p:cNvPr id="35875" name="7 CuadroTexto"/>
          <p:cNvSpPr txBox="1"/>
          <p:nvPr/>
        </p:nvSpPr>
        <p:spPr>
          <a:xfrm>
            <a:off x="1928813" y="690563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s-ES" altLang="x-none" sz="1400" dirty="0">
                <a:latin typeface="Comic Sans MS" panose="030F0702030302020204" pitchFamily="64" charset="0"/>
              </a:rPr>
              <a:t>0      </a:t>
            </a:r>
          </a:p>
        </p:txBody>
      </p:sp>
      <p:sp>
        <p:nvSpPr>
          <p:cNvPr id="35876" name="8 CuadroTexto"/>
          <p:cNvSpPr txBox="1"/>
          <p:nvPr/>
        </p:nvSpPr>
        <p:spPr>
          <a:xfrm>
            <a:off x="1928813" y="976313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s-ES" altLang="x-none" sz="1400" dirty="0">
                <a:latin typeface="Comic Sans MS" panose="030F0702030302020204" pitchFamily="64" charset="0"/>
              </a:rPr>
              <a:t>1      </a:t>
            </a:r>
          </a:p>
        </p:txBody>
      </p:sp>
      <p:sp>
        <p:nvSpPr>
          <p:cNvPr id="35877" name="9 CuadroTexto"/>
          <p:cNvSpPr txBox="1"/>
          <p:nvPr/>
        </p:nvSpPr>
        <p:spPr>
          <a:xfrm>
            <a:off x="1928813" y="1239838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s-ES" altLang="x-none" sz="1400" dirty="0">
                <a:latin typeface="Comic Sans MS" panose="030F0702030302020204" pitchFamily="64" charset="0"/>
              </a:rPr>
              <a:t>2      </a:t>
            </a:r>
          </a:p>
        </p:txBody>
      </p:sp>
      <p:sp>
        <p:nvSpPr>
          <p:cNvPr id="35878" name="10 CuadroTexto"/>
          <p:cNvSpPr txBox="1"/>
          <p:nvPr/>
        </p:nvSpPr>
        <p:spPr>
          <a:xfrm>
            <a:off x="1928813" y="3097213"/>
            <a:ext cx="8572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s-ES" altLang="x-none" sz="1400" dirty="0">
                <a:latin typeface="Comic Sans MS" panose="030F0702030302020204" pitchFamily="64" charset="0"/>
              </a:rPr>
              <a:t>49      </a:t>
            </a:r>
          </a:p>
        </p:txBody>
      </p:sp>
      <p:pic>
        <p:nvPicPr>
          <p:cNvPr id="35879" name="1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8" y="3500438"/>
            <a:ext cx="6848475" cy="2790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1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8" y="1341438"/>
            <a:ext cx="8624887" cy="1363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Text Box 3"/>
          <p:cNvSpPr txBox="1"/>
          <p:nvPr/>
        </p:nvSpPr>
        <p:spPr>
          <a:xfrm>
            <a:off x="836613" y="3795713"/>
            <a:ext cx="40322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x-none" sz="2400" dirty="0">
                <a:solidFill>
                  <a:srgbClr val="0099FF"/>
                </a:solidFill>
                <a:latin typeface="Comic Sans MS" panose="030F0702030302020204" pitchFamily="64" charset="0"/>
              </a:rPr>
              <a:t>Se almacena cada número decimal solicitado en la posicion f,c de la matriz</a:t>
            </a:r>
            <a:endParaRPr lang="es-ES" altLang="x-none" sz="2400" dirty="0">
              <a:solidFill>
                <a:srgbClr val="0099FF"/>
              </a:solidFill>
              <a:latin typeface="Comic Sans MS" panose="030F0702030302020204" pitchFamily="64" charset="0"/>
            </a:endParaRPr>
          </a:p>
        </p:txBody>
      </p:sp>
      <p:sp>
        <p:nvSpPr>
          <p:cNvPr id="36868" name="Oval 5"/>
          <p:cNvSpPr/>
          <p:nvPr/>
        </p:nvSpPr>
        <p:spPr>
          <a:xfrm>
            <a:off x="1692275" y="2011363"/>
            <a:ext cx="1782763" cy="576262"/>
          </a:xfrm>
          <a:prstGeom prst="ellipse">
            <a:avLst/>
          </a:prstGeom>
          <a:solidFill>
            <a:schemeClr val="accent1">
              <a:alpha val="47842"/>
            </a:schemeClr>
          </a:solidFill>
          <a:ln w="9525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s-CO" altLang="x-none" dirty="0">
              <a:latin typeface="Arial" panose="020B0604020202020204" pitchFamily="34" charset="0"/>
            </a:endParaRPr>
          </a:p>
        </p:txBody>
      </p:sp>
      <p:sp>
        <p:nvSpPr>
          <p:cNvPr id="36869" name="Line 6"/>
          <p:cNvSpPr/>
          <p:nvPr/>
        </p:nvSpPr>
        <p:spPr>
          <a:xfrm flipV="1">
            <a:off x="2582863" y="2587625"/>
            <a:ext cx="0" cy="1223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1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8" y="1341438"/>
            <a:ext cx="8624887" cy="1363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1" name="2 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4221163"/>
            <a:ext cx="6048375" cy="1573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107" name="Text Box 3"/>
          <p:cNvSpPr txBox="1"/>
          <p:nvPr/>
        </p:nvSpPr>
        <p:spPr>
          <a:xfrm>
            <a:off x="228600" y="1524000"/>
            <a:ext cx="8229600" cy="30924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har char="•"/>
            </a:pPr>
            <a:r>
              <a:rPr lang="es-ES_tradnl" altLang="x-none" sz="2400" dirty="0">
                <a:latin typeface="Comic Sans MS" panose="030F0702030302020204" pitchFamily="64" charset="0"/>
              </a:rPr>
              <a:t>Presente el conjunto de instrucciones en Python para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crear</a:t>
            </a:r>
            <a:r>
              <a:rPr lang="es-ES_tradnl" altLang="x-none" sz="2400" dirty="0">
                <a:solidFill>
                  <a:srgbClr val="0099FF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400" dirty="0">
                <a:latin typeface="Comic Sans MS" panose="030F0702030302020204" pitchFamily="64" charset="0"/>
              </a:rPr>
              <a:t>una matriz de 50x4 números reales. </a:t>
            </a:r>
          </a:p>
          <a:p>
            <a:pPr marL="457200" indent="-457200">
              <a:spcBef>
                <a:spcPct val="50000"/>
              </a:spcBef>
              <a:buChar char="•"/>
            </a:pPr>
            <a:r>
              <a:rPr lang="es-ES_tradnl" altLang="x-none" sz="2400" dirty="0">
                <a:latin typeface="Comic Sans MS" panose="030F0702030302020204" pitchFamily="64" charset="0"/>
              </a:rPr>
              <a:t>Adicione las instrucciones necesarias para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solicitar</a:t>
            </a:r>
            <a:r>
              <a:rPr lang="es-ES_tradnl" altLang="x-none" sz="2400" dirty="0">
                <a:latin typeface="Comic Sans MS" panose="030F0702030302020204" pitchFamily="64" charset="0"/>
              </a:rPr>
              <a:t> al usuario cada uno de los números</a:t>
            </a:r>
          </a:p>
          <a:p>
            <a:pPr marL="457200" indent="-457200">
              <a:spcBef>
                <a:spcPct val="50000"/>
              </a:spcBef>
              <a:buChar char="•"/>
            </a:pPr>
            <a:r>
              <a:rPr lang="es-ES_tradnl" altLang="x-none" sz="2400" dirty="0">
                <a:latin typeface="Comic Sans MS" panose="030F0702030302020204" pitchFamily="64" charset="0"/>
              </a:rPr>
              <a:t>Ahora,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muestre</a:t>
            </a:r>
            <a:r>
              <a:rPr lang="es-ES_tradnl" altLang="x-none" sz="2400" dirty="0">
                <a:latin typeface="Comic Sans MS" panose="030F0702030302020204" pitchFamily="64" charset="0"/>
              </a:rPr>
              <a:t> en un mensaje de texto,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todos</a:t>
            </a:r>
            <a:r>
              <a:rPr lang="es-ES_tradnl" altLang="x-none" sz="2400" dirty="0">
                <a:latin typeface="Comic Sans MS" panose="030F0702030302020204" pitchFamily="64" charset="0"/>
              </a:rPr>
              <a:t> los números</a:t>
            </a:r>
          </a:p>
          <a:p>
            <a:pPr marL="457200" indent="-457200">
              <a:spcBef>
                <a:spcPct val="50000"/>
              </a:spcBef>
              <a:buChar char="•"/>
            </a:pPr>
            <a:endParaRPr lang="es-ES_tradnl" altLang="x-none" dirty="0">
              <a:latin typeface="Comic Sans MS" panose="030F0702030302020204" pitchFamily="64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2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6632"/>
            <a:ext cx="8288338" cy="2087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9DF6CEA-A5E4-4B7C-A995-36CAC8F46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2496"/>
              </p:ext>
            </p:extLst>
          </p:nvPr>
        </p:nvGraphicFramePr>
        <p:xfrm>
          <a:off x="1043608" y="3140968"/>
          <a:ext cx="6264697" cy="2664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2349">
                  <a:extLst>
                    <a:ext uri="{9D8B030D-6E8A-4147-A177-3AD203B41FA5}">
                      <a16:colId xmlns:a16="http://schemas.microsoft.com/office/drawing/2014/main" val="3305497984"/>
                    </a:ext>
                  </a:extLst>
                </a:gridCol>
                <a:gridCol w="1253087">
                  <a:extLst>
                    <a:ext uri="{9D8B030D-6E8A-4147-A177-3AD203B41FA5}">
                      <a16:colId xmlns:a16="http://schemas.microsoft.com/office/drawing/2014/main" val="2826295022"/>
                    </a:ext>
                  </a:extLst>
                </a:gridCol>
                <a:gridCol w="1253087">
                  <a:extLst>
                    <a:ext uri="{9D8B030D-6E8A-4147-A177-3AD203B41FA5}">
                      <a16:colId xmlns:a16="http://schemas.microsoft.com/office/drawing/2014/main" val="3516250363"/>
                    </a:ext>
                  </a:extLst>
                </a:gridCol>
                <a:gridCol w="1253087">
                  <a:extLst>
                    <a:ext uri="{9D8B030D-6E8A-4147-A177-3AD203B41FA5}">
                      <a16:colId xmlns:a16="http://schemas.microsoft.com/office/drawing/2014/main" val="1034863222"/>
                    </a:ext>
                  </a:extLst>
                </a:gridCol>
                <a:gridCol w="1253087">
                  <a:extLst>
                    <a:ext uri="{9D8B030D-6E8A-4147-A177-3AD203B41FA5}">
                      <a16:colId xmlns:a16="http://schemas.microsoft.com/office/drawing/2014/main" val="1911645998"/>
                    </a:ext>
                  </a:extLst>
                </a:gridCol>
              </a:tblGrid>
              <a:tr h="190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matriz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k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Len(matriz)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w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mensaje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30672"/>
                  </a:ext>
                </a:extLst>
              </a:tr>
              <a:tr h="190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[5, 10, 4]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690854"/>
                  </a:ext>
                </a:extLst>
              </a:tr>
              <a:tr h="190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[6, 11, 2]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0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2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0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“ ”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422161"/>
                  </a:ext>
                </a:extLst>
              </a:tr>
              <a:tr h="190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5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722868"/>
                  </a:ext>
                </a:extLst>
              </a:tr>
              <a:tr h="190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5  10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932448"/>
                  </a:ext>
                </a:extLst>
              </a:tr>
              <a:tr h="190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2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5  10  4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1851843"/>
                  </a:ext>
                </a:extLst>
              </a:tr>
              <a:tr h="506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0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5  10  4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6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8531922"/>
                  </a:ext>
                </a:extLst>
              </a:tr>
              <a:tr h="506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5  10  4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6  11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457614"/>
                  </a:ext>
                </a:extLst>
              </a:tr>
              <a:tr h="506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2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5  10  4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6  11   2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9355978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7F28EAB4-C758-4EAE-B800-B77867E4F9CA}"/>
              </a:ext>
            </a:extLst>
          </p:cNvPr>
          <p:cNvSpPr txBox="1"/>
          <p:nvPr/>
        </p:nvSpPr>
        <p:spPr>
          <a:xfrm>
            <a:off x="899592" y="256490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Prueba de escritorio: se hace para una matriz mas pequeña de 2X3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963" name="Text Box 3"/>
          <p:cNvSpPr txBox="1"/>
          <p:nvPr/>
        </p:nvSpPr>
        <p:spPr>
          <a:xfrm>
            <a:off x="468313" y="1412875"/>
            <a:ext cx="76327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har char="•"/>
            </a:pPr>
            <a:r>
              <a:rPr lang="es-ES_tradnl" altLang="x-none" sz="2400" dirty="0">
                <a:latin typeface="Comic Sans MS" panose="030F0702030302020204" pitchFamily="64" charset="0"/>
              </a:rPr>
              <a:t> Muestre la suma de los elementos </a:t>
            </a:r>
            <a:r>
              <a:rPr lang="es-ES_tradnl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de la diagonal \</a:t>
            </a:r>
            <a:endParaRPr lang="es-ES" altLang="x-none" sz="2400" dirty="0">
              <a:solidFill>
                <a:srgbClr val="C00000"/>
              </a:solidFill>
              <a:latin typeface="Comic Sans MS" panose="030F0702030302020204" pitchFamily="64" charset="0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Arreglos</a:t>
            </a:r>
            <a:r>
              <a:rPr kumimoji="0" lang="es-ES_trad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4" charset="0"/>
                <a:ea typeface="+mn-ea"/>
                <a:cs typeface="+mn-cs"/>
              </a:rPr>
              <a:t> </a:t>
            </a: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bidimensionales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3256570-FF12-4EAA-917B-9086DCC1E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43794"/>
              </p:ext>
            </p:extLst>
          </p:nvPr>
        </p:nvGraphicFramePr>
        <p:xfrm>
          <a:off x="2987824" y="2705100"/>
          <a:ext cx="5832648" cy="3851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598">
                  <a:extLst>
                    <a:ext uri="{9D8B030D-6E8A-4147-A177-3AD203B41FA5}">
                      <a16:colId xmlns:a16="http://schemas.microsoft.com/office/drawing/2014/main" val="1098039138"/>
                    </a:ext>
                  </a:extLst>
                </a:gridCol>
                <a:gridCol w="943496">
                  <a:extLst>
                    <a:ext uri="{9D8B030D-6E8A-4147-A177-3AD203B41FA5}">
                      <a16:colId xmlns:a16="http://schemas.microsoft.com/office/drawing/2014/main" val="2686594645"/>
                    </a:ext>
                  </a:extLst>
                </a:gridCol>
                <a:gridCol w="959290">
                  <a:extLst>
                    <a:ext uri="{9D8B030D-6E8A-4147-A177-3AD203B41FA5}">
                      <a16:colId xmlns:a16="http://schemas.microsoft.com/office/drawing/2014/main" val="25583788"/>
                    </a:ext>
                  </a:extLst>
                </a:gridCol>
                <a:gridCol w="959290">
                  <a:extLst>
                    <a:ext uri="{9D8B030D-6E8A-4147-A177-3AD203B41FA5}">
                      <a16:colId xmlns:a16="http://schemas.microsoft.com/office/drawing/2014/main" val="3188193965"/>
                    </a:ext>
                  </a:extLst>
                </a:gridCol>
                <a:gridCol w="1011478">
                  <a:extLst>
                    <a:ext uri="{9D8B030D-6E8A-4147-A177-3AD203B41FA5}">
                      <a16:colId xmlns:a16="http://schemas.microsoft.com/office/drawing/2014/main" val="2952127541"/>
                    </a:ext>
                  </a:extLst>
                </a:gridCol>
                <a:gridCol w="943496">
                  <a:extLst>
                    <a:ext uri="{9D8B030D-6E8A-4147-A177-3AD203B41FA5}">
                      <a16:colId xmlns:a16="http://schemas.microsoft.com/office/drawing/2014/main" val="1984532436"/>
                    </a:ext>
                  </a:extLst>
                </a:gridCol>
              </a:tblGrid>
              <a:tr h="1800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numeros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suma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i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j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I==J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salida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826404"/>
                  </a:ext>
                </a:extLst>
              </a:tr>
              <a:tr h="776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3  2  4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2  1  1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6  7  2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0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0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0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0==0 </a:t>
                      </a:r>
                      <a:r>
                        <a:rPr lang="es-CO" sz="1100" dirty="0" err="1">
                          <a:effectLst/>
                        </a:rPr>
                        <a:t>verd</a:t>
                      </a:r>
                      <a:r>
                        <a:rPr lang="es-CO" sz="1100" dirty="0">
                          <a:effectLst/>
                        </a:rPr>
                        <a:t>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330402"/>
                  </a:ext>
                </a:extLst>
              </a:tr>
              <a:tr h="4780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0+3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=3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0==1 falso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599836"/>
                  </a:ext>
                </a:extLst>
              </a:tr>
              <a:tr h="1800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2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0==2 falso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126256"/>
                  </a:ext>
                </a:extLst>
              </a:tr>
              <a:tr h="1800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0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1==0 falso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4677814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1==1 verd.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060397"/>
                  </a:ext>
                </a:extLst>
              </a:tr>
              <a:tr h="4780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3+1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=4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2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1==2 falso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8646077"/>
                  </a:ext>
                </a:extLst>
              </a:tr>
              <a:tr h="1800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2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0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2==0 falso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228696"/>
                  </a:ext>
                </a:extLst>
              </a:tr>
              <a:tr h="1800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2==1 falso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329194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2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2==2 verd.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729286"/>
                  </a:ext>
                </a:extLst>
              </a:tr>
              <a:tr h="4780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4+2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=6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La suma es 6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1061810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487240DD-998E-4191-B2C2-AF6B7BAB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0"/>
            <a:ext cx="6200775" cy="270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9522F8F-CE0E-414A-892E-027E2C59806B}"/>
              </a:ext>
            </a:extLst>
          </p:cNvPr>
          <p:cNvSpPr txBox="1"/>
          <p:nvPr/>
        </p:nvSpPr>
        <p:spPr>
          <a:xfrm>
            <a:off x="611560" y="37170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Prueba de escritorio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011" name="Text Box 3"/>
          <p:cNvSpPr txBox="1"/>
          <p:nvPr/>
        </p:nvSpPr>
        <p:spPr>
          <a:xfrm>
            <a:off x="468313" y="1412875"/>
            <a:ext cx="76327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har char="•"/>
            </a:pPr>
            <a:r>
              <a:rPr lang="es-ES_tradnl" altLang="x-none" sz="2400" dirty="0">
                <a:latin typeface="Comic Sans MS" panose="030F0702030302020204" pitchFamily="64" charset="0"/>
              </a:rPr>
              <a:t> Muestre la suma de los elementos de cada columna</a:t>
            </a:r>
            <a:endParaRPr lang="es-ES" altLang="x-none" sz="2400" dirty="0">
              <a:latin typeface="Comic Sans MS" panose="030F0702030302020204" pitchFamily="64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Arreglos</a:t>
            </a:r>
            <a:r>
              <a:rPr kumimoji="0" lang="es-ES_trad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4" charset="0"/>
                <a:ea typeface="+mn-ea"/>
                <a:cs typeface="+mn-cs"/>
              </a:rPr>
              <a:t> </a:t>
            </a: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bidimensionales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700213" y="2100263"/>
          <a:ext cx="3571874" cy="1555749"/>
        </p:xfrm>
        <a:graphic>
          <a:graphicData uri="http://schemas.openxmlformats.org/drawingml/2006/table">
            <a:tbl>
              <a:tblPr/>
              <a:tblGrid>
                <a:gridCol w="1167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Comic Sans MS" panose="030F0702030302020204" pitchFamily="64" charset="0"/>
                        </a:rPr>
                        <a:t>2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marL="91435" marR="91435" marT="45757" marB="457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mic Sans MS" panose="030F0702030302020204" pitchFamily="64" charset="0"/>
                        </a:rPr>
                        <a:t>5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marL="91435" marR="91435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anose="030F0702030302020204" pitchFamily="64" charset="0"/>
                        </a:rPr>
                        <a:t>2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marL="91435" marR="91435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Comic Sans MS" panose="030F0702030302020204" pitchFamily="64" charset="0"/>
                          <a:ea typeface="+mn-ea"/>
                          <a:cs typeface="+mn-cs"/>
                        </a:rPr>
                        <a:t>3</a:t>
                      </a:r>
                      <a:endParaRPr kumimoji="0" lang="es-E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Comic Sans MS" panose="030F0702030302020204" pitchFamily="64" charset="0"/>
                        <a:ea typeface="+mn-ea"/>
                        <a:cs typeface="+mn-cs"/>
                      </a:endParaRPr>
                    </a:p>
                  </a:txBody>
                  <a:tcPr marL="91435" marR="91435" marT="45757" marB="457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mic Sans MS" panose="030F0702030302020204" pitchFamily="64" charset="0"/>
                        </a:rPr>
                        <a:t>5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marL="91435" marR="91435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anose="030F0702030302020204" pitchFamily="64" charset="0"/>
                        </a:rPr>
                        <a:t>12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marL="91435" marR="91435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s-E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Comic Sans MS" panose="030F0702030302020204" pitchFamily="64" charset="0"/>
                        <a:ea typeface="+mn-ea"/>
                        <a:cs typeface="+mn-cs"/>
                      </a:endParaRPr>
                    </a:p>
                  </a:txBody>
                  <a:tcPr marL="91435" marR="91435" marT="45757" marB="457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marL="91435" marR="91435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marL="91435" marR="91435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"/>
          <p:cNvGraphicFramePr>
            <a:graphicFrameLocks noGrp="1"/>
          </p:cNvGraphicFramePr>
          <p:nvPr/>
        </p:nvGraphicFramePr>
        <p:xfrm>
          <a:off x="1708150" y="3141663"/>
          <a:ext cx="3571875" cy="1036638"/>
        </p:xfrm>
        <a:graphic>
          <a:graphicData uri="http://schemas.openxmlformats.org/drawingml/2006/table">
            <a:tbl>
              <a:tblPr/>
              <a:tblGrid>
                <a:gridCol w="1167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Comic Sans MS" panose="030F0702030302020204" pitchFamily="64" charset="0"/>
                          <a:ea typeface="+mn-ea"/>
                          <a:cs typeface="+mn-cs"/>
                        </a:rPr>
                        <a:t>6</a:t>
                      </a:r>
                      <a:endParaRPr kumimoji="0" lang="es-E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Comic Sans MS" panose="030F0702030302020204" pitchFamily="64" charset="0"/>
                        <a:ea typeface="+mn-ea"/>
                        <a:cs typeface="+mn-cs"/>
                      </a:endParaRPr>
                    </a:p>
                  </a:txBody>
                  <a:tcPr marL="91435" marR="91435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mic Sans MS" panose="030F0702030302020204" pitchFamily="64" charset="0"/>
                          <a:ea typeface="+mn-ea"/>
                          <a:cs typeface="+mn-cs"/>
                        </a:rPr>
                        <a:t>12</a:t>
                      </a:r>
                      <a:endParaRPr kumimoji="0" lang="es-E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mic Sans MS" panose="030F0702030302020204" pitchFamily="64" charset="0"/>
                        <a:ea typeface="+mn-ea"/>
                        <a:cs typeface="+mn-cs"/>
                      </a:endParaRPr>
                    </a:p>
                  </a:txBody>
                  <a:tcPr marL="91435" marR="91435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anose="030F0702030302020204" pitchFamily="64" charset="0"/>
                          <a:ea typeface="+mn-ea"/>
                          <a:cs typeface="+mn-cs"/>
                        </a:rPr>
                        <a:t>43</a:t>
                      </a:r>
                      <a:endParaRPr kumimoji="0" lang="es-E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mic Sans MS" panose="030F0702030302020204" pitchFamily="64" charset="0"/>
                        <a:ea typeface="+mn-ea"/>
                        <a:cs typeface="+mn-cs"/>
                      </a:endParaRPr>
                    </a:p>
                  </a:txBody>
                  <a:tcPr marL="91435" marR="91435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Comic Sans MS" panose="030F0702030302020204" pitchFamily="64" charset="0"/>
                          <a:ea typeface="+mn-ea"/>
                          <a:cs typeface="+mn-cs"/>
                        </a:rPr>
                        <a:t>21</a:t>
                      </a:r>
                      <a:endParaRPr kumimoji="0" lang="es-E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Comic Sans MS" panose="030F0702030302020204" pitchFamily="64" charset="0"/>
                        <a:ea typeface="+mn-ea"/>
                        <a:cs typeface="+mn-cs"/>
                      </a:endParaRPr>
                    </a:p>
                  </a:txBody>
                  <a:tcPr marL="91435" marR="91435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mic Sans MS" panose="030F0702030302020204" pitchFamily="64" charset="0"/>
                          <a:ea typeface="+mn-ea"/>
                          <a:cs typeface="+mn-cs"/>
                        </a:rPr>
                        <a:t>32</a:t>
                      </a:r>
                      <a:endParaRPr kumimoji="0" lang="es-E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mic Sans MS" panose="030F0702030302020204" pitchFamily="64" charset="0"/>
                        <a:ea typeface="+mn-ea"/>
                        <a:cs typeface="+mn-cs"/>
                      </a:endParaRPr>
                    </a:p>
                  </a:txBody>
                  <a:tcPr marL="91435" marR="91435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anose="030F0702030302020204" pitchFamily="64" charset="0"/>
                          <a:ea typeface="+mn-ea"/>
                          <a:cs typeface="+mn-cs"/>
                        </a:rPr>
                        <a:t>31</a:t>
                      </a:r>
                      <a:endParaRPr kumimoji="0" lang="es-E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mic Sans MS" panose="030F0702030302020204" pitchFamily="64" charset="0"/>
                        <a:ea typeface="+mn-ea"/>
                        <a:cs typeface="+mn-cs"/>
                      </a:endParaRPr>
                    </a:p>
                  </a:txBody>
                  <a:tcPr marL="91435" marR="91435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50875" y="4400550"/>
            <a:ext cx="6715125" cy="1852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defRPr/>
            </a:pPr>
            <a:r>
              <a:rPr kumimoji="0" lang="es-ES" sz="2200" kern="1200" cap="none" spc="0" normalizeH="0" baseline="0" noProof="0" dirty="0">
                <a:solidFill>
                  <a:srgbClr val="0099FF"/>
                </a:solidFill>
                <a:latin typeface="Comic Sans MS" panose="030F0702030302020204" pitchFamily="64" charset="0"/>
                <a:ea typeface="+mn-ea"/>
                <a:cs typeface="+mn-cs"/>
              </a:rPr>
              <a:t>La suma de la columna 0 es: 32</a:t>
            </a:r>
          </a:p>
          <a:p>
            <a:pPr marR="0" defTabSz="914400">
              <a:spcBef>
                <a:spcPct val="20000"/>
              </a:spcBef>
              <a:buClrTx/>
              <a:buSzTx/>
              <a:buFontTx/>
              <a:defRPr/>
            </a:pPr>
            <a:r>
              <a:rPr kumimoji="0" lang="es-ES" sz="2200" kern="1200" cap="none" spc="0" normalizeH="0" baseline="0" noProof="0" dirty="0">
                <a:solidFill>
                  <a:srgbClr val="00B050"/>
                </a:solidFill>
                <a:latin typeface="Comic Sans MS" panose="030F0702030302020204" pitchFamily="64" charset="0"/>
                <a:ea typeface="+mn-ea"/>
                <a:cs typeface="+mn-cs"/>
              </a:rPr>
              <a:t>La suma de la columna 1 es: 54</a:t>
            </a:r>
          </a:p>
          <a:p>
            <a:pPr marL="457200" marR="0" indent="-45720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s-ES" sz="2200" kern="1200" cap="none" spc="0" normalizeH="0" baseline="0" noProof="0" dirty="0">
                <a:solidFill>
                  <a:srgbClr val="7030A0"/>
                </a:solidFill>
                <a:latin typeface="Comic Sans MS" panose="030F0702030302020204" pitchFamily="64" charset="0"/>
                <a:ea typeface="+mn-ea"/>
                <a:cs typeface="+mn-cs"/>
              </a:rPr>
              <a:t>La suma de la columna 2 es: 88</a:t>
            </a:r>
          </a:p>
          <a:p>
            <a:pPr marL="457200" marR="0" indent="-457200" defTabSz="914400">
              <a:spcBef>
                <a:spcPct val="50000"/>
              </a:spcBef>
              <a:buClrTx/>
              <a:buSzTx/>
              <a:buFontTx/>
              <a:defRPr/>
            </a:pPr>
            <a:endParaRPr kumimoji="0" lang="es-ES" sz="2200" b="1" kern="1200" cap="none" spc="0" normalizeH="0" baseline="0" noProof="0" dirty="0">
              <a:solidFill>
                <a:srgbClr val="0070C0"/>
              </a:solidFill>
              <a:latin typeface="Comic Sans MS" panose="030F0702030302020204" pitchFamily="6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93" name="Rectangle 43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Arreglos</a:t>
            </a:r>
            <a:r>
              <a:rPr kumimoji="0" lang="es-ES_trad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4" charset="0"/>
                <a:ea typeface="+mn-ea"/>
                <a:cs typeface="+mn-cs"/>
              </a:rPr>
              <a:t> </a:t>
            </a: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bidimensionales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4036" name="2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412875"/>
            <a:ext cx="8351837" cy="287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195" name="Text Box 3"/>
          <p:cNvSpPr txBox="1"/>
          <p:nvPr/>
        </p:nvSpPr>
        <p:spPr>
          <a:xfrm>
            <a:off x="381000" y="914400"/>
            <a:ext cx="8229600" cy="5394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800" dirty="0">
                <a:latin typeface="Comic Sans MS" panose="030F0702030302020204" pitchFamily="64" charset="0"/>
              </a:rPr>
              <a:t>	También llamados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arreglos bidimensionales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s-ES_tradnl" altLang="x-none" sz="2800" dirty="0">
                <a:latin typeface="Comic Sans MS" panose="030F0702030302020204" pitchFamily="64" charset="0"/>
              </a:rPr>
              <a:t>    Es un conjunto de datos que están almacenados en arreglos de dos dimensiones.   Tienen una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cantidad</a:t>
            </a:r>
            <a:r>
              <a:rPr lang="es-ES_tradnl" altLang="x-none" sz="2800" b="1" dirty="0">
                <a:solidFill>
                  <a:schemeClr val="accent2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de</a:t>
            </a:r>
            <a:r>
              <a:rPr lang="es-ES_tradnl" altLang="x-none" sz="2800" b="1" dirty="0">
                <a:solidFill>
                  <a:schemeClr val="accent2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filas</a:t>
            </a:r>
            <a:r>
              <a:rPr lang="es-ES_tradnl" altLang="x-none" sz="2800" dirty="0">
                <a:latin typeface="Comic Sans MS" panose="030F0702030302020204" pitchFamily="64" charset="0"/>
              </a:rPr>
              <a:t> y una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cantidad</a:t>
            </a:r>
            <a:r>
              <a:rPr lang="es-ES_tradnl" altLang="x-none" sz="2800" b="1" dirty="0">
                <a:solidFill>
                  <a:schemeClr val="accent2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de</a:t>
            </a:r>
            <a:r>
              <a:rPr lang="es-ES_tradnl" altLang="x-none" sz="2800" b="1" dirty="0">
                <a:solidFill>
                  <a:schemeClr val="accent2"/>
                </a:solidFill>
                <a:latin typeface="Comic Sans MS" panose="030F0702030302020204" pitchFamily="64" charset="0"/>
              </a:rPr>
              <a:t> </a:t>
            </a:r>
            <a:r>
              <a:rPr lang="es-ES_tradnl" altLang="x-none" sz="2800" dirty="0">
                <a:solidFill>
                  <a:srgbClr val="C00000"/>
                </a:solidFill>
                <a:latin typeface="Comic Sans MS" panose="030F0702030302020204" pitchFamily="64" charset="0"/>
              </a:rPr>
              <a:t>columnas</a:t>
            </a:r>
          </a:p>
          <a:p>
            <a:pPr marL="457200" indent="-457200">
              <a:spcBef>
                <a:spcPct val="50000"/>
              </a:spcBef>
            </a:pPr>
            <a:endParaRPr lang="es-ES_tradnl" altLang="x-none" sz="2800" b="1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endParaRPr lang="es-ES_tradnl" altLang="x-none" sz="2800" b="1" dirty="0">
              <a:latin typeface="Comic Sans MS" panose="030F0702030302020204" pitchFamily="64" charset="0"/>
            </a:endParaRPr>
          </a:p>
          <a:p>
            <a:pPr marL="457200" indent="-457200">
              <a:spcBef>
                <a:spcPct val="50000"/>
              </a:spcBef>
            </a:pPr>
            <a:endParaRPr lang="es-ES_tradnl" altLang="x-none" sz="2800" b="1" dirty="0">
              <a:latin typeface="Comic Sans MS" panose="030F0702030302020204" pitchFamily="64" charset="0"/>
            </a:endParaRPr>
          </a:p>
          <a:p>
            <a:pPr marL="457200" indent="-457200" algn="ctr">
              <a:spcBef>
                <a:spcPct val="50000"/>
              </a:spcBef>
            </a:pPr>
            <a:endParaRPr lang="es-ES_tradnl" altLang="x-none" sz="500" dirty="0">
              <a:latin typeface="Comic Sans MS" panose="030F0702030302020204" pitchFamily="64" charset="0"/>
            </a:endParaRPr>
          </a:p>
          <a:p>
            <a:pPr marL="457200" indent="-457200" algn="ctr">
              <a:spcBef>
                <a:spcPct val="50000"/>
              </a:spcBef>
            </a:pPr>
            <a:endParaRPr lang="es-ES_tradnl" altLang="x-none" sz="500" dirty="0">
              <a:latin typeface="Comic Sans MS" panose="030F0702030302020204" pitchFamily="64" charset="0"/>
            </a:endParaRPr>
          </a:p>
          <a:p>
            <a:pPr marL="457200" indent="-457200" algn="ctr">
              <a:spcBef>
                <a:spcPct val="50000"/>
              </a:spcBef>
            </a:pPr>
            <a:endParaRPr lang="es-ES_tradnl" altLang="x-none" sz="500" dirty="0">
              <a:latin typeface="Comic Sans MS" panose="030F0702030302020204" pitchFamily="64" charset="0"/>
            </a:endParaRPr>
          </a:p>
          <a:p>
            <a:pPr marL="457200" indent="-457200" algn="ctr">
              <a:spcBef>
                <a:spcPct val="50000"/>
              </a:spcBef>
            </a:pPr>
            <a:r>
              <a:rPr lang="es-ES_tradnl" altLang="x-none" sz="2800" dirty="0">
                <a:latin typeface="Comic Sans MS" panose="030F0702030302020204" pitchFamily="64" charset="0"/>
              </a:rPr>
              <a:t>Arreglo bidimensional con 3 filas y 4 columnas</a:t>
            </a:r>
            <a:endParaRPr lang="es-ES" altLang="x-none" sz="2800" b="1" dirty="0">
              <a:latin typeface="Comic Sans MS" panose="030F0702030302020204" pitchFamily="6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85750"/>
            <a:ext cx="8229600" cy="571500"/>
          </a:xfrm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</a:t>
            </a:r>
            <a:endParaRPr kumimoji="0" lang="es-ES" sz="3000" b="0" i="0" u="none" strike="noStrike" kern="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125" name="Group 5"/>
          <p:cNvGraphicFramePr>
            <a:graphicFrameLocks noGrp="1"/>
          </p:cNvGraphicFramePr>
          <p:nvPr/>
        </p:nvGraphicFramePr>
        <p:xfrm>
          <a:off x="1835150" y="3429000"/>
          <a:ext cx="4876800" cy="2184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3.5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4.0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5.0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5.0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5.0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5.0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3.0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2.5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4.5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4.5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4.0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5.0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/>
          <p:nvPr/>
        </p:nvSpPr>
        <p:spPr>
          <a:xfrm>
            <a:off x="909638" y="280988"/>
            <a:ext cx="7162800" cy="6397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600" dirty="0">
                <a:solidFill>
                  <a:srgbClr val="C00000"/>
                </a:solidFill>
                <a:latin typeface="Verdana" panose="020B0604030504040204" pitchFamily="32" charset="0"/>
              </a:rPr>
              <a:t>Ejemplo:</a:t>
            </a:r>
          </a:p>
        </p:txBody>
      </p:sp>
      <p:sp>
        <p:nvSpPr>
          <p:cNvPr id="45059" name="Text Box 2"/>
          <p:cNvSpPr txBox="1"/>
          <p:nvPr/>
        </p:nvSpPr>
        <p:spPr>
          <a:xfrm>
            <a:off x="744538" y="1079500"/>
            <a:ext cx="8210550" cy="18637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algn="just"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x-none" sz="2400" dirty="0">
                <a:latin typeface="Comic Sans MS" panose="030F0702030302020204" pitchFamily="64" charset="0"/>
              </a:rPr>
              <a:t>Escriba un programa que lea dos matrices de m</a:t>
            </a:r>
            <a:r>
              <a:rPr lang="es-ES" altLang="x-none" sz="2000" dirty="0">
                <a:latin typeface="Comic Sans MS" panose="030F0702030302020204" pitchFamily="64" charset="0"/>
              </a:rPr>
              <a:t>x</a:t>
            </a:r>
            <a:r>
              <a:rPr lang="es-ES" altLang="x-none" sz="2400" dirty="0">
                <a:latin typeface="Comic Sans MS" panose="030F0702030302020204" pitchFamily="64" charset="0"/>
              </a:rPr>
              <a:t>n, calcule la suma de ellas y muestre el resultado.</a:t>
            </a:r>
          </a:p>
          <a:p>
            <a:pPr algn="just"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altLang="x-none" sz="700" dirty="0">
              <a:latin typeface="Comic Sans MS" panose="030F0702030302020204" pitchFamily="64" charset="0"/>
            </a:endParaRPr>
          </a:p>
          <a:p>
            <a:pPr algn="just"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altLang="x-none" sz="2400" dirty="0">
              <a:latin typeface="Comic Sans MS" panose="030F0702030302020204" pitchFamily="64" charset="0"/>
            </a:endParaRPr>
          </a:p>
          <a:p>
            <a:pPr algn="just"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altLang="x-none" dirty="0">
              <a:latin typeface="Comic Sans MS" panose="030F0702030302020204" pitchFamily="64" charset="0"/>
            </a:endParaRPr>
          </a:p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altLang="x-none" dirty="0">
              <a:latin typeface="Comic Sans MS" panose="030F0702030302020204" pitchFamily="64" charset="0"/>
            </a:endParaRPr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8" y="2182813"/>
            <a:ext cx="5281612" cy="3622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/>
          <p:nvPr/>
        </p:nvSpPr>
        <p:spPr>
          <a:xfrm>
            <a:off x="900113" y="179388"/>
            <a:ext cx="7162800" cy="6397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600" dirty="0">
                <a:solidFill>
                  <a:srgbClr val="C00000"/>
                </a:solidFill>
                <a:latin typeface="Verdana" panose="020B0604030504040204" pitchFamily="32" charset="0"/>
              </a:rPr>
              <a:t>Ejemplo: Programa en Python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A153C2B-075B-4B57-9B05-19DA92F2D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05982"/>
            <a:ext cx="8640960" cy="396723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/>
          <p:nvPr/>
        </p:nvSpPr>
        <p:spPr>
          <a:xfrm>
            <a:off x="900113" y="179388"/>
            <a:ext cx="7162800" cy="6397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600" dirty="0">
                <a:solidFill>
                  <a:srgbClr val="C00000"/>
                </a:solidFill>
                <a:latin typeface="Verdana" panose="020B0604030504040204" pitchFamily="32" charset="0"/>
              </a:rPr>
              <a:t>Ejemplo: Programa en Python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861424-56E4-4011-A907-72B1A8F9E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24744"/>
            <a:ext cx="9135057" cy="38164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/>
          <p:nvPr/>
        </p:nvSpPr>
        <p:spPr>
          <a:xfrm>
            <a:off x="900113" y="179388"/>
            <a:ext cx="7951787" cy="6397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2800" dirty="0">
                <a:solidFill>
                  <a:srgbClr val="C00000"/>
                </a:solidFill>
                <a:latin typeface="Verdana" panose="020B0604030504040204" pitchFamily="32" charset="0"/>
              </a:rPr>
              <a:t>Ejemplo: Ejecución programa en Python</a:t>
            </a:r>
          </a:p>
        </p:txBody>
      </p:sp>
      <p:pic>
        <p:nvPicPr>
          <p:cNvPr id="48131" name="2 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5" y="1687513"/>
            <a:ext cx="3127375" cy="4087812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48132" name="4 Image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8" y="981075"/>
            <a:ext cx="4897437" cy="3451225"/>
          </a:xfrm>
          <a:prstGeom prst="rect">
            <a:avLst/>
          </a:prstGeom>
          <a:noFill/>
          <a:ln w="5715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628650" y="1076325"/>
            <a:ext cx="8229600" cy="524827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175" marR="0" lvl="0" indent="1143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Ejercicio:</a:t>
            </a: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s-C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 requiere un programa para almacenar los resultados de las ultimas elecciones de rector de la universidad del Valle. Los datos deben almacenarse en una matriz donde cada fila corresponde a una sede y cada columna corresponde a un candidato. El programa debe mostrar la tabla con los nombres de las sedes y los nombres de los candidatos y cada uno de los resultados. La aplicación también debe mostrar el candidato ganador. </a:t>
            </a: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s-CO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es-ES_tradnl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9155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Rectangle 43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Arreglos</a:t>
            </a:r>
            <a:r>
              <a:rPr kumimoji="0" lang="es-ES_trad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4" charset="0"/>
                <a:ea typeface="+mn-ea"/>
                <a:cs typeface="+mn-cs"/>
              </a:rPr>
              <a:t> </a:t>
            </a: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bidimensionales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88" y="319088"/>
            <a:ext cx="7162800" cy="563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CO" sz="3200" b="0" i="0" u="none" strike="noStrike" kern="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_tradnl" sz="3200" b="0" i="0" u="none" strike="noStrike" kern="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179" name="15 CuadroTexto"/>
          <p:cNvSpPr txBox="1"/>
          <p:nvPr/>
        </p:nvSpPr>
        <p:spPr>
          <a:xfrm>
            <a:off x="785813" y="2500313"/>
            <a:ext cx="92868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Sedes</a:t>
            </a:r>
          </a:p>
        </p:txBody>
      </p:sp>
      <p:sp>
        <p:nvSpPr>
          <p:cNvPr id="50180" name="23 CuadroTexto"/>
          <p:cNvSpPr txBox="1"/>
          <p:nvPr/>
        </p:nvSpPr>
        <p:spPr>
          <a:xfrm>
            <a:off x="500063" y="1000125"/>
            <a:ext cx="86439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sz="2400" dirty="0">
                <a:solidFill>
                  <a:srgbClr val="C00000"/>
                </a:solidFill>
                <a:latin typeface="Calibri" panose="020F0502020204030204" pitchFamily="34" charset="0"/>
              </a:rPr>
              <a:t>Arreglos a utilizar</a:t>
            </a:r>
          </a:p>
        </p:txBody>
      </p:sp>
      <p:sp>
        <p:nvSpPr>
          <p:cNvPr id="50181" name="15 CuadroTexto"/>
          <p:cNvSpPr txBox="1"/>
          <p:nvPr/>
        </p:nvSpPr>
        <p:spPr>
          <a:xfrm>
            <a:off x="714375" y="1643063"/>
            <a:ext cx="24288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Candidatos</a:t>
            </a:r>
          </a:p>
        </p:txBody>
      </p:sp>
      <p:sp>
        <p:nvSpPr>
          <p:cNvPr id="50182" name="15 CuadroTexto"/>
          <p:cNvSpPr txBox="1"/>
          <p:nvPr/>
        </p:nvSpPr>
        <p:spPr>
          <a:xfrm>
            <a:off x="5929313" y="5857875"/>
            <a:ext cx="7143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Votos</a:t>
            </a:r>
          </a:p>
        </p:txBody>
      </p: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2500313" y="3643313"/>
          <a:ext cx="3214687" cy="2214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641">
                <a:tc>
                  <a:txBody>
                    <a:bodyPr/>
                    <a:lstStyle/>
                    <a:p>
                      <a:r>
                        <a:rPr lang="es-CO" sz="2000" dirty="0"/>
                        <a:t>500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400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300</a:t>
                      </a: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641">
                <a:tc>
                  <a:txBody>
                    <a:bodyPr/>
                    <a:lstStyle/>
                    <a:p>
                      <a:r>
                        <a:rPr lang="es-CO" sz="2000" dirty="0"/>
                        <a:t>200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250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100</a:t>
                      </a: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641">
                <a:tc>
                  <a:txBody>
                    <a:bodyPr/>
                    <a:lstStyle/>
                    <a:p>
                      <a:r>
                        <a:rPr lang="es-CO" sz="2000" dirty="0"/>
                        <a:t>120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200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210</a:t>
                      </a: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/>
        </p:nvGraphicFramePr>
        <p:xfrm>
          <a:off x="2000250" y="1643063"/>
          <a:ext cx="4572000" cy="517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r>
                        <a:rPr lang="es-CO" sz="1400" dirty="0"/>
                        <a:t>“ </a:t>
                      </a:r>
                      <a:r>
                        <a:rPr lang="es-CO" sz="1400" dirty="0" err="1"/>
                        <a:t>Ivan</a:t>
                      </a:r>
                      <a:r>
                        <a:rPr lang="es-CO" sz="1400" dirty="0"/>
                        <a:t> Ramos”</a:t>
                      </a:r>
                    </a:p>
                  </a:txBody>
                  <a:tcPr marL="91439" marR="91439" marT="45618" marB="456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“Jorge </a:t>
                      </a:r>
                      <a:r>
                        <a:rPr lang="es-CO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Sanchez</a:t>
                      </a: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endParaRPr lang="es-CO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618" marB="456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José</a:t>
                      </a:r>
                      <a:r>
                        <a:rPr lang="es-CO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Rios</a:t>
                      </a:r>
                      <a:r>
                        <a:rPr lang="es-CO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s-CO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618" marB="456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2000250" y="2428875"/>
          <a:ext cx="4572000" cy="517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r>
                        <a:rPr lang="es-CO" sz="1400" dirty="0"/>
                        <a:t>“ Cali”</a:t>
                      </a:r>
                    </a:p>
                  </a:txBody>
                  <a:tcPr marL="91439" marR="91439" marT="45618" marB="456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“Palmira”</a:t>
                      </a:r>
                    </a:p>
                    <a:p>
                      <a:endParaRPr lang="es-CO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618" marB="456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s-CO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Buga</a:t>
                      </a: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endParaRPr lang="es-CO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618" marB="456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s-CO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Tuluá</a:t>
                      </a: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marL="91439" marR="91439" marT="45618" marB="456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88" y="319088"/>
            <a:ext cx="7162800" cy="563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CO" sz="3200" b="0" i="0" u="none" strike="noStrike" kern="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_tradnl" sz="3200" b="0" i="0" u="none" strike="noStrike" kern="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03" name="15 CuadroTexto"/>
          <p:cNvSpPr txBox="1"/>
          <p:nvPr/>
        </p:nvSpPr>
        <p:spPr>
          <a:xfrm>
            <a:off x="785813" y="2500313"/>
            <a:ext cx="92868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Sedes</a:t>
            </a:r>
          </a:p>
        </p:txBody>
      </p:sp>
      <p:sp>
        <p:nvSpPr>
          <p:cNvPr id="51204" name="23 CuadroTexto"/>
          <p:cNvSpPr txBox="1"/>
          <p:nvPr/>
        </p:nvSpPr>
        <p:spPr>
          <a:xfrm>
            <a:off x="500063" y="1000125"/>
            <a:ext cx="86439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sz="2400" dirty="0">
                <a:solidFill>
                  <a:srgbClr val="C00000"/>
                </a:solidFill>
                <a:latin typeface="Calibri" panose="020F0502020204030204" pitchFamily="34" charset="0"/>
              </a:rPr>
              <a:t>Arreglos a utilizar</a:t>
            </a:r>
          </a:p>
        </p:txBody>
      </p:sp>
      <p:sp>
        <p:nvSpPr>
          <p:cNvPr id="51205" name="15 CuadroTexto"/>
          <p:cNvSpPr txBox="1"/>
          <p:nvPr/>
        </p:nvSpPr>
        <p:spPr>
          <a:xfrm>
            <a:off x="714375" y="1643063"/>
            <a:ext cx="24288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Candidatos</a:t>
            </a:r>
          </a:p>
        </p:txBody>
      </p: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2500313" y="3643313"/>
          <a:ext cx="3214687" cy="2214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641">
                <a:tc>
                  <a:txBody>
                    <a:bodyPr/>
                    <a:lstStyle/>
                    <a:p>
                      <a:r>
                        <a:rPr lang="es-CO" sz="2000" dirty="0"/>
                        <a:t>500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400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300</a:t>
                      </a: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641">
                <a:tc>
                  <a:txBody>
                    <a:bodyPr/>
                    <a:lstStyle/>
                    <a:p>
                      <a:r>
                        <a:rPr lang="es-CO" sz="2000" dirty="0"/>
                        <a:t>200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250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100</a:t>
                      </a: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641">
                <a:tc>
                  <a:txBody>
                    <a:bodyPr/>
                    <a:lstStyle/>
                    <a:p>
                      <a:r>
                        <a:rPr lang="es-CO" sz="2000" dirty="0"/>
                        <a:t>120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200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210</a:t>
                      </a: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/>
        </p:nvGraphicFramePr>
        <p:xfrm>
          <a:off x="2000250" y="1643063"/>
          <a:ext cx="4572000" cy="517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r>
                        <a:rPr lang="es-CO" sz="1400" dirty="0"/>
                        <a:t>“ </a:t>
                      </a:r>
                      <a:r>
                        <a:rPr lang="es-CO" sz="1400" dirty="0" err="1"/>
                        <a:t>Ivan</a:t>
                      </a:r>
                      <a:r>
                        <a:rPr lang="es-CO" sz="1400" dirty="0"/>
                        <a:t> Ramos”</a:t>
                      </a:r>
                    </a:p>
                  </a:txBody>
                  <a:tcPr marL="91439" marR="91439" marT="45618" marB="456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“Jorge </a:t>
                      </a:r>
                      <a:r>
                        <a:rPr lang="es-CO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Sanchez</a:t>
                      </a: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endParaRPr lang="es-CO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618" marB="456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José</a:t>
                      </a:r>
                      <a:r>
                        <a:rPr lang="es-CO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Rios</a:t>
                      </a:r>
                      <a:r>
                        <a:rPr lang="es-CO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s-CO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618" marB="456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2000250" y="2428875"/>
          <a:ext cx="4572000" cy="517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r>
                        <a:rPr lang="es-CO" sz="1400" dirty="0"/>
                        <a:t>“ Cali”</a:t>
                      </a:r>
                    </a:p>
                  </a:txBody>
                  <a:tcPr marL="91439" marR="91439" marT="45618" marB="456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“Palmira”</a:t>
                      </a:r>
                    </a:p>
                    <a:p>
                      <a:endParaRPr lang="es-CO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618" marB="456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s-CO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Buga</a:t>
                      </a: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endParaRPr lang="es-CO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618" marB="456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s-CO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Tuluá</a:t>
                      </a: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marL="91439" marR="91439" marT="45618" marB="456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250" name="15 CuadroTexto"/>
          <p:cNvSpPr txBox="1"/>
          <p:nvPr/>
        </p:nvSpPr>
        <p:spPr>
          <a:xfrm>
            <a:off x="2500313" y="3054350"/>
            <a:ext cx="9286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Ramos</a:t>
            </a:r>
          </a:p>
        </p:txBody>
      </p:sp>
      <p:sp>
        <p:nvSpPr>
          <p:cNvPr id="51251" name="15 CuadroTexto"/>
          <p:cNvSpPr txBox="1"/>
          <p:nvPr/>
        </p:nvSpPr>
        <p:spPr>
          <a:xfrm>
            <a:off x="3643313" y="3054350"/>
            <a:ext cx="10715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Sanchez</a:t>
            </a:r>
          </a:p>
        </p:txBody>
      </p:sp>
      <p:sp>
        <p:nvSpPr>
          <p:cNvPr id="51252" name="15 CuadroTexto"/>
          <p:cNvSpPr txBox="1"/>
          <p:nvPr/>
        </p:nvSpPr>
        <p:spPr>
          <a:xfrm>
            <a:off x="5000625" y="3054350"/>
            <a:ext cx="9286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Rios</a:t>
            </a:r>
          </a:p>
        </p:txBody>
      </p:sp>
      <p:sp>
        <p:nvSpPr>
          <p:cNvPr id="21" name="20 Flecha abajo"/>
          <p:cNvSpPr/>
          <p:nvPr/>
        </p:nvSpPr>
        <p:spPr>
          <a:xfrm>
            <a:off x="2786063" y="3387725"/>
            <a:ext cx="142875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21 Flecha abajo"/>
          <p:cNvSpPr/>
          <p:nvPr/>
        </p:nvSpPr>
        <p:spPr>
          <a:xfrm>
            <a:off x="4000500" y="3398838"/>
            <a:ext cx="142875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22 Flecha abajo"/>
          <p:cNvSpPr/>
          <p:nvPr/>
        </p:nvSpPr>
        <p:spPr>
          <a:xfrm>
            <a:off x="5214938" y="3402013"/>
            <a:ext cx="142875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56" name="23 CuadroTexto"/>
          <p:cNvSpPr txBox="1"/>
          <p:nvPr/>
        </p:nvSpPr>
        <p:spPr>
          <a:xfrm>
            <a:off x="5929313" y="5857875"/>
            <a:ext cx="7143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Votos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88" y="319088"/>
            <a:ext cx="7162800" cy="563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CO" sz="3200" b="0" i="0" u="none" strike="noStrike" kern="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_tradnl" sz="3200" b="0" i="0" u="none" strike="noStrike" kern="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227" name="15 CuadroTexto"/>
          <p:cNvSpPr txBox="1"/>
          <p:nvPr/>
        </p:nvSpPr>
        <p:spPr>
          <a:xfrm>
            <a:off x="785813" y="2500313"/>
            <a:ext cx="92868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Sedes</a:t>
            </a:r>
          </a:p>
        </p:txBody>
      </p:sp>
      <p:sp>
        <p:nvSpPr>
          <p:cNvPr id="52228" name="23 CuadroTexto"/>
          <p:cNvSpPr txBox="1"/>
          <p:nvPr/>
        </p:nvSpPr>
        <p:spPr>
          <a:xfrm>
            <a:off x="500063" y="1000125"/>
            <a:ext cx="86439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sz="2400" dirty="0">
                <a:solidFill>
                  <a:srgbClr val="C00000"/>
                </a:solidFill>
                <a:latin typeface="Calibri" panose="020F0502020204030204" pitchFamily="34" charset="0"/>
              </a:rPr>
              <a:t>Arreglos a utilizar</a:t>
            </a:r>
          </a:p>
        </p:txBody>
      </p:sp>
      <p:sp>
        <p:nvSpPr>
          <p:cNvPr id="52229" name="15 CuadroTexto"/>
          <p:cNvSpPr txBox="1"/>
          <p:nvPr/>
        </p:nvSpPr>
        <p:spPr>
          <a:xfrm>
            <a:off x="714375" y="1643063"/>
            <a:ext cx="24288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Candidatos</a:t>
            </a:r>
          </a:p>
        </p:txBody>
      </p: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2500313" y="3643313"/>
          <a:ext cx="3214687" cy="2214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641">
                <a:tc>
                  <a:txBody>
                    <a:bodyPr/>
                    <a:lstStyle/>
                    <a:p>
                      <a:r>
                        <a:rPr lang="es-CO" sz="2000" dirty="0"/>
                        <a:t>500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400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300</a:t>
                      </a: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641">
                <a:tc>
                  <a:txBody>
                    <a:bodyPr/>
                    <a:lstStyle/>
                    <a:p>
                      <a:r>
                        <a:rPr lang="es-CO" sz="2000" dirty="0"/>
                        <a:t>200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250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100</a:t>
                      </a: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641">
                <a:tc>
                  <a:txBody>
                    <a:bodyPr/>
                    <a:lstStyle/>
                    <a:p>
                      <a:r>
                        <a:rPr lang="es-CO" sz="2000" dirty="0"/>
                        <a:t>120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200</a:t>
                      </a: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210</a:t>
                      </a: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/>
        </p:nvGraphicFramePr>
        <p:xfrm>
          <a:off x="2000250" y="1643063"/>
          <a:ext cx="4572000" cy="517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r>
                        <a:rPr lang="es-CO" sz="1400" dirty="0"/>
                        <a:t>“ </a:t>
                      </a:r>
                      <a:r>
                        <a:rPr lang="es-CO" sz="1400" dirty="0" err="1"/>
                        <a:t>Ivan</a:t>
                      </a:r>
                      <a:r>
                        <a:rPr lang="es-CO" sz="1400" dirty="0"/>
                        <a:t> Ramos”</a:t>
                      </a:r>
                    </a:p>
                  </a:txBody>
                  <a:tcPr marL="91439" marR="91439" marT="45618" marB="456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“Jorge </a:t>
                      </a:r>
                      <a:r>
                        <a:rPr lang="es-CO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Sanchez</a:t>
                      </a: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endParaRPr lang="es-CO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618" marB="456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José</a:t>
                      </a:r>
                      <a:r>
                        <a:rPr lang="es-CO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Rios</a:t>
                      </a:r>
                      <a:r>
                        <a:rPr lang="es-CO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s-CO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618" marB="456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2000250" y="2428875"/>
          <a:ext cx="4572000" cy="517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r>
                        <a:rPr lang="es-CO" sz="1400" dirty="0"/>
                        <a:t>“ Cali”</a:t>
                      </a:r>
                    </a:p>
                  </a:txBody>
                  <a:tcPr marL="91439" marR="91439" marT="45618" marB="456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“Palmira”</a:t>
                      </a:r>
                    </a:p>
                    <a:p>
                      <a:endParaRPr lang="es-CO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618" marB="456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s-CO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Buga</a:t>
                      </a: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endParaRPr lang="es-CO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618" marB="456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s-CO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Tuluá</a:t>
                      </a:r>
                      <a:r>
                        <a:rPr lang="es-CO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marL="91439" marR="91439" marT="45618" marB="456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274" name="15 CuadroTexto"/>
          <p:cNvSpPr txBox="1"/>
          <p:nvPr/>
        </p:nvSpPr>
        <p:spPr>
          <a:xfrm>
            <a:off x="2500313" y="3054350"/>
            <a:ext cx="9286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Ramos</a:t>
            </a:r>
          </a:p>
        </p:txBody>
      </p:sp>
      <p:sp>
        <p:nvSpPr>
          <p:cNvPr id="52275" name="15 CuadroTexto"/>
          <p:cNvSpPr txBox="1"/>
          <p:nvPr/>
        </p:nvSpPr>
        <p:spPr>
          <a:xfrm>
            <a:off x="3643313" y="3054350"/>
            <a:ext cx="10715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Sanchez</a:t>
            </a:r>
          </a:p>
        </p:txBody>
      </p:sp>
      <p:sp>
        <p:nvSpPr>
          <p:cNvPr id="52276" name="15 CuadroTexto"/>
          <p:cNvSpPr txBox="1"/>
          <p:nvPr/>
        </p:nvSpPr>
        <p:spPr>
          <a:xfrm>
            <a:off x="5000625" y="3054350"/>
            <a:ext cx="9286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Rios</a:t>
            </a:r>
          </a:p>
        </p:txBody>
      </p:sp>
      <p:sp>
        <p:nvSpPr>
          <p:cNvPr id="21" name="20 Flecha abajo"/>
          <p:cNvSpPr/>
          <p:nvPr/>
        </p:nvSpPr>
        <p:spPr>
          <a:xfrm>
            <a:off x="2786063" y="3387725"/>
            <a:ext cx="142875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21 Flecha abajo"/>
          <p:cNvSpPr/>
          <p:nvPr/>
        </p:nvSpPr>
        <p:spPr>
          <a:xfrm>
            <a:off x="4000500" y="3398838"/>
            <a:ext cx="142875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22 Flecha abajo"/>
          <p:cNvSpPr/>
          <p:nvPr/>
        </p:nvSpPr>
        <p:spPr>
          <a:xfrm>
            <a:off x="5214938" y="3402013"/>
            <a:ext cx="142875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280" name="15 CuadroTexto"/>
          <p:cNvSpPr txBox="1"/>
          <p:nvPr/>
        </p:nvSpPr>
        <p:spPr>
          <a:xfrm>
            <a:off x="1285875" y="3643313"/>
            <a:ext cx="928688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Cali</a:t>
            </a:r>
          </a:p>
        </p:txBody>
      </p:sp>
      <p:sp>
        <p:nvSpPr>
          <p:cNvPr id="52281" name="15 CuadroTexto"/>
          <p:cNvSpPr txBox="1"/>
          <p:nvPr/>
        </p:nvSpPr>
        <p:spPr>
          <a:xfrm>
            <a:off x="1214438" y="4286250"/>
            <a:ext cx="9286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Palmira</a:t>
            </a:r>
          </a:p>
        </p:txBody>
      </p:sp>
      <p:sp>
        <p:nvSpPr>
          <p:cNvPr id="52282" name="15 CuadroTexto"/>
          <p:cNvSpPr txBox="1"/>
          <p:nvPr/>
        </p:nvSpPr>
        <p:spPr>
          <a:xfrm>
            <a:off x="1214438" y="4857750"/>
            <a:ext cx="9286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Buga</a:t>
            </a:r>
          </a:p>
        </p:txBody>
      </p:sp>
      <p:sp>
        <p:nvSpPr>
          <p:cNvPr id="52283" name="15 CuadroTexto"/>
          <p:cNvSpPr txBox="1"/>
          <p:nvPr/>
        </p:nvSpPr>
        <p:spPr>
          <a:xfrm>
            <a:off x="1214438" y="5429250"/>
            <a:ext cx="9286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Tuluá</a:t>
            </a:r>
          </a:p>
        </p:txBody>
      </p:sp>
      <p:sp>
        <p:nvSpPr>
          <p:cNvPr id="27" name="26 Flecha derecha"/>
          <p:cNvSpPr/>
          <p:nvPr/>
        </p:nvSpPr>
        <p:spPr>
          <a:xfrm>
            <a:off x="2085975" y="3786188"/>
            <a:ext cx="357188" cy="14287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2071688" y="4429125"/>
            <a:ext cx="357188" cy="14287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30 Flecha derecha"/>
          <p:cNvSpPr/>
          <p:nvPr/>
        </p:nvSpPr>
        <p:spPr>
          <a:xfrm>
            <a:off x="2071688" y="5000625"/>
            <a:ext cx="357188" cy="14287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31 Flecha derecha"/>
          <p:cNvSpPr/>
          <p:nvPr/>
        </p:nvSpPr>
        <p:spPr>
          <a:xfrm>
            <a:off x="2071688" y="5572125"/>
            <a:ext cx="357188" cy="14287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288" name="32 CuadroTexto"/>
          <p:cNvSpPr txBox="1"/>
          <p:nvPr/>
        </p:nvSpPr>
        <p:spPr>
          <a:xfrm>
            <a:off x="5929313" y="5857875"/>
            <a:ext cx="7143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s-CO" altLang="x-none" dirty="0">
                <a:latin typeface="Tw Cen MT" pitchFamily="34" charset="0"/>
              </a:rPr>
              <a:t>Votos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85750"/>
            <a:ext cx="8229600" cy="571500"/>
          </a:xfrm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</a:t>
            </a:r>
            <a:endParaRPr kumimoji="0" lang="es-ES" sz="3000" b="0" i="0" u="none" strike="noStrike" kern="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20" name="Text Box 3"/>
          <p:cNvSpPr txBox="1"/>
          <p:nvPr/>
        </p:nvSpPr>
        <p:spPr>
          <a:xfrm>
            <a:off x="971550" y="1079500"/>
            <a:ext cx="7458075" cy="22177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algn="just"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x-none" sz="2400" dirty="0">
                <a:solidFill>
                  <a:srgbClr val="000000"/>
                </a:solidFill>
                <a:latin typeface="Comic Sans MS" panose="030F0702030302020204" pitchFamily="64" charset="0"/>
              </a:rPr>
              <a:t>* </a:t>
            </a:r>
            <a:r>
              <a:rPr lang="es-ES" altLang="x-none" sz="2400" dirty="0">
                <a:latin typeface="Comic Sans MS" panose="030F0702030302020204" pitchFamily="64" charset="0"/>
              </a:rPr>
              <a:t>Al igual que los arreglos unidimensionales, los índices empiezan a partir de cero y se indican entre corchetes: </a:t>
            </a:r>
            <a:r>
              <a:rPr lang="es-ES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[ ][ ]. </a:t>
            </a:r>
            <a:r>
              <a:rPr lang="es-ES" altLang="x-none" sz="2400" dirty="0">
                <a:latin typeface="Comic Sans MS" panose="030F0702030302020204" pitchFamily="64" charset="0"/>
              </a:rPr>
              <a:t>El primer índice indica la </a:t>
            </a:r>
            <a:r>
              <a:rPr lang="es-ES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fila</a:t>
            </a:r>
            <a:r>
              <a:rPr lang="es-ES" altLang="x-none" sz="2400" dirty="0">
                <a:latin typeface="Comic Sans MS" panose="030F0702030302020204" pitchFamily="64" charset="0"/>
              </a:rPr>
              <a:t> y el segundo indica la </a:t>
            </a:r>
            <a:r>
              <a:rPr lang="es-ES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columna</a:t>
            </a:r>
            <a:r>
              <a:rPr lang="es-ES" altLang="x-none" sz="2400" dirty="0">
                <a:latin typeface="Comic Sans MS" panose="030F0702030302020204" pitchFamily="64" charset="0"/>
              </a:rPr>
              <a:t>.</a:t>
            </a:r>
          </a:p>
          <a:p>
            <a:pPr algn="just"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x-none" sz="2400" dirty="0">
                <a:latin typeface="Comic Sans MS" panose="030F0702030302020204" pitchFamily="64" charset="0"/>
              </a:rPr>
              <a:t> </a:t>
            </a:r>
          </a:p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altLang="x-none" dirty="0">
              <a:solidFill>
                <a:srgbClr val="000000"/>
              </a:solidFill>
              <a:latin typeface="Comic Sans MS" panose="030F0702030302020204" pitchFamily="64" charset="0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000375"/>
            <a:ext cx="7121525" cy="2901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243" name="Text Box 3"/>
          <p:cNvSpPr txBox="1"/>
          <p:nvPr/>
        </p:nvSpPr>
        <p:spPr>
          <a:xfrm>
            <a:off x="228600" y="1143000"/>
            <a:ext cx="8229600" cy="43672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endParaRPr lang="es-ES_tradnl" altLang="x-none" sz="2800" i="1" dirty="0">
              <a:latin typeface="Century Gothic" pitchFamily="3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i="1" dirty="0">
                <a:latin typeface="Century Gothic" pitchFamily="34" charset="0"/>
              </a:rPr>
              <a:t>			     0        1           2          3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entury Gothic" pitchFamily="34" charset="0"/>
              </a:rPr>
              <a:t>              </a:t>
            </a:r>
            <a:r>
              <a:rPr lang="es-ES_tradnl" altLang="x-none" sz="2800" i="1" dirty="0">
                <a:latin typeface="Century Gothic" pitchFamily="34" charset="0"/>
              </a:rPr>
              <a:t>0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i="1" dirty="0">
                <a:latin typeface="Century Gothic" pitchFamily="34" charset="0"/>
              </a:rPr>
              <a:t>              1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i="1" dirty="0">
                <a:latin typeface="Century Gothic" pitchFamily="34" charset="0"/>
              </a:rPr>
              <a:t>	         2</a:t>
            </a:r>
          </a:p>
          <a:p>
            <a:pPr marL="457200" indent="-457200">
              <a:spcBef>
                <a:spcPct val="50000"/>
              </a:spcBef>
            </a:pPr>
            <a:endParaRPr lang="es-ES_tradnl" altLang="x-none" sz="2800" i="1" dirty="0">
              <a:latin typeface="Century Gothic" pitchFamily="34" charset="0"/>
            </a:endParaRPr>
          </a:p>
          <a:p>
            <a:pPr marL="457200" indent="-457200">
              <a:spcBef>
                <a:spcPct val="50000"/>
              </a:spcBef>
            </a:pPr>
            <a:endParaRPr lang="es-ES" altLang="x-none" sz="2800" b="1" dirty="0">
              <a:latin typeface="Century Gothic" pitchFamily="34" charset="0"/>
            </a:endParaRPr>
          </a:p>
        </p:txBody>
      </p:sp>
      <p:graphicFrame>
        <p:nvGraphicFramePr>
          <p:cNvPr id="6149" name="Group 5"/>
          <p:cNvGraphicFramePr>
            <a:graphicFrameLocks noGrp="1"/>
          </p:cNvGraphicFramePr>
          <p:nvPr/>
        </p:nvGraphicFramePr>
        <p:xfrm>
          <a:off x="1979613" y="2349500"/>
          <a:ext cx="4876800" cy="2184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3.5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4.0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5.0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5.0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5.0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5.0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3.0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2.5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4.5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4.5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4.0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5.0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94" name="Rectangle 27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Arreglos</a:t>
            </a:r>
            <a:r>
              <a:rPr kumimoji="0" lang="es-ES_trad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4" charset="0"/>
                <a:ea typeface="+mn-ea"/>
                <a:cs typeface="+mn-cs"/>
              </a:rPr>
              <a:t> </a:t>
            </a: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bidimensionales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67" name="Line 28"/>
          <p:cNvSpPr/>
          <p:nvPr/>
        </p:nvSpPr>
        <p:spPr>
          <a:xfrm flipV="1">
            <a:off x="1692275" y="4292600"/>
            <a:ext cx="0" cy="12969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0268" name="Text Box 29"/>
          <p:cNvSpPr txBox="1"/>
          <p:nvPr/>
        </p:nvSpPr>
        <p:spPr>
          <a:xfrm>
            <a:off x="323850" y="5734050"/>
            <a:ext cx="29527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x-none" sz="2000" b="1" dirty="0">
                <a:solidFill>
                  <a:srgbClr val="0099FF"/>
                </a:solidFill>
                <a:latin typeface="Comic Sans MS" panose="030F0702030302020204" pitchFamily="64" charset="0"/>
              </a:rPr>
              <a:t>Índice para las filas</a:t>
            </a:r>
            <a:endParaRPr lang="es-ES" altLang="x-none" sz="2000" b="1" dirty="0">
              <a:solidFill>
                <a:srgbClr val="0099FF"/>
              </a:solidFill>
              <a:latin typeface="Comic Sans MS" panose="030F0702030302020204" pitchFamily="64" charset="0"/>
            </a:endParaRPr>
          </a:p>
        </p:txBody>
      </p:sp>
      <p:sp>
        <p:nvSpPr>
          <p:cNvPr id="10269" name="Text Box 30"/>
          <p:cNvSpPr txBox="1"/>
          <p:nvPr/>
        </p:nvSpPr>
        <p:spPr>
          <a:xfrm>
            <a:off x="6372225" y="1125538"/>
            <a:ext cx="2376488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altLang="x-none" sz="2000" b="1" dirty="0">
                <a:solidFill>
                  <a:srgbClr val="0099FF"/>
                </a:solidFill>
                <a:latin typeface="Comic Sans MS" panose="030F0702030302020204" pitchFamily="64" charset="0"/>
              </a:rPr>
              <a:t>Índice para las columnas</a:t>
            </a:r>
            <a:endParaRPr lang="es-ES" altLang="x-none" sz="2000" b="1" dirty="0">
              <a:solidFill>
                <a:srgbClr val="0099FF"/>
              </a:solidFill>
              <a:latin typeface="Comic Sans MS" panose="030F0702030302020204" pitchFamily="64" charset="0"/>
            </a:endParaRPr>
          </a:p>
        </p:txBody>
      </p:sp>
      <p:sp>
        <p:nvSpPr>
          <p:cNvPr id="10270" name="Freeform 31"/>
          <p:cNvSpPr/>
          <p:nvPr/>
        </p:nvSpPr>
        <p:spPr>
          <a:xfrm>
            <a:off x="6372225" y="1844675"/>
            <a:ext cx="1152525" cy="336550"/>
          </a:xfrm>
          <a:custGeom>
            <a:avLst/>
            <a:gdLst>
              <a:gd name="txL" fmla="*/ 0 w 726"/>
              <a:gd name="txT" fmla="*/ 0 h 212"/>
              <a:gd name="txR" fmla="*/ 726 w 726"/>
              <a:gd name="txB" fmla="*/ 212 h 21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726" h="212">
                <a:moveTo>
                  <a:pt x="726" y="0"/>
                </a:moveTo>
                <a:cubicBezTo>
                  <a:pt x="673" y="76"/>
                  <a:pt x="620" y="152"/>
                  <a:pt x="499" y="182"/>
                </a:cubicBezTo>
                <a:cubicBezTo>
                  <a:pt x="378" y="212"/>
                  <a:pt x="189" y="197"/>
                  <a:pt x="0" y="18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10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 RECORDAR…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8" name="Text Box 2"/>
          <p:cNvSpPr txBox="1"/>
          <p:nvPr/>
        </p:nvSpPr>
        <p:spPr>
          <a:xfrm>
            <a:off x="720725" y="1058863"/>
            <a:ext cx="8099425" cy="26797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algn="just"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x-none" sz="2400" dirty="0">
                <a:latin typeface="Comic Sans MS" panose="030F0702030302020204" pitchFamily="64" charset="0"/>
              </a:rPr>
              <a:t>* Cada elemento se guarda en un espacio independiente.</a:t>
            </a:r>
          </a:p>
          <a:p>
            <a:pPr algn="just"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x-none" sz="2400" dirty="0">
                <a:latin typeface="Comic Sans MS" panose="030F0702030302020204" pitchFamily="64" charset="0"/>
              </a:rPr>
              <a:t>* Cada espacio se referencia con </a:t>
            </a:r>
            <a:r>
              <a:rPr lang="es-ES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dos índices</a:t>
            </a:r>
            <a:r>
              <a:rPr lang="es-ES" altLang="x-none" sz="2400" dirty="0">
                <a:latin typeface="Comic Sans MS" panose="030F0702030302020204" pitchFamily="64" charset="0"/>
              </a:rPr>
              <a:t>.</a:t>
            </a:r>
          </a:p>
          <a:p>
            <a:pPr algn="just"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x-none" sz="2400" dirty="0">
                <a:latin typeface="Comic Sans MS" panose="030F0702030302020204" pitchFamily="64" charset="0"/>
              </a:rPr>
              <a:t>* El </a:t>
            </a:r>
            <a:r>
              <a:rPr lang="es-ES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primer índice </a:t>
            </a:r>
            <a:r>
              <a:rPr lang="es-ES" altLang="x-none" sz="2400" dirty="0">
                <a:latin typeface="Comic Sans MS" panose="030F0702030302020204" pitchFamily="64" charset="0"/>
              </a:rPr>
              <a:t>referencia las </a:t>
            </a:r>
            <a:r>
              <a:rPr lang="es-ES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filas</a:t>
            </a:r>
            <a:r>
              <a:rPr lang="es-ES" altLang="x-none" sz="2400" dirty="0">
                <a:latin typeface="Comic Sans MS" panose="030F0702030302020204" pitchFamily="64" charset="0"/>
              </a:rPr>
              <a:t>.</a:t>
            </a:r>
          </a:p>
          <a:p>
            <a:pPr algn="just"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x-none" sz="2400" dirty="0">
                <a:latin typeface="Comic Sans MS" panose="030F0702030302020204" pitchFamily="64" charset="0"/>
              </a:rPr>
              <a:t>* El </a:t>
            </a:r>
            <a:r>
              <a:rPr lang="es-ES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segundo índice </a:t>
            </a:r>
            <a:r>
              <a:rPr lang="es-ES" altLang="x-none" sz="2400" dirty="0">
                <a:latin typeface="Comic Sans MS" panose="030F0702030302020204" pitchFamily="64" charset="0"/>
              </a:rPr>
              <a:t>referencia las </a:t>
            </a:r>
            <a:r>
              <a:rPr lang="es-ES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columnas</a:t>
            </a:r>
            <a:r>
              <a:rPr lang="es-ES" altLang="x-none" sz="2400" dirty="0">
                <a:latin typeface="Comic Sans MS" panose="030F0702030302020204" pitchFamily="64" charset="0"/>
              </a:rPr>
              <a:t>.</a:t>
            </a:r>
          </a:p>
          <a:p>
            <a:pPr algn="just"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x-none" sz="2400" dirty="0">
                <a:latin typeface="Comic Sans MS" panose="030F0702030302020204" pitchFamily="64" charset="0"/>
              </a:rPr>
              <a:t>* Los </a:t>
            </a:r>
            <a:r>
              <a:rPr lang="es-ES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índices</a:t>
            </a:r>
            <a:r>
              <a:rPr lang="es-ES" altLang="x-none" sz="2400" dirty="0">
                <a:latin typeface="Comic Sans MS" panose="030F0702030302020204" pitchFamily="64" charset="0"/>
              </a:rPr>
              <a:t> se empiezan a contar </a:t>
            </a:r>
            <a:r>
              <a:rPr lang="es-ES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a partir de 0</a:t>
            </a:r>
            <a:r>
              <a:rPr lang="es-ES" altLang="x-none" sz="2400" dirty="0">
                <a:latin typeface="Comic Sans MS" panose="030F0702030302020204" pitchFamily="64" charset="0"/>
              </a:rPr>
              <a:t>.</a:t>
            </a:r>
          </a:p>
          <a:p>
            <a:pPr algn="just"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x-none" sz="2400" dirty="0">
                <a:latin typeface="Comic Sans MS" panose="030F0702030302020204" pitchFamily="64" charset="0"/>
              </a:rPr>
              <a:t>* En una matriz de </a:t>
            </a:r>
            <a:r>
              <a:rPr lang="es-ES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mxn</a:t>
            </a:r>
            <a:r>
              <a:rPr lang="es-ES" altLang="x-none" sz="2400" dirty="0">
                <a:latin typeface="Comic Sans MS" panose="030F0702030302020204" pitchFamily="64" charset="0"/>
              </a:rPr>
              <a:t> sus índices irán de 0 a </a:t>
            </a:r>
            <a:r>
              <a:rPr lang="es-ES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m-1 </a:t>
            </a:r>
            <a:r>
              <a:rPr lang="es-ES" altLang="x-none" sz="2400" dirty="0">
                <a:latin typeface="Comic Sans MS" panose="030F0702030302020204" pitchFamily="64" charset="0"/>
              </a:rPr>
              <a:t>para las filas y de 0 </a:t>
            </a:r>
            <a:r>
              <a:rPr lang="es-ES" altLang="x-none" sz="2400" dirty="0">
                <a:solidFill>
                  <a:srgbClr val="C00000"/>
                </a:solidFill>
                <a:latin typeface="Comic Sans MS" panose="030F0702030302020204" pitchFamily="64" charset="0"/>
              </a:rPr>
              <a:t>a n-1 </a:t>
            </a:r>
            <a:r>
              <a:rPr lang="es-ES" altLang="x-none" sz="2400" dirty="0">
                <a:latin typeface="Comic Sans MS" panose="030F0702030302020204" pitchFamily="64" charset="0"/>
              </a:rPr>
              <a:t>para las columnas.</a:t>
            </a:r>
            <a:endParaRPr lang="es-ES" altLang="x-none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38" y="3738563"/>
            <a:ext cx="4238625" cy="2554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291" name="Text Box 3"/>
          <p:cNvSpPr txBox="1"/>
          <p:nvPr/>
        </p:nvSpPr>
        <p:spPr>
          <a:xfrm>
            <a:off x="228600" y="1143000"/>
            <a:ext cx="8229600" cy="43672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entury Gothic" pitchFamily="34" charset="0"/>
              </a:rPr>
              <a:t>	</a:t>
            </a:r>
          </a:p>
          <a:p>
            <a:pPr marL="457200" indent="-457200">
              <a:spcBef>
                <a:spcPct val="50000"/>
              </a:spcBef>
            </a:pPr>
            <a:endParaRPr lang="es-ES_tradnl" altLang="x-none" sz="2800" b="1" dirty="0">
              <a:latin typeface="Century Gothic" pitchFamily="34" charset="0"/>
            </a:endParaRPr>
          </a:p>
          <a:p>
            <a:pPr marL="457200" indent="-457200">
              <a:spcBef>
                <a:spcPct val="50000"/>
              </a:spcBef>
            </a:pPr>
            <a:endParaRPr lang="es-ES_tradnl" altLang="x-none" sz="2800" b="1" dirty="0">
              <a:latin typeface="Century Gothic" pitchFamily="34" charset="0"/>
            </a:endParaRPr>
          </a:p>
          <a:p>
            <a:pPr marL="457200" indent="-457200">
              <a:spcBef>
                <a:spcPct val="50000"/>
              </a:spcBef>
            </a:pPr>
            <a:endParaRPr lang="es-ES_tradnl" altLang="x-none" sz="2800" b="1" dirty="0">
              <a:latin typeface="Century Gothic" pitchFamily="34" charset="0"/>
            </a:endParaRPr>
          </a:p>
          <a:p>
            <a:pPr marL="457200" indent="-457200">
              <a:spcBef>
                <a:spcPct val="50000"/>
              </a:spcBef>
            </a:pPr>
            <a:endParaRPr lang="es-ES_tradnl" altLang="x-none" sz="2800" b="1" dirty="0">
              <a:latin typeface="Century Gothic" pitchFamily="34" charset="0"/>
            </a:endParaRPr>
          </a:p>
          <a:p>
            <a:pPr marL="457200" indent="-457200" algn="ctr">
              <a:spcBef>
                <a:spcPct val="50000"/>
              </a:spcBef>
            </a:pPr>
            <a:r>
              <a:rPr lang="es-ES_tradnl" altLang="x-none" sz="2800" dirty="0">
                <a:latin typeface="Comic Sans MS" panose="030F0702030302020204" pitchFamily="64" charset="0"/>
              </a:rPr>
              <a:t>Arreglo bidimensional 3 filas y 2 columnas</a:t>
            </a:r>
          </a:p>
          <a:p>
            <a:pPr marL="457200" indent="-457200">
              <a:spcBef>
                <a:spcPct val="50000"/>
              </a:spcBef>
            </a:pPr>
            <a:endParaRPr lang="es-ES" altLang="x-none" sz="2800" b="1" dirty="0">
              <a:latin typeface="Century Gothic" pitchFamily="34" charset="0"/>
            </a:endParaRPr>
          </a:p>
        </p:txBody>
      </p:sp>
      <p:graphicFrame>
        <p:nvGraphicFramePr>
          <p:cNvPr id="7173" name="Group 5"/>
          <p:cNvGraphicFramePr>
            <a:graphicFrameLocks noGrp="1"/>
          </p:cNvGraphicFramePr>
          <p:nvPr/>
        </p:nvGraphicFramePr>
        <p:xfrm>
          <a:off x="2590800" y="1524000"/>
          <a:ext cx="3352800" cy="21844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Oscar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Sarah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Juan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Diana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Jhon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Andrea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10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/>
          <p:nvPr/>
        </p:nvSpPr>
        <p:spPr>
          <a:xfrm>
            <a:off x="381000" y="914400"/>
            <a:ext cx="8305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315" name="Text Box 3"/>
          <p:cNvSpPr txBox="1"/>
          <p:nvPr/>
        </p:nvSpPr>
        <p:spPr>
          <a:xfrm>
            <a:off x="228600" y="1143000"/>
            <a:ext cx="8229600" cy="43672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entury Gothic" pitchFamily="34" charset="0"/>
              </a:rPr>
              <a:t>	                      </a:t>
            </a:r>
            <a:r>
              <a:rPr lang="es-ES_tradnl" altLang="x-none" sz="2800" i="1" dirty="0">
                <a:latin typeface="Century Gothic" pitchFamily="34" charset="0"/>
              </a:rPr>
              <a:t>0                 1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b="1" dirty="0">
                <a:latin typeface="Century Gothic" pitchFamily="34" charset="0"/>
              </a:rPr>
              <a:t>			</a:t>
            </a:r>
            <a:r>
              <a:rPr lang="es-ES_tradnl" altLang="x-none" sz="2800" i="1" dirty="0">
                <a:latin typeface="Century Gothic" pitchFamily="34" charset="0"/>
              </a:rPr>
              <a:t>0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i="1" dirty="0">
                <a:latin typeface="Century Gothic" pitchFamily="34" charset="0"/>
              </a:rPr>
              <a:t>			1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i="1" dirty="0">
                <a:latin typeface="Century Gothic" pitchFamily="34" charset="0"/>
              </a:rPr>
              <a:t>			2</a:t>
            </a:r>
          </a:p>
          <a:p>
            <a:pPr marL="457200" indent="-457200">
              <a:spcBef>
                <a:spcPct val="50000"/>
              </a:spcBef>
            </a:pPr>
            <a:endParaRPr lang="es-ES_tradnl" altLang="x-none" sz="2800" b="1" dirty="0">
              <a:latin typeface="Century Gothic" pitchFamily="3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altLang="x-none" sz="2800" dirty="0">
                <a:latin typeface="Century Gothic" pitchFamily="34" charset="0"/>
              </a:rPr>
              <a:t>	</a:t>
            </a:r>
            <a:r>
              <a:rPr lang="es-ES_tradnl" altLang="x-none" sz="2800" dirty="0">
                <a:latin typeface="Comic Sans MS" panose="030F0702030302020204" pitchFamily="64" charset="0"/>
              </a:rPr>
              <a:t>Arreglo bidimensional 3 filas y 2 columnas</a:t>
            </a:r>
          </a:p>
          <a:p>
            <a:pPr marL="457200" indent="-457200">
              <a:spcBef>
                <a:spcPct val="50000"/>
              </a:spcBef>
            </a:pPr>
            <a:endParaRPr lang="es-ES" altLang="x-none" sz="2800" b="1" dirty="0">
              <a:latin typeface="Comic Sans MS" panose="030F0702030302020204" pitchFamily="64" charset="0"/>
            </a:endParaRPr>
          </a:p>
        </p:txBody>
      </p:sp>
      <p:graphicFrame>
        <p:nvGraphicFramePr>
          <p:cNvPr id="8197" name="Group 5"/>
          <p:cNvGraphicFramePr>
            <a:graphicFrameLocks noGrp="1"/>
          </p:cNvGraphicFramePr>
          <p:nvPr/>
        </p:nvGraphicFramePr>
        <p:xfrm>
          <a:off x="2500313" y="1643063"/>
          <a:ext cx="3352800" cy="21844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Oscar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Sarah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Juan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Diana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Jhon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ES_tradn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4" charset="0"/>
                        </a:rPr>
                        <a:t>Andrea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34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_tradnl" sz="30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Matrices </a:t>
            </a:r>
            <a:endParaRPr kumimoji="0" lang="es-ES" sz="30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ntilla-1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Plantilla-1</Template>
  <TotalTime>185</TotalTime>
  <Words>1590</Words>
  <Application>Microsoft Office PowerPoint</Application>
  <PresentationFormat>Presentación en pantalla (4:3)</PresentationFormat>
  <Paragraphs>526</Paragraphs>
  <Slides>47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5" baseType="lpstr">
      <vt:lpstr>Arial</vt:lpstr>
      <vt:lpstr>Calibri</vt:lpstr>
      <vt:lpstr>Century Gothic</vt:lpstr>
      <vt:lpstr>Comic Sans MS</vt:lpstr>
      <vt:lpstr>Tw Cen MT</vt:lpstr>
      <vt:lpstr>Verdana</vt:lpstr>
      <vt:lpstr>Wingdings</vt:lpstr>
      <vt:lpstr>Plantilla-1</vt:lpstr>
      <vt:lpstr>MATRICES</vt:lpstr>
      <vt:lpstr>Presentación de PowerPoint</vt:lpstr>
      <vt:lpstr>MATRICES</vt:lpstr>
      <vt:lpstr>matrices</vt:lpstr>
      <vt:lpstr>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Matrices </vt:lpstr>
      <vt:lpstr>Matrices </vt:lpstr>
      <vt:lpstr>Matrices </vt:lpstr>
    </vt:vector>
  </TitlesOfParts>
  <Company>familia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</dc:creator>
  <cp:lastModifiedBy>'MARISOL GOMEZ RAMIREZ'</cp:lastModifiedBy>
  <cp:revision>135</cp:revision>
  <dcterms:created xsi:type="dcterms:W3CDTF">2010-01-28T04:14:27Z</dcterms:created>
  <dcterms:modified xsi:type="dcterms:W3CDTF">2020-11-21T20:02:52Z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3082-11.2.0.8684</vt:lpwstr>
  </property>
</Properties>
</file>