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5DADC-7510-4518-A277-F408787EF8A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A70528-9694-4976-8FBF-F5E9BA461AE4}">
      <dgm:prSet/>
      <dgm:spPr/>
      <dgm:t>
        <a:bodyPr/>
        <a:lstStyle/>
        <a:p>
          <a:r>
            <a:rPr lang="en-US"/>
            <a:t>An algorithm to handle aperiodic service</a:t>
          </a:r>
        </a:p>
      </dgm:t>
    </dgm:pt>
    <dgm:pt modelId="{78F7E578-808C-4253-A048-C172E4C63C7A}" type="parTrans" cxnId="{65B0DBDD-00EB-445A-9287-640836EF1FB7}">
      <dgm:prSet/>
      <dgm:spPr/>
      <dgm:t>
        <a:bodyPr/>
        <a:lstStyle/>
        <a:p>
          <a:endParaRPr lang="en-US"/>
        </a:p>
      </dgm:t>
    </dgm:pt>
    <dgm:pt modelId="{25E59263-2D8C-467F-90FE-B388BE935D81}" type="sibTrans" cxnId="{65B0DBDD-00EB-445A-9287-640836EF1FB7}">
      <dgm:prSet/>
      <dgm:spPr/>
      <dgm:t>
        <a:bodyPr/>
        <a:lstStyle/>
        <a:p>
          <a:endParaRPr lang="en-US"/>
        </a:p>
      </dgm:t>
    </dgm:pt>
    <dgm:pt modelId="{FA452699-A783-44E0-AFD0-B985E6E813E8}">
      <dgm:prSet/>
      <dgm:spPr/>
      <dgm:t>
        <a:bodyPr/>
        <a:lstStyle/>
        <a:p>
          <a:r>
            <a:rPr lang="en-US"/>
            <a:t>Contains a task name ‘Slack Stealer’</a:t>
          </a:r>
        </a:p>
      </dgm:t>
    </dgm:pt>
    <dgm:pt modelId="{CD85FEDB-A2FF-4EB1-9951-2519283EA160}" type="parTrans" cxnId="{0EE2F93D-A829-4009-859F-FB6E1077679F}">
      <dgm:prSet/>
      <dgm:spPr/>
      <dgm:t>
        <a:bodyPr/>
        <a:lstStyle/>
        <a:p>
          <a:endParaRPr lang="en-US"/>
        </a:p>
      </dgm:t>
    </dgm:pt>
    <dgm:pt modelId="{E2997F76-1AA5-4326-BCDE-B1DE2CB9C4FF}" type="sibTrans" cxnId="{0EE2F93D-A829-4009-859F-FB6E1077679F}">
      <dgm:prSet/>
      <dgm:spPr/>
      <dgm:t>
        <a:bodyPr/>
        <a:lstStyle/>
        <a:p>
          <a:endParaRPr lang="en-US"/>
        </a:p>
      </dgm:t>
    </dgm:pt>
    <dgm:pt modelId="{AFD29D49-9ACC-4BF3-BEEB-21F044DE90BB}">
      <dgm:prSet/>
      <dgm:spPr/>
      <dgm:t>
        <a:bodyPr/>
        <a:lstStyle/>
        <a:p>
          <a:r>
            <a:rPr lang="en-US" dirty="0"/>
            <a:t>Slack means the time unit that is not contain any task or idle.</a:t>
          </a:r>
        </a:p>
      </dgm:t>
    </dgm:pt>
    <dgm:pt modelId="{C7319A6D-2D70-4DB6-9EE1-9BF9E67C698E}" type="parTrans" cxnId="{3E4E90C9-994F-4AA7-8602-6761FE228DCD}">
      <dgm:prSet/>
      <dgm:spPr/>
      <dgm:t>
        <a:bodyPr/>
        <a:lstStyle/>
        <a:p>
          <a:endParaRPr lang="en-US"/>
        </a:p>
      </dgm:t>
    </dgm:pt>
    <dgm:pt modelId="{8A5971C8-C4A1-4BA3-83CC-00EC88F7FA43}" type="sibTrans" cxnId="{3E4E90C9-994F-4AA7-8602-6761FE228DCD}">
      <dgm:prSet/>
      <dgm:spPr/>
      <dgm:t>
        <a:bodyPr/>
        <a:lstStyle/>
        <a:p>
          <a:endParaRPr lang="en-US"/>
        </a:p>
      </dgm:t>
    </dgm:pt>
    <dgm:pt modelId="{98434E8D-48AB-46A8-AE4E-1840083C3D53}">
      <dgm:prSet/>
      <dgm:spPr/>
      <dgm:t>
        <a:bodyPr/>
        <a:lstStyle/>
        <a:p>
          <a:r>
            <a:rPr lang="en-US" dirty="0"/>
            <a:t>The stealer will steal all processing time from periodic task to try to provide time for aperiodic service</a:t>
          </a:r>
        </a:p>
      </dgm:t>
    </dgm:pt>
    <dgm:pt modelId="{ABE9B565-81DB-46D4-BCD7-220A6DF353AA}" type="parTrans" cxnId="{67F5B930-3703-4914-A6CA-AD33EBA53A86}">
      <dgm:prSet/>
      <dgm:spPr/>
      <dgm:t>
        <a:bodyPr/>
        <a:lstStyle/>
        <a:p>
          <a:endParaRPr lang="en-DE"/>
        </a:p>
      </dgm:t>
    </dgm:pt>
    <dgm:pt modelId="{49FF39E3-8998-4D5A-AE32-32E9E0FB0E75}" type="sibTrans" cxnId="{67F5B930-3703-4914-A6CA-AD33EBA53A86}">
      <dgm:prSet/>
      <dgm:spPr/>
      <dgm:t>
        <a:bodyPr/>
        <a:lstStyle/>
        <a:p>
          <a:endParaRPr lang="en-DE"/>
        </a:p>
      </dgm:t>
    </dgm:pt>
    <dgm:pt modelId="{3B2347AF-5796-46CE-A38D-AAA7C1C67839}" type="pres">
      <dgm:prSet presAssocID="{B365DADC-7510-4518-A277-F408787EF8AD}" presName="matrix" presStyleCnt="0">
        <dgm:presLayoutVars>
          <dgm:chMax val="1"/>
          <dgm:dir/>
          <dgm:resizeHandles val="exact"/>
        </dgm:presLayoutVars>
      </dgm:prSet>
      <dgm:spPr/>
    </dgm:pt>
    <dgm:pt modelId="{A4E76BC6-66A5-4591-AFF6-DB190B4A4404}" type="pres">
      <dgm:prSet presAssocID="{B365DADC-7510-4518-A277-F408787EF8AD}" presName="diamond" presStyleLbl="bgShp" presStyleIdx="0" presStyleCnt="1"/>
      <dgm:spPr/>
    </dgm:pt>
    <dgm:pt modelId="{7464564F-D95D-4C58-B658-B4C64AA58AD9}" type="pres">
      <dgm:prSet presAssocID="{B365DADC-7510-4518-A277-F408787EF8A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BA3F0B-D8CE-4FD7-BF26-8EBCF80559A4}" type="pres">
      <dgm:prSet presAssocID="{B365DADC-7510-4518-A277-F408787EF8A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2BD083-1C5C-4116-95CD-45829658568A}" type="pres">
      <dgm:prSet presAssocID="{B365DADC-7510-4518-A277-F408787EF8A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33536C-984D-443B-9865-03B786EB11E8}" type="pres">
      <dgm:prSet presAssocID="{B365DADC-7510-4518-A277-F408787EF8A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F5B930-3703-4914-A6CA-AD33EBA53A86}" srcId="{B365DADC-7510-4518-A277-F408787EF8AD}" destId="{98434E8D-48AB-46A8-AE4E-1840083C3D53}" srcOrd="3" destOrd="0" parTransId="{ABE9B565-81DB-46D4-BCD7-220A6DF353AA}" sibTransId="{49FF39E3-8998-4D5A-AE32-32E9E0FB0E75}"/>
    <dgm:cxn modelId="{3C94FD30-D1F7-446C-B127-2261AEAC7323}" type="presOf" srcId="{AFD29D49-9ACC-4BF3-BEEB-21F044DE90BB}" destId="{2C2BD083-1C5C-4116-95CD-45829658568A}" srcOrd="0" destOrd="0" presId="urn:microsoft.com/office/officeart/2005/8/layout/matrix3"/>
    <dgm:cxn modelId="{0EE2F93D-A829-4009-859F-FB6E1077679F}" srcId="{B365DADC-7510-4518-A277-F408787EF8AD}" destId="{FA452699-A783-44E0-AFD0-B985E6E813E8}" srcOrd="1" destOrd="0" parTransId="{CD85FEDB-A2FF-4EB1-9951-2519283EA160}" sibTransId="{E2997F76-1AA5-4326-BCDE-B1DE2CB9C4FF}"/>
    <dgm:cxn modelId="{EE19C088-C8B6-4BCE-A2E5-55C677D3AAF6}" type="presOf" srcId="{B365DADC-7510-4518-A277-F408787EF8AD}" destId="{3B2347AF-5796-46CE-A38D-AAA7C1C67839}" srcOrd="0" destOrd="0" presId="urn:microsoft.com/office/officeart/2005/8/layout/matrix3"/>
    <dgm:cxn modelId="{05E44D90-44DF-4AEF-9DF9-42C9BC1B33CB}" type="presOf" srcId="{98434E8D-48AB-46A8-AE4E-1840083C3D53}" destId="{E633536C-984D-443B-9865-03B786EB11E8}" srcOrd="0" destOrd="0" presId="urn:microsoft.com/office/officeart/2005/8/layout/matrix3"/>
    <dgm:cxn modelId="{3E4E90C9-994F-4AA7-8602-6761FE228DCD}" srcId="{B365DADC-7510-4518-A277-F408787EF8AD}" destId="{AFD29D49-9ACC-4BF3-BEEB-21F044DE90BB}" srcOrd="2" destOrd="0" parTransId="{C7319A6D-2D70-4DB6-9EE1-9BF9E67C698E}" sibTransId="{8A5971C8-C4A1-4BA3-83CC-00EC88F7FA43}"/>
    <dgm:cxn modelId="{0BFC8EDD-DA70-429D-9EA0-696B5DBA3001}" type="presOf" srcId="{C7A70528-9694-4976-8FBF-F5E9BA461AE4}" destId="{7464564F-D95D-4C58-B658-B4C64AA58AD9}" srcOrd="0" destOrd="0" presId="urn:microsoft.com/office/officeart/2005/8/layout/matrix3"/>
    <dgm:cxn modelId="{65B0DBDD-00EB-445A-9287-640836EF1FB7}" srcId="{B365DADC-7510-4518-A277-F408787EF8AD}" destId="{C7A70528-9694-4976-8FBF-F5E9BA461AE4}" srcOrd="0" destOrd="0" parTransId="{78F7E578-808C-4253-A048-C172E4C63C7A}" sibTransId="{25E59263-2D8C-467F-90FE-B388BE935D81}"/>
    <dgm:cxn modelId="{6EE776EB-21D6-46C4-86B0-D9F03C8D0B72}" type="presOf" srcId="{FA452699-A783-44E0-AFD0-B985E6E813E8}" destId="{57BA3F0B-D8CE-4FD7-BF26-8EBCF80559A4}" srcOrd="0" destOrd="0" presId="urn:microsoft.com/office/officeart/2005/8/layout/matrix3"/>
    <dgm:cxn modelId="{D378286B-49DF-4948-9590-C118C4951900}" type="presParOf" srcId="{3B2347AF-5796-46CE-A38D-AAA7C1C67839}" destId="{A4E76BC6-66A5-4591-AFF6-DB190B4A4404}" srcOrd="0" destOrd="0" presId="urn:microsoft.com/office/officeart/2005/8/layout/matrix3"/>
    <dgm:cxn modelId="{A103B1B0-3032-48C6-A2C5-68154C77D208}" type="presParOf" srcId="{3B2347AF-5796-46CE-A38D-AAA7C1C67839}" destId="{7464564F-D95D-4C58-B658-B4C64AA58AD9}" srcOrd="1" destOrd="0" presId="urn:microsoft.com/office/officeart/2005/8/layout/matrix3"/>
    <dgm:cxn modelId="{B56A5D36-A210-42A2-945E-C014D0F3DF31}" type="presParOf" srcId="{3B2347AF-5796-46CE-A38D-AAA7C1C67839}" destId="{57BA3F0B-D8CE-4FD7-BF26-8EBCF80559A4}" srcOrd="2" destOrd="0" presId="urn:microsoft.com/office/officeart/2005/8/layout/matrix3"/>
    <dgm:cxn modelId="{FBABAD6D-E126-44B7-AF28-0486617F4E8E}" type="presParOf" srcId="{3B2347AF-5796-46CE-A38D-AAA7C1C67839}" destId="{2C2BD083-1C5C-4116-95CD-45829658568A}" srcOrd="3" destOrd="0" presId="urn:microsoft.com/office/officeart/2005/8/layout/matrix3"/>
    <dgm:cxn modelId="{1FAF6074-7DA3-45FA-A2C4-8306B2066DC7}" type="presParOf" srcId="{3B2347AF-5796-46CE-A38D-AAA7C1C67839}" destId="{E633536C-984D-443B-9865-03B786EB11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65488-8312-48C2-B13E-7AF466C30E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7FCC2-1B9A-48B9-91F0-72C5D24F399D}">
      <dgm:prSet/>
      <dgm:spPr/>
      <dgm:t>
        <a:bodyPr/>
        <a:lstStyle/>
        <a:p>
          <a:r>
            <a:rPr lang="en-US" dirty="0"/>
            <a:t>It schedule and handle aperiodic task as soon as possible.</a:t>
          </a:r>
        </a:p>
      </dgm:t>
    </dgm:pt>
    <dgm:pt modelId="{3CC55298-92AB-4568-9B39-2E76C8B98DF4}" type="parTrans" cxnId="{00BE47AE-7FF5-4611-9FE5-2071ED921C20}">
      <dgm:prSet/>
      <dgm:spPr/>
      <dgm:t>
        <a:bodyPr/>
        <a:lstStyle/>
        <a:p>
          <a:endParaRPr lang="en-US"/>
        </a:p>
      </dgm:t>
    </dgm:pt>
    <dgm:pt modelId="{7579C9ED-F622-4283-B588-73074BC473C9}" type="sibTrans" cxnId="{00BE47AE-7FF5-4611-9FE5-2071ED921C20}">
      <dgm:prSet/>
      <dgm:spPr/>
      <dgm:t>
        <a:bodyPr/>
        <a:lstStyle/>
        <a:p>
          <a:endParaRPr lang="en-US"/>
        </a:p>
      </dgm:t>
    </dgm:pt>
    <dgm:pt modelId="{470481FC-CA20-4E14-A5DF-177B8F7CC586}">
      <dgm:prSet/>
      <dgm:spPr/>
      <dgm:t>
        <a:bodyPr/>
        <a:lstStyle/>
        <a:p>
          <a:r>
            <a:rPr lang="en-US" dirty="0"/>
            <a:t>To maintain long term reliability of the desired program.</a:t>
          </a:r>
        </a:p>
      </dgm:t>
    </dgm:pt>
    <dgm:pt modelId="{8B9CE4DC-CF34-485D-BF34-115D4D58DFB3}" type="sibTrans" cxnId="{88DB8495-3935-437C-8868-6192E0016A3E}">
      <dgm:prSet/>
      <dgm:spPr/>
      <dgm:t>
        <a:bodyPr/>
        <a:lstStyle/>
        <a:p>
          <a:endParaRPr lang="en-US"/>
        </a:p>
      </dgm:t>
    </dgm:pt>
    <dgm:pt modelId="{3CFEEA38-2E13-46B3-B985-3A3ECDA2B18B}" type="parTrans" cxnId="{88DB8495-3935-437C-8868-6192E0016A3E}">
      <dgm:prSet/>
      <dgm:spPr/>
      <dgm:t>
        <a:bodyPr/>
        <a:lstStyle/>
        <a:p>
          <a:endParaRPr lang="en-US"/>
        </a:p>
      </dgm:t>
    </dgm:pt>
    <dgm:pt modelId="{3E03E3F5-35B1-43C6-A20C-D415B87DC935}">
      <dgm:prSet/>
      <dgm:spPr/>
      <dgm:t>
        <a:bodyPr/>
        <a:lstStyle/>
        <a:p>
          <a:r>
            <a:rPr lang="en-US"/>
            <a:t>To </a:t>
          </a:r>
          <a:r>
            <a:rPr lang="en-US" dirty="0"/>
            <a:t>guarantee the </a:t>
          </a:r>
          <a:r>
            <a:rPr lang="en-US" dirty="0" err="1"/>
            <a:t>schedulability</a:t>
          </a:r>
          <a:r>
            <a:rPr lang="en-US" dirty="0"/>
            <a:t> of all critical tasks in worst-case conditions</a:t>
          </a:r>
        </a:p>
      </dgm:t>
    </dgm:pt>
    <dgm:pt modelId="{D09897DF-3F7F-43AE-B5B4-00D3B62F01A3}" type="parTrans" cxnId="{DF97477B-2FE5-42F3-9B2B-FEB76B4A6C32}">
      <dgm:prSet/>
      <dgm:spPr/>
      <dgm:t>
        <a:bodyPr/>
        <a:lstStyle/>
        <a:p>
          <a:endParaRPr lang="en-DE"/>
        </a:p>
      </dgm:t>
    </dgm:pt>
    <dgm:pt modelId="{8D25AD5C-CACB-49FB-9AB5-73D989FD6C50}" type="sibTrans" cxnId="{DF97477B-2FE5-42F3-9B2B-FEB76B4A6C32}">
      <dgm:prSet/>
      <dgm:spPr/>
      <dgm:t>
        <a:bodyPr/>
        <a:lstStyle/>
        <a:p>
          <a:endParaRPr lang="en-DE"/>
        </a:p>
      </dgm:t>
    </dgm:pt>
    <dgm:pt modelId="{D03C878F-B65D-432D-99E2-0914F2A46CED}" type="pres">
      <dgm:prSet presAssocID="{99765488-8312-48C2-B13E-7AF466C30E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AD7AA0-63ED-4AA3-ABE4-BC1601F71562}" type="pres">
      <dgm:prSet presAssocID="{E157FCC2-1B9A-48B9-91F0-72C5D24F399D}" presName="hierRoot1" presStyleCnt="0"/>
      <dgm:spPr/>
    </dgm:pt>
    <dgm:pt modelId="{6956BCC4-EADA-468D-B5BD-094A42D95A43}" type="pres">
      <dgm:prSet presAssocID="{E157FCC2-1B9A-48B9-91F0-72C5D24F399D}" presName="composite" presStyleCnt="0"/>
      <dgm:spPr/>
    </dgm:pt>
    <dgm:pt modelId="{08FCB95C-6A92-45FA-BA9E-2CD18CC32EEB}" type="pres">
      <dgm:prSet presAssocID="{E157FCC2-1B9A-48B9-91F0-72C5D24F399D}" presName="background" presStyleLbl="node0" presStyleIdx="0" presStyleCnt="3"/>
      <dgm:spPr/>
    </dgm:pt>
    <dgm:pt modelId="{38D874F3-B4E7-469D-A284-EF7A2FB36B27}" type="pres">
      <dgm:prSet presAssocID="{E157FCC2-1B9A-48B9-91F0-72C5D24F399D}" presName="text" presStyleLbl="fgAcc0" presStyleIdx="0" presStyleCnt="3">
        <dgm:presLayoutVars>
          <dgm:chPref val="3"/>
        </dgm:presLayoutVars>
      </dgm:prSet>
      <dgm:spPr/>
    </dgm:pt>
    <dgm:pt modelId="{1D0290C3-D3CA-41B3-B66B-F146E9EF3A6F}" type="pres">
      <dgm:prSet presAssocID="{E157FCC2-1B9A-48B9-91F0-72C5D24F399D}" presName="hierChild2" presStyleCnt="0"/>
      <dgm:spPr/>
    </dgm:pt>
    <dgm:pt modelId="{5DE39C7E-719A-48B8-98F5-02CC9A2BD7DF}" type="pres">
      <dgm:prSet presAssocID="{3E03E3F5-35B1-43C6-A20C-D415B87DC935}" presName="hierRoot1" presStyleCnt="0"/>
      <dgm:spPr/>
    </dgm:pt>
    <dgm:pt modelId="{778547C0-1104-401D-A4E8-C82462B2CA97}" type="pres">
      <dgm:prSet presAssocID="{3E03E3F5-35B1-43C6-A20C-D415B87DC935}" presName="composite" presStyleCnt="0"/>
      <dgm:spPr/>
    </dgm:pt>
    <dgm:pt modelId="{2153C634-4D28-41A8-ADD5-D1FCA0BC4C26}" type="pres">
      <dgm:prSet presAssocID="{3E03E3F5-35B1-43C6-A20C-D415B87DC935}" presName="background" presStyleLbl="node0" presStyleIdx="1" presStyleCnt="3"/>
      <dgm:spPr/>
    </dgm:pt>
    <dgm:pt modelId="{27E57F27-DE26-4A87-ACCC-30E653E04416}" type="pres">
      <dgm:prSet presAssocID="{3E03E3F5-35B1-43C6-A20C-D415B87DC935}" presName="text" presStyleLbl="fgAcc0" presStyleIdx="1" presStyleCnt="3">
        <dgm:presLayoutVars>
          <dgm:chPref val="3"/>
        </dgm:presLayoutVars>
      </dgm:prSet>
      <dgm:spPr/>
    </dgm:pt>
    <dgm:pt modelId="{DF745DF9-51FE-45A4-936D-4DC3493C1C8A}" type="pres">
      <dgm:prSet presAssocID="{3E03E3F5-35B1-43C6-A20C-D415B87DC935}" presName="hierChild2" presStyleCnt="0"/>
      <dgm:spPr/>
    </dgm:pt>
    <dgm:pt modelId="{60ECBE79-C1A2-419C-8A3A-006E320885C7}" type="pres">
      <dgm:prSet presAssocID="{470481FC-CA20-4E14-A5DF-177B8F7CC586}" presName="hierRoot1" presStyleCnt="0"/>
      <dgm:spPr/>
    </dgm:pt>
    <dgm:pt modelId="{D7717203-F744-4D51-A6A5-4AB1293A73CE}" type="pres">
      <dgm:prSet presAssocID="{470481FC-CA20-4E14-A5DF-177B8F7CC586}" presName="composite" presStyleCnt="0"/>
      <dgm:spPr/>
    </dgm:pt>
    <dgm:pt modelId="{469ECD9D-414B-4D60-942D-2EAC78004351}" type="pres">
      <dgm:prSet presAssocID="{470481FC-CA20-4E14-A5DF-177B8F7CC586}" presName="background" presStyleLbl="node0" presStyleIdx="2" presStyleCnt="3"/>
      <dgm:spPr/>
    </dgm:pt>
    <dgm:pt modelId="{CF39D7B8-2137-4210-966A-66119D4B6577}" type="pres">
      <dgm:prSet presAssocID="{470481FC-CA20-4E14-A5DF-177B8F7CC586}" presName="text" presStyleLbl="fgAcc0" presStyleIdx="2" presStyleCnt="3">
        <dgm:presLayoutVars>
          <dgm:chPref val="3"/>
        </dgm:presLayoutVars>
      </dgm:prSet>
      <dgm:spPr/>
    </dgm:pt>
    <dgm:pt modelId="{A87D8981-7A64-4312-8938-FAD11B9EB47B}" type="pres">
      <dgm:prSet presAssocID="{470481FC-CA20-4E14-A5DF-177B8F7CC586}" presName="hierChild2" presStyleCnt="0"/>
      <dgm:spPr/>
    </dgm:pt>
  </dgm:ptLst>
  <dgm:cxnLst>
    <dgm:cxn modelId="{85487E39-4697-4138-B566-E1C9E50B40A0}" type="presOf" srcId="{E157FCC2-1B9A-48B9-91F0-72C5D24F399D}" destId="{38D874F3-B4E7-469D-A284-EF7A2FB36B27}" srcOrd="0" destOrd="0" presId="urn:microsoft.com/office/officeart/2005/8/layout/hierarchy1"/>
    <dgm:cxn modelId="{0558A252-770C-4E77-91B2-2865CDF94374}" type="presOf" srcId="{99765488-8312-48C2-B13E-7AF466C30EB9}" destId="{D03C878F-B65D-432D-99E2-0914F2A46CED}" srcOrd="0" destOrd="0" presId="urn:microsoft.com/office/officeart/2005/8/layout/hierarchy1"/>
    <dgm:cxn modelId="{DF97477B-2FE5-42F3-9B2B-FEB76B4A6C32}" srcId="{99765488-8312-48C2-B13E-7AF466C30EB9}" destId="{3E03E3F5-35B1-43C6-A20C-D415B87DC935}" srcOrd="1" destOrd="0" parTransId="{D09897DF-3F7F-43AE-B5B4-00D3B62F01A3}" sibTransId="{8D25AD5C-CACB-49FB-9AB5-73D989FD6C50}"/>
    <dgm:cxn modelId="{B1A80182-96FC-4F45-ABDC-1AC07BF5B48B}" type="presOf" srcId="{470481FC-CA20-4E14-A5DF-177B8F7CC586}" destId="{CF39D7B8-2137-4210-966A-66119D4B6577}" srcOrd="0" destOrd="0" presId="urn:microsoft.com/office/officeart/2005/8/layout/hierarchy1"/>
    <dgm:cxn modelId="{88DB8495-3935-437C-8868-6192E0016A3E}" srcId="{99765488-8312-48C2-B13E-7AF466C30EB9}" destId="{470481FC-CA20-4E14-A5DF-177B8F7CC586}" srcOrd="2" destOrd="0" parTransId="{3CFEEA38-2E13-46B3-B985-3A3ECDA2B18B}" sibTransId="{8B9CE4DC-CF34-485D-BF34-115D4D58DFB3}"/>
    <dgm:cxn modelId="{00BE47AE-7FF5-4611-9FE5-2071ED921C20}" srcId="{99765488-8312-48C2-B13E-7AF466C30EB9}" destId="{E157FCC2-1B9A-48B9-91F0-72C5D24F399D}" srcOrd="0" destOrd="0" parTransId="{3CC55298-92AB-4568-9B39-2E76C8B98DF4}" sibTransId="{7579C9ED-F622-4283-B588-73074BC473C9}"/>
    <dgm:cxn modelId="{F08853E0-B7A6-4A8C-8AF8-DA65ED0B5FCD}" type="presOf" srcId="{3E03E3F5-35B1-43C6-A20C-D415B87DC935}" destId="{27E57F27-DE26-4A87-ACCC-30E653E04416}" srcOrd="0" destOrd="0" presId="urn:microsoft.com/office/officeart/2005/8/layout/hierarchy1"/>
    <dgm:cxn modelId="{DA984D22-A25D-429D-B5F2-06522625CD47}" type="presParOf" srcId="{D03C878F-B65D-432D-99E2-0914F2A46CED}" destId="{D7AD7AA0-63ED-4AA3-ABE4-BC1601F71562}" srcOrd="0" destOrd="0" presId="urn:microsoft.com/office/officeart/2005/8/layout/hierarchy1"/>
    <dgm:cxn modelId="{2E1FA6B9-1CCD-4099-B2A9-9C908A0E9CDA}" type="presParOf" srcId="{D7AD7AA0-63ED-4AA3-ABE4-BC1601F71562}" destId="{6956BCC4-EADA-468D-B5BD-094A42D95A43}" srcOrd="0" destOrd="0" presId="urn:microsoft.com/office/officeart/2005/8/layout/hierarchy1"/>
    <dgm:cxn modelId="{9F4CCE20-E70F-4B4E-A889-2522D2768F95}" type="presParOf" srcId="{6956BCC4-EADA-468D-B5BD-094A42D95A43}" destId="{08FCB95C-6A92-45FA-BA9E-2CD18CC32EEB}" srcOrd="0" destOrd="0" presId="urn:microsoft.com/office/officeart/2005/8/layout/hierarchy1"/>
    <dgm:cxn modelId="{0E42FF9A-44A8-4CD6-BA8E-7D8123B8B846}" type="presParOf" srcId="{6956BCC4-EADA-468D-B5BD-094A42D95A43}" destId="{38D874F3-B4E7-469D-A284-EF7A2FB36B27}" srcOrd="1" destOrd="0" presId="urn:microsoft.com/office/officeart/2005/8/layout/hierarchy1"/>
    <dgm:cxn modelId="{318F1BF4-C30F-458C-AD3F-7B975CF8059B}" type="presParOf" srcId="{D7AD7AA0-63ED-4AA3-ABE4-BC1601F71562}" destId="{1D0290C3-D3CA-41B3-B66B-F146E9EF3A6F}" srcOrd="1" destOrd="0" presId="urn:microsoft.com/office/officeart/2005/8/layout/hierarchy1"/>
    <dgm:cxn modelId="{E2EE52A3-00B1-409A-A2AE-B23E1CC29BAE}" type="presParOf" srcId="{D03C878F-B65D-432D-99E2-0914F2A46CED}" destId="{5DE39C7E-719A-48B8-98F5-02CC9A2BD7DF}" srcOrd="1" destOrd="0" presId="urn:microsoft.com/office/officeart/2005/8/layout/hierarchy1"/>
    <dgm:cxn modelId="{61C170B7-7D49-473E-A5D4-39EAA96055E5}" type="presParOf" srcId="{5DE39C7E-719A-48B8-98F5-02CC9A2BD7DF}" destId="{778547C0-1104-401D-A4E8-C82462B2CA97}" srcOrd="0" destOrd="0" presId="urn:microsoft.com/office/officeart/2005/8/layout/hierarchy1"/>
    <dgm:cxn modelId="{3A499135-22E4-446A-9D5E-0783436C77B3}" type="presParOf" srcId="{778547C0-1104-401D-A4E8-C82462B2CA97}" destId="{2153C634-4D28-41A8-ADD5-D1FCA0BC4C26}" srcOrd="0" destOrd="0" presId="urn:microsoft.com/office/officeart/2005/8/layout/hierarchy1"/>
    <dgm:cxn modelId="{CF4C268D-DD3E-4EEA-9033-1D56BCE7C599}" type="presParOf" srcId="{778547C0-1104-401D-A4E8-C82462B2CA97}" destId="{27E57F27-DE26-4A87-ACCC-30E653E04416}" srcOrd="1" destOrd="0" presId="urn:microsoft.com/office/officeart/2005/8/layout/hierarchy1"/>
    <dgm:cxn modelId="{A04A7C07-F435-4466-9A90-3A0DE97D399E}" type="presParOf" srcId="{5DE39C7E-719A-48B8-98F5-02CC9A2BD7DF}" destId="{DF745DF9-51FE-45A4-936D-4DC3493C1C8A}" srcOrd="1" destOrd="0" presId="urn:microsoft.com/office/officeart/2005/8/layout/hierarchy1"/>
    <dgm:cxn modelId="{30A72BBD-8242-4B51-83EB-84B6072A7D27}" type="presParOf" srcId="{D03C878F-B65D-432D-99E2-0914F2A46CED}" destId="{60ECBE79-C1A2-419C-8A3A-006E320885C7}" srcOrd="2" destOrd="0" presId="urn:microsoft.com/office/officeart/2005/8/layout/hierarchy1"/>
    <dgm:cxn modelId="{63A5D14E-8CF3-477C-B3BC-E10710A6B32A}" type="presParOf" srcId="{60ECBE79-C1A2-419C-8A3A-006E320885C7}" destId="{D7717203-F744-4D51-A6A5-4AB1293A73CE}" srcOrd="0" destOrd="0" presId="urn:microsoft.com/office/officeart/2005/8/layout/hierarchy1"/>
    <dgm:cxn modelId="{38F15407-25A5-433C-A11E-4D15C3A71A42}" type="presParOf" srcId="{D7717203-F744-4D51-A6A5-4AB1293A73CE}" destId="{469ECD9D-414B-4D60-942D-2EAC78004351}" srcOrd="0" destOrd="0" presId="urn:microsoft.com/office/officeart/2005/8/layout/hierarchy1"/>
    <dgm:cxn modelId="{181F4C2C-43A0-4786-A532-DC1AF33FD8D4}" type="presParOf" srcId="{D7717203-F744-4D51-A6A5-4AB1293A73CE}" destId="{CF39D7B8-2137-4210-966A-66119D4B6577}" srcOrd="1" destOrd="0" presId="urn:microsoft.com/office/officeart/2005/8/layout/hierarchy1"/>
    <dgm:cxn modelId="{A5D8FB76-CC51-4648-B52A-DDDD0D3674B2}" type="presParOf" srcId="{60ECBE79-C1A2-419C-8A3A-006E320885C7}" destId="{A87D8981-7A64-4312-8938-FAD11B9EB4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76BC6-66A5-4591-AFF6-DB190B4A4404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4564F-D95D-4C58-B658-B4C64AA58AD9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 algorithm to handle aperiodic service</a:t>
          </a:r>
        </a:p>
      </dsp:txBody>
      <dsp:txXfrm>
        <a:off x="1007221" y="627745"/>
        <a:ext cx="1937228" cy="1937228"/>
      </dsp:txXfrm>
    </dsp:sp>
    <dsp:sp modelId="{57BA3F0B-D8CE-4FD7-BF26-8EBCF80559A4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Contains a task name ‘Slack Stealer’</a:t>
          </a:r>
        </a:p>
      </dsp:txBody>
      <dsp:txXfrm>
        <a:off x="3319190" y="627745"/>
        <a:ext cx="1937228" cy="1937228"/>
      </dsp:txXfrm>
    </dsp:sp>
    <dsp:sp modelId="{2C2BD083-1C5C-4116-95CD-45829658568A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Slack means the time unit that is not contain any task or idle.</a:t>
          </a:r>
        </a:p>
      </dsp:txBody>
      <dsp:txXfrm>
        <a:off x="1007221" y="2939714"/>
        <a:ext cx="1937228" cy="1937228"/>
      </dsp:txXfrm>
    </dsp:sp>
    <dsp:sp modelId="{E633536C-984D-443B-9865-03B786EB11E8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stealer will steal all processing time from periodic task to try to provide time for aperiodic service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B95C-6A92-45FA-BA9E-2CD18CC32EEB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874F3-B4E7-469D-A284-EF7A2FB36B27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schedule and handle aperiodic task as soon as possible.</a:t>
          </a:r>
        </a:p>
      </dsp:txBody>
      <dsp:txXfrm>
        <a:off x="394737" y="1117886"/>
        <a:ext cx="2930037" cy="1819255"/>
      </dsp:txXfrm>
    </dsp:sp>
    <dsp:sp modelId="{2153C634-4D28-41A8-ADD5-D1FCA0BC4C26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57F27-DE26-4A87-ACCC-30E653E04416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</a:t>
          </a:r>
          <a:r>
            <a:rPr lang="en-US" sz="2400" kern="1200" dirty="0"/>
            <a:t>guarantee the </a:t>
          </a:r>
          <a:r>
            <a:rPr lang="en-US" sz="2400" kern="1200" dirty="0" err="1"/>
            <a:t>schedulability</a:t>
          </a:r>
          <a:r>
            <a:rPr lang="en-US" sz="2400" kern="1200" dirty="0"/>
            <a:t> of all critical tasks in worst-case conditions</a:t>
          </a:r>
        </a:p>
      </dsp:txBody>
      <dsp:txXfrm>
        <a:off x="4114250" y="1117886"/>
        <a:ext cx="2930037" cy="1819255"/>
      </dsp:txXfrm>
    </dsp:sp>
    <dsp:sp modelId="{469ECD9D-414B-4D60-942D-2EAC78004351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9D7B8-2137-4210-966A-66119D4B6577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maintain long term reliability of the desired program.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D50D-0E8D-F452-D43B-66D8D575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FD95-AA74-19C9-A0E9-FE68499E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3173-136B-34AC-718A-E5147E17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1631-8284-DC17-DA9B-155A4E23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D6FF-36A1-09F1-1EF6-32928B5D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2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244-1569-66E2-16E5-DA9C8971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EA35-FE88-277C-FCB6-C794B5D0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B841-6DEA-3DC5-DF65-8B368FD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1D3D-4449-D8CC-71B7-F13121D4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458A-2480-49A5-670A-6CA4E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644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5D2-C198-C361-AC3A-80681BCD1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6FCF4-2F4E-6D61-E339-883C45CD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A832-C6A7-8FDC-21BE-79ADDE93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A65-6B58-6A56-FCB1-51555043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A821-5FBE-9549-1C39-ABB60DC4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4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3EB4-C590-B51A-F491-AEAE6668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B4B3-3ED3-4985-F094-199077F5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6F22-A689-C7D2-AB02-292995A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B83E-7E5F-0552-7CC3-08F4881C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730-F028-9929-B80C-1F031313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4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B703-57F4-9345-2E98-61EE8904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0AC3-C2DA-6F17-0494-DB9FFB3C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8E96-CF4A-2A19-DAE7-97CC4133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D2B2-EB79-2F53-04F0-1CFB1FAA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9CB8-B711-35A8-7B91-D927AD6D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2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11F5-DB99-52E1-342E-4B1E351E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370C-D987-6BA9-0BB7-52D9F3D6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E1FC-27E0-CAF7-C34A-C9BEFE8F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035E-E674-0DE4-ADE2-BF81518E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A719-B252-63E4-2F6A-096C289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6321-FD6D-DA34-7823-F07EE969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00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704D-4567-0758-5490-2A7D8E7F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EF70-C1B9-609F-BDDB-7F2458CC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C27E7-6333-681B-85B8-0489D148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4288C-0A34-AAEA-9B5C-EA82CF47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1580-6DF6-56EA-878A-CCD7A059A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844BA-C4B1-956E-16C4-D295AE1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0E1ED-6ABB-3114-FFDB-52F9FFAA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AAE4C-E0A3-CAFE-875B-B852EE3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41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0D4B-AB9D-FC17-8A98-64CA5ADE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0AAC-7E0E-9C62-0B8C-B974D93F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14772-7222-2094-ED61-031B19F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E372-DD9D-C2B2-19E6-0A5331B8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4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788BC-6CAC-9B82-410B-0E75628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C5E97-107B-BDA8-EB0D-9DBD8999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C3F4-BAC7-38AA-ADF9-E657C7BF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6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A58-BEBF-CFD9-9AB9-178438A2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61E6-7E02-5284-1A7F-99A184A8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2194-4ABC-8588-E25C-B0E715D4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39C6-B61C-02F2-7641-A13CD596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3F-F334-B62A-5DEC-6650B29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629F-1231-F537-6EDE-D461517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7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C255-D292-D487-27F8-D32FDC9C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22F3-17B4-E572-3947-B6F45F36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AFCB-1473-4F7C-6416-A2E90565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5B569-A207-3CC9-7E4D-DF13DC7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00E1-6C1E-C7FB-55ED-D5D2614C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F5E6B-6154-3384-50DC-C0BC25F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072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F9735-D276-D5E1-E8E5-FDC5578D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12EB5-FB65-C048-4B00-2250CD9A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03F0-D08D-9808-F54F-9F7881CA5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8655-51CC-492A-996E-D269C134BA84}" type="datetimeFigureOut">
              <a:rPr lang="en-DE" smtClean="0"/>
              <a:t>18/06/2022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F466-A328-94EE-C6F4-A58C4132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9520-C125-B9C3-7DB0-A798C9537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BCFD-15A6-4561-8E29-765003D843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42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aKimi/Real-Time-Systems/blob/main/Slack%20Stealing%20Documentation.pdf" TargetMode="External"/><Relationship Id="rId2" Type="http://schemas.openxmlformats.org/officeDocument/2006/relationships/hyperlink" Target="https://github.com/VillaKimi/Real-Time-Systems/blob/main/Slack%20Stealing%20Uppaal.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1FB0-6505-C08E-5E5D-FBE262DF2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Muhammad Amirul Hakimi bin Zaprunnizam</a:t>
            </a:r>
            <a:endParaRPr lang="en-DE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FABC-2A15-400E-9921-E26B4F6FA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Slack Stealing</a:t>
            </a:r>
            <a:endParaRPr lang="en-DE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D4CCE-AD0E-AF64-F897-097A3BF8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What is Slack Stealing?</a:t>
            </a:r>
            <a:endParaRPr lang="en-DE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12540-BFB9-DB36-FA53-7BFDC4A36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3133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62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DC487-9D5D-5C60-5E82-E1237359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Why use Slack Stealing?</a:t>
            </a:r>
            <a:endParaRPr lang="en-DE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428E8-BB5B-A97C-1291-D2D17A85C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0586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7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7053-EA47-DBF3-C2A1-D43BD771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E"/>
                </a:solidFill>
              </a:rPr>
              <a:t>Model of Slack Stealing</a:t>
            </a:r>
          </a:p>
        </p:txBody>
      </p: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69DF2D4-FD94-66D8-34A3-572C007B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"/>
          <a:stretch/>
        </p:blipFill>
        <p:spPr>
          <a:xfrm>
            <a:off x="1034669" y="367808"/>
            <a:ext cx="4444237" cy="3464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70364-08AD-F7D5-329D-CCE8DE7C0096}"/>
              </a:ext>
            </a:extLst>
          </p:cNvPr>
          <p:cNvSpPr txBox="1"/>
          <p:nvPr/>
        </p:nvSpPr>
        <p:spPr>
          <a:xfrm>
            <a:off x="4763069" y="4272030"/>
            <a:ext cx="6590732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E"/>
                </a:solidFill>
              </a:rPr>
              <a:t>Figure (a) shows how periodic scheduling schedule when there is no aperiodic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E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E"/>
                </a:solidFill>
              </a:rPr>
              <a:t>Figure (b) shows an aperiodic request of three units arrives at time t = 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1F324-27B2-34E2-CFA0-34DF817DC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97134"/>
              </p:ext>
            </p:extLst>
          </p:nvPr>
        </p:nvGraphicFramePr>
        <p:xfrm>
          <a:off x="6024169" y="1080496"/>
          <a:ext cx="5625286" cy="1890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966">
                  <a:extLst>
                    <a:ext uri="{9D8B030D-6E8A-4147-A177-3AD203B41FA5}">
                      <a16:colId xmlns:a16="http://schemas.microsoft.com/office/drawing/2014/main" val="2531457167"/>
                    </a:ext>
                  </a:extLst>
                </a:gridCol>
                <a:gridCol w="2006809">
                  <a:extLst>
                    <a:ext uri="{9D8B030D-6E8A-4147-A177-3AD203B41FA5}">
                      <a16:colId xmlns:a16="http://schemas.microsoft.com/office/drawing/2014/main" val="3840215408"/>
                    </a:ext>
                  </a:extLst>
                </a:gridCol>
                <a:gridCol w="1903511">
                  <a:extLst>
                    <a:ext uri="{9D8B030D-6E8A-4147-A177-3AD203B41FA5}">
                      <a16:colId xmlns:a16="http://schemas.microsoft.com/office/drawing/2014/main" val="317854812"/>
                    </a:ext>
                  </a:extLst>
                </a:gridCol>
              </a:tblGrid>
              <a:tr h="89495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Periodic task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Periods /</a:t>
                      </a:r>
                      <a:r>
                        <a:rPr lang="x-none" sz="1900" spc="-5" dirty="0">
                          <a:effectLst/>
                        </a:rPr>
                        <a:t> T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Execution Time/</a:t>
                      </a:r>
                      <a:r>
                        <a:rPr lang="x-none" sz="1900" spc="-5" dirty="0">
                          <a:effectLst/>
                        </a:rPr>
                        <a:t> C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775432579"/>
                  </a:ext>
                </a:extLst>
              </a:tr>
              <a:tr h="49766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900" spc="-5">
                          <a:effectLst/>
                        </a:rPr>
                        <a:t>τ</a:t>
                      </a:r>
                      <a:r>
                        <a:rPr lang="x-none" sz="1500" spc="-5">
                          <a:effectLst/>
                        </a:rPr>
                        <a:t>1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4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>
                          <a:effectLst/>
                        </a:rPr>
                        <a:t>1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962735862"/>
                  </a:ext>
                </a:extLst>
              </a:tr>
              <a:tr h="49766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900" spc="-5">
                          <a:effectLst/>
                        </a:rPr>
                        <a:t>τ</a:t>
                      </a:r>
                      <a:r>
                        <a:rPr lang="x-none" sz="1500" spc="-5">
                          <a:effectLst/>
                        </a:rPr>
                        <a:t>2</a:t>
                      </a:r>
                      <a:endParaRPr lang="en-DE" sz="19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5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900" spc="-5" dirty="0">
                          <a:effectLst/>
                        </a:rPr>
                        <a:t>2</a:t>
                      </a:r>
                      <a:endParaRPr lang="en-DE" sz="19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29707" marR="129707" marT="0" marB="0"/>
                </a:tc>
                <a:extLst>
                  <a:ext uri="{0D108BD9-81ED-4DB2-BD59-A6C34878D82A}">
                    <a16:rowId xmlns:a16="http://schemas.microsoft.com/office/drawing/2014/main" val="3558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391D5-84F7-9CFE-21CE-F15FEE91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8" t="16493" r="11475" b="8813"/>
          <a:stretch/>
        </p:blipFill>
        <p:spPr>
          <a:xfrm>
            <a:off x="1287464" y="3057525"/>
            <a:ext cx="3598301" cy="20941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1F5C6-A2BE-726A-58B5-3A09EDB6B685}"/>
              </a:ext>
            </a:extLst>
          </p:cNvPr>
          <p:cNvSpPr txBox="1"/>
          <p:nvPr/>
        </p:nvSpPr>
        <p:spPr>
          <a:xfrm>
            <a:off x="1287464" y="5159375"/>
            <a:ext cx="3504172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Scheduling Task </a:t>
            </a:r>
            <a:endParaRPr lang="en-DE" sz="13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16C58-BA36-1366-7914-C3928F3F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14" y="3057525"/>
            <a:ext cx="3094692" cy="2148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959BF6-542A-31E1-FDD8-2592C6CA0C6E}"/>
              </a:ext>
            </a:extLst>
          </p:cNvPr>
          <p:cNvSpPr txBox="1"/>
          <p:nvPr/>
        </p:nvSpPr>
        <p:spPr>
          <a:xfrm>
            <a:off x="5229505" y="5151656"/>
            <a:ext cx="3286965" cy="5735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Request Task </a:t>
            </a:r>
            <a:endParaRPr lang="en-DE" sz="130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9EEE8-C6E2-EE80-C15D-4111BC69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582" y="2842558"/>
            <a:ext cx="1322097" cy="2316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9A0428-B4F1-C2A1-B77E-51C8BAB11866}"/>
              </a:ext>
            </a:extLst>
          </p:cNvPr>
          <p:cNvSpPr txBox="1"/>
          <p:nvPr/>
        </p:nvSpPr>
        <p:spPr>
          <a:xfrm>
            <a:off x="9172946" y="5206292"/>
            <a:ext cx="1731590" cy="5735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Simulation </a:t>
            </a:r>
            <a:endParaRPr lang="en-DE" sz="13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E231E-373C-133E-8170-BDC9C0E2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Simulation in UPPAAL</a:t>
            </a:r>
            <a:endParaRPr lang="en-DE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06346-ACF4-FEC3-E88B-18ACAC95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D432746-4B97-EB91-E46E-5A7BA0DC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48896"/>
            <a:ext cx="6780700" cy="37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9CB4E-9F21-052B-0541-4C17EE3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90A0-0F99-D7D2-C171-B19BD8F9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 err="1"/>
              <a:t>Thuel</a:t>
            </a:r>
            <a:r>
              <a:rPr lang="en-US" sz="2000" dirty="0"/>
              <a:t> and </a:t>
            </a:r>
            <a:r>
              <a:rPr lang="en-US" sz="2000" dirty="0" err="1"/>
              <a:t>Lehoczky</a:t>
            </a:r>
            <a:r>
              <a:rPr lang="en-US" sz="2000" dirty="0"/>
              <a:t>, ”Algorithms for scheduling hard aperiodic tasks in fixed-priority systems using slack stealing,” 1994 Proceedings Real-Time Systems Symposium, 1994, pp. 22-33, </a:t>
            </a:r>
            <a:r>
              <a:rPr lang="en-US" sz="2000" dirty="0" err="1"/>
              <a:t>doi</a:t>
            </a:r>
            <a:r>
              <a:rPr lang="en-US" sz="2000" dirty="0"/>
              <a:t>: 10.1109/REAL.1994.342733.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Real-Time-Systems/Slack Stealing Uppaal.xml at main · </a:t>
            </a:r>
            <a:r>
              <a:rPr lang="en-US" sz="2000" dirty="0" err="1">
                <a:hlinkClick r:id="rId2"/>
              </a:rPr>
              <a:t>VillaKimi</a:t>
            </a:r>
            <a:r>
              <a:rPr lang="en-US" sz="2000" dirty="0">
                <a:hlinkClick r:id="rId2"/>
              </a:rPr>
              <a:t>/Real-Time-Systems (github.com)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Real-Time-Systems/Slack Stealing Documentation.pdf at main · </a:t>
            </a:r>
            <a:r>
              <a:rPr lang="en-US" sz="2000" dirty="0" err="1">
                <a:hlinkClick r:id="rId3"/>
              </a:rPr>
              <a:t>VillaKimi</a:t>
            </a:r>
            <a:r>
              <a:rPr lang="en-US" sz="2000" dirty="0">
                <a:hlinkClick r:id="rId3"/>
              </a:rPr>
              <a:t>/Real-Time-Systems (github.com)</a:t>
            </a:r>
            <a:endParaRPr lang="en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77729-063F-4D7A-329D-8180A05F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Slack Stealing</vt:lpstr>
      <vt:lpstr>What is Slack Stealing?</vt:lpstr>
      <vt:lpstr>Why use Slack Stealing?</vt:lpstr>
      <vt:lpstr>Model of Slack Stealing</vt:lpstr>
      <vt:lpstr>Simulation in UPPAAL</vt:lpstr>
      <vt:lpstr>Performance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Stealing</dc:title>
  <dc:creator>Iqbal Fauzi</dc:creator>
  <cp:lastModifiedBy>Iqbal Fauzi</cp:lastModifiedBy>
  <cp:revision>10</cp:revision>
  <dcterms:created xsi:type="dcterms:W3CDTF">2022-06-11T09:09:44Z</dcterms:created>
  <dcterms:modified xsi:type="dcterms:W3CDTF">2022-06-18T20:27:14Z</dcterms:modified>
</cp:coreProperties>
</file>