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C43AB3-B507-42AA-8169-A574704A44FB}">
  <a:tblStyle styleId="{4EC43AB3-B507-42AA-8169-A574704A4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761f42e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761f42e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761f42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761f42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761f42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761f42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761f42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761f42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761f51f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761f51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7a2a82aa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7a2a82a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2eedc1d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2eedc1d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pop y rock, generos con muchos subgéneros, que abarcan variabilidad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761f42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d761f42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761f42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d761f42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eedc1d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eedc1d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2eedc1d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2eedc1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2eedc1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2eedc1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traduccón de las canciones en idioma distinto a inglés se intentó realizar con </a:t>
            </a:r>
            <a:r>
              <a:rPr b="1" i="1"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Googletrans </a:t>
            </a: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con </a:t>
            </a:r>
            <a:r>
              <a:rPr b="1" i="1"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Translate</a:t>
            </a: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Ninguna de las dos permitió hacer una traducción masiva, por lo tanto optamos por quedarnos con las canciones originales en inglés y deshechar el resto. Para detectar el idioma se utilizó </a:t>
            </a:r>
            <a:r>
              <a:rPr b="1" i="1"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Langdetect</a:t>
            </a: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mostró ser mucho más rápido que la función de detección de Googletrans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2eedc1d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2eedc1d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procesaba mejor las stop words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2eedc1d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2eedc1d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2eedc1d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2eedc1d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3445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Roboto"/>
                <a:ea typeface="Roboto"/>
                <a:cs typeface="Roboto"/>
                <a:sym typeface="Roboto"/>
              </a:rPr>
              <a:t>Clasif</a:t>
            </a:r>
            <a:r>
              <a:rPr lang="es-419" sz="3600">
                <a:latin typeface="Roboto"/>
                <a:ea typeface="Roboto"/>
                <a:cs typeface="Roboto"/>
                <a:sym typeface="Roboto"/>
              </a:rPr>
              <a:t>icación de géneros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latin typeface="Roboto"/>
                <a:ea typeface="Roboto"/>
                <a:cs typeface="Roboto"/>
                <a:sym typeface="Roboto"/>
              </a:rPr>
              <a:t>con NLP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033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Dino Ronconi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Leandro Yoo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Augusto Villamediana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Micaela Kim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200" y="87975"/>
            <a:ext cx="9334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5" y="865100"/>
            <a:ext cx="5407699" cy="36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5980250" y="689075"/>
            <a:ext cx="29697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Halls of justice painted green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Money talking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Power wolves beset your door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Hear them stalking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Soon you’ll please their appetite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They devour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Hammer of justice crushes you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Overpower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The ultimate in vanity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Exploiting their supremacy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I can’t believe the things you say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I can’t believe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I can’t believe the price you pay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Nothing can save you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Justice is lost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Justice is raped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Justice is gone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Pulling your strings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Justice is done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Seeking no truth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Winning is all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Find it so grim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</a:rPr>
              <a:t>...</a:t>
            </a:r>
            <a:endParaRPr i="1" sz="1000">
              <a:solidFill>
                <a:srgbClr val="FFFFFF"/>
              </a:solidFill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3230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¿Positivo o negativo? ¿Alegre o triste?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13230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¿Positivo o negativo? ¿Alegre o triste?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2825"/>
            <a:ext cx="3909750" cy="39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519775" y="912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Remember those walls I built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Well, baby, they're tumbling down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And they didn't even put up a fight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They didn't even make a sound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I found a way to let you win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But I never really had a doubt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Standing in the light of your halo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I got my angel now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It's like I've been awakened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Every rule I had you break it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It's the risk that I'm taking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I ain't never gonna shut you out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rgbClr val="FFFFFF"/>
                </a:solidFill>
              </a:rPr>
              <a:t>...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9920" r="25278" t="0"/>
          <a:stretch/>
        </p:blipFill>
        <p:spPr>
          <a:xfrm>
            <a:off x="477325" y="820425"/>
            <a:ext cx="4958900" cy="38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5626225" y="82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Oh, where have you been, my blue-eyed son?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Oh, where have you been, my darling young one?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I've stumbled on the side of twelve misty mountains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I've walked and I've crawled on six crooked highways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I've stepped in the middle of seven sad forests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I've been out in front of a dozen dead oceans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I've been ten thousand miles in the mouth of a graveyard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it's a hard, and it's a hard, it's a hard, and it's a hard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it's a hard rain's a-gonna fall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13230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latin typeface="Roboto"/>
                <a:ea typeface="Roboto"/>
                <a:cs typeface="Roboto"/>
                <a:sym typeface="Roboto"/>
              </a:rPr>
              <a:t>¿Positivo o negativo? ¿Alegre o triste?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71675"/>
            <a:ext cx="39999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Positividad / negatividad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Sentiment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50" y="1660325"/>
            <a:ext cx="3999899" cy="219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95025"/>
            <a:ext cx="3999899" cy="21981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585650" y="3969313"/>
            <a:ext cx="3602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Más positivos: 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Jazz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    R&amp;B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    Pop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030425" y="3946725"/>
            <a:ext cx="3000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 negativos:  </a:t>
            </a: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Hip-hop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Rock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647075" y="1827125"/>
            <a:ext cx="1095000" cy="20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030425" y="1776663"/>
            <a:ext cx="1095000" cy="20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Sentiment Analysis</a:t>
            </a:r>
            <a:endParaRPr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338400" y="1109000"/>
            <a:ext cx="39465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Emotions</a:t>
            </a: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 			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0" y="1558566"/>
            <a:ext cx="3999899" cy="2328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96875" y="3893936"/>
            <a:ext cx="1998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Más alegres: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 Jazz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 R&amp;B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 Pop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26" y="1534700"/>
            <a:ext cx="3999899" cy="23283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5078726" y="3893947"/>
            <a:ext cx="3000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 tristes:  </a:t>
            </a: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Rock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Electrónica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696875" y="1728664"/>
            <a:ext cx="1095000" cy="21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078726" y="1728664"/>
            <a:ext cx="1095000" cy="21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368825"/>
            <a:ext cx="4472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Sentiment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" y="1216625"/>
            <a:ext cx="1743664" cy="171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25" y="3035386"/>
            <a:ext cx="1795832" cy="162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163" y="3011425"/>
            <a:ext cx="1788412" cy="162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4236" y="1216613"/>
            <a:ext cx="1743664" cy="171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949" y="1209166"/>
            <a:ext cx="1743664" cy="171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8047" y="3035388"/>
            <a:ext cx="1847778" cy="16268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5" y="2629075"/>
            <a:ext cx="2836585" cy="1511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166" y="2637268"/>
            <a:ext cx="2836585" cy="149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188" y="1074688"/>
            <a:ext cx="2225859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6">
            <a:alphaModFix/>
          </a:blip>
          <a:srcRect b="0" l="9920" r="25278" t="0"/>
          <a:stretch/>
        </p:blipFill>
        <p:spPr>
          <a:xfrm>
            <a:off x="6391350" y="995213"/>
            <a:ext cx="1938245" cy="14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19000" y="4131309"/>
            <a:ext cx="2261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Confianza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Anticipación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Alegría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229924" y="4123650"/>
            <a:ext cx="2261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Alegría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Sorpresa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Anticipación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4825" y="1062250"/>
            <a:ext cx="1520400" cy="1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3712" y="2629791"/>
            <a:ext cx="2836576" cy="15104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3324468" y="4125772"/>
            <a:ext cx="2261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Confianza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Miedo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Alegría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368825"/>
            <a:ext cx="4472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Sentiment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9"/>
          <p:cNvGraphicFramePr/>
          <p:nvPr/>
        </p:nvGraphicFramePr>
        <p:xfrm>
          <a:off x="311700" y="8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{4EC43AB3-B507-42AA-8169-A574704A44FB}</a:tableStyleId>
              </a:tblPr>
              <a:tblGrid>
                <a:gridCol w="1875850"/>
                <a:gridCol w="3507100"/>
                <a:gridCol w="3255300"/>
              </a:tblGrid>
              <a:tr h="34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Todos los géneros (sin balanceo)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Todos los géneros menos “rock” &amp; “pop”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Árbol de decisión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0.42 ± 0.002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0.515 ± 0.002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Bagging AD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0.538 ± 0.003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1"/>
                          </a:solidFill>
                        </a:rPr>
                        <a:t>0.614 ± 0.002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74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0.545 ± 0.001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0.603 ± 0.001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3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Trees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0.554 ± 0.003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0.616 ± 0.0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0.56 ± 0.003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0.593 ± 0.001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28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Clasificación: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176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Clasificación: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328700" y="1513550"/>
            <a:ext cx="48285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269" name="Google Shape;269;p30"/>
          <p:cNvGraphicFramePr/>
          <p:nvPr/>
        </p:nvGraphicFramePr>
        <p:xfrm>
          <a:off x="1449675" y="101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{4EC43AB3-B507-42AA-8169-A574704A44FB}</a:tableStyleId>
              </a:tblPr>
              <a:tblGrid>
                <a:gridCol w="2389550"/>
                <a:gridCol w="4467475"/>
              </a:tblGrid>
              <a:tr h="41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Todos los géneros (balanceado)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RF PCA (40 dim)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1"/>
                          </a:solidFill>
                        </a:rPr>
                        <a:t>0.54 ± 0.002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RF SMOTE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0.44 ± 0.002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RF Undersample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0.275 ± 0.003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 SMOTE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0.366 ± 0.001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7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Caboost Undersample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0.309 ± 0.004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0" name="Google Shape;270;p30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Conclusión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1"/>
          <p:cNvSpPr txBox="1"/>
          <p:nvPr>
            <p:ph idx="4294967295" type="body"/>
          </p:nvPr>
        </p:nvSpPr>
        <p:spPr>
          <a:xfrm>
            <a:off x="311700" y="11716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Hay géneros mucho más específicos y menos variables que otros. El Rock y el Pop son géneros que acaparan una gran cantidad de subgéneros.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Hay géneros muy fácilmente identificables a partir de sus tópicos. Ejemplo: Hip-Hop, utiliza un lenguaje marcadamente informal. El Metal, asimismo, toca tópicos relacionados al dolor, destrucción, muerte, sangre,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La clasificación tomando solamente sentimientos y tópicos de una canción es difícil de lograr un alto nivel de </a:t>
            </a:r>
            <a:r>
              <a:rPr i="1" lang="es-419" sz="140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. Suponiendo un buen procesamiento de los datos, puede implicar que los géneros no son algo objetivamente clasificables o deben tomar mayor cantidad de datos tomando audio.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728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Roboto"/>
                <a:ea typeface="Roboto"/>
                <a:cs typeface="Roboto"/>
                <a:sym typeface="Roboto"/>
              </a:rPr>
              <a:t>Clasificar género a partir de letras de canciones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Gracias!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27150" y="3033625"/>
            <a:ext cx="1438800" cy="690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67200" y="3033625"/>
            <a:ext cx="2172300" cy="690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262125" y="3033625"/>
            <a:ext cx="2172300" cy="690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155725" y="3033625"/>
            <a:ext cx="2172300" cy="690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063300" y="3033625"/>
            <a:ext cx="1784700" cy="690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CONCLU-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SIÓN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200" y="87975"/>
            <a:ext cx="9334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60902" y="1206950"/>
            <a:ext cx="40995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Limpieza de datos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Años outliers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 género etiquetado: “Non Available” y “Other”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Canciones con letras muy cortas o muy extensas (menos de 50, más de 1000 como cortes)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Canciones en otros idiomas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Balanceo de clases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SMOTE y Random Undersampling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Preprocesamiento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00" y="1280460"/>
            <a:ext cx="4099500" cy="23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103575" y="1374600"/>
            <a:ext cx="3138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380,000+ letras de canciones de artistas de distintos géneros, ordenados por </a:t>
            </a: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año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933500" y="1374600"/>
            <a:ext cx="389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238 233 registros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 sz="1400">
                <a:latin typeface="Roboto"/>
                <a:ea typeface="Roboto"/>
                <a:cs typeface="Roboto"/>
                <a:sym typeface="Roboto"/>
              </a:rPr>
              <a:t>5 features: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Nombre de la canción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Año de publicación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Artista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Género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Letra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99" y="1374599"/>
            <a:ext cx="520775" cy="5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76" y="1828126"/>
            <a:ext cx="3249575" cy="28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Stop Words, CountVectorizer &amp; Tf - idf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1700" y="1337850"/>
            <a:ext cx="81906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Traducción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Traducción: </a:t>
            </a:r>
            <a:r>
              <a:rPr b="1" i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Googletrans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i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Translate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Detección de idioma: </a:t>
            </a:r>
            <a:r>
              <a:rPr b="1" i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Langdetect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ENGLISH_STOP_WORDS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EXTRA_STOP_WORDS = "baby","instrumental", "music", "lyrics", "song", "track", "guitar", "written"," band"," road", "black", "piece", "break", "verse", "solo", "singing", "lead", "single", "oh oh", "oh oh oh", "whoa", "ooh", "ah", "uh", "oh yeah", "oh baby", "yeah", "yeah yeah", "yeah yeah yeah", etc.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CountVectorizer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luego 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TfidfTransformer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(norm = 'l2')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556000" y="1135525"/>
            <a:ext cx="71463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LDA:  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dimensiones = 40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Roboto"/>
                <a:ea typeface="Roboto"/>
                <a:cs typeface="Roboto"/>
                <a:sym typeface="Roboto"/>
              </a:rPr>
              <a:t>EDA: Topic modelling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0" y="1682919"/>
            <a:ext cx="7756550" cy="151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5784" l="0" r="0" t="0"/>
          <a:stretch/>
        </p:blipFill>
        <p:spPr>
          <a:xfrm>
            <a:off x="556000" y="3148426"/>
            <a:ext cx="7756551" cy="15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Topic modelling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2590" l="0" r="0" t="-2590"/>
          <a:stretch/>
        </p:blipFill>
        <p:spPr>
          <a:xfrm>
            <a:off x="43425" y="1596775"/>
            <a:ext cx="4760699" cy="2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125" y="1596775"/>
            <a:ext cx="4129425" cy="240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56000" y="1135525"/>
            <a:ext cx="71463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LDA:  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dimensiones = 40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EDA: Topic modelling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0" y="4713600"/>
            <a:ext cx="1520400" cy="4299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344049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250141" y="4713600"/>
            <a:ext cx="2085600" cy="42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EXPLORACIÓN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157310" y="4713600"/>
            <a:ext cx="20856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25" y="1210625"/>
            <a:ext cx="5528840" cy="34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7065455" y="4713600"/>
            <a:ext cx="1713300" cy="429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