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a2b9dd8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a2b9dd8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a2b9dd81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a2b9dd8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a2b9dd81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a2b9dd81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311708" y="744575"/>
            <a:ext cx="8520600" cy="2052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b="1" lang="fi">
                <a:solidFill>
                  <a:schemeClr val="lt1"/>
                </a:solidFill>
              </a:rPr>
              <a:t>Self-moving parking disc</a:t>
            </a:r>
            <a:endParaRPr b="1">
              <a:solidFill>
                <a:schemeClr val="lt1"/>
              </a:solidFill>
            </a:endParaRPr>
          </a:p>
        </p:txBody>
      </p:sp>
      <p:sp>
        <p:nvSpPr>
          <p:cNvPr id="56" name="Google Shape;56;p13"/>
          <p:cNvSpPr txBox="1"/>
          <p:nvPr>
            <p:ph idx="1" type="subTitle"/>
          </p:nvPr>
        </p:nvSpPr>
        <p:spPr>
          <a:xfrm>
            <a:off x="311700" y="2834125"/>
            <a:ext cx="8520600" cy="792600"/>
          </a:xfrm>
          <a:prstGeom prst="rect">
            <a:avLst/>
          </a:prstGeom>
          <a:effectLst>
            <a:outerShdw blurRad="28575"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lang="fi">
                <a:solidFill>
                  <a:schemeClr val="lt1"/>
                </a:solidFill>
              </a:rPr>
              <a:t>Group 19</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2" name="Google Shape;62;p14"/>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chemeClr val="lt1"/>
                </a:solidFill>
              </a:rPr>
              <a:t>Introduction report 1/2</a:t>
            </a:r>
            <a:endParaRPr b="1">
              <a:solidFill>
                <a:schemeClr val="lt1"/>
              </a:solidFill>
            </a:endParaRPr>
          </a:p>
        </p:txBody>
      </p:sp>
      <p:sp>
        <p:nvSpPr>
          <p:cNvPr id="63" name="Google Shape;63;p14"/>
          <p:cNvSpPr txBox="1"/>
          <p:nvPr>
            <p:ph idx="1" type="body"/>
          </p:nvPr>
        </p:nvSpPr>
        <p:spPr>
          <a:xfrm>
            <a:off x="311700" y="1152475"/>
            <a:ext cx="8520600" cy="3416400"/>
          </a:xfrm>
          <a:prstGeom prst="rect">
            <a:avLst/>
          </a:prstGeom>
          <a:effectLst>
            <a:outerShdw blurRad="28575" rotWithShape="0" algn="bl">
              <a:srgbClr val="000000">
                <a:alpha val="50000"/>
              </a:srgbClr>
            </a:outerShdw>
          </a:effectLst>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95652"/>
              <a:buFont typeface="Arial"/>
              <a:buNone/>
            </a:pPr>
            <a:r>
              <a:rPr b="1" lang="fi" sz="1150">
                <a:solidFill>
                  <a:schemeClr val="lt1"/>
                </a:solidFill>
              </a:rPr>
              <a:t>- What is your concept? Describe the concept in detail.</a:t>
            </a:r>
            <a:endParaRPr b="1" sz="1150">
              <a:solidFill>
                <a:schemeClr val="lt1"/>
              </a:solidFill>
            </a:endParaRPr>
          </a:p>
          <a:p>
            <a:pPr indent="0" lvl="0" marL="0" rtl="0" algn="l">
              <a:spcBef>
                <a:spcPts val="1200"/>
              </a:spcBef>
              <a:spcAft>
                <a:spcPts val="0"/>
              </a:spcAft>
              <a:buClr>
                <a:schemeClr val="dk1"/>
              </a:buClr>
              <a:buSzPct val="95652"/>
              <a:buFont typeface="Arial"/>
              <a:buNone/>
            </a:pPr>
            <a:r>
              <a:t/>
            </a:r>
            <a:endParaRPr sz="1150">
              <a:solidFill>
                <a:schemeClr val="lt1"/>
              </a:solidFill>
            </a:endParaRPr>
          </a:p>
          <a:p>
            <a:pPr indent="0" lvl="0" marL="0" rtl="0" algn="l">
              <a:spcBef>
                <a:spcPts val="0"/>
              </a:spcBef>
              <a:spcAft>
                <a:spcPts val="0"/>
              </a:spcAft>
              <a:buClr>
                <a:schemeClr val="dk1"/>
              </a:buClr>
              <a:buSzPct val="95652"/>
              <a:buFont typeface="Arial"/>
              <a:buNone/>
            </a:pPr>
            <a:r>
              <a:rPr lang="fi" sz="1150">
                <a:solidFill>
                  <a:schemeClr val="lt1"/>
                </a:solidFill>
              </a:rPr>
              <a:t>Our concept is an automatic parking disc. A parking disc is needed to prevent parking tickets. A lot of parking lots have limited time that a certain car can park there. It shows the time of arrival for a traffic warden. We came up with a solution for not having to change the time of arrival manually. Our parking disc will do it automatically. </a:t>
            </a:r>
            <a:endParaRPr sz="1150">
              <a:solidFill>
                <a:schemeClr val="lt1"/>
              </a:solidFill>
            </a:endParaRPr>
          </a:p>
          <a:p>
            <a:pPr indent="0" lvl="0" marL="0" rtl="0" algn="l">
              <a:spcBef>
                <a:spcPts val="1200"/>
              </a:spcBef>
              <a:spcAft>
                <a:spcPts val="0"/>
              </a:spcAft>
              <a:buClr>
                <a:schemeClr val="dk1"/>
              </a:buClr>
              <a:buSzPct val="95652"/>
              <a:buFont typeface="Arial"/>
              <a:buNone/>
            </a:pPr>
            <a:r>
              <a:rPr lang="fi" sz="1150">
                <a:solidFill>
                  <a:schemeClr val="lt1"/>
                </a:solidFill>
              </a:rPr>
              <a:t>The disc will recognize when a car stops moving by using an accelerometer. When the Arduino recognizes that a car is parked (no accelerometer signal) it will stop rotating the parking disc and starts counting time. Every 12-hour count starts again until the Arduino recognizes that a car is on move. When the Arduino receives a strong enough signal from the accelerometer it will spin a motor that spins the disc equal to the time the car is parked. The disc is spinned every 60 seconds until the Arduino recognizes that the car is parked.</a:t>
            </a:r>
            <a:endParaRPr sz="1150">
              <a:solidFill>
                <a:schemeClr val="lt1"/>
              </a:solidFill>
            </a:endParaRPr>
          </a:p>
          <a:p>
            <a:pPr indent="0" lvl="0" marL="0" rtl="0" algn="l">
              <a:spcBef>
                <a:spcPts val="1200"/>
              </a:spcBef>
              <a:spcAft>
                <a:spcPts val="0"/>
              </a:spcAft>
              <a:buClr>
                <a:schemeClr val="dk1"/>
              </a:buClr>
              <a:buSzPct val="95652"/>
              <a:buFont typeface="Arial"/>
              <a:buNone/>
            </a:pPr>
            <a:r>
              <a:rPr b="1" lang="fi" sz="1150">
                <a:solidFill>
                  <a:schemeClr val="lt1"/>
                </a:solidFill>
              </a:rPr>
              <a:t>- How did you arrive at this concept? Describe your process.</a:t>
            </a:r>
            <a:endParaRPr b="1" sz="1150">
              <a:solidFill>
                <a:schemeClr val="lt1"/>
              </a:solidFill>
            </a:endParaRPr>
          </a:p>
          <a:p>
            <a:pPr indent="0" lvl="0" marL="0" rtl="0" algn="l">
              <a:spcBef>
                <a:spcPts val="1200"/>
              </a:spcBef>
              <a:spcAft>
                <a:spcPts val="0"/>
              </a:spcAft>
              <a:buClr>
                <a:schemeClr val="dk1"/>
              </a:buClr>
              <a:buSzPct val="95652"/>
              <a:buFont typeface="Arial"/>
              <a:buNone/>
            </a:pPr>
            <a:r>
              <a:rPr lang="fi" sz="1150">
                <a:solidFill>
                  <a:schemeClr val="lt1"/>
                </a:solidFill>
              </a:rPr>
              <a:t>Our process started with thinking about what would be useful and beneficial in everyday life and what would be possible to implement with the available resources. Our version of a parking disc would be handy, save us time, and everyone needs a parking disc, so we chose to go through with this idea.</a:t>
            </a:r>
            <a:endParaRPr sz="1150">
              <a:solidFill>
                <a:schemeClr val="lt1"/>
              </a:solidFill>
            </a:endParaRPr>
          </a:p>
          <a:p>
            <a:pPr indent="0" lvl="0" marL="0" rtl="0" algn="l">
              <a:spcBef>
                <a:spcPts val="1200"/>
              </a:spcBef>
              <a:spcAft>
                <a:spcPts val="0"/>
              </a:spcAft>
              <a:buClr>
                <a:schemeClr val="dk1"/>
              </a:buClr>
              <a:buSzPct val="95652"/>
              <a:buFont typeface="Arial"/>
              <a:buNone/>
            </a:pPr>
            <a:r>
              <a:rPr b="1" lang="fi" sz="1150">
                <a:solidFill>
                  <a:schemeClr val="lt1"/>
                </a:solidFill>
              </a:rPr>
              <a:t>- What were your design sketches? Describe functionality, other options you considered while deciding on your design.</a:t>
            </a:r>
            <a:endParaRPr b="1" sz="1150">
              <a:solidFill>
                <a:schemeClr val="lt1"/>
              </a:solidFill>
            </a:endParaRPr>
          </a:p>
          <a:p>
            <a:pPr indent="0" lvl="0" marL="0" rtl="0" algn="l">
              <a:spcBef>
                <a:spcPts val="1200"/>
              </a:spcBef>
              <a:spcAft>
                <a:spcPts val="1200"/>
              </a:spcAft>
              <a:buNone/>
            </a:pPr>
            <a:r>
              <a:rPr lang="fi" sz="1150">
                <a:solidFill>
                  <a:schemeClr val="lt1"/>
                </a:solidFill>
              </a:rPr>
              <a:t>We considered whether we wanted to make a digital or a traditional-looking parking disc, and in the end we decided to go with the latter. However, instead of making our disc out of plastic as it usually is, we want to use plywood.</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69" name="Google Shape;69;p15"/>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chemeClr val="lt1"/>
                </a:solidFill>
              </a:rPr>
              <a:t>Introduction report 2/2</a:t>
            </a:r>
            <a:endParaRPr b="1">
              <a:solidFill>
                <a:schemeClr val="lt1"/>
              </a:solidFill>
            </a:endParaRPr>
          </a:p>
        </p:txBody>
      </p:sp>
      <p:sp>
        <p:nvSpPr>
          <p:cNvPr id="70" name="Google Shape;70;p15"/>
          <p:cNvSpPr txBox="1"/>
          <p:nvPr>
            <p:ph idx="1" type="body"/>
          </p:nvPr>
        </p:nvSpPr>
        <p:spPr>
          <a:xfrm>
            <a:off x="311700" y="1152475"/>
            <a:ext cx="8520600" cy="3416400"/>
          </a:xfrm>
          <a:prstGeom prst="rect">
            <a:avLst/>
          </a:prstGeom>
          <a:effectLst>
            <a:outerShdw blurRad="14288" rotWithShape="0" algn="bl" dist="19050">
              <a:srgbClr val="000000">
                <a:alpha val="50000"/>
              </a:srgbClr>
            </a:outerShdw>
          </a:effectLst>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fi" sz="1150">
                <a:solidFill>
                  <a:schemeClr val="lt1"/>
                </a:solidFill>
              </a:rPr>
              <a:t>- How this can be realized? Describe processes, materials, initial bill of materials. </a:t>
            </a:r>
            <a:endParaRPr b="1" sz="1150">
              <a:solidFill>
                <a:schemeClr val="lt1"/>
              </a:solidFill>
            </a:endParaRPr>
          </a:p>
          <a:p>
            <a:pPr indent="-296148" lvl="0" marL="457200" rtl="0" algn="l">
              <a:spcBef>
                <a:spcPts val="1200"/>
              </a:spcBef>
              <a:spcAft>
                <a:spcPts val="0"/>
              </a:spcAft>
              <a:buClr>
                <a:schemeClr val="lt1"/>
              </a:buClr>
              <a:buSzPct val="100000"/>
              <a:buAutoNum type="arabicPeriod"/>
            </a:pPr>
            <a:r>
              <a:rPr lang="fi" sz="1150">
                <a:solidFill>
                  <a:schemeClr val="lt1"/>
                </a:solidFill>
              </a:rPr>
              <a:t>Ordering electronic parts &amp; rod</a:t>
            </a:r>
            <a:endParaRPr sz="1150">
              <a:solidFill>
                <a:schemeClr val="lt1"/>
              </a:solidFill>
            </a:endParaRPr>
          </a:p>
          <a:p>
            <a:pPr indent="-296148" lvl="0" marL="457200" rtl="0" algn="l">
              <a:spcBef>
                <a:spcPts val="0"/>
              </a:spcBef>
              <a:spcAft>
                <a:spcPts val="0"/>
              </a:spcAft>
              <a:buClr>
                <a:schemeClr val="lt1"/>
              </a:buClr>
              <a:buSzPct val="100000"/>
              <a:buAutoNum type="arabicPeriod"/>
            </a:pPr>
            <a:r>
              <a:rPr lang="fi" sz="1150">
                <a:solidFill>
                  <a:schemeClr val="lt1"/>
                </a:solidFill>
              </a:rPr>
              <a:t>Laser cutting top/bottom covers</a:t>
            </a:r>
            <a:endParaRPr sz="1150">
              <a:solidFill>
                <a:schemeClr val="lt1"/>
              </a:solidFill>
            </a:endParaRPr>
          </a:p>
          <a:p>
            <a:pPr indent="-296148" lvl="0" marL="457200" rtl="0" algn="l">
              <a:spcBef>
                <a:spcPts val="0"/>
              </a:spcBef>
              <a:spcAft>
                <a:spcPts val="0"/>
              </a:spcAft>
              <a:buClr>
                <a:schemeClr val="lt1"/>
              </a:buClr>
              <a:buSzPct val="100000"/>
              <a:buAutoNum type="arabicPeriod"/>
            </a:pPr>
            <a:r>
              <a:rPr lang="fi" sz="1150">
                <a:solidFill>
                  <a:schemeClr val="lt1"/>
                </a:solidFill>
              </a:rPr>
              <a:t>3D-printing cutting disc</a:t>
            </a:r>
            <a:endParaRPr sz="1150">
              <a:solidFill>
                <a:schemeClr val="lt1"/>
              </a:solidFill>
            </a:endParaRPr>
          </a:p>
          <a:p>
            <a:pPr indent="-296148" lvl="0" marL="457200" rtl="0" algn="l">
              <a:spcBef>
                <a:spcPts val="0"/>
              </a:spcBef>
              <a:spcAft>
                <a:spcPts val="0"/>
              </a:spcAft>
              <a:buClr>
                <a:schemeClr val="lt1"/>
              </a:buClr>
              <a:buSzPct val="100000"/>
              <a:buAutoNum type="arabicPeriod"/>
            </a:pPr>
            <a:r>
              <a:rPr lang="fi" sz="1150">
                <a:solidFill>
                  <a:schemeClr val="lt1"/>
                </a:solidFill>
              </a:rPr>
              <a:t>3D-printing screw like gear train</a:t>
            </a:r>
            <a:endParaRPr sz="1150">
              <a:solidFill>
                <a:schemeClr val="lt1"/>
              </a:solidFill>
            </a:endParaRPr>
          </a:p>
          <a:p>
            <a:pPr indent="-296148" lvl="0" marL="457200" rtl="0" algn="l">
              <a:spcBef>
                <a:spcPts val="0"/>
              </a:spcBef>
              <a:spcAft>
                <a:spcPts val="0"/>
              </a:spcAft>
              <a:buClr>
                <a:schemeClr val="lt1"/>
              </a:buClr>
              <a:buSzPct val="100000"/>
              <a:buAutoNum type="arabicPeriod"/>
            </a:pPr>
            <a:r>
              <a:rPr lang="fi" sz="1150">
                <a:solidFill>
                  <a:schemeClr val="lt1"/>
                </a:solidFill>
              </a:rPr>
              <a:t>Designing code</a:t>
            </a:r>
            <a:endParaRPr sz="1150">
              <a:solidFill>
                <a:schemeClr val="lt1"/>
              </a:solidFill>
            </a:endParaRPr>
          </a:p>
          <a:p>
            <a:pPr indent="-296148" lvl="0" marL="457200" rtl="0" algn="l">
              <a:spcBef>
                <a:spcPts val="0"/>
              </a:spcBef>
              <a:spcAft>
                <a:spcPts val="0"/>
              </a:spcAft>
              <a:buClr>
                <a:schemeClr val="lt1"/>
              </a:buClr>
              <a:buSzPct val="100000"/>
              <a:buAutoNum type="arabicPeriod"/>
            </a:pPr>
            <a:r>
              <a:rPr lang="fi" sz="1150">
                <a:solidFill>
                  <a:schemeClr val="lt1"/>
                </a:solidFill>
              </a:rPr>
              <a:t>Putting parts together</a:t>
            </a:r>
            <a:endParaRPr sz="1150">
              <a:solidFill>
                <a:schemeClr val="lt1"/>
              </a:solidFill>
            </a:endParaRPr>
          </a:p>
          <a:p>
            <a:pPr indent="0" lvl="0" marL="0" rtl="0" algn="l">
              <a:spcBef>
                <a:spcPts val="1200"/>
              </a:spcBef>
              <a:spcAft>
                <a:spcPts val="0"/>
              </a:spcAft>
              <a:buNone/>
            </a:pPr>
            <a:r>
              <a:rPr lang="fi" sz="1150">
                <a:solidFill>
                  <a:schemeClr val="lt1"/>
                </a:solidFill>
              </a:rPr>
              <a:t>Materials: Plywood, PLA printing filament and screws</a:t>
            </a:r>
            <a:endParaRPr sz="1150">
              <a:solidFill>
                <a:schemeClr val="lt1"/>
              </a:solidFill>
            </a:endParaRPr>
          </a:p>
          <a:p>
            <a:pPr indent="0" lvl="0" marL="0" rtl="0" algn="l">
              <a:spcBef>
                <a:spcPts val="1200"/>
              </a:spcBef>
              <a:spcAft>
                <a:spcPts val="0"/>
              </a:spcAft>
              <a:buClr>
                <a:schemeClr val="dk1"/>
              </a:buClr>
              <a:buSzPct val="95652"/>
              <a:buFont typeface="Arial"/>
              <a:buNone/>
            </a:pPr>
            <a:r>
              <a:rPr b="1" lang="fi" sz="1150">
                <a:solidFill>
                  <a:schemeClr val="lt1"/>
                </a:solidFill>
              </a:rPr>
              <a:t>- What is your reflection on your process? </a:t>
            </a:r>
            <a:endParaRPr b="1" sz="1150">
              <a:solidFill>
                <a:schemeClr val="lt1"/>
              </a:solidFill>
            </a:endParaRPr>
          </a:p>
          <a:p>
            <a:pPr indent="0" lvl="0" marL="0" rtl="0" algn="l">
              <a:spcBef>
                <a:spcPts val="1200"/>
              </a:spcBef>
              <a:spcAft>
                <a:spcPts val="0"/>
              </a:spcAft>
              <a:buClr>
                <a:schemeClr val="dk1"/>
              </a:buClr>
              <a:buSzPct val="100000"/>
              <a:buFont typeface="Arial"/>
              <a:buNone/>
            </a:pPr>
            <a:r>
              <a:t/>
            </a:r>
            <a:endParaRPr sz="1100">
              <a:solidFill>
                <a:schemeClr val="lt1"/>
              </a:solidFill>
            </a:endParaRPr>
          </a:p>
          <a:p>
            <a:pPr indent="0" lvl="0" marL="0" rtl="0" algn="l">
              <a:spcBef>
                <a:spcPts val="0"/>
              </a:spcBef>
              <a:spcAft>
                <a:spcPts val="0"/>
              </a:spcAft>
              <a:buClr>
                <a:schemeClr val="dk1"/>
              </a:buClr>
              <a:buSzPct val="95652"/>
              <a:buFont typeface="Arial"/>
              <a:buNone/>
            </a:pPr>
            <a:r>
              <a:rPr lang="fi" sz="1150">
                <a:solidFill>
                  <a:schemeClr val="lt1"/>
                </a:solidFill>
              </a:rPr>
              <a:t>We think we are well on track with the project and that it has progressed well so far. We found a topic for the project that interests all members of the team and suitable role and tasks for each of us. We believe that the project has a good level of challenge but is also feasible within the given time frame and our skill set.</a:t>
            </a:r>
            <a:endParaRPr sz="1150">
              <a:solidFill>
                <a:schemeClr val="lt1"/>
              </a:solidFill>
            </a:endParaRPr>
          </a:p>
          <a:p>
            <a:pPr indent="0" lvl="0" marL="0" rtl="0" algn="l">
              <a:spcBef>
                <a:spcPts val="1200"/>
              </a:spcBef>
              <a:spcAft>
                <a:spcPts val="0"/>
              </a:spcAft>
              <a:buNone/>
            </a:pPr>
            <a:r>
              <a:t/>
            </a:r>
            <a:endParaRPr sz="1150">
              <a:solidFill>
                <a:schemeClr val="lt1"/>
              </a:solidFill>
            </a:endParaRPr>
          </a:p>
          <a:p>
            <a:pPr indent="0" lvl="0" marL="0" rtl="0" algn="l">
              <a:spcBef>
                <a:spcPts val="1200"/>
              </a:spcBef>
              <a:spcAft>
                <a:spcPts val="1200"/>
              </a:spcAft>
              <a:buNone/>
            </a:pPr>
            <a:r>
              <a:t/>
            </a:r>
            <a:endParaRPr sz="115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fi"/>
              <a:t>Part list</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i" sz="1150">
                <a:solidFill>
                  <a:srgbClr val="373A3C"/>
                </a:solidFill>
                <a:highlight>
                  <a:srgbClr val="FFFFFF"/>
                </a:highlight>
              </a:rPr>
              <a:t>The parking disc includes these parts:</a:t>
            </a:r>
            <a:endParaRPr sz="1150">
              <a:solidFill>
                <a:srgbClr val="373A3C"/>
              </a:solidFill>
              <a:highlight>
                <a:srgbClr val="FFFFFF"/>
              </a:highlight>
            </a:endParaRPr>
          </a:p>
          <a:p>
            <a:pPr indent="-301625" lvl="0" marL="457200" rtl="0" algn="l">
              <a:spcBef>
                <a:spcPts val="1200"/>
              </a:spcBef>
              <a:spcAft>
                <a:spcPts val="0"/>
              </a:spcAft>
              <a:buClr>
                <a:srgbClr val="373A3C"/>
              </a:buClr>
              <a:buSzPts val="1150"/>
              <a:buChar char="●"/>
            </a:pPr>
            <a:r>
              <a:rPr lang="fi" sz="1150">
                <a:solidFill>
                  <a:srgbClr val="373A3C"/>
                </a:solidFill>
                <a:highlight>
                  <a:srgbClr val="FFFFFF"/>
                </a:highlight>
              </a:rPr>
              <a:t>Top cover (have text “saapumisaika” on it).</a:t>
            </a:r>
            <a:endParaRPr sz="1150">
              <a:solidFill>
                <a:srgbClr val="373A3C"/>
              </a:solidFill>
              <a:highlight>
                <a:srgbClr val="FFFFFF"/>
              </a:highlight>
            </a:endParaRPr>
          </a:p>
          <a:p>
            <a:pPr indent="-301625" lvl="0" marL="457200" rtl="0" algn="l">
              <a:spcBef>
                <a:spcPts val="0"/>
              </a:spcBef>
              <a:spcAft>
                <a:spcPts val="0"/>
              </a:spcAft>
              <a:buClr>
                <a:srgbClr val="373A3C"/>
              </a:buClr>
              <a:buSzPts val="1150"/>
              <a:buChar char="●"/>
            </a:pPr>
            <a:r>
              <a:rPr lang="fi" sz="1150">
                <a:solidFill>
                  <a:srgbClr val="373A3C"/>
                </a:solidFill>
                <a:highlight>
                  <a:srgbClr val="FFFFFF"/>
                </a:highlight>
              </a:rPr>
              <a:t>Bottom cover</a:t>
            </a:r>
            <a:endParaRPr sz="1150">
              <a:solidFill>
                <a:srgbClr val="373A3C"/>
              </a:solidFill>
              <a:highlight>
                <a:srgbClr val="FFFFFF"/>
              </a:highlight>
            </a:endParaRPr>
          </a:p>
          <a:p>
            <a:pPr indent="-301625" lvl="0" marL="457200" rtl="0" algn="l">
              <a:spcBef>
                <a:spcPts val="0"/>
              </a:spcBef>
              <a:spcAft>
                <a:spcPts val="0"/>
              </a:spcAft>
              <a:buClr>
                <a:srgbClr val="373A3C"/>
              </a:buClr>
              <a:buSzPts val="1150"/>
              <a:buChar char="●"/>
            </a:pPr>
            <a:r>
              <a:rPr lang="fi" sz="1150">
                <a:solidFill>
                  <a:srgbClr val="373A3C"/>
                </a:solidFill>
                <a:highlight>
                  <a:srgbClr val="FFFFFF"/>
                </a:highlight>
              </a:rPr>
              <a:t>Disc (where the numbers are and gear train)</a:t>
            </a:r>
            <a:endParaRPr sz="1150">
              <a:solidFill>
                <a:srgbClr val="373A3C"/>
              </a:solidFill>
              <a:highlight>
                <a:srgbClr val="FFFFFF"/>
              </a:highlight>
            </a:endParaRPr>
          </a:p>
          <a:p>
            <a:pPr indent="-301625" lvl="0" marL="457200" rtl="0" algn="l">
              <a:spcBef>
                <a:spcPts val="0"/>
              </a:spcBef>
              <a:spcAft>
                <a:spcPts val="0"/>
              </a:spcAft>
              <a:buClr>
                <a:srgbClr val="373A3C"/>
              </a:buClr>
              <a:buSzPts val="1150"/>
              <a:buChar char="●"/>
            </a:pPr>
            <a:r>
              <a:rPr lang="fi" sz="1150">
                <a:solidFill>
                  <a:srgbClr val="373A3C"/>
                </a:solidFill>
                <a:highlight>
                  <a:srgbClr val="FFFFFF"/>
                </a:highlight>
              </a:rPr>
              <a:t>Arduino Nano</a:t>
            </a:r>
            <a:endParaRPr sz="1150">
              <a:solidFill>
                <a:srgbClr val="373A3C"/>
              </a:solidFill>
              <a:highlight>
                <a:srgbClr val="FFFFFF"/>
              </a:highlight>
            </a:endParaRPr>
          </a:p>
          <a:p>
            <a:pPr indent="-301625" lvl="0" marL="457200" rtl="0" algn="l">
              <a:spcBef>
                <a:spcPts val="0"/>
              </a:spcBef>
              <a:spcAft>
                <a:spcPts val="0"/>
              </a:spcAft>
              <a:buClr>
                <a:srgbClr val="373A3C"/>
              </a:buClr>
              <a:buSzPts val="1150"/>
              <a:buChar char="●"/>
            </a:pPr>
            <a:r>
              <a:rPr lang="fi" sz="1150">
                <a:solidFill>
                  <a:srgbClr val="373A3C"/>
                </a:solidFill>
                <a:highlight>
                  <a:srgbClr val="FFFFFF"/>
                </a:highlight>
              </a:rPr>
              <a:t>4xAAA battery holder/base</a:t>
            </a:r>
            <a:endParaRPr sz="1150">
              <a:solidFill>
                <a:srgbClr val="373A3C"/>
              </a:solidFill>
              <a:highlight>
                <a:srgbClr val="FFFFFF"/>
              </a:highlight>
            </a:endParaRPr>
          </a:p>
          <a:p>
            <a:pPr indent="-301625" lvl="0" marL="457200" rtl="0" algn="l">
              <a:spcBef>
                <a:spcPts val="0"/>
              </a:spcBef>
              <a:spcAft>
                <a:spcPts val="0"/>
              </a:spcAft>
              <a:buClr>
                <a:srgbClr val="373A3C"/>
              </a:buClr>
              <a:buSzPts val="1150"/>
              <a:buChar char="●"/>
            </a:pPr>
            <a:r>
              <a:rPr lang="fi" sz="1150">
                <a:solidFill>
                  <a:srgbClr val="373A3C"/>
                </a:solidFill>
                <a:highlight>
                  <a:srgbClr val="FFFFFF"/>
                </a:highlight>
              </a:rPr>
              <a:t>Accelerometer</a:t>
            </a:r>
            <a:endParaRPr sz="1150">
              <a:solidFill>
                <a:srgbClr val="373A3C"/>
              </a:solidFill>
              <a:highlight>
                <a:srgbClr val="FFFFFF"/>
              </a:highlight>
            </a:endParaRPr>
          </a:p>
          <a:p>
            <a:pPr indent="-301625" lvl="0" marL="457200" rtl="0" algn="l">
              <a:spcBef>
                <a:spcPts val="0"/>
              </a:spcBef>
              <a:spcAft>
                <a:spcPts val="0"/>
              </a:spcAft>
              <a:buClr>
                <a:srgbClr val="373A3C"/>
              </a:buClr>
              <a:buSzPts val="1150"/>
              <a:buChar char="●"/>
            </a:pPr>
            <a:r>
              <a:rPr lang="fi" sz="1150">
                <a:solidFill>
                  <a:srgbClr val="373A3C"/>
                </a:solidFill>
                <a:highlight>
                  <a:srgbClr val="FFFFFF"/>
                </a:highlight>
              </a:rPr>
              <a:t>Rod with screw like gear train</a:t>
            </a:r>
            <a:endParaRPr sz="1150">
              <a:solidFill>
                <a:srgbClr val="373A3C"/>
              </a:solidFill>
              <a:highlight>
                <a:srgbClr val="FFFFFF"/>
              </a:highlight>
            </a:endParaRPr>
          </a:p>
          <a:p>
            <a:pPr indent="-301625" lvl="0" marL="457200" rtl="0" algn="l">
              <a:spcBef>
                <a:spcPts val="0"/>
              </a:spcBef>
              <a:spcAft>
                <a:spcPts val="0"/>
              </a:spcAft>
              <a:buClr>
                <a:srgbClr val="373A3C"/>
              </a:buClr>
              <a:buSzPts val="1150"/>
              <a:buChar char="●"/>
            </a:pPr>
            <a:r>
              <a:rPr lang="fi" sz="1150">
                <a:solidFill>
                  <a:srgbClr val="373A3C"/>
                </a:solidFill>
                <a:highlight>
                  <a:srgbClr val="FFFFFF"/>
                </a:highlight>
              </a:rPr>
              <a:t>Manual time adjustment head for rod</a:t>
            </a:r>
            <a:endParaRPr sz="1150">
              <a:solidFill>
                <a:srgbClr val="373A3C"/>
              </a:solidFill>
              <a:highlight>
                <a:srgbClr val="FFFFFF"/>
              </a:highlight>
            </a:endParaRPr>
          </a:p>
          <a:p>
            <a:pPr indent="-301625" lvl="0" marL="457200" rtl="0" algn="l">
              <a:spcBef>
                <a:spcPts val="0"/>
              </a:spcBef>
              <a:spcAft>
                <a:spcPts val="0"/>
              </a:spcAft>
              <a:buClr>
                <a:srgbClr val="373A3C"/>
              </a:buClr>
              <a:buSzPts val="1150"/>
              <a:buChar char="●"/>
            </a:pPr>
            <a:r>
              <a:rPr lang="fi" sz="1150">
                <a:solidFill>
                  <a:srgbClr val="373A3C"/>
                </a:solidFill>
                <a:highlight>
                  <a:srgbClr val="FFFFFF"/>
                </a:highlight>
              </a:rPr>
              <a:t>Micro servo motor</a:t>
            </a:r>
            <a:endParaRPr sz="1150">
              <a:solidFill>
                <a:srgbClr val="373A3C"/>
              </a:solidFill>
              <a:highlight>
                <a:srgbClr val="FFFFFF"/>
              </a:highlight>
            </a:endParaRPr>
          </a:p>
          <a:p>
            <a:pPr indent="-301625" lvl="0" marL="457200" rtl="0" algn="l">
              <a:spcBef>
                <a:spcPts val="0"/>
              </a:spcBef>
              <a:spcAft>
                <a:spcPts val="0"/>
              </a:spcAft>
              <a:buClr>
                <a:srgbClr val="373A3C"/>
              </a:buClr>
              <a:buSzPts val="1150"/>
              <a:buChar char="●"/>
            </a:pPr>
            <a:r>
              <a:rPr lang="fi" sz="1150">
                <a:solidFill>
                  <a:srgbClr val="373A3C"/>
                </a:solidFill>
                <a:highlight>
                  <a:srgbClr val="FFFFFF"/>
                </a:highlight>
              </a:rPr>
              <a:t>Spacers between covers</a:t>
            </a:r>
            <a:endParaRPr sz="1150">
              <a:solidFill>
                <a:srgbClr val="373A3C"/>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