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545F5C8-A957-41FF-A0A0-178BAF35FF3A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BDFAB7B-52A9-4CFF-AD6F-EE478D0DB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5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F5C8-A957-41FF-A0A0-178BAF35FF3A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AB7B-52A9-4CFF-AD6F-EE478D0DB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2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545F5C8-A957-41FF-A0A0-178BAF35FF3A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DFAB7B-52A9-4CFF-AD6F-EE478D0DB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62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545F5C8-A957-41FF-A0A0-178BAF35FF3A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DFAB7B-52A9-4CFF-AD6F-EE478D0DBCC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3331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545F5C8-A957-41FF-A0A0-178BAF35FF3A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DFAB7B-52A9-4CFF-AD6F-EE478D0DB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69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F5C8-A957-41FF-A0A0-178BAF35FF3A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AB7B-52A9-4CFF-AD6F-EE478D0DB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62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F5C8-A957-41FF-A0A0-178BAF35FF3A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AB7B-52A9-4CFF-AD6F-EE478D0DB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9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F5C8-A957-41FF-A0A0-178BAF35FF3A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AB7B-52A9-4CFF-AD6F-EE478D0DB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90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545F5C8-A957-41FF-A0A0-178BAF35FF3A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DFAB7B-52A9-4CFF-AD6F-EE478D0DB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7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F5C8-A957-41FF-A0A0-178BAF35FF3A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AB7B-52A9-4CFF-AD6F-EE478D0DB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3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545F5C8-A957-41FF-A0A0-178BAF35FF3A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DFAB7B-52A9-4CFF-AD6F-EE478D0DB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5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F5C8-A957-41FF-A0A0-178BAF35FF3A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AB7B-52A9-4CFF-AD6F-EE478D0DB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F5C8-A957-41FF-A0A0-178BAF35FF3A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AB7B-52A9-4CFF-AD6F-EE478D0DB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F5C8-A957-41FF-A0A0-178BAF35FF3A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AB7B-52A9-4CFF-AD6F-EE478D0DB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F5C8-A957-41FF-A0A0-178BAF35FF3A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AB7B-52A9-4CFF-AD6F-EE478D0DB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53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F5C8-A957-41FF-A0A0-178BAF35FF3A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AB7B-52A9-4CFF-AD6F-EE478D0DB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44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F5C8-A957-41FF-A0A0-178BAF35FF3A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AB7B-52A9-4CFF-AD6F-EE478D0DB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7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5F5C8-A957-41FF-A0A0-178BAF35FF3A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FAB7B-52A9-4CFF-AD6F-EE478D0DB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23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rumguides.org/scrum-guid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DD5AB-7AB1-C80C-D926-9B4E255285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Scrum-Agile vs. Waterfall Approaches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7404E-311E-15D3-A219-896301DCB2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Comparison and Guide for Decision-Making</a:t>
            </a:r>
          </a:p>
          <a:p>
            <a:r>
              <a:rPr lang="en-US" dirty="0"/>
              <a:t>Dylan Leon</a:t>
            </a:r>
            <a:br>
              <a:rPr lang="en-US" dirty="0"/>
            </a:br>
            <a:r>
              <a:rPr lang="en-US" dirty="0"/>
              <a:t>August 25</a:t>
            </a:r>
            <a:r>
              <a:rPr lang="en-US" baseline="30000" dirty="0"/>
              <a:t>th</a:t>
            </a:r>
            <a:r>
              <a:rPr lang="en-US" dirty="0"/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35093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360FB-83B6-9332-BFC0-A9BDEE59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C8206-E15A-7237-9BF2-FAEB18891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this presentation is to provide a comprehensive overview of two major software development methodologies: Scrum-Agile and Waterfall. This will include an exploration of the key roles, phases, and workflows associated with the Scrum-Agile approach, as well as a comparison with the traditional Waterfall methodology. The goal is to equip leadership with the knowledge needed to make informed decisions about which approach is best suited for our future projects.</a:t>
            </a:r>
          </a:p>
        </p:txBody>
      </p:sp>
    </p:spTree>
    <p:extLst>
      <p:ext uri="{BB962C8B-B14F-4D97-AF65-F5344CB8AC3E}">
        <p14:creationId xmlns:p14="http://schemas.microsoft.com/office/powerpoint/2010/main" val="352371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95E1-66F6-582C-7BD3-1608CF11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Roles in a Scrum-Agile Team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7E256-4CB1-9A79-D081-9AC81652C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Scrum Master</a:t>
            </a:r>
            <a:r>
              <a:rPr lang="en-US" dirty="0"/>
              <a:t>: Facilitates the process, removes impediments, ensures the team adheres to Agile principles.</a:t>
            </a:r>
          </a:p>
          <a:p>
            <a:r>
              <a:rPr lang="en-US" b="1" dirty="0"/>
              <a:t>Product Owner</a:t>
            </a:r>
            <a:r>
              <a:rPr lang="en-US" dirty="0"/>
              <a:t>: Represents stakeholders, manages the product backlog, prioritizes tasks based on business value.</a:t>
            </a:r>
          </a:p>
          <a:p>
            <a:r>
              <a:rPr lang="en-US" b="1" dirty="0"/>
              <a:t>Development Team</a:t>
            </a:r>
            <a:r>
              <a:rPr lang="en-US" dirty="0"/>
              <a:t>: Cross-functional group that delivers the product increment; includes developers, testers, designers, etc.</a:t>
            </a:r>
          </a:p>
          <a:p>
            <a:pPr marL="0" indent="0">
              <a:buNone/>
            </a:pPr>
            <a:r>
              <a:rPr lang="en-US" dirty="0"/>
              <a:t>Each role contributes to the flexibility, responsiveness, and collaboration that characterize Agile development.</a:t>
            </a:r>
          </a:p>
        </p:txBody>
      </p:sp>
    </p:spTree>
    <p:extLst>
      <p:ext uri="{BB962C8B-B14F-4D97-AF65-F5344CB8AC3E}">
        <p14:creationId xmlns:p14="http://schemas.microsoft.com/office/powerpoint/2010/main" val="237486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97FC8-B0AF-6C76-B39D-5BF04384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of the SDLC in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B1C3C-9A61-1C8E-B60F-D77E6E899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Planning</a:t>
            </a:r>
            <a:r>
              <a:rPr lang="en-US" dirty="0"/>
              <a:t>: Continuous, with each sprint including a planning phase to define goals and tasks.</a:t>
            </a:r>
          </a:p>
          <a:p>
            <a:r>
              <a:rPr lang="en-US" b="1" dirty="0"/>
              <a:t>Design and Development</a:t>
            </a:r>
            <a:r>
              <a:rPr lang="en-US" dirty="0"/>
              <a:t>: Occurs iteratively within each sprint; designs evolve based on feedback and testing.</a:t>
            </a:r>
          </a:p>
          <a:p>
            <a:r>
              <a:rPr lang="en-US" b="1" dirty="0"/>
              <a:t>Testing</a:t>
            </a:r>
            <a:r>
              <a:rPr lang="en-US" dirty="0"/>
              <a:t>: Integrated into each sprint, ensuring that testing is ongoing and issues are caught early.</a:t>
            </a:r>
          </a:p>
          <a:p>
            <a:r>
              <a:rPr lang="en-US" b="1" dirty="0"/>
              <a:t>Deployment</a:t>
            </a:r>
            <a:r>
              <a:rPr lang="en-US" dirty="0"/>
              <a:t>: Frequent, with product increments delivered at the end of each sprint, allowing for continuous improvement.</a:t>
            </a:r>
          </a:p>
          <a:p>
            <a:r>
              <a:rPr lang="en-US" b="1" dirty="0"/>
              <a:t>Review and Retrospective</a:t>
            </a:r>
            <a:r>
              <a:rPr lang="en-US" dirty="0"/>
              <a:t>: At the end of each sprint, to assess what went well, what could be improved, and plan for the next sprint.</a:t>
            </a:r>
          </a:p>
          <a:p>
            <a:pPr marL="0" indent="0">
              <a:buNone/>
            </a:pPr>
            <a:r>
              <a:rPr lang="en-US" dirty="0"/>
              <a:t>Agile phases are cyclical and overlapping, promoting adaptability and constant refinement.</a:t>
            </a:r>
          </a:p>
        </p:txBody>
      </p:sp>
    </p:spTree>
    <p:extLst>
      <p:ext uri="{BB962C8B-B14F-4D97-AF65-F5344CB8AC3E}">
        <p14:creationId xmlns:p14="http://schemas.microsoft.com/office/powerpoint/2010/main" val="345509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C8FD7-281E-0D1B-87B7-6B6E9A1B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Waterfall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C809A-1EEF-3134-1CB5-BE94AEA8E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Phases</a:t>
            </a:r>
            <a:r>
              <a:rPr lang="en-US" dirty="0"/>
              <a:t>: Requirements &gt; Design &gt; Implementation &gt; Testing &gt; Deployment &gt; Maintenance.</a:t>
            </a:r>
          </a:p>
          <a:p>
            <a:r>
              <a:rPr lang="en-US" b="1" dirty="0"/>
              <a:t>Process Flow</a:t>
            </a:r>
            <a:r>
              <a:rPr lang="en-US" dirty="0"/>
              <a:t>: Sequential, with each phase completed before the next begins.</a:t>
            </a:r>
          </a:p>
          <a:p>
            <a:r>
              <a:rPr lang="en-US" b="1" dirty="0"/>
              <a:t>How It Differs</a:t>
            </a:r>
            <a:r>
              <a:rPr lang="en-US" dirty="0"/>
              <a:t>: Emphasizes thorough documentation and upfront planning. Changes late in the process are costly and difficult to implement.</a:t>
            </a:r>
          </a:p>
          <a:p>
            <a:r>
              <a:rPr lang="en-US" b="1" dirty="0"/>
              <a:t>Example</a:t>
            </a:r>
            <a:r>
              <a:rPr lang="en-US" dirty="0"/>
              <a:t>: If a key feature required a change late in development, like the change in requirements to travel destination. The Waterfall model would necessitate revisiting earlier phases, causing significant delays.</a:t>
            </a:r>
          </a:p>
        </p:txBody>
      </p:sp>
    </p:spTree>
    <p:extLst>
      <p:ext uri="{BB962C8B-B14F-4D97-AF65-F5344CB8AC3E}">
        <p14:creationId xmlns:p14="http://schemas.microsoft.com/office/powerpoint/2010/main" val="423754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284C-7773-DC6E-2469-2568FE9B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Between Waterfall and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D6322-0496-EE6E-A4A2-2EB32737E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Factors to Consider:</a:t>
            </a:r>
          </a:p>
          <a:p>
            <a:r>
              <a:rPr lang="en-US" dirty="0"/>
              <a:t>Project Scope and Requirements: Waterfall is better when requirements are clear and unlikely to change; Agile is ideal for projects with evolving requirements.</a:t>
            </a:r>
          </a:p>
          <a:p>
            <a:r>
              <a:rPr lang="en-US" dirty="0"/>
              <a:t>Flexibility: Agile allows for continuous adjustments based on feedback; Waterfall requires a fixed plan.</a:t>
            </a:r>
          </a:p>
          <a:p>
            <a:r>
              <a:rPr lang="en-US" dirty="0"/>
              <a:t>Timeline and Budget: Waterfall might be preferable for projects with tight, fixed deadlines and budgets, while Agile suits projects where value delivery over time is prioritized.</a:t>
            </a:r>
          </a:p>
          <a:p>
            <a:r>
              <a:rPr lang="en-US" dirty="0"/>
              <a:t>Risk Management: </a:t>
            </a:r>
            <a:r>
              <a:rPr lang="en-US" dirty="0" err="1"/>
              <a:t>Agile’s</a:t>
            </a:r>
            <a:r>
              <a:rPr lang="en-US" dirty="0"/>
              <a:t> iterative nature allows for identifying and mitigating risks early; Waterfall can be riskier if problems are discovered late.</a:t>
            </a:r>
          </a:p>
          <a:p>
            <a:pPr marL="0" indent="0">
              <a:buNone/>
            </a:pPr>
            <a:r>
              <a:rPr lang="en-US" dirty="0"/>
              <a:t>Based on our experience with the SNHU Travel project, Agile allowed us to adapt to changing requirements and deliver functional increments regularly . Unlike the Waterfall model, which often struggles to adapt to changes late in the process, </a:t>
            </a:r>
            <a:r>
              <a:rPr lang="en-US" i="1" dirty="0" err="1"/>
              <a:t>Agile’s</a:t>
            </a:r>
            <a:r>
              <a:rPr lang="en-US" i="1" dirty="0"/>
              <a:t> flexibility ensures that the most important features are prioritized and delivered first, maximizing the return on investment</a:t>
            </a:r>
            <a:r>
              <a:rPr lang="en-US" dirty="0"/>
              <a:t> (Pressman &amp; Maxim, 2020). This is achieved through </a:t>
            </a:r>
            <a:r>
              <a:rPr lang="en-US" i="1" dirty="0" err="1"/>
              <a:t>Agile’s</a:t>
            </a:r>
            <a:r>
              <a:rPr lang="en-US" i="1" dirty="0"/>
              <a:t> frequent releases and stakeholder reviews, which allow for continuous feedback and adjustments</a:t>
            </a:r>
            <a:r>
              <a:rPr lang="en-US" dirty="0"/>
              <a:t> (</a:t>
            </a:r>
            <a:r>
              <a:rPr lang="en-US" dirty="0" err="1"/>
              <a:t>Schwaber</a:t>
            </a:r>
            <a:r>
              <a:rPr lang="en-US" dirty="0"/>
              <a:t> &amp; Sutherland, 2020).</a:t>
            </a:r>
          </a:p>
        </p:txBody>
      </p:sp>
    </p:spTree>
    <p:extLst>
      <p:ext uri="{BB962C8B-B14F-4D97-AF65-F5344CB8AC3E}">
        <p14:creationId xmlns:p14="http://schemas.microsoft.com/office/powerpoint/2010/main" val="144478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69C4E-FEE4-7267-D64E-FC5DF6A18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616" y="282829"/>
            <a:ext cx="10515600" cy="1325563"/>
          </a:xfrm>
        </p:spPr>
        <p:txBody>
          <a:bodyPr/>
          <a:lstStyle/>
          <a:p>
            <a:r>
              <a:rPr lang="en-US" dirty="0"/>
              <a:t>Summary and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43363-4DAB-D089-3FD0-84DF4D4C0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Given the dynamic nature of software development and the likelihood of evolving requirements in most projects, </a:t>
            </a:r>
            <a:r>
              <a:rPr lang="en-US" dirty="0" err="1"/>
              <a:t>Agile’s</a:t>
            </a:r>
            <a:r>
              <a:rPr lang="en-US" dirty="0"/>
              <a:t> flexibility makes it better suited for ensuring that the final product meets current business needs.</a:t>
            </a:r>
          </a:p>
          <a:p>
            <a:r>
              <a:rPr lang="en-US" dirty="0" err="1"/>
              <a:t>Agile’s</a:t>
            </a:r>
            <a:r>
              <a:rPr lang="en-US" dirty="0"/>
              <a:t> frequent releases and stakeholder reviews allow for continuous feedback, enabling the team to make adjustments early and often, leading to a higher quality product.</a:t>
            </a:r>
          </a:p>
          <a:p>
            <a:r>
              <a:rPr lang="en-US" dirty="0" err="1"/>
              <a:t>Agile’s</a:t>
            </a:r>
            <a:r>
              <a:rPr lang="en-US" dirty="0"/>
              <a:t> focus on retrospectives and incremental improvements ensures that the team is always learning and refining their processes, leading to better outcomes over time.</a:t>
            </a:r>
          </a:p>
          <a:p>
            <a:r>
              <a:rPr lang="en-US" dirty="0" err="1"/>
              <a:t>Agile’s</a:t>
            </a:r>
            <a:r>
              <a:rPr lang="en-US" dirty="0"/>
              <a:t> emphasis on delivering value to the customer at the end of each sprint means that the most important features are prioritized and delivered first, maximizing the return on investment.</a:t>
            </a:r>
          </a:p>
        </p:txBody>
      </p:sp>
    </p:spTree>
    <p:extLst>
      <p:ext uri="{BB962C8B-B14F-4D97-AF65-F5344CB8AC3E}">
        <p14:creationId xmlns:p14="http://schemas.microsoft.com/office/powerpoint/2010/main" val="788704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34BF-9EA7-7F76-9196-1B25477B0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E1A1A-CFD1-A977-F956-1A0F07863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Schwaber</a:t>
            </a:r>
            <a:r>
              <a:rPr lang="en-US" dirty="0"/>
              <a:t>, K., &amp; Sutherland, J. (2020). The Scrum Guide: The Definitive Guide to Scrum: The Rules of the Game. Scrum.org. </a:t>
            </a:r>
            <a:r>
              <a:rPr lang="en-US" dirty="0">
                <a:hlinkClick r:id="rId2"/>
              </a:rPr>
              <a:t>https://www.scrumguides.org/scrum-guide.html</a:t>
            </a:r>
            <a:endParaRPr lang="en-US" dirty="0"/>
          </a:p>
          <a:p>
            <a:r>
              <a:rPr lang="en-US" dirty="0"/>
              <a:t>Pressman, R. S., &amp; Maxim, B. R. (2020). Software Engineering: A Practitioner's Approach (9th ed.).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4677488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20</TotalTime>
  <Words>779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Understanding Scrum-Agile vs. Waterfall Approaches</vt:lpstr>
      <vt:lpstr>Introduction</vt:lpstr>
      <vt:lpstr>Key Roles in a Scrum-Agile Team</vt:lpstr>
      <vt:lpstr>Phases of the SDLC in Agile</vt:lpstr>
      <vt:lpstr>The Waterfall Approach</vt:lpstr>
      <vt:lpstr>Choosing Between Waterfall and Agile</vt:lpstr>
      <vt:lpstr>Summary and Recommendation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Dylan leon</dc:creator>
  <cp:lastModifiedBy>Dylan leon</cp:lastModifiedBy>
  <cp:revision>1</cp:revision>
  <dcterms:created xsi:type="dcterms:W3CDTF">2024-08-26T02:51:58Z</dcterms:created>
  <dcterms:modified xsi:type="dcterms:W3CDTF">2024-08-26T03:12:08Z</dcterms:modified>
</cp:coreProperties>
</file>