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5"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E35BEC5-D801-4BF0-B7C6-4DE50636271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34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5BEC5-D801-4BF0-B7C6-4DE50636271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296423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5BEC5-D801-4BF0-B7C6-4DE50636271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07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5BEC5-D801-4BF0-B7C6-4DE50636271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12219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5BEC5-D801-4BF0-B7C6-4DE506362719}"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8FFC04-9100-41D0-BD12-05D1C7BFAFE6}"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1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5BEC5-D801-4BF0-B7C6-4DE50636271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296420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5BEC5-D801-4BF0-B7C6-4DE506362719}"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411020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5BEC5-D801-4BF0-B7C6-4DE506362719}"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33535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5BEC5-D801-4BF0-B7C6-4DE506362719}"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18270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5BEC5-D801-4BF0-B7C6-4DE50636271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FFC04-9100-41D0-BD12-05D1C7BFAFE6}" type="slidenum">
              <a:rPr lang="en-IN" smtClean="0"/>
              <a:t>‹#›</a:t>
            </a:fld>
            <a:endParaRPr lang="en-IN"/>
          </a:p>
        </p:txBody>
      </p:sp>
    </p:spTree>
    <p:extLst>
      <p:ext uri="{BB962C8B-B14F-4D97-AF65-F5344CB8AC3E}">
        <p14:creationId xmlns:p14="http://schemas.microsoft.com/office/powerpoint/2010/main" val="119827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35BEC5-D801-4BF0-B7C6-4DE506362719}"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8FFC04-9100-41D0-BD12-05D1C7BFAFE6}"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18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E35BEC5-D801-4BF0-B7C6-4DE506362719}" type="datetimeFigureOut">
              <a:rPr lang="en-IN" smtClean="0"/>
              <a:t>04-04-2024</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C8FFC04-9100-41D0-BD12-05D1C7BFAFE6}"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574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b="1" dirty="0"/>
              <a:t>                KEY LOGGERS</a:t>
            </a:r>
            <a:endParaRPr lang="en-IN" b="1" dirty="0"/>
          </a:p>
        </p:txBody>
      </p:sp>
      <p:sp>
        <p:nvSpPr>
          <p:cNvPr id="3" name="Content Placeholder 2"/>
          <p:cNvSpPr>
            <a:spLocks noGrp="1"/>
          </p:cNvSpPr>
          <p:nvPr>
            <p:ph idx="1"/>
          </p:nvPr>
        </p:nvSpPr>
        <p:spPr>
          <a:xfrm>
            <a:off x="755576" y="2060848"/>
            <a:ext cx="7632848" cy="2160240"/>
          </a:xfrm>
        </p:spPr>
        <p:txBody>
          <a:bodyPr/>
          <a:lstStyle/>
          <a:p>
            <a:pPr marL="0" indent="0">
              <a:buNone/>
            </a:pPr>
            <a:r>
              <a:rPr lang="en-US" dirty="0"/>
              <a:t>PRESENTED BY:</a:t>
            </a:r>
          </a:p>
          <a:p>
            <a:pPr marL="0" indent="0">
              <a:buNone/>
            </a:pPr>
            <a:r>
              <a:rPr lang="en-US" dirty="0"/>
              <a:t>         VIKRAM.L</a:t>
            </a:r>
          </a:p>
          <a:p>
            <a:pPr marL="0" indent="0">
              <a:buNone/>
            </a:pPr>
            <a:r>
              <a:rPr lang="en-US" dirty="0"/>
              <a:t>          </a:t>
            </a:r>
            <a:r>
              <a:rPr lang="en-US" dirty="0" err="1"/>
              <a:t>Priyadarshini</a:t>
            </a:r>
            <a:r>
              <a:rPr lang="en-US" dirty="0"/>
              <a:t> Engineering College</a:t>
            </a:r>
            <a:endParaRPr lang="en-IN" dirty="0"/>
          </a:p>
        </p:txBody>
      </p:sp>
    </p:spTree>
    <p:extLst>
      <p:ext uri="{BB962C8B-B14F-4D97-AF65-F5344CB8AC3E}">
        <p14:creationId xmlns:p14="http://schemas.microsoft.com/office/powerpoint/2010/main" val="1495061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US" sz="1800" b="1" dirty="0"/>
              <a:t>Compatibility</a:t>
            </a:r>
            <a:r>
              <a:rPr lang="en-US" sz="1800" dirty="0"/>
              <a:t>: The detection system should be compatible with various operating systems and software environments commonly used by individuals and organizations. It should seamlessly integrate with existing security infrastructure without causing compatibility issues.</a:t>
            </a:r>
          </a:p>
          <a:p>
            <a:r>
              <a:rPr lang="en-US" sz="1800" b="1" dirty="0"/>
              <a:t>Resource Efficiency</a:t>
            </a:r>
            <a:r>
              <a:rPr lang="en-US" sz="1800" dirty="0"/>
              <a:t>: The detection system should consume minimal system resources to avoid impacting system performance negatively. It should operate efficiently in the background without causing significant overhead or slowdowns.</a:t>
            </a:r>
          </a:p>
          <a:p>
            <a:r>
              <a:rPr lang="en-US" sz="1800" b="1" dirty="0"/>
              <a:t>Adaptability</a:t>
            </a:r>
            <a:r>
              <a:rPr lang="en-US" sz="1800" dirty="0"/>
              <a:t>: As new </a:t>
            </a:r>
            <a:r>
              <a:rPr lang="en-US" sz="1800" dirty="0" err="1"/>
              <a:t>keylogger</a:t>
            </a:r>
            <a:r>
              <a:rPr lang="en-US" sz="1800" dirty="0"/>
              <a:t> variants emerge, the detection system should be adaptable and capable of updating its detection mechanisms to effectively identify evolving threats.</a:t>
            </a:r>
          </a:p>
          <a:p>
            <a:r>
              <a:rPr lang="en-US" sz="1800" b="1" dirty="0"/>
              <a:t>User Awareness</a:t>
            </a:r>
            <a:r>
              <a:rPr lang="en-US" sz="1800" dirty="0"/>
              <a:t>: Educating users about the risks associated with </a:t>
            </a:r>
            <a:r>
              <a:rPr lang="en-US" sz="1800" dirty="0" err="1"/>
              <a:t>keyloggers</a:t>
            </a:r>
            <a:r>
              <a:rPr lang="en-US" sz="1800" dirty="0"/>
              <a:t> and providing guidance on preventive measures can enhance overall security posture. The detection system should incorporate user-friendly interfaces and educational resources to raise awareness and promote proactive security practices.</a:t>
            </a:r>
          </a:p>
          <a:p>
            <a:endParaRPr lang="en-IN" sz="1800" dirty="0"/>
          </a:p>
        </p:txBody>
      </p:sp>
    </p:spTree>
    <p:extLst>
      <p:ext uri="{BB962C8B-B14F-4D97-AF65-F5344CB8AC3E}">
        <p14:creationId xmlns:p14="http://schemas.microsoft.com/office/powerpoint/2010/main" val="354246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a:t>   ALGORITHM AND DEPLOYMENT</a:t>
            </a:r>
            <a:endParaRPr lang="en-IN" dirty="0"/>
          </a:p>
        </p:txBody>
      </p:sp>
      <p:sp>
        <p:nvSpPr>
          <p:cNvPr id="3" name="Content Placeholder 2"/>
          <p:cNvSpPr>
            <a:spLocks noGrp="1"/>
          </p:cNvSpPr>
          <p:nvPr>
            <p:ph idx="1"/>
          </p:nvPr>
        </p:nvSpPr>
        <p:spPr/>
        <p:txBody>
          <a:bodyPr>
            <a:normAutofit/>
          </a:bodyPr>
          <a:lstStyle/>
          <a:p>
            <a:r>
              <a:rPr lang="en-IN" sz="1800" dirty="0"/>
              <a:t>ALGORITHM:                                                                        </a:t>
            </a:r>
            <a:r>
              <a:rPr lang="en-IN" sz="1800" dirty="0" err="1"/>
              <a:t>Keylogger</a:t>
            </a:r>
            <a:r>
              <a:rPr lang="en-IN" sz="1800" dirty="0"/>
              <a:t> applications designed by implementing the </a:t>
            </a:r>
            <a:r>
              <a:rPr lang="en-IN" sz="1800" b="1" dirty="0"/>
              <a:t>Exact String Matching algorithm</a:t>
            </a:r>
            <a:r>
              <a:rPr lang="en-IN" sz="1800" dirty="0"/>
              <a:t> can record all user activities related to the keyboard, and the results are stored automatically in a dedicated database that can only be accessed by the </a:t>
            </a:r>
            <a:r>
              <a:rPr lang="en-IN" sz="1800" dirty="0" err="1"/>
              <a:t>keylogger</a:t>
            </a:r>
            <a:r>
              <a:rPr lang="en-IN" sz="1800" dirty="0"/>
              <a:t> owner, the next development of the </a:t>
            </a:r>
            <a:r>
              <a:rPr lang="en-IN" sz="1800" dirty="0" err="1"/>
              <a:t>keylogger</a:t>
            </a:r>
            <a:r>
              <a:rPr lang="en-IN" sz="1800" dirty="0"/>
              <a:t> application can record.</a:t>
            </a:r>
            <a:endParaRPr lang="en-US" sz="1800" dirty="0"/>
          </a:p>
          <a:p>
            <a:r>
              <a:rPr lang="en-US" sz="1800" i="1" dirty="0"/>
              <a:t>a. The program will wait for all the system processes to initialize. </a:t>
            </a:r>
            <a:endParaRPr lang="en-US" sz="1800" dirty="0"/>
          </a:p>
          <a:p>
            <a:r>
              <a:rPr lang="en-US" sz="1800" i="1" dirty="0"/>
              <a:t>b. The </a:t>
            </a:r>
            <a:r>
              <a:rPr lang="en-US" sz="1800" i="1" dirty="0" err="1"/>
              <a:t>keylogger</a:t>
            </a:r>
            <a:r>
              <a:rPr lang="en-US" sz="1800" i="1" dirty="0"/>
              <a:t> daemon is initialized and the process will be gauged in scale of time. </a:t>
            </a:r>
            <a:endParaRPr lang="en-US" sz="1800" dirty="0"/>
          </a:p>
          <a:p>
            <a:r>
              <a:rPr lang="en-US" sz="1800" i="1" dirty="0"/>
              <a:t>c. A log file is created for the current session to log all the keystrokes and maintain a record. </a:t>
            </a:r>
            <a:endParaRPr lang="en-US" sz="1800" dirty="0"/>
          </a:p>
          <a:p>
            <a:r>
              <a:rPr lang="en-US" sz="1800" i="1" dirty="0"/>
              <a:t>d. If no event occurs, </a:t>
            </a:r>
            <a:r>
              <a:rPr lang="en-US" sz="1800" i="1" dirty="0" err="1"/>
              <a:t>keylogger</a:t>
            </a:r>
            <a:r>
              <a:rPr lang="en-US" sz="1800" i="1" dirty="0"/>
              <a:t> continues listening to the strokes. </a:t>
            </a:r>
            <a:endParaRPr lang="en-US" sz="1800" dirty="0"/>
          </a:p>
          <a:p>
            <a:pPr marL="0" indent="0">
              <a:buNone/>
            </a:pPr>
            <a:endParaRPr lang="en-IN" sz="1800" dirty="0"/>
          </a:p>
        </p:txBody>
      </p:sp>
    </p:spTree>
    <p:extLst>
      <p:ext uri="{BB962C8B-B14F-4D97-AF65-F5344CB8AC3E}">
        <p14:creationId xmlns:p14="http://schemas.microsoft.com/office/powerpoint/2010/main" val="409011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i="1" dirty="0"/>
              <a:t>e</a:t>
            </a:r>
            <a:r>
              <a:rPr lang="en-US" sz="2000" i="1" dirty="0"/>
              <a:t>. If an event occurs, the </a:t>
            </a:r>
            <a:r>
              <a:rPr lang="en-US" sz="2000" i="1" dirty="0" err="1"/>
              <a:t>keylogger</a:t>
            </a:r>
            <a:r>
              <a:rPr lang="en-US" sz="2000" i="1" dirty="0"/>
              <a:t> classifies the type of keystroke that has occurred- special key which are commands or normal text input. </a:t>
            </a:r>
            <a:endParaRPr lang="en-US" sz="2000" dirty="0"/>
          </a:p>
          <a:p>
            <a:r>
              <a:rPr lang="en-US" sz="2000" i="1" dirty="0"/>
              <a:t>f. If a special key that gives a command has been entered then it is compared with a value in a dictionary and recorded in the log file. </a:t>
            </a:r>
            <a:endParaRPr lang="en-US" sz="2000" dirty="0"/>
          </a:p>
          <a:p>
            <a:r>
              <a:rPr lang="en-US" sz="2000" i="1" dirty="0"/>
              <a:t>g. If a normal text i.e. anything in the range of ASCII characters has been inputted, the ASCII code is converted to its    respective character and this is exported to the log file. </a:t>
            </a:r>
            <a:endParaRPr lang="en-US" sz="2000" dirty="0"/>
          </a:p>
          <a:p>
            <a:r>
              <a:rPr lang="en-US" sz="2000" i="1" dirty="0"/>
              <a:t>h. The inputs along with their timestamps are recorded in the log file.</a:t>
            </a:r>
            <a:endParaRPr lang="en-US" sz="2000" dirty="0"/>
          </a:p>
          <a:p>
            <a:endParaRPr lang="en-IN" dirty="0"/>
          </a:p>
        </p:txBody>
      </p:sp>
    </p:spTree>
    <p:extLst>
      <p:ext uri="{BB962C8B-B14F-4D97-AF65-F5344CB8AC3E}">
        <p14:creationId xmlns:p14="http://schemas.microsoft.com/office/powerpoint/2010/main" val="160602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539552" y="1984843"/>
            <a:ext cx="7467600" cy="4873752"/>
          </a:xfrm>
        </p:spPr>
        <p:txBody>
          <a:bodyPr>
            <a:normAutofit/>
          </a:bodyPr>
          <a:lstStyle/>
          <a:p>
            <a:r>
              <a:rPr lang="en-US" dirty="0"/>
              <a:t>DEPLOYMENT:</a:t>
            </a:r>
          </a:p>
          <a:p>
            <a:pPr marL="0" indent="0">
              <a:buNone/>
            </a:pPr>
            <a:r>
              <a:rPr lang="en-US" dirty="0"/>
              <a:t>                          </a:t>
            </a:r>
            <a:r>
              <a:rPr lang="en-IN" dirty="0"/>
              <a:t>In most cases, </a:t>
            </a:r>
            <a:r>
              <a:rPr lang="en-IN" dirty="0" err="1"/>
              <a:t>keyloggers</a:t>
            </a:r>
            <a:r>
              <a:rPr lang="en-IN" dirty="0"/>
              <a:t> are </a:t>
            </a:r>
            <a:r>
              <a:rPr lang="en-IN" b="1" dirty="0"/>
              <a:t>malware deployed by cybercriminals on an infected computer</a:t>
            </a:r>
            <a:r>
              <a:rPr lang="en-IN" dirty="0"/>
              <a:t>. Once running on a computer, a </a:t>
            </a:r>
            <a:r>
              <a:rPr lang="en-IN" dirty="0" err="1"/>
              <a:t>keylogger</a:t>
            </a:r>
            <a:r>
              <a:rPr lang="en-IN" dirty="0"/>
              <a:t> can collect the sensitive information that the user types into the computer, such as passwords, credit card numbers, and similar data.</a:t>
            </a:r>
            <a:endParaRPr lang="en-US" dirty="0"/>
          </a:p>
        </p:txBody>
      </p:sp>
    </p:spTree>
    <p:extLst>
      <p:ext uri="{BB962C8B-B14F-4D97-AF65-F5344CB8AC3E}">
        <p14:creationId xmlns:p14="http://schemas.microsoft.com/office/powerpoint/2010/main" val="422491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a:t>                 CONCLUSION</a:t>
            </a:r>
            <a:endParaRPr lang="en-IN" dirty="0"/>
          </a:p>
        </p:txBody>
      </p:sp>
      <p:sp>
        <p:nvSpPr>
          <p:cNvPr id="3" name="Content Placeholder 2"/>
          <p:cNvSpPr>
            <a:spLocks noGrp="1"/>
          </p:cNvSpPr>
          <p:nvPr>
            <p:ph idx="1"/>
          </p:nvPr>
        </p:nvSpPr>
        <p:spPr/>
        <p:txBody>
          <a:bodyPr>
            <a:normAutofit/>
          </a:bodyPr>
          <a:lstStyle/>
          <a:p>
            <a:r>
              <a:rPr lang="en-US" sz="2000" dirty="0"/>
              <a:t>In conclusion, </a:t>
            </a:r>
            <a:r>
              <a:rPr lang="en-US" sz="2000" dirty="0" err="1"/>
              <a:t>keyloggers</a:t>
            </a:r>
            <a:r>
              <a:rPr lang="en-US" sz="2000" dirty="0"/>
              <a:t> pose a significant threat to both personal and organizational </a:t>
            </a:r>
            <a:r>
              <a:rPr lang="en-US" sz="2000" dirty="0" err="1"/>
              <a:t>cybersecurity</a:t>
            </a:r>
            <a:r>
              <a:rPr lang="en-US" sz="2000" dirty="0"/>
              <a:t>. To mitigate this threat, individuals and organizations must remain vigilant, employing robust security measures such as antivirus software, firewalls, and regular system updates. Additionally, user education and awareness about the dangers of </a:t>
            </a:r>
            <a:r>
              <a:rPr lang="en-US" sz="2000" dirty="0" err="1"/>
              <a:t>keyloggers</a:t>
            </a:r>
            <a:r>
              <a:rPr lang="en-US" sz="2000" dirty="0"/>
              <a:t> and best practices for avoiding them are essential in safeguarding against potential breaches of sensitive information. Ultimately, combating the proliferation of </a:t>
            </a:r>
            <a:r>
              <a:rPr lang="en-US" sz="2000" dirty="0" err="1"/>
              <a:t>keyloggers</a:t>
            </a:r>
            <a:r>
              <a:rPr lang="en-US" sz="2000" dirty="0"/>
              <a:t> requires a multi-faceted approach involving technological solutions, proactive security measures, and user awareness to effectively protect against these insidious threats</a:t>
            </a:r>
            <a:endParaRPr lang="en-IN" sz="2000" dirty="0"/>
          </a:p>
        </p:txBody>
      </p:sp>
    </p:spTree>
    <p:extLst>
      <p:ext uri="{BB962C8B-B14F-4D97-AF65-F5344CB8AC3E}">
        <p14:creationId xmlns:p14="http://schemas.microsoft.com/office/powerpoint/2010/main" val="391418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a:t>              FUTURE  SCOPE</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a:t>Here are some </a:t>
            </a:r>
            <a:r>
              <a:rPr lang="en-US" dirty="0" err="1"/>
              <a:t>potenial</a:t>
            </a:r>
            <a:r>
              <a:rPr lang="en-US" dirty="0"/>
              <a:t> future directions for           </a:t>
            </a:r>
            <a:r>
              <a:rPr lang="en-US" dirty="0" err="1"/>
              <a:t>Keyloggers</a:t>
            </a:r>
            <a:r>
              <a:rPr lang="en-US" dirty="0"/>
              <a:t>:         </a:t>
            </a:r>
          </a:p>
          <a:p>
            <a:pPr marL="0" indent="0">
              <a:buNone/>
            </a:pPr>
            <a:endParaRPr lang="en-US" dirty="0"/>
          </a:p>
          <a:p>
            <a:pPr lvl="4">
              <a:buFont typeface="Wingdings" pitchFamily="2" charset="2"/>
              <a:buChar char="v"/>
            </a:pPr>
            <a:r>
              <a:rPr lang="en-IN" sz="2000" b="1" dirty="0"/>
              <a:t>Advanced Evasion Technique</a:t>
            </a:r>
            <a:endParaRPr lang="en-US" sz="2000" b="1" dirty="0"/>
          </a:p>
          <a:p>
            <a:pPr lvl="4">
              <a:buFont typeface="Wingdings" pitchFamily="2" charset="2"/>
              <a:buChar char="v"/>
            </a:pPr>
            <a:r>
              <a:rPr lang="en-US" sz="2000" b="1" dirty="0"/>
              <a:t>Targeting Mobile Devices and </a:t>
            </a:r>
            <a:r>
              <a:rPr lang="en-US" sz="2000" b="1" dirty="0" err="1"/>
              <a:t>Iot</a:t>
            </a:r>
            <a:endParaRPr lang="en-US" sz="2000" dirty="0"/>
          </a:p>
          <a:p>
            <a:pPr lvl="4">
              <a:buFont typeface="Wingdings" pitchFamily="2" charset="2"/>
              <a:buChar char="v"/>
            </a:pPr>
            <a:r>
              <a:rPr lang="en-US" sz="2000" b="1" dirty="0"/>
              <a:t>Machine Learning and AI Integration</a:t>
            </a:r>
            <a:endParaRPr lang="en-US" sz="2000" dirty="0"/>
          </a:p>
          <a:p>
            <a:pPr lvl="4">
              <a:buFont typeface="Wingdings" pitchFamily="2" charset="2"/>
              <a:buChar char="v"/>
            </a:pPr>
            <a:r>
              <a:rPr lang="en-IN" sz="2000" b="1" dirty="0"/>
              <a:t>Social Engineering Integration</a:t>
            </a:r>
            <a:endParaRPr lang="en-IN" sz="2000" dirty="0"/>
          </a:p>
          <a:p>
            <a:pPr lvl="4">
              <a:buFont typeface="Wingdings" pitchFamily="2" charset="2"/>
              <a:buChar char="v"/>
            </a:pPr>
            <a:r>
              <a:rPr lang="en-IN" sz="2000" b="1" dirty="0"/>
              <a:t>Biometric Data Capture</a:t>
            </a:r>
          </a:p>
          <a:p>
            <a:pPr lvl="4">
              <a:buFont typeface="Wingdings" pitchFamily="2" charset="2"/>
              <a:buChar char="v"/>
            </a:pPr>
            <a:r>
              <a:rPr lang="en-US" sz="2000" b="1" dirty="0"/>
              <a:t>Legitimate Uses in Monitoring and Security</a:t>
            </a:r>
            <a:endParaRPr lang="en-US" sz="2000" dirty="0"/>
          </a:p>
          <a:p>
            <a:pPr lvl="4">
              <a:buFont typeface="Wingdings" pitchFamily="2" charset="2"/>
              <a:buChar char="v"/>
            </a:pPr>
            <a:r>
              <a:rPr lang="en-IN" sz="2000" b="1" dirty="0"/>
              <a:t>Legal and Ethical Implications</a:t>
            </a:r>
          </a:p>
          <a:p>
            <a:pPr lvl="4">
              <a:buFont typeface="Wingdings" pitchFamily="2" charset="2"/>
              <a:buChar char="v"/>
            </a:pPr>
            <a:r>
              <a:rPr lang="en-US" sz="2000" b="1" dirty="0" err="1"/>
              <a:t>Targetting</a:t>
            </a:r>
            <a:r>
              <a:rPr lang="en-US" sz="2000" b="1" dirty="0"/>
              <a:t> mobile devices </a:t>
            </a:r>
            <a:r>
              <a:rPr lang="en-US" sz="2000" b="1" dirty="0" err="1"/>
              <a:t>anf</a:t>
            </a:r>
            <a:r>
              <a:rPr lang="en-US" sz="2000" b="1" dirty="0"/>
              <a:t> </a:t>
            </a:r>
            <a:r>
              <a:rPr lang="en-US" sz="2000" b="1" dirty="0" err="1"/>
              <a:t>Iot</a:t>
            </a:r>
            <a:endParaRPr lang="en-IN" sz="2000" dirty="0"/>
          </a:p>
        </p:txBody>
      </p:sp>
    </p:spTree>
    <p:extLst>
      <p:ext uri="{BB962C8B-B14F-4D97-AF65-F5344CB8AC3E}">
        <p14:creationId xmlns:p14="http://schemas.microsoft.com/office/powerpoint/2010/main" val="394965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a:t>                   REFERENCE</a:t>
            </a:r>
            <a:endParaRPr lang="en-IN" dirty="0"/>
          </a:p>
        </p:txBody>
      </p:sp>
      <p:sp>
        <p:nvSpPr>
          <p:cNvPr id="3" name="Content Placeholder 2"/>
          <p:cNvSpPr>
            <a:spLocks noGrp="1"/>
          </p:cNvSpPr>
          <p:nvPr>
            <p:ph idx="1"/>
          </p:nvPr>
        </p:nvSpPr>
        <p:spPr/>
        <p:txBody>
          <a:bodyPr/>
          <a:lstStyle/>
          <a:p>
            <a:r>
              <a:rPr lang="en-US" dirty="0"/>
              <a:t>https//www.keelog.com/</a:t>
            </a:r>
          </a:p>
          <a:p>
            <a:r>
              <a:rPr lang="en-US" dirty="0"/>
              <a:t>http//www.keyghost.com/</a:t>
            </a:r>
          </a:p>
          <a:p>
            <a:r>
              <a:rPr lang="en-US" dirty="0"/>
              <a:t>http//www.kmint21.com/keylogger/</a:t>
            </a:r>
          </a:p>
          <a:p>
            <a:r>
              <a:rPr lang="en-US" dirty="0"/>
              <a:t>https//en.wikipedia.org/wiki/</a:t>
            </a:r>
            <a:r>
              <a:rPr lang="en-US" dirty="0" err="1"/>
              <a:t>Keystore_loggingTrojans</a:t>
            </a:r>
            <a:endParaRPr lang="en-US" dirty="0"/>
          </a:p>
          <a:p>
            <a:r>
              <a:rPr lang="en-US" dirty="0"/>
              <a:t>https//www.youtube.com/watch?v_ICDg2XzEsA</a:t>
            </a:r>
          </a:p>
          <a:p>
            <a:r>
              <a:rPr lang="en-US" dirty="0"/>
              <a:t>http//www.wikihow.com/identyfy-and-Remove-keyloggeing-Malware-from-Your-Windows-8-Computer</a:t>
            </a:r>
            <a:endParaRPr lang="en-IN" dirty="0"/>
          </a:p>
          <a:p>
            <a:endParaRPr lang="en-IN" dirty="0"/>
          </a:p>
        </p:txBody>
      </p:sp>
    </p:spTree>
    <p:extLst>
      <p:ext uri="{BB962C8B-B14F-4D97-AF65-F5344CB8AC3E}">
        <p14:creationId xmlns:p14="http://schemas.microsoft.com/office/powerpoint/2010/main" val="321667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268760"/>
            <a:ext cx="6984776" cy="4032448"/>
          </a:xfrm>
        </p:spPr>
        <p:txBody>
          <a:bodyPr>
            <a:normAutofit/>
          </a:bodyPr>
          <a:lstStyle/>
          <a:p>
            <a:endParaRPr lang="en-US" dirty="0"/>
          </a:p>
          <a:p>
            <a:endParaRPr lang="en-US" dirty="0"/>
          </a:p>
          <a:p>
            <a:endParaRPr lang="en-US" dirty="0"/>
          </a:p>
          <a:p>
            <a:endParaRPr lang="en-US" dirty="0"/>
          </a:p>
          <a:p>
            <a:endParaRPr lang="en-US" dirty="0"/>
          </a:p>
          <a:p>
            <a:r>
              <a:rPr lang="en-US" dirty="0"/>
              <a:t>                    THANK YOU!</a:t>
            </a:r>
            <a:endParaRPr lang="en-IN" dirty="0"/>
          </a:p>
        </p:txBody>
      </p:sp>
    </p:spTree>
    <p:extLst>
      <p:ext uri="{BB962C8B-B14F-4D97-AF65-F5344CB8AC3E}">
        <p14:creationId xmlns:p14="http://schemas.microsoft.com/office/powerpoint/2010/main" val="217903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467600" cy="114300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sz="4400" dirty="0">
                <a:solidFill>
                  <a:schemeClr val="accent3">
                    <a:lumMod val="75000"/>
                  </a:schemeClr>
                </a:solidFill>
              </a:rPr>
              <a:t>        </a:t>
            </a:r>
            <a:br>
              <a:rPr lang="en-US" sz="4400" dirty="0">
                <a:solidFill>
                  <a:schemeClr val="accent3">
                    <a:lumMod val="75000"/>
                  </a:schemeClr>
                </a:solidFill>
              </a:rPr>
            </a:br>
            <a:r>
              <a:rPr lang="en-US" sz="4400" dirty="0">
                <a:solidFill>
                  <a:schemeClr val="accent3">
                    <a:lumMod val="75000"/>
                  </a:schemeClr>
                </a:solidFill>
              </a:rPr>
              <a:t>     </a:t>
            </a:r>
            <a:r>
              <a:rPr lang="en-US" sz="4400" dirty="0">
                <a:solidFill>
                  <a:schemeClr val="bg1"/>
                </a:solidFill>
              </a:rPr>
              <a:t>OUTLINE</a:t>
            </a:r>
            <a:br>
              <a:rPr lang="en-US" sz="4400" dirty="0">
                <a:solidFill>
                  <a:schemeClr val="accent3">
                    <a:lumMod val="75000"/>
                  </a:schemeClr>
                </a:solidFill>
              </a:rPr>
            </a:br>
            <a:br>
              <a:rPr lang="en-US" sz="4400" dirty="0">
                <a:solidFill>
                  <a:schemeClr val="accent3">
                    <a:lumMod val="75000"/>
                  </a:schemeClr>
                </a:solidFill>
              </a:rPr>
            </a:br>
            <a:br>
              <a:rPr lang="en-US" sz="4400" dirty="0">
                <a:solidFill>
                  <a:schemeClr val="accent3">
                    <a:lumMod val="75000"/>
                  </a:schemeClr>
                </a:solidFill>
              </a:rPr>
            </a:br>
            <a:r>
              <a:rPr lang="en-US" sz="4400" dirty="0" err="1">
                <a:solidFill>
                  <a:schemeClr val="bg1"/>
                </a:solidFill>
              </a:rPr>
              <a:t>OUTLINE</a:t>
            </a:r>
            <a:br>
              <a:rPr lang="en-US" sz="4400">
                <a:solidFill>
                  <a:schemeClr val="bg1"/>
                </a:solidFill>
              </a:rPr>
            </a:br>
            <a:br>
              <a:rPr lang="en-US" sz="4400" dirty="0">
                <a:solidFill>
                  <a:schemeClr val="accent3">
                    <a:lumMod val="75000"/>
                  </a:schemeClr>
                </a:solidFill>
              </a:rPr>
            </a:br>
            <a:br>
              <a:rPr lang="en-US" sz="4400" dirty="0">
                <a:solidFill>
                  <a:schemeClr val="accent3">
                    <a:lumMod val="75000"/>
                  </a:schemeClr>
                </a:solidFill>
              </a:rPr>
            </a:br>
            <a:br>
              <a:rPr lang="en-US" sz="4400" dirty="0">
                <a:solidFill>
                  <a:schemeClr val="accent3">
                    <a:lumMod val="75000"/>
                  </a:schemeClr>
                </a:solidFill>
              </a:rPr>
            </a:br>
            <a:r>
              <a:rPr lang="en-US" sz="4400" dirty="0">
                <a:solidFill>
                  <a:schemeClr val="accent3">
                    <a:lumMod val="75000"/>
                  </a:schemeClr>
                </a:solidFill>
              </a:rPr>
              <a:t>                </a:t>
            </a:r>
            <a:r>
              <a:rPr lang="en-US" sz="4400" dirty="0">
                <a:solidFill>
                  <a:schemeClr val="bg1"/>
                </a:solidFill>
              </a:rPr>
              <a:t>Outline</a:t>
            </a:r>
            <a:endParaRPr lang="en-IN" sz="4400" dirty="0">
              <a:solidFill>
                <a:schemeClr val="bg1"/>
              </a:solidFill>
            </a:endParaRPr>
          </a:p>
        </p:txBody>
      </p:sp>
      <p:sp>
        <p:nvSpPr>
          <p:cNvPr id="3" name="Content Placeholder 2"/>
          <p:cNvSpPr>
            <a:spLocks noGrp="1"/>
          </p:cNvSpPr>
          <p:nvPr>
            <p:ph idx="1"/>
          </p:nvPr>
        </p:nvSpPr>
        <p:spPr/>
        <p:txBody>
          <a:bodyPr>
            <a:normAutofit/>
          </a:bodyPr>
          <a:lstStyle/>
          <a:p>
            <a:pPr marL="0" indent="0">
              <a:buNone/>
            </a:pPr>
            <a:endParaRPr lang="en-US" dirty="0"/>
          </a:p>
          <a:p>
            <a:pPr>
              <a:buFont typeface="Wingdings" pitchFamily="2" charset="2"/>
              <a:buChar char="v"/>
            </a:pPr>
            <a:r>
              <a:rPr lang="en-US" dirty="0"/>
              <a:t>Proposed system/solution</a:t>
            </a:r>
          </a:p>
          <a:p>
            <a:pPr>
              <a:buFont typeface="Wingdings" pitchFamily="2" charset="2"/>
              <a:buChar char="v"/>
            </a:pPr>
            <a:r>
              <a:rPr lang="en-US" dirty="0"/>
              <a:t>System development approach</a:t>
            </a:r>
          </a:p>
          <a:p>
            <a:pPr>
              <a:buFont typeface="Wingdings" pitchFamily="2" charset="2"/>
              <a:buChar char="v"/>
            </a:pPr>
            <a:r>
              <a:rPr lang="en-US" dirty="0"/>
              <a:t>Problem statement</a:t>
            </a:r>
          </a:p>
          <a:p>
            <a:pPr>
              <a:buFont typeface="Wingdings" pitchFamily="2" charset="2"/>
              <a:buChar char="v"/>
            </a:pPr>
            <a:r>
              <a:rPr lang="en-US" dirty="0"/>
              <a:t>Algorithm &amp; Deployment</a:t>
            </a:r>
          </a:p>
          <a:p>
            <a:pPr>
              <a:buFont typeface="Wingdings" pitchFamily="2" charset="2"/>
              <a:buChar char="v"/>
            </a:pPr>
            <a:r>
              <a:rPr lang="en-US" dirty="0"/>
              <a:t>Result</a:t>
            </a:r>
          </a:p>
          <a:p>
            <a:pPr>
              <a:buFont typeface="Wingdings" pitchFamily="2" charset="2"/>
              <a:buChar char="v"/>
            </a:pPr>
            <a:r>
              <a:rPr lang="en-US" dirty="0"/>
              <a:t>Conclusion</a:t>
            </a:r>
          </a:p>
          <a:p>
            <a:pPr>
              <a:buFont typeface="Wingdings" pitchFamily="2" charset="2"/>
              <a:buChar char="v"/>
            </a:pPr>
            <a:r>
              <a:rPr lang="en-US" dirty="0"/>
              <a:t>Future Scope</a:t>
            </a:r>
          </a:p>
          <a:p>
            <a:pPr>
              <a:buFont typeface="Wingdings" pitchFamily="2" charset="2"/>
              <a:buChar char="v"/>
            </a:pPr>
            <a:r>
              <a:rPr lang="en-US" dirty="0"/>
              <a:t>Reference</a:t>
            </a:r>
            <a:endParaRPr lang="en-IN" dirty="0"/>
          </a:p>
        </p:txBody>
      </p:sp>
    </p:spTree>
    <p:extLst>
      <p:ext uri="{BB962C8B-B14F-4D97-AF65-F5344CB8AC3E}">
        <p14:creationId xmlns:p14="http://schemas.microsoft.com/office/powerpoint/2010/main" val="125261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a:solidFill>
                  <a:schemeClr val="accent2"/>
                </a:solidFill>
              </a:rPr>
              <a:t>         </a:t>
            </a:r>
            <a:r>
              <a:rPr lang="en-US" dirty="0">
                <a:solidFill>
                  <a:schemeClr val="bg1"/>
                </a:solidFill>
              </a:rPr>
              <a:t>Proposed system / solution</a:t>
            </a:r>
            <a:endParaRPr lang="en-IN" dirty="0">
              <a:solidFill>
                <a:schemeClr val="bg1"/>
              </a:solidFill>
            </a:endParaRPr>
          </a:p>
        </p:txBody>
      </p:sp>
      <p:sp>
        <p:nvSpPr>
          <p:cNvPr id="3" name="Content Placeholder 2"/>
          <p:cNvSpPr>
            <a:spLocks noGrp="1"/>
          </p:cNvSpPr>
          <p:nvPr>
            <p:ph idx="1"/>
          </p:nvPr>
        </p:nvSpPr>
        <p:spPr/>
        <p:txBody>
          <a:bodyPr>
            <a:normAutofit/>
          </a:bodyPr>
          <a:lstStyle/>
          <a:p>
            <a:r>
              <a:rPr lang="en-US" sz="2000" dirty="0"/>
              <a:t>As an AI developed by </a:t>
            </a:r>
            <a:r>
              <a:rPr lang="en-US" sz="2000" dirty="0" err="1"/>
              <a:t>OpenAI</a:t>
            </a:r>
            <a:r>
              <a:rPr lang="en-US" sz="2000" dirty="0"/>
              <a:t>, I must emphasize the ethical implications of creating and using </a:t>
            </a:r>
            <a:r>
              <a:rPr lang="en-US" sz="2000" dirty="0" err="1"/>
              <a:t>keyloggers</a:t>
            </a:r>
            <a:r>
              <a:rPr lang="en-US" sz="2000" dirty="0"/>
              <a:t>. </a:t>
            </a:r>
            <a:r>
              <a:rPr lang="en-US" sz="2000" dirty="0" err="1"/>
              <a:t>Keyloggers</a:t>
            </a:r>
            <a:r>
              <a:rPr lang="en-US" sz="2000" dirty="0"/>
              <a:t> are software or hardware devices designed to record keystrokes made on a computer, often without the user's knowledge or consent. While there may be legitimate use cases for </a:t>
            </a:r>
            <a:r>
              <a:rPr lang="en-US" sz="2000" dirty="0" err="1"/>
              <a:t>keyloggers</a:t>
            </a:r>
            <a:r>
              <a:rPr lang="en-US" sz="2000" dirty="0"/>
              <a:t>, such as parental monitoring or employee supervision in certain contexts, they are frequently associated with malicious activities such as identity theft, espionage, and unauthorized access to sensitive information.</a:t>
            </a:r>
          </a:p>
          <a:p>
            <a:r>
              <a:rPr lang="en-US" sz="2000" dirty="0"/>
              <a:t>However, if you are interested in developing a system for legitimate purposes like security testing, parental controls, or employee monitoring, here are some considerations</a:t>
            </a:r>
            <a:r>
              <a:rPr lang="en-US" sz="2200" dirty="0"/>
              <a:t>:</a:t>
            </a:r>
          </a:p>
          <a:p>
            <a:endParaRPr lang="en-US" sz="2200" dirty="0"/>
          </a:p>
          <a:p>
            <a:pPr>
              <a:buFont typeface="Wingdings" pitchFamily="2" charset="2"/>
              <a:buChar char="Ø"/>
            </a:pPr>
            <a:endParaRPr lang="en-IN" sz="1500" dirty="0"/>
          </a:p>
        </p:txBody>
      </p:sp>
    </p:spTree>
    <p:extLst>
      <p:ext uri="{BB962C8B-B14F-4D97-AF65-F5344CB8AC3E}">
        <p14:creationId xmlns:p14="http://schemas.microsoft.com/office/powerpoint/2010/main" val="3622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84668"/>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charset="0"/>
                <a:cs typeface="Arial" charset="0"/>
              </a:rPr>
              <a:t>.</a:t>
            </a:r>
          </a:p>
        </p:txBody>
      </p:sp>
      <p:sp>
        <p:nvSpPr>
          <p:cNvPr id="3" name="Rectangle 2"/>
          <p:cNvSpPr>
            <a:spLocks noChangeArrowheads="1"/>
          </p:cNvSpPr>
          <p:nvPr/>
        </p:nvSpPr>
        <p:spPr bwMode="auto">
          <a:xfrm>
            <a:off x="0" y="-184668"/>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charset="0"/>
                <a:cs typeface="Arial" charset="0"/>
              </a:rPr>
              <a:t>.</a:t>
            </a:r>
          </a:p>
        </p:txBody>
      </p:sp>
      <p:sp>
        <p:nvSpPr>
          <p:cNvPr id="4" name="Title 3"/>
          <p:cNvSpPr>
            <a:spLocks noGrp="1"/>
          </p:cNvSpPr>
          <p:nvPr>
            <p:ph type="title"/>
          </p:nvPr>
        </p:nvSpPr>
        <p:spPr>
          <a:xfrm>
            <a:off x="467544" y="692696"/>
            <a:ext cx="7467600" cy="463518"/>
          </a:xfrm>
        </p:spPr>
        <p:txBody>
          <a:bodyPr>
            <a:normAutofit fontScale="90000"/>
          </a:bodyPr>
          <a:lstStyle/>
          <a:p>
            <a:endParaRPr lang="en-IN" dirty="0"/>
          </a:p>
        </p:txBody>
      </p:sp>
      <p:sp>
        <p:nvSpPr>
          <p:cNvPr id="5" name="Content Placeholder 4"/>
          <p:cNvSpPr>
            <a:spLocks noGrp="1"/>
          </p:cNvSpPr>
          <p:nvPr>
            <p:ph idx="1"/>
          </p:nvPr>
        </p:nvSpPr>
        <p:spPr>
          <a:xfrm>
            <a:off x="467544" y="1340768"/>
            <a:ext cx="7611616" cy="5161784"/>
          </a:xfrm>
        </p:spPr>
        <p:txBody>
          <a:bodyPr>
            <a:noAutofit/>
          </a:bodyPr>
          <a:lstStyle/>
          <a:p>
            <a:r>
              <a:rPr lang="en-US" sz="2000" b="1" dirty="0"/>
              <a:t>Features:</a:t>
            </a:r>
            <a:r>
              <a:rPr lang="en-US" sz="2000" dirty="0"/>
              <a:t> Determine the specific features you want your </a:t>
            </a:r>
            <a:r>
              <a:rPr lang="en-US" sz="2000" dirty="0" err="1"/>
              <a:t>keylogger</a:t>
            </a:r>
            <a:r>
              <a:rPr lang="en-US" sz="2000" dirty="0"/>
              <a:t> system to have. This might include recording keystrokes, capturing screenshots, logging application usage, tracking website visits, or monitoring chat conversations.</a:t>
            </a:r>
          </a:p>
          <a:p>
            <a:r>
              <a:rPr lang="en-US" sz="2000" b="1" dirty="0"/>
              <a:t>Legitimate Purpose:</a:t>
            </a:r>
            <a:r>
              <a:rPr lang="en-US" sz="2000" dirty="0"/>
              <a:t> Clearly define the intended purpose of the </a:t>
            </a:r>
            <a:r>
              <a:rPr lang="en-US" sz="2000" dirty="0" err="1"/>
              <a:t>keylogger</a:t>
            </a:r>
            <a:r>
              <a:rPr lang="en-US" sz="2000" dirty="0"/>
              <a:t> system and ensure that it complies with relevant laws and ethical standards. Transparency and consent are crucial, especially when monitoring individuals' activities.</a:t>
            </a:r>
          </a:p>
          <a:p>
            <a:r>
              <a:rPr lang="en-US" sz="2000" b="1" dirty="0"/>
              <a:t>User Interface:</a:t>
            </a:r>
            <a:r>
              <a:rPr lang="en-US" sz="2000" dirty="0"/>
              <a:t> Design a user-friendly interface for configuring and accessing the </a:t>
            </a:r>
            <a:r>
              <a:rPr lang="en-US" sz="2000" dirty="0" err="1"/>
              <a:t>keylogger</a:t>
            </a:r>
            <a:r>
              <a:rPr lang="en-US" sz="2000" dirty="0"/>
              <a:t> system. This could be a standalone application, a web-based dashboard, or integration with existing software.</a:t>
            </a:r>
          </a:p>
          <a:p>
            <a:pPr marL="0" indent="0">
              <a:buNone/>
            </a:pPr>
            <a:endParaRPr lang="en-US" sz="2000" dirty="0"/>
          </a:p>
          <a:p>
            <a:pPr marL="0" indent="0">
              <a:buNone/>
            </a:pPr>
            <a:endParaRPr lang="en-US" sz="2000" dirty="0"/>
          </a:p>
          <a:p>
            <a:endParaRPr lang="en-IN" sz="2000" dirty="0"/>
          </a:p>
        </p:txBody>
      </p:sp>
    </p:spTree>
    <p:extLst>
      <p:ext uri="{BB962C8B-B14F-4D97-AF65-F5344CB8AC3E}">
        <p14:creationId xmlns:p14="http://schemas.microsoft.com/office/powerpoint/2010/main" val="269682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3" name="Content Placeholder 2"/>
          <p:cNvSpPr>
            <a:spLocks noGrp="1"/>
          </p:cNvSpPr>
          <p:nvPr>
            <p:ph idx="1"/>
          </p:nvPr>
        </p:nvSpPr>
        <p:spPr>
          <a:xfrm>
            <a:off x="1259632" y="1628799"/>
            <a:ext cx="6755203" cy="3837547"/>
          </a:xfrm>
        </p:spPr>
        <p:txBody>
          <a:bodyPr>
            <a:normAutofit fontScale="85000" lnSpcReduction="20000"/>
          </a:bodyPr>
          <a:lstStyle/>
          <a:p>
            <a:r>
              <a:rPr lang="en-US" b="1" dirty="0"/>
              <a:t>Data Security:</a:t>
            </a:r>
            <a:r>
              <a:rPr lang="en-US" dirty="0"/>
              <a:t> Implement robust security measures to protect the data collected by the </a:t>
            </a:r>
            <a:r>
              <a:rPr lang="en-US" dirty="0" err="1"/>
              <a:t>keylogger</a:t>
            </a:r>
            <a:r>
              <a:rPr lang="en-US" dirty="0"/>
              <a:t> system. This includes encryption of stored data, secure transmission protocols, and access controls to prevent unauthorized access.</a:t>
            </a:r>
          </a:p>
          <a:p>
            <a:r>
              <a:rPr lang="en-US" b="1" dirty="0"/>
              <a:t>Data Storage and Management:</a:t>
            </a:r>
            <a:r>
              <a:rPr lang="en-US" dirty="0"/>
              <a:t> Decide how the recorded data will be stored and managed. Consider factors such as storage capacity, data retention policies, and methods for securely deleting or archiving data when no longer needed.</a:t>
            </a:r>
          </a:p>
          <a:p>
            <a:r>
              <a:rPr lang="en-US" b="1" dirty="0"/>
              <a:t>Compliance:</a:t>
            </a:r>
            <a:r>
              <a:rPr lang="en-US" dirty="0"/>
              <a:t> Ensure that your </a:t>
            </a:r>
            <a:r>
              <a:rPr lang="en-US" dirty="0" err="1"/>
              <a:t>keylogger</a:t>
            </a:r>
            <a:r>
              <a:rPr lang="en-US" dirty="0"/>
              <a:t> system complies with relevant privacy regulations such as the General Data Protection Regulation (GDPR) or the Children's Online Privacy Protection Act (COPPA), depending on your target audience and jurisdiction.</a:t>
            </a:r>
          </a:p>
          <a:p>
            <a:r>
              <a:rPr lang="en-US" b="1" dirty="0"/>
              <a:t>Ethical Considerations:</a:t>
            </a:r>
            <a:r>
              <a:rPr lang="en-US" dirty="0"/>
              <a:t> Conduct a thorough ethical review of your </a:t>
            </a:r>
            <a:r>
              <a:rPr lang="en-US" dirty="0" err="1"/>
              <a:t>keylogger</a:t>
            </a:r>
            <a:r>
              <a:rPr lang="en-US" dirty="0"/>
              <a:t> system to identify and mitigate potential risks and harms. Consider the implications for user privacy, consent, trust, and the potential for abuse or misuse.</a:t>
            </a:r>
          </a:p>
        </p:txBody>
      </p:sp>
    </p:spTree>
    <p:extLst>
      <p:ext uri="{BB962C8B-B14F-4D97-AF65-F5344CB8AC3E}">
        <p14:creationId xmlns:p14="http://schemas.microsoft.com/office/powerpoint/2010/main" val="159776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4624"/>
            <a:ext cx="6571343" cy="1049235"/>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en-US" dirty="0">
                <a:solidFill>
                  <a:schemeClr val="accent2"/>
                </a:solidFill>
              </a:rPr>
              <a:t>      </a:t>
            </a:r>
            <a:r>
              <a:rPr lang="en-US" dirty="0">
                <a:solidFill>
                  <a:schemeClr val="bg1"/>
                </a:solidFill>
              </a:rPr>
              <a:t>System Development approach</a:t>
            </a:r>
            <a:endParaRPr lang="en-IN" dirty="0">
              <a:solidFill>
                <a:schemeClr val="bg1"/>
              </a:solidFill>
            </a:endParaRPr>
          </a:p>
        </p:txBody>
      </p:sp>
      <p:sp>
        <p:nvSpPr>
          <p:cNvPr id="3" name="Content Placeholder 2"/>
          <p:cNvSpPr>
            <a:spLocks noGrp="1"/>
          </p:cNvSpPr>
          <p:nvPr>
            <p:ph idx="1"/>
          </p:nvPr>
        </p:nvSpPr>
        <p:spPr>
          <a:xfrm>
            <a:off x="611560" y="1052735"/>
            <a:ext cx="7403275" cy="4413611"/>
          </a:xfrm>
        </p:spPr>
        <p:txBody>
          <a:bodyPr>
            <a:noAutofit/>
          </a:bodyPr>
          <a:lstStyle/>
          <a:p>
            <a:r>
              <a:rPr lang="en-US" sz="1600" dirty="0"/>
              <a:t>Developing a </a:t>
            </a:r>
            <a:r>
              <a:rPr lang="en-US" sz="1600" dirty="0" err="1"/>
              <a:t>keylogger</a:t>
            </a:r>
            <a:r>
              <a:rPr lang="en-US" sz="1600" dirty="0"/>
              <a:t> system requires a systematic approach that considers various aspects of software development, security, and ethical considerations. Below is a step-by-step guide to developing a </a:t>
            </a:r>
            <a:r>
              <a:rPr lang="en-US" sz="1600" dirty="0" err="1"/>
              <a:t>keylogger</a:t>
            </a:r>
            <a:r>
              <a:rPr lang="en-US" sz="1600" dirty="0"/>
              <a:t> system:</a:t>
            </a:r>
          </a:p>
          <a:p>
            <a:pPr marL="0" indent="0">
              <a:buNone/>
            </a:pPr>
            <a:r>
              <a:rPr lang="en-US" sz="1600" b="1" dirty="0"/>
              <a:t>1. Define Purpose and Scope:</a:t>
            </a:r>
            <a:endParaRPr lang="en-US" sz="1600" dirty="0"/>
          </a:p>
          <a:p>
            <a:pPr lvl="1"/>
            <a:r>
              <a:rPr lang="en-US" sz="1600" dirty="0"/>
              <a:t>Clearly define the purpose of the </a:t>
            </a:r>
            <a:r>
              <a:rPr lang="en-US" sz="1600" dirty="0" err="1"/>
              <a:t>keylogger</a:t>
            </a:r>
            <a:r>
              <a:rPr lang="en-US" sz="1600" dirty="0"/>
              <a:t> system, whether it's for legitimate use (e.g., parental monitoring, employee supervision) or for testing/security research.</a:t>
            </a:r>
          </a:p>
          <a:p>
            <a:pPr lvl="1"/>
            <a:r>
              <a:rPr lang="en-US" sz="1600" dirty="0"/>
              <a:t>Define the scope of the system, including the features it will include and the platforms it will support (e.g., Windows, </a:t>
            </a:r>
            <a:r>
              <a:rPr lang="en-US" sz="1600" dirty="0" err="1"/>
              <a:t>macOS</a:t>
            </a:r>
            <a:r>
              <a:rPr lang="en-US" sz="1600" dirty="0"/>
              <a:t>, Linux).</a:t>
            </a:r>
          </a:p>
          <a:p>
            <a:pPr marL="0" indent="0">
              <a:buNone/>
            </a:pPr>
            <a:r>
              <a:rPr lang="en-US" sz="1600" b="1" dirty="0"/>
              <a:t>2. Research and Requirements Gathering:</a:t>
            </a:r>
            <a:endParaRPr lang="en-US" sz="1600" dirty="0"/>
          </a:p>
          <a:p>
            <a:pPr lvl="1"/>
            <a:r>
              <a:rPr lang="en-US" sz="1600" dirty="0"/>
              <a:t>Conduct research on existing </a:t>
            </a:r>
            <a:r>
              <a:rPr lang="en-US" sz="1600" dirty="0" err="1"/>
              <a:t>keylogger</a:t>
            </a:r>
            <a:r>
              <a:rPr lang="en-US" sz="1600" dirty="0"/>
              <a:t> software and techniques to understand common functionalities and security considerations.</a:t>
            </a:r>
          </a:p>
          <a:p>
            <a:pPr lvl="1"/>
            <a:r>
              <a:rPr lang="en-US" sz="1600" dirty="0"/>
              <a:t>Gather requirements from stakeholders, considering factors such as data logging capabilities, </a:t>
            </a:r>
            <a:r>
              <a:rPr lang="en-US" sz="1600" dirty="0" err="1"/>
              <a:t>stealthiness</a:t>
            </a:r>
            <a:r>
              <a:rPr lang="en-US" sz="1600" dirty="0"/>
              <a:t>, compatibility, and security measures.</a:t>
            </a:r>
          </a:p>
          <a:p>
            <a:pPr marL="0" indent="0">
              <a:buNone/>
            </a:pPr>
            <a:r>
              <a:rPr lang="en-US" sz="1600" b="1" dirty="0"/>
              <a:t>3. Design Architecture:</a:t>
            </a:r>
            <a:endParaRPr lang="en-US" sz="1600" dirty="0"/>
          </a:p>
          <a:p>
            <a:pPr lvl="1"/>
            <a:r>
              <a:rPr lang="en-US" sz="1600" dirty="0"/>
              <a:t>Design the architecture of the </a:t>
            </a:r>
            <a:r>
              <a:rPr lang="en-US" sz="1600" dirty="0" err="1"/>
              <a:t>keylogger</a:t>
            </a:r>
            <a:r>
              <a:rPr lang="en-US" sz="1600" dirty="0"/>
              <a:t> system, considering factors such as modularity, scalability, and maintainability.</a:t>
            </a:r>
          </a:p>
          <a:p>
            <a:endParaRPr lang="en-IN" sz="1600" dirty="0"/>
          </a:p>
        </p:txBody>
      </p:sp>
    </p:spTree>
    <p:extLst>
      <p:ext uri="{BB962C8B-B14F-4D97-AF65-F5344CB8AC3E}">
        <p14:creationId xmlns:p14="http://schemas.microsoft.com/office/powerpoint/2010/main" val="206747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59432"/>
            <a:ext cx="7467600" cy="1143000"/>
          </a:xfrm>
        </p:spPr>
        <p:txBody>
          <a:bodyPr/>
          <a:lstStyle/>
          <a:p>
            <a:endParaRPr lang="en-IN"/>
          </a:p>
        </p:txBody>
      </p:sp>
      <p:sp>
        <p:nvSpPr>
          <p:cNvPr id="3" name="Content Placeholder 2"/>
          <p:cNvSpPr>
            <a:spLocks noGrp="1"/>
          </p:cNvSpPr>
          <p:nvPr>
            <p:ph idx="1"/>
          </p:nvPr>
        </p:nvSpPr>
        <p:spPr>
          <a:xfrm>
            <a:off x="457200" y="764704"/>
            <a:ext cx="7467600" cy="5709248"/>
          </a:xfrm>
        </p:spPr>
        <p:txBody>
          <a:bodyPr>
            <a:normAutofit fontScale="85000" lnSpcReduction="20000"/>
          </a:bodyPr>
          <a:lstStyle/>
          <a:p>
            <a:pPr marL="0" indent="0">
              <a:buNone/>
            </a:pPr>
            <a:r>
              <a:rPr lang="en-US" b="1" dirty="0"/>
              <a:t>4. Develop Core Functionality:</a:t>
            </a:r>
          </a:p>
          <a:p>
            <a:pPr marL="0" indent="0">
              <a:buNone/>
            </a:pPr>
            <a:endParaRPr lang="en-US" dirty="0"/>
          </a:p>
          <a:p>
            <a:r>
              <a:rPr lang="en-US" dirty="0"/>
              <a:t>Implement the core functionality of the </a:t>
            </a:r>
            <a:r>
              <a:rPr lang="en-US" dirty="0" err="1"/>
              <a:t>keylogger</a:t>
            </a:r>
            <a:r>
              <a:rPr lang="en-US" dirty="0"/>
              <a:t> system, including capturing keystrokes, logging data, and optionally capturing other user activities such as mouse movements and screenshots.</a:t>
            </a:r>
          </a:p>
          <a:p>
            <a:r>
              <a:rPr lang="en-US" dirty="0"/>
              <a:t>Ensure that the </a:t>
            </a:r>
            <a:r>
              <a:rPr lang="en-US" dirty="0" err="1"/>
              <a:t>keylogger</a:t>
            </a:r>
            <a:r>
              <a:rPr lang="en-US" dirty="0"/>
              <a:t> operates reliably and efficiently without impacting system performance.</a:t>
            </a:r>
          </a:p>
          <a:p>
            <a:pPr marL="0" indent="0">
              <a:buNone/>
            </a:pPr>
            <a:r>
              <a:rPr lang="en-US" b="1" dirty="0"/>
              <a:t>5. Implement Stealth Mechanisms (if applicable):</a:t>
            </a:r>
          </a:p>
          <a:p>
            <a:pPr marL="0" indent="0">
              <a:buNone/>
            </a:pPr>
            <a:endParaRPr lang="en-US" dirty="0"/>
          </a:p>
          <a:p>
            <a:r>
              <a:rPr lang="en-US" dirty="0"/>
              <a:t>If the </a:t>
            </a:r>
            <a:r>
              <a:rPr lang="en-US" dirty="0" err="1"/>
              <a:t>keylogger</a:t>
            </a:r>
            <a:r>
              <a:rPr lang="en-US" dirty="0"/>
              <a:t> is intended for covert monitoring, implement stealth mechanisms to hide its presence from users and security software.</a:t>
            </a:r>
          </a:p>
          <a:p>
            <a:r>
              <a:rPr lang="en-US" dirty="0"/>
              <a:t>Stealth techniques may include hiding files and processes, using rootkit-like behavior, and evading detection by antivirus software.</a:t>
            </a:r>
          </a:p>
          <a:p>
            <a:pPr marL="0" indent="0">
              <a:buNone/>
            </a:pPr>
            <a:r>
              <a:rPr lang="en-US" b="1" dirty="0"/>
              <a:t>6. Incorporate Security Measures:</a:t>
            </a:r>
          </a:p>
          <a:p>
            <a:pPr marL="0" indent="0">
              <a:buNone/>
            </a:pPr>
            <a:endParaRPr lang="en-US" dirty="0"/>
          </a:p>
          <a:p>
            <a:r>
              <a:rPr lang="en-US" dirty="0"/>
              <a:t>Implement security measures to protect the data collected by the </a:t>
            </a:r>
            <a:r>
              <a:rPr lang="en-US" dirty="0" err="1"/>
              <a:t>keylogger</a:t>
            </a:r>
            <a:r>
              <a:rPr lang="en-US" dirty="0"/>
              <a:t>, such as encryption of logged data, secure storage, and access controls.</a:t>
            </a:r>
          </a:p>
          <a:p>
            <a:r>
              <a:rPr lang="en-US" dirty="0"/>
              <a:t>Implement mechanisms to prevent unauthorized access to the </a:t>
            </a:r>
            <a:r>
              <a:rPr lang="en-US" dirty="0" err="1"/>
              <a:t>keylogger</a:t>
            </a:r>
            <a:r>
              <a:rPr lang="en-US" dirty="0"/>
              <a:t> system itself, such as password protection and authentication.</a:t>
            </a:r>
          </a:p>
          <a:p>
            <a:pPr marL="0" indent="0">
              <a:buNone/>
            </a:pPr>
            <a:endParaRPr lang="en-US" dirty="0"/>
          </a:p>
          <a:p>
            <a:endParaRPr lang="en-IN" dirty="0"/>
          </a:p>
        </p:txBody>
      </p:sp>
    </p:spTree>
    <p:extLst>
      <p:ext uri="{BB962C8B-B14F-4D97-AF65-F5344CB8AC3E}">
        <p14:creationId xmlns:p14="http://schemas.microsoft.com/office/powerpoint/2010/main" val="420345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95536" y="1412776"/>
            <a:ext cx="7467600" cy="4873752"/>
          </a:xfrm>
        </p:spPr>
        <p:txBody>
          <a:bodyPr>
            <a:normAutofit fontScale="55000" lnSpcReduction="20000"/>
          </a:bodyPr>
          <a:lstStyle/>
          <a:p>
            <a:pPr marL="0" indent="0">
              <a:buNone/>
            </a:pPr>
            <a:r>
              <a:rPr lang="en-US" sz="2900" b="1" dirty="0"/>
              <a:t>7. </a:t>
            </a:r>
            <a:r>
              <a:rPr lang="en-US" sz="3400" b="1" dirty="0"/>
              <a:t>Testing and Quality Assurance:</a:t>
            </a:r>
          </a:p>
          <a:p>
            <a:pPr marL="0" indent="0">
              <a:buNone/>
            </a:pPr>
            <a:endParaRPr lang="en-US" sz="3400" dirty="0"/>
          </a:p>
          <a:p>
            <a:r>
              <a:rPr lang="en-US" sz="3400" dirty="0"/>
              <a:t>Conduct thorough testing of the </a:t>
            </a:r>
            <a:r>
              <a:rPr lang="en-US" sz="3400" dirty="0" err="1"/>
              <a:t>keylogger</a:t>
            </a:r>
            <a:r>
              <a:rPr lang="en-US" sz="3400" dirty="0"/>
              <a:t> system to ensure functionality, reliability, and security.</a:t>
            </a:r>
          </a:p>
          <a:p>
            <a:r>
              <a:rPr lang="en-US" sz="3400" dirty="0"/>
              <a:t>Perform both unit tests and integration tests to validate the behavior of individual components and the system as a whole.</a:t>
            </a:r>
          </a:p>
          <a:p>
            <a:r>
              <a:rPr lang="en-US" sz="3400" dirty="0"/>
              <a:t>Consider security testing techniques such as penetration testing to identify and address vulnerabilities.</a:t>
            </a:r>
          </a:p>
          <a:p>
            <a:pPr marL="0" indent="0">
              <a:buNone/>
            </a:pPr>
            <a:r>
              <a:rPr lang="en-US" sz="3400" b="1" dirty="0"/>
              <a:t>8. Documentation and User Support: </a:t>
            </a:r>
          </a:p>
          <a:p>
            <a:pPr marL="0" indent="0">
              <a:buNone/>
            </a:pPr>
            <a:endParaRPr lang="en-US" sz="3400" dirty="0"/>
          </a:p>
          <a:p>
            <a:r>
              <a:rPr lang="en-US" sz="3400" dirty="0"/>
              <a:t>Prepare comprehensive documentation for users and administrators, including installation instructions, usage guidelines, and troubleshooting tips.</a:t>
            </a:r>
          </a:p>
          <a:p>
            <a:r>
              <a:rPr lang="en-US" sz="3400" dirty="0"/>
              <a:t>Provide ongoing support for users of the </a:t>
            </a:r>
            <a:r>
              <a:rPr lang="en-US" sz="3400" dirty="0" err="1"/>
              <a:t>keylogger</a:t>
            </a:r>
            <a:r>
              <a:rPr lang="en-US" sz="3400" dirty="0"/>
              <a:t> system, addressing any issues or questions they may have.</a:t>
            </a:r>
          </a:p>
          <a:p>
            <a:pPr marL="0" indent="0">
              <a:buNone/>
            </a:pPr>
            <a:endParaRPr lang="en-US" sz="2600" dirty="0"/>
          </a:p>
          <a:p>
            <a:endParaRPr lang="en-IN" dirty="0"/>
          </a:p>
        </p:txBody>
      </p:sp>
    </p:spTree>
    <p:extLst>
      <p:ext uri="{BB962C8B-B14F-4D97-AF65-F5344CB8AC3E}">
        <p14:creationId xmlns:p14="http://schemas.microsoft.com/office/powerpoint/2010/main" val="281092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normAutofit/>
          </a:bodyPr>
          <a:lstStyle/>
          <a:p>
            <a:r>
              <a:rPr lang="en-US" sz="4400" dirty="0"/>
              <a:t>     Problem statement</a:t>
            </a:r>
            <a:endParaRPr lang="en-IN" sz="4400" dirty="0"/>
          </a:p>
        </p:txBody>
      </p:sp>
      <p:sp>
        <p:nvSpPr>
          <p:cNvPr id="3" name="Content Placeholder 2"/>
          <p:cNvSpPr>
            <a:spLocks noGrp="1"/>
          </p:cNvSpPr>
          <p:nvPr>
            <p:ph idx="1"/>
          </p:nvPr>
        </p:nvSpPr>
        <p:spPr/>
        <p:txBody>
          <a:bodyPr>
            <a:normAutofit/>
          </a:bodyPr>
          <a:lstStyle/>
          <a:p>
            <a:r>
              <a:rPr lang="en-US" sz="1600" dirty="0"/>
              <a:t>The problem at hand is to design a robust </a:t>
            </a:r>
            <a:r>
              <a:rPr lang="en-US" sz="1600" dirty="0" err="1"/>
              <a:t>keylogger</a:t>
            </a:r>
            <a:r>
              <a:rPr lang="en-US" sz="1600" dirty="0"/>
              <a:t> detection system capable of identifying and mitigating the risks posed by these stealthy threats. This system must address the following key challenges:</a:t>
            </a:r>
          </a:p>
          <a:p>
            <a:r>
              <a:rPr lang="en-US" sz="1600" b="1" dirty="0" err="1"/>
              <a:t>Stealthiness</a:t>
            </a:r>
            <a:r>
              <a:rPr lang="en-US" sz="1600" dirty="0"/>
              <a:t>:  </a:t>
            </a:r>
            <a:r>
              <a:rPr lang="en-US" sz="1600" dirty="0" err="1"/>
              <a:t>Keyloggers</a:t>
            </a:r>
            <a:r>
              <a:rPr lang="en-US" sz="1600" dirty="0"/>
              <a:t> often operate stealthily in the background, avoiding detection by traditional security measures. The detection system should be able to identify both known and unknown </a:t>
            </a:r>
            <a:r>
              <a:rPr lang="en-US" sz="1600" dirty="0" err="1"/>
              <a:t>keyloggers</a:t>
            </a:r>
            <a:r>
              <a:rPr lang="en-US" sz="1600" dirty="0"/>
              <a:t>, including those employing advanced evasion techniques.</a:t>
            </a:r>
          </a:p>
          <a:p>
            <a:r>
              <a:rPr lang="en-US" sz="1600" b="1" dirty="0"/>
              <a:t>Accuracy</a:t>
            </a:r>
            <a:r>
              <a:rPr lang="en-US" sz="1600" dirty="0"/>
              <a:t>:  False positives can undermine the effectiveness of a detection system, leading to unnecessary alarms and user frustration. It is crucial to minimize false positives while ensuring that genuine instances of </a:t>
            </a:r>
            <a:r>
              <a:rPr lang="en-US" sz="1600" dirty="0" err="1"/>
              <a:t>keylogging</a:t>
            </a:r>
            <a:r>
              <a:rPr lang="en-US" sz="1600" dirty="0"/>
              <a:t> activity are accurately identified.</a:t>
            </a:r>
          </a:p>
          <a:p>
            <a:r>
              <a:rPr lang="en-US" sz="1600" b="1" dirty="0"/>
              <a:t>Real-time Monitoring</a:t>
            </a:r>
            <a:r>
              <a:rPr lang="en-US" sz="1600" dirty="0"/>
              <a:t>:  </a:t>
            </a:r>
            <a:r>
              <a:rPr lang="en-US" sz="1600" dirty="0" err="1"/>
              <a:t>Keyloggers</a:t>
            </a:r>
            <a:r>
              <a:rPr lang="en-US" sz="1600" dirty="0"/>
              <a:t> can capture sensitive information in real-time, necessitating a detection system capable of monitoring system activity continuously. This system should promptly alert users or administrators upon detecting suspicious behavior.</a:t>
            </a:r>
          </a:p>
          <a:p>
            <a:pPr marL="0" indent="0">
              <a:buNone/>
            </a:pPr>
            <a:endParaRPr lang="en-IN" sz="1600" dirty="0"/>
          </a:p>
        </p:txBody>
      </p:sp>
    </p:spTree>
    <p:extLst>
      <p:ext uri="{BB962C8B-B14F-4D97-AF65-F5344CB8AC3E}">
        <p14:creationId xmlns:p14="http://schemas.microsoft.com/office/powerpoint/2010/main" val="359832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108</TotalTime>
  <Words>1639</Words>
  <Application>Microsoft Office PowerPoint</Application>
  <PresentationFormat>On-screen Show (4:3)</PresentationFormat>
  <Paragraphs>105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Tw Cen MT</vt:lpstr>
      <vt:lpstr>Tw Cen MT Condensed</vt:lpstr>
      <vt:lpstr>Wingdings</vt:lpstr>
      <vt:lpstr>Wingdings 3</vt:lpstr>
      <vt:lpstr>Integral</vt:lpstr>
      <vt:lpstr>                KEY LOGGERS</vt:lpstr>
      <vt:lpstr>              OUTLINE   OUTLINE                    Outline</vt:lpstr>
      <vt:lpstr>         Proposed system / solution</vt:lpstr>
      <vt:lpstr>PowerPoint Presentation</vt:lpstr>
      <vt:lpstr>PowerPoint Presentation</vt:lpstr>
      <vt:lpstr>      System Development approach</vt:lpstr>
      <vt:lpstr>PowerPoint Presentation</vt:lpstr>
      <vt:lpstr>PowerPoint Presentation</vt:lpstr>
      <vt:lpstr>     Problem statement</vt:lpstr>
      <vt:lpstr>PowerPoint Presentation</vt:lpstr>
      <vt:lpstr>   ALGORITHM AND DEPLOYMENT</vt:lpstr>
      <vt:lpstr>PowerPoint Presentation</vt:lpstr>
      <vt:lpstr>PowerPoint Presentation</vt:lpstr>
      <vt:lpstr>                 CONCLUSION</vt:lpstr>
      <vt:lpstr>              FUTURE  SCOPE</vt:lpstr>
      <vt:lpstr>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dc:creator>
  <cp:lastModifiedBy>yamini vnb</cp:lastModifiedBy>
  <cp:revision>13</cp:revision>
  <dcterms:created xsi:type="dcterms:W3CDTF">2024-03-28T06:40:50Z</dcterms:created>
  <dcterms:modified xsi:type="dcterms:W3CDTF">2024-04-04T13:28:18Z</dcterms:modified>
</cp:coreProperties>
</file>