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2" r:id="rId6"/>
    <p:sldId id="268" r:id="rId7"/>
    <p:sldId id="273" r:id="rId8"/>
    <p:sldId id="270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orient="horz" pos="3067" userDrawn="1">
          <p15:clr>
            <a:srgbClr val="A4A3A4"/>
          </p15:clr>
        </p15:guide>
        <p15:guide id="4" pos="5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mer Dahlberg" initials="VD" lastIdx="2" clrIdx="0">
    <p:extLst>
      <p:ext uri="{19B8F6BF-5375-455C-9EA6-DF929625EA0E}">
        <p15:presenceInfo xmlns:p15="http://schemas.microsoft.com/office/powerpoint/2012/main" userId="715434736e33f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9843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>
        <p:guide orient="horz" pos="1253"/>
        <p:guide pos="2479"/>
        <p:guide orient="horz" pos="3067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Base Case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Blad1!$A$2:$A$3</c:f>
              <c:strCache>
                <c:ptCount val="2"/>
                <c:pt idx="0">
                  <c:v>Lineqs</c:v>
                </c:pt>
                <c:pt idx="1">
                  <c:v>Factorizations</c:v>
                </c:pt>
              </c:strCache>
            </c:strRef>
          </c:cat>
          <c:val>
            <c:numRef>
              <c:f>Blad1!$B$2:$B$3</c:f>
              <c:numCache>
                <c:formatCode>General</c:formatCode>
                <c:ptCount val="2"/>
                <c:pt idx="0">
                  <c:v>521</c:v>
                </c:pt>
                <c:pt idx="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5-4DE0-A21C-D36FA339D07F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Blad1!$A$2:$A$3</c:f>
              <c:strCache>
                <c:ptCount val="2"/>
                <c:pt idx="0">
                  <c:v>Lineqs</c:v>
                </c:pt>
                <c:pt idx="1">
                  <c:v>Factorizations</c:v>
                </c:pt>
              </c:strCache>
            </c:strRef>
          </c:cat>
          <c:val>
            <c:numRef>
              <c:f>Blad1!$C$2:$C$3</c:f>
              <c:numCache>
                <c:formatCode>General</c:formatCode>
                <c:ptCount val="2"/>
                <c:pt idx="0">
                  <c:v>539</c:v>
                </c:pt>
                <c:pt idx="1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5-4DE0-A21C-D36FA339D0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84206400"/>
        <c:axId val="884196000"/>
      </c:barChart>
      <c:catAx>
        <c:axId val="88420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196000"/>
        <c:crosses val="autoZero"/>
        <c:auto val="1"/>
        <c:lblAlgn val="ctr"/>
        <c:lblOffset val="100"/>
        <c:noMultiLvlLbl val="0"/>
      </c:catAx>
      <c:valAx>
        <c:axId val="88419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20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1F68B-82EF-474C-B466-7A31D3DEC786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71E8D2-D7A9-4DE8-AB94-37A304703039}">
      <dgm:prSet/>
      <dgm:spPr/>
      <dgm:t>
        <a:bodyPr/>
        <a:lstStyle/>
        <a:p>
          <a:r>
            <a:rPr lang="en-US" dirty="0"/>
            <a:t>SO problem</a:t>
          </a:r>
          <a:endParaRPr lang="en-GB" dirty="0"/>
        </a:p>
      </dgm:t>
    </dgm:pt>
    <dgm:pt modelId="{4FC5C92C-F4DB-4CD1-91E2-3D3214FBD350}" type="parTrans" cxnId="{78AADDD3-73D9-4F45-B4FB-7F96E846BCE3}">
      <dgm:prSet/>
      <dgm:spPr/>
      <dgm:t>
        <a:bodyPr/>
        <a:lstStyle/>
        <a:p>
          <a:endParaRPr lang="en-US"/>
        </a:p>
      </dgm:t>
    </dgm:pt>
    <dgm:pt modelId="{608346EA-D660-4EBC-AFF3-E5E06C64D6D1}" type="sibTrans" cxnId="{78AADDD3-73D9-4F45-B4FB-7F96E846BCE3}">
      <dgm:prSet/>
      <dgm:spPr/>
      <dgm:t>
        <a:bodyPr/>
        <a:lstStyle/>
        <a:p>
          <a:endParaRPr lang="en-US"/>
        </a:p>
      </dgm:t>
    </dgm:pt>
    <dgm:pt modelId="{6FF2304E-454D-4637-90EF-4E7699C59BAC}">
      <dgm:prSet/>
      <dgm:spPr/>
      <dgm:t>
        <a:bodyPr/>
        <a:lstStyle/>
        <a:p>
          <a:r>
            <a:rPr lang="en-US"/>
            <a:t>Reanalysis and Combined Approximation</a:t>
          </a:r>
          <a:endParaRPr lang="en-GB" dirty="0"/>
        </a:p>
      </dgm:t>
    </dgm:pt>
    <dgm:pt modelId="{ABC2A5FA-C836-4AB1-BA7D-E15C4312895B}" type="parTrans" cxnId="{0C88EB69-B303-42B6-A0B4-1C877FE76830}">
      <dgm:prSet/>
      <dgm:spPr/>
      <dgm:t>
        <a:bodyPr/>
        <a:lstStyle/>
        <a:p>
          <a:endParaRPr lang="en-US"/>
        </a:p>
      </dgm:t>
    </dgm:pt>
    <dgm:pt modelId="{9EC13055-8D36-457B-944F-7A3447D11FC7}" type="sibTrans" cxnId="{0C88EB69-B303-42B6-A0B4-1C877FE76830}">
      <dgm:prSet/>
      <dgm:spPr/>
      <dgm:t>
        <a:bodyPr/>
        <a:lstStyle/>
        <a:p>
          <a:endParaRPr lang="en-US"/>
        </a:p>
      </dgm:t>
    </dgm:pt>
    <dgm:pt modelId="{15444A07-6B02-442D-A6D7-FD779ED8AE1C}">
      <dgm:prSet/>
      <dgm:spPr/>
      <dgm:t>
        <a:bodyPr/>
        <a:lstStyle/>
        <a:p>
          <a:r>
            <a:rPr lang="en-US"/>
            <a:t>Examples and results</a:t>
          </a:r>
          <a:endParaRPr lang="en-GB" dirty="0"/>
        </a:p>
      </dgm:t>
    </dgm:pt>
    <dgm:pt modelId="{E55ADDA8-28CA-444E-A6C7-60B82B02C0D8}" type="parTrans" cxnId="{85380C6F-6B10-466F-A02D-91A525A703A6}">
      <dgm:prSet/>
      <dgm:spPr/>
      <dgm:t>
        <a:bodyPr/>
        <a:lstStyle/>
        <a:p>
          <a:endParaRPr lang="en-US"/>
        </a:p>
      </dgm:t>
    </dgm:pt>
    <dgm:pt modelId="{B8B68E49-31E4-482E-A6EA-35C1667DA196}" type="sibTrans" cxnId="{85380C6F-6B10-466F-A02D-91A525A703A6}">
      <dgm:prSet/>
      <dgm:spPr/>
      <dgm:t>
        <a:bodyPr/>
        <a:lstStyle/>
        <a:p>
          <a:endParaRPr lang="en-US"/>
        </a:p>
      </dgm:t>
    </dgm:pt>
    <dgm:pt modelId="{5DA9DCE4-B10A-43DB-9E3B-53DD410F6589}">
      <dgm:prSet/>
      <dgm:spPr/>
      <dgm:t>
        <a:bodyPr/>
        <a:lstStyle/>
        <a:p>
          <a:r>
            <a:rPr lang="en-US"/>
            <a:t>Future work</a:t>
          </a:r>
          <a:endParaRPr lang="en-GB"/>
        </a:p>
      </dgm:t>
    </dgm:pt>
    <dgm:pt modelId="{330300E0-6B99-44CF-80F9-C7ADDA00CC5E}" type="parTrans" cxnId="{805F2AC4-AE0F-42D4-82BD-F7406D489F18}">
      <dgm:prSet/>
      <dgm:spPr/>
      <dgm:t>
        <a:bodyPr/>
        <a:lstStyle/>
        <a:p>
          <a:endParaRPr lang="en-US"/>
        </a:p>
      </dgm:t>
    </dgm:pt>
    <dgm:pt modelId="{5548FCA9-6272-4729-91D0-5B800CF8E96E}" type="sibTrans" cxnId="{805F2AC4-AE0F-42D4-82BD-F7406D489F18}">
      <dgm:prSet/>
      <dgm:spPr/>
      <dgm:t>
        <a:bodyPr/>
        <a:lstStyle/>
        <a:p>
          <a:endParaRPr lang="en-US"/>
        </a:p>
      </dgm:t>
    </dgm:pt>
    <dgm:pt modelId="{E5C87620-8AE3-4FCB-9A58-806FB202416E}" type="pres">
      <dgm:prSet presAssocID="{5181F68B-82EF-474C-B466-7A31D3DEC786}" presName="Name0" presStyleCnt="0">
        <dgm:presLayoutVars>
          <dgm:dir/>
          <dgm:animLvl val="lvl"/>
          <dgm:resizeHandles val="exact"/>
        </dgm:presLayoutVars>
      </dgm:prSet>
      <dgm:spPr/>
    </dgm:pt>
    <dgm:pt modelId="{7F498314-B438-400D-9FB5-CDC61B6A2830}" type="pres">
      <dgm:prSet presAssocID="{1371E8D2-D7A9-4DE8-AB94-37A304703039}" presName="linNode" presStyleCnt="0"/>
      <dgm:spPr/>
    </dgm:pt>
    <dgm:pt modelId="{2374EB61-3A4F-4AA9-BD09-2073F35A0249}" type="pres">
      <dgm:prSet presAssocID="{1371E8D2-D7A9-4DE8-AB94-37A30470303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77AAE73-1CC7-4B52-9051-9AF61E7F523D}" type="pres">
      <dgm:prSet presAssocID="{608346EA-D660-4EBC-AFF3-E5E06C64D6D1}" presName="sp" presStyleCnt="0"/>
      <dgm:spPr/>
    </dgm:pt>
    <dgm:pt modelId="{2A2BF203-7AB7-4DAD-8AE6-21167298008C}" type="pres">
      <dgm:prSet presAssocID="{6FF2304E-454D-4637-90EF-4E7699C59BAC}" presName="linNode" presStyleCnt="0"/>
      <dgm:spPr/>
    </dgm:pt>
    <dgm:pt modelId="{B641A8F2-98F0-42D1-A28C-2FC568726AB1}" type="pres">
      <dgm:prSet presAssocID="{6FF2304E-454D-4637-90EF-4E7699C59BA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98C59B2-6B64-413D-ACDC-310AA79662FB}" type="pres">
      <dgm:prSet presAssocID="{9EC13055-8D36-457B-944F-7A3447D11FC7}" presName="sp" presStyleCnt="0"/>
      <dgm:spPr/>
    </dgm:pt>
    <dgm:pt modelId="{31210D08-12FA-454E-88C9-76016C1AFC9F}" type="pres">
      <dgm:prSet presAssocID="{15444A07-6B02-442D-A6D7-FD779ED8AE1C}" presName="linNode" presStyleCnt="0"/>
      <dgm:spPr/>
    </dgm:pt>
    <dgm:pt modelId="{447328D2-6EFC-481B-91AA-09EA96FC27ED}" type="pres">
      <dgm:prSet presAssocID="{15444A07-6B02-442D-A6D7-FD779ED8AE1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4E983E-E14B-4FDA-8B6B-13383D6E83AB}" type="pres">
      <dgm:prSet presAssocID="{B8B68E49-31E4-482E-A6EA-35C1667DA196}" presName="sp" presStyleCnt="0"/>
      <dgm:spPr/>
    </dgm:pt>
    <dgm:pt modelId="{47B7FF05-7E33-46A6-9E53-19B60227C6D4}" type="pres">
      <dgm:prSet presAssocID="{5DA9DCE4-B10A-43DB-9E3B-53DD410F6589}" presName="linNode" presStyleCnt="0"/>
      <dgm:spPr/>
    </dgm:pt>
    <dgm:pt modelId="{FDF411F1-630B-4ECF-A0EC-FF3151B8ADA0}" type="pres">
      <dgm:prSet presAssocID="{5DA9DCE4-B10A-43DB-9E3B-53DD410F658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5950C12-B5F6-4989-B07A-D4BE5FCC7F51}" type="presOf" srcId="{6FF2304E-454D-4637-90EF-4E7699C59BAC}" destId="{B641A8F2-98F0-42D1-A28C-2FC568726AB1}" srcOrd="0" destOrd="0" presId="urn:microsoft.com/office/officeart/2005/8/layout/vList5"/>
    <dgm:cxn modelId="{515AF41E-C07D-4660-89BB-244812FF726D}" type="presOf" srcId="{5DA9DCE4-B10A-43DB-9E3B-53DD410F6589}" destId="{FDF411F1-630B-4ECF-A0EC-FF3151B8ADA0}" srcOrd="0" destOrd="0" presId="urn:microsoft.com/office/officeart/2005/8/layout/vList5"/>
    <dgm:cxn modelId="{0C88EB69-B303-42B6-A0B4-1C877FE76830}" srcId="{5181F68B-82EF-474C-B466-7A31D3DEC786}" destId="{6FF2304E-454D-4637-90EF-4E7699C59BAC}" srcOrd="1" destOrd="0" parTransId="{ABC2A5FA-C836-4AB1-BA7D-E15C4312895B}" sibTransId="{9EC13055-8D36-457B-944F-7A3447D11FC7}"/>
    <dgm:cxn modelId="{85380C6F-6B10-466F-A02D-91A525A703A6}" srcId="{5181F68B-82EF-474C-B466-7A31D3DEC786}" destId="{15444A07-6B02-442D-A6D7-FD779ED8AE1C}" srcOrd="2" destOrd="0" parTransId="{E55ADDA8-28CA-444E-A6C7-60B82B02C0D8}" sibTransId="{B8B68E49-31E4-482E-A6EA-35C1667DA196}"/>
    <dgm:cxn modelId="{5A7AD354-33D2-4AFE-89CD-3FB9BF6016A2}" type="presOf" srcId="{15444A07-6B02-442D-A6D7-FD779ED8AE1C}" destId="{447328D2-6EFC-481B-91AA-09EA96FC27ED}" srcOrd="0" destOrd="0" presId="urn:microsoft.com/office/officeart/2005/8/layout/vList5"/>
    <dgm:cxn modelId="{8ECB02A5-12B2-4989-8131-42B4C66743F4}" type="presOf" srcId="{1371E8D2-D7A9-4DE8-AB94-37A304703039}" destId="{2374EB61-3A4F-4AA9-BD09-2073F35A0249}" srcOrd="0" destOrd="0" presId="urn:microsoft.com/office/officeart/2005/8/layout/vList5"/>
    <dgm:cxn modelId="{E3AF86B1-73E9-4DFC-82C9-65593E8046A1}" type="presOf" srcId="{5181F68B-82EF-474C-B466-7A31D3DEC786}" destId="{E5C87620-8AE3-4FCB-9A58-806FB202416E}" srcOrd="0" destOrd="0" presId="urn:microsoft.com/office/officeart/2005/8/layout/vList5"/>
    <dgm:cxn modelId="{805F2AC4-AE0F-42D4-82BD-F7406D489F18}" srcId="{5181F68B-82EF-474C-B466-7A31D3DEC786}" destId="{5DA9DCE4-B10A-43DB-9E3B-53DD410F6589}" srcOrd="3" destOrd="0" parTransId="{330300E0-6B99-44CF-80F9-C7ADDA00CC5E}" sibTransId="{5548FCA9-6272-4729-91D0-5B800CF8E96E}"/>
    <dgm:cxn modelId="{78AADDD3-73D9-4F45-B4FB-7F96E846BCE3}" srcId="{5181F68B-82EF-474C-B466-7A31D3DEC786}" destId="{1371E8D2-D7A9-4DE8-AB94-37A304703039}" srcOrd="0" destOrd="0" parTransId="{4FC5C92C-F4DB-4CD1-91E2-3D3214FBD350}" sibTransId="{608346EA-D660-4EBC-AFF3-E5E06C64D6D1}"/>
    <dgm:cxn modelId="{1C0344EB-1DE5-4A8F-B468-0C42C53E6E30}" type="presParOf" srcId="{E5C87620-8AE3-4FCB-9A58-806FB202416E}" destId="{7F498314-B438-400D-9FB5-CDC61B6A2830}" srcOrd="0" destOrd="0" presId="urn:microsoft.com/office/officeart/2005/8/layout/vList5"/>
    <dgm:cxn modelId="{F6AB032A-B476-46B7-8195-6E91E348462C}" type="presParOf" srcId="{7F498314-B438-400D-9FB5-CDC61B6A2830}" destId="{2374EB61-3A4F-4AA9-BD09-2073F35A0249}" srcOrd="0" destOrd="0" presId="urn:microsoft.com/office/officeart/2005/8/layout/vList5"/>
    <dgm:cxn modelId="{1370F155-3C9B-407C-882F-9901002A346F}" type="presParOf" srcId="{E5C87620-8AE3-4FCB-9A58-806FB202416E}" destId="{277AAE73-1CC7-4B52-9051-9AF61E7F523D}" srcOrd="1" destOrd="0" presId="urn:microsoft.com/office/officeart/2005/8/layout/vList5"/>
    <dgm:cxn modelId="{F02D1930-904C-4671-8187-FD4429EAE9B7}" type="presParOf" srcId="{E5C87620-8AE3-4FCB-9A58-806FB202416E}" destId="{2A2BF203-7AB7-4DAD-8AE6-21167298008C}" srcOrd="2" destOrd="0" presId="urn:microsoft.com/office/officeart/2005/8/layout/vList5"/>
    <dgm:cxn modelId="{3AAD065B-0391-4BB5-9080-B0EF2941088F}" type="presParOf" srcId="{2A2BF203-7AB7-4DAD-8AE6-21167298008C}" destId="{B641A8F2-98F0-42D1-A28C-2FC568726AB1}" srcOrd="0" destOrd="0" presId="urn:microsoft.com/office/officeart/2005/8/layout/vList5"/>
    <dgm:cxn modelId="{DC7F4B82-707E-4A0F-A563-95A75CC4CF22}" type="presParOf" srcId="{E5C87620-8AE3-4FCB-9A58-806FB202416E}" destId="{398C59B2-6B64-413D-ACDC-310AA79662FB}" srcOrd="3" destOrd="0" presId="urn:microsoft.com/office/officeart/2005/8/layout/vList5"/>
    <dgm:cxn modelId="{E71346E8-074F-4F36-A040-4E53464D902D}" type="presParOf" srcId="{E5C87620-8AE3-4FCB-9A58-806FB202416E}" destId="{31210D08-12FA-454E-88C9-76016C1AFC9F}" srcOrd="4" destOrd="0" presId="urn:microsoft.com/office/officeart/2005/8/layout/vList5"/>
    <dgm:cxn modelId="{DA47C438-3206-4D21-AB54-B824984A2E8E}" type="presParOf" srcId="{31210D08-12FA-454E-88C9-76016C1AFC9F}" destId="{447328D2-6EFC-481B-91AA-09EA96FC27ED}" srcOrd="0" destOrd="0" presId="urn:microsoft.com/office/officeart/2005/8/layout/vList5"/>
    <dgm:cxn modelId="{530C01CA-7213-45DA-B1F6-A6EB0F22FF2F}" type="presParOf" srcId="{E5C87620-8AE3-4FCB-9A58-806FB202416E}" destId="{A44E983E-E14B-4FDA-8B6B-13383D6E83AB}" srcOrd="5" destOrd="0" presId="urn:microsoft.com/office/officeart/2005/8/layout/vList5"/>
    <dgm:cxn modelId="{B0673C9F-FC7C-4548-A85C-8117E2E53336}" type="presParOf" srcId="{E5C87620-8AE3-4FCB-9A58-806FB202416E}" destId="{47B7FF05-7E33-46A6-9E53-19B60227C6D4}" srcOrd="6" destOrd="0" presId="urn:microsoft.com/office/officeart/2005/8/layout/vList5"/>
    <dgm:cxn modelId="{FAA206FF-5910-4608-BF63-04D6A6FFDC98}" type="presParOf" srcId="{47B7FF05-7E33-46A6-9E53-19B60227C6D4}" destId="{FDF411F1-630B-4ECF-A0EC-FF3151B8ADA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4EB61-3A4F-4AA9-BD09-2073F35A0249}">
      <dsp:nvSpPr>
        <dsp:cNvPr id="0" name=""/>
        <dsp:cNvSpPr/>
      </dsp:nvSpPr>
      <dsp:spPr>
        <a:xfrm>
          <a:off x="2473512" y="1552"/>
          <a:ext cx="2782702" cy="7467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 problem</a:t>
          </a:r>
          <a:endParaRPr lang="en-GB" sz="1900" kern="1200" dirty="0"/>
        </a:p>
      </dsp:txBody>
      <dsp:txXfrm>
        <a:off x="2509964" y="38004"/>
        <a:ext cx="2709798" cy="673813"/>
      </dsp:txXfrm>
    </dsp:sp>
    <dsp:sp modelId="{B641A8F2-98F0-42D1-A28C-2FC568726AB1}">
      <dsp:nvSpPr>
        <dsp:cNvPr id="0" name=""/>
        <dsp:cNvSpPr/>
      </dsp:nvSpPr>
      <dsp:spPr>
        <a:xfrm>
          <a:off x="2473512" y="785605"/>
          <a:ext cx="2782702" cy="7467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Reanalysis and Combined Approximation</a:t>
          </a:r>
          <a:endParaRPr lang="en-GB" sz="1900" kern="1200" dirty="0"/>
        </a:p>
      </dsp:txBody>
      <dsp:txXfrm>
        <a:off x="2509964" y="822057"/>
        <a:ext cx="2709798" cy="673813"/>
      </dsp:txXfrm>
    </dsp:sp>
    <dsp:sp modelId="{447328D2-6EFC-481B-91AA-09EA96FC27ED}">
      <dsp:nvSpPr>
        <dsp:cNvPr id="0" name=""/>
        <dsp:cNvSpPr/>
      </dsp:nvSpPr>
      <dsp:spPr>
        <a:xfrm>
          <a:off x="2473512" y="1569659"/>
          <a:ext cx="2782702" cy="7467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Examples and results</a:t>
          </a:r>
          <a:endParaRPr lang="en-GB" sz="1900" kern="1200" dirty="0"/>
        </a:p>
      </dsp:txBody>
      <dsp:txXfrm>
        <a:off x="2509964" y="1606111"/>
        <a:ext cx="2709798" cy="673813"/>
      </dsp:txXfrm>
    </dsp:sp>
    <dsp:sp modelId="{FDF411F1-630B-4ECF-A0EC-FF3151B8ADA0}">
      <dsp:nvSpPr>
        <dsp:cNvPr id="0" name=""/>
        <dsp:cNvSpPr/>
      </dsp:nvSpPr>
      <dsp:spPr>
        <a:xfrm>
          <a:off x="2473512" y="2353712"/>
          <a:ext cx="2782702" cy="7467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work</a:t>
          </a:r>
          <a:endParaRPr lang="en-GB" sz="1900" kern="1200"/>
        </a:p>
      </dsp:txBody>
      <dsp:txXfrm>
        <a:off x="2509964" y="2390164"/>
        <a:ext cx="2709798" cy="673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A2E7DCA8-A9E3-413D-8FE6-4004558714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8BA0D86-FE43-4031-AF90-889492FFA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EF1F-D86D-4876-AD81-6D519967BCD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B684464-85E5-420B-8891-F11CE4355D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01D8B48-2B75-4B77-A770-612EB05D33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27EF-B7AA-4C93-BBB0-E0F671B5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1E70EAD2-7EC5-404A-9D65-180C3F4D2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6026D9A-85C3-4219-AA2A-B3C5D9D7DC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F9E3-2EC4-4537-98AA-C7FA75E4B0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D421330C-4417-4D57-B831-11C965DA2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BAE5F657-399D-4B86-A6B5-81BD81640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AB718C-0503-4FDA-A09D-30036BDD4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9C69B88-3286-4422-B96F-17F438AE2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37CDC-CCBD-4B0C-8358-AC3C96B3A7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Displacement controlled scheme is used -&gt; compliance is maximized</a:t>
            </a:r>
          </a:p>
          <a:p>
            <a:r>
              <a:rPr lang="en-US" dirty="0"/>
              <a:t>End compliance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37CDC-CCBD-4B0C-8358-AC3C96B3A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factorization from earlier optimization step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9FC27-9D4E-4344-BEFF-B148C189B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u^0 = 0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37CDC-CCBD-4B0C-8358-AC3C96B3A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K0, R0 known computing basis is cheap.</a:t>
            </a:r>
          </a:p>
          <a:p>
            <a:r>
              <a:rPr lang="en-US" dirty="0" err="1"/>
              <a:t>Orthogonalisation</a:t>
            </a:r>
            <a:r>
              <a:rPr lang="en-US" dirty="0"/>
              <a:t> + backward substitution ~ns^2 flops</a:t>
            </a:r>
          </a:p>
          <a:p>
            <a:r>
              <a:rPr lang="en-US" dirty="0"/>
              <a:t>Solving full system n^3 flops</a:t>
            </a:r>
          </a:p>
          <a:p>
            <a:endParaRPr lang="en-US" dirty="0"/>
          </a:p>
          <a:p>
            <a:r>
              <a:rPr lang="en-US" dirty="0"/>
              <a:t>Orthogonalization – stabilizes solution</a:t>
            </a:r>
          </a:p>
          <a:p>
            <a:r>
              <a:rPr lang="en-US" dirty="0"/>
              <a:t>Orthogonalizing with K as core makes the problem easy</a:t>
            </a:r>
          </a:p>
          <a:p>
            <a:r>
              <a:rPr lang="en-US" dirty="0"/>
              <a:t>Criteria for when to use CA and when to factorize, </a:t>
            </a:r>
            <a:r>
              <a:rPr lang="en-US" dirty="0" err="1"/>
              <a:t>coth</a:t>
            </a:r>
            <a:r>
              <a:rPr lang="en-US" dirty="0"/>
              <a:t>(</a:t>
            </a:r>
            <a:r>
              <a:rPr lang="en-US" dirty="0" err="1"/>
              <a:t>zold</a:t>
            </a:r>
            <a:r>
              <a:rPr lang="en-US" dirty="0"/>
              <a:t>, z)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37CDC-CCBD-4B0C-8358-AC3C96B3A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37CDC-CCBD-4B0C-8358-AC3C96B3A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150CF4-B67E-4983-B32D-E2972E57B49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B4796B-D42B-45A2-A74E-AB3500B66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7E23E8-4368-4D48-8886-3CF255FF6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reanalysis to accelerate structural optimization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D9A589-7A70-4972-BD33-777CC2766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in solid mechanics</a:t>
            </a:r>
          </a:p>
        </p:txBody>
      </p:sp>
    </p:spTree>
    <p:extLst>
      <p:ext uri="{BB962C8B-B14F-4D97-AF65-F5344CB8AC3E}">
        <p14:creationId xmlns:p14="http://schemas.microsoft.com/office/powerpoint/2010/main" val="111584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942B67-744B-4CBE-8329-FBFE7E73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Transient problems</a:t>
            </a:r>
          </a:p>
          <a:p>
            <a:r>
              <a:rPr lang="en-US" dirty="0"/>
              <a:t>Refining the method</a:t>
            </a: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2E1A4821-F59C-4B64-ADB5-A95E2BC9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008" y="691808"/>
            <a:ext cx="4189983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927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ED161C-98FC-4FE4-BA95-8B6A31D4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8A7F01DD-D782-4D5E-AD91-06325D7F3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21489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91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ED161C-98FC-4FE4-BA95-8B6A31D4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the SO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0A83C116-2B4A-4EC4-84A6-290E43D6DA80}"/>
                  </a:ext>
                </a:extLst>
              </p:cNvPr>
              <p:cNvSpPr/>
              <p:nvPr/>
            </p:nvSpPr>
            <p:spPr>
              <a:xfrm>
                <a:off x="3213100" y="1989138"/>
                <a:ext cx="3111500" cy="108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𝕊</m:t>
                    </m:r>
                    <m:sSub>
                      <m:sSubPr>
                        <m:ctrlPr>
                          <a:rPr lang="en-GB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>
                            <a:latin typeface="Cambria Math" panose="02040503050406030204" pitchFamily="18" charset="0"/>
                          </a:rPr>
                          <m:t>𝕆</m:t>
                        </m:r>
                      </m:e>
                      <m:sub>
                        <m:r>
                          <a:rPr lang="en-GB" sz="1700" b="0" i="1">
                            <a:latin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GB" sz="1700" b="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limLow>
                              <m:limLow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7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GB" sz="17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lim>
                            </m:limLow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7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GB" sz="17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  <m: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  <m: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  <m:e>
                                    <m: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700" b="1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17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  <m:t>≤1    ∀ </m:t>
                                    </m:r>
                                    <m:r>
                                      <a:rPr lang="en-GB" sz="17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1700" dirty="0"/>
                  <a:t> </a:t>
                </a:r>
                <a:endParaRPr lang="en-GB" sz="1700" dirty="0"/>
              </a:p>
            </p:txBody>
          </p:sp>
        </mc:Choice>
        <mc:Fallback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0A83C116-2B4A-4EC4-84A6-290E43D6D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1989138"/>
                <a:ext cx="3111500" cy="108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ktangel: rundade hörn 5">
                <a:extLst>
                  <a:ext uri="{FF2B5EF4-FFF2-40B4-BE49-F238E27FC236}">
                    <a16:creationId xmlns:a16="http://schemas.microsoft.com/office/drawing/2014/main" id="{61298C66-6843-4712-8726-CDE659D75DCC}"/>
                  </a:ext>
                </a:extLst>
              </p:cNvPr>
              <p:cNvSpPr/>
              <p:nvPr/>
            </p:nvSpPr>
            <p:spPr>
              <a:xfrm>
                <a:off x="4311650" y="3347016"/>
                <a:ext cx="4362450" cy="10844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endParaRPr lang="en-US" sz="21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2100" dirty="0">
                    <a:solidFill>
                      <a:schemeClr val="tx1"/>
                    </a:solidFill>
                  </a:rPr>
                  <a:t>Regularization</a:t>
                </a:r>
                <a:endParaRPr lang="en-GB" sz="2100" dirty="0">
                  <a:solidFill>
                    <a:schemeClr val="tx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SIMP: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sv-SE" sz="1600" dirty="0">
                  <a:solidFill>
                    <a:schemeClr val="tx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Filtering: 	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GB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Rektangel: rundade hörn 5">
                <a:extLst>
                  <a:ext uri="{FF2B5EF4-FFF2-40B4-BE49-F238E27FC236}">
                    <a16:creationId xmlns:a16="http://schemas.microsoft.com/office/drawing/2014/main" id="{61298C66-6843-4712-8726-CDE659D75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50" y="3347016"/>
                <a:ext cx="4362450" cy="1084400"/>
              </a:xfrm>
              <a:prstGeom prst="roundRect">
                <a:avLst/>
              </a:prstGeom>
              <a:blipFill>
                <a:blip r:embed="rId4"/>
                <a:stretch>
                  <a:fillRect l="-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ktangel: rundade hörn 6">
                <a:extLst>
                  <a:ext uri="{FF2B5EF4-FFF2-40B4-BE49-F238E27FC236}">
                    <a16:creationId xmlns:a16="http://schemas.microsoft.com/office/drawing/2014/main" id="{D201A76F-85B3-4B44-A40E-83975747A186}"/>
                  </a:ext>
                </a:extLst>
              </p:cNvPr>
              <p:cNvSpPr/>
              <p:nvPr/>
            </p:nvSpPr>
            <p:spPr>
              <a:xfrm>
                <a:off x="4311650" y="4840571"/>
                <a:ext cx="4362450" cy="108440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endParaRPr lang="en-US" sz="2100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sz="2100" dirty="0">
                    <a:solidFill>
                      <a:schemeClr val="tx1"/>
                    </a:solidFill>
                  </a:rPr>
                  <a:t>Nonlinear analysis</a:t>
                </a:r>
                <a:endParaRPr lang="en-GB" sz="2100" dirty="0">
                  <a:solidFill>
                    <a:schemeClr val="tx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GB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endParaRPr lang="en-GB" sz="1600" dirty="0">
                  <a:solidFill>
                    <a:schemeClr val="tx1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ktangel: rundade hörn 6">
                <a:extLst>
                  <a:ext uri="{FF2B5EF4-FFF2-40B4-BE49-F238E27FC236}">
                    <a16:creationId xmlns:a16="http://schemas.microsoft.com/office/drawing/2014/main" id="{D201A76F-85B3-4B44-A40E-83975747A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50" y="4840571"/>
                <a:ext cx="4362450" cy="1084401"/>
              </a:xfrm>
              <a:prstGeom prst="roundRect">
                <a:avLst/>
              </a:prstGeom>
              <a:blipFill>
                <a:blip r:embed="rId5"/>
                <a:stretch>
                  <a:fillRect l="-2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Koppling: vinklad 10">
            <a:extLst>
              <a:ext uri="{FF2B5EF4-FFF2-40B4-BE49-F238E27FC236}">
                <a16:creationId xmlns:a16="http://schemas.microsoft.com/office/drawing/2014/main" id="{65E152E9-755A-4750-88A8-21C75D0F5D12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715692" y="3293258"/>
            <a:ext cx="815678" cy="376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Koppling: vinklad 12">
            <a:extLst>
              <a:ext uri="{FF2B5EF4-FFF2-40B4-BE49-F238E27FC236}">
                <a16:creationId xmlns:a16="http://schemas.microsoft.com/office/drawing/2014/main" id="{114AE86C-86EC-44EE-AE5B-47F0E48B0AD1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3376753" y="4447875"/>
            <a:ext cx="1493556" cy="376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B0EFE126-E4BF-48E1-A708-7D34829D58AC}"/>
              </a:ext>
            </a:extLst>
          </p:cNvPr>
          <p:cNvSpPr txBox="1"/>
          <p:nvPr/>
        </p:nvSpPr>
        <p:spPr>
          <a:xfrm>
            <a:off x="3576000" y="5949000"/>
            <a:ext cx="528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solving equilibrium equations is expensive!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59CC0E1C-C40A-4941-8039-8A158B0E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ED161C-98FC-4FE4-BA95-8B6A31D4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283"/>
            <a:ext cx="7729728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: rundade hörn 3">
                <a:extLst>
                  <a:ext uri="{FF2B5EF4-FFF2-40B4-BE49-F238E27FC236}">
                    <a16:creationId xmlns:a16="http://schemas.microsoft.com/office/drawing/2014/main" id="{C5156445-49EB-45FD-A1CA-5B2FC4920859}"/>
                  </a:ext>
                </a:extLst>
              </p:cNvPr>
              <p:cNvSpPr/>
              <p:nvPr/>
            </p:nvSpPr>
            <p:spPr>
              <a:xfrm>
                <a:off x="2799664" y="1604448"/>
                <a:ext cx="1080000" cy="72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ktangel: rundade hörn 3">
                <a:extLst>
                  <a:ext uri="{FF2B5EF4-FFF2-40B4-BE49-F238E27FC236}">
                    <a16:creationId xmlns:a16="http://schemas.microsoft.com/office/drawing/2014/main" id="{C5156445-49EB-45FD-A1CA-5B2FC4920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64" y="1604448"/>
                <a:ext cx="1080000" cy="72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: rundade hörn 4">
                <a:extLst>
                  <a:ext uri="{FF2B5EF4-FFF2-40B4-BE49-F238E27FC236}">
                    <a16:creationId xmlns:a16="http://schemas.microsoft.com/office/drawing/2014/main" id="{94339B2E-6B85-43AC-90B9-D9DC0FD8E68C}"/>
                  </a:ext>
                </a:extLst>
              </p:cNvPr>
              <p:cNvSpPr/>
              <p:nvPr/>
            </p:nvSpPr>
            <p:spPr>
              <a:xfrm>
                <a:off x="2799664" y="2544164"/>
                <a:ext cx="1800000" cy="72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Rektangel: rundade hörn 4">
                <a:extLst>
                  <a:ext uri="{FF2B5EF4-FFF2-40B4-BE49-F238E27FC236}">
                    <a16:creationId xmlns:a16="http://schemas.microsoft.com/office/drawing/2014/main" id="{94339B2E-6B85-43AC-90B9-D9DC0FD8E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64" y="2544164"/>
                <a:ext cx="1800000" cy="72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BE7C4145-D8BE-4C14-9ADA-3EDFFF4C59CF}"/>
                  </a:ext>
                </a:extLst>
              </p:cNvPr>
              <p:cNvSpPr/>
              <p:nvPr/>
            </p:nvSpPr>
            <p:spPr>
              <a:xfrm>
                <a:off x="7176000" y="1604448"/>
                <a:ext cx="2079904" cy="72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BE7C4145-D8BE-4C14-9ADA-3EDFFF4C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00" y="1604448"/>
                <a:ext cx="2079904" cy="72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ktangel: rundade hörn 19">
                <a:extLst>
                  <a:ext uri="{FF2B5EF4-FFF2-40B4-BE49-F238E27FC236}">
                    <a16:creationId xmlns:a16="http://schemas.microsoft.com/office/drawing/2014/main" id="{D7101231-16A3-4CA4-BACC-AE80FD62769C}"/>
                  </a:ext>
                </a:extLst>
              </p:cNvPr>
              <p:cNvSpPr/>
              <p:nvPr/>
            </p:nvSpPr>
            <p:spPr>
              <a:xfrm>
                <a:off x="7176000" y="2640877"/>
                <a:ext cx="2079904" cy="72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0" name="Rektangel: rundade hörn 19">
                <a:extLst>
                  <a:ext uri="{FF2B5EF4-FFF2-40B4-BE49-F238E27FC236}">
                    <a16:creationId xmlns:a16="http://schemas.microsoft.com/office/drawing/2014/main" id="{D7101231-16A3-4CA4-BACC-AE80FD627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00" y="2640877"/>
                <a:ext cx="2079904" cy="72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62A5594C-284D-4527-9CCE-FA59384716CF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8215952" y="2324448"/>
            <a:ext cx="0" cy="31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: rundade hörn 22">
                <a:extLst>
                  <a:ext uri="{FF2B5EF4-FFF2-40B4-BE49-F238E27FC236}">
                    <a16:creationId xmlns:a16="http://schemas.microsoft.com/office/drawing/2014/main" id="{7A28B7AA-8775-4798-B295-BCA68DAAE504}"/>
                  </a:ext>
                </a:extLst>
              </p:cNvPr>
              <p:cNvSpPr/>
              <p:nvPr/>
            </p:nvSpPr>
            <p:spPr>
              <a:xfrm>
                <a:off x="7176000" y="3720877"/>
                <a:ext cx="2520000" cy="72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ktangel: rundade hörn 22">
                <a:extLst>
                  <a:ext uri="{FF2B5EF4-FFF2-40B4-BE49-F238E27FC236}">
                    <a16:creationId xmlns:a16="http://schemas.microsoft.com/office/drawing/2014/main" id="{7A28B7AA-8775-4798-B295-BCA68DAA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00" y="3720877"/>
                <a:ext cx="2520000" cy="72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3B86573F-5801-4B79-B0A3-AFDA111219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215952" y="3360877"/>
            <a:ext cx="0" cy="34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: rundade hörn 27">
                <a:extLst>
                  <a:ext uri="{FF2B5EF4-FFF2-40B4-BE49-F238E27FC236}">
                    <a16:creationId xmlns:a16="http://schemas.microsoft.com/office/drawing/2014/main" id="{AD846076-A337-4A69-B3AD-49755CAB8ED2}"/>
                  </a:ext>
                </a:extLst>
              </p:cNvPr>
              <p:cNvSpPr/>
              <p:nvPr/>
            </p:nvSpPr>
            <p:spPr>
              <a:xfrm>
                <a:off x="3441814" y="4882918"/>
                <a:ext cx="6254186" cy="7200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sv-SE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sv-SE" b="1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sv-SE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p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sv-SE" b="1">
                                <a:latin typeface="Cambria Math" panose="02040503050406030204" pitchFamily="18" charset="0"/>
                              </a:rPr>
                              <m:t>𝚫</m:t>
                            </m:r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 −…</m:t>
                        </m:r>
                      </m:e>
                    </m:d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p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sv-SE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ktangel: rundade hörn 27">
                <a:extLst>
                  <a:ext uri="{FF2B5EF4-FFF2-40B4-BE49-F238E27FC236}">
                    <a16:creationId xmlns:a16="http://schemas.microsoft.com/office/drawing/2014/main" id="{AD846076-A337-4A69-B3AD-49755CAB8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14" y="4882918"/>
                <a:ext cx="6254186" cy="72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Rak pilkoppling 67">
            <a:extLst>
              <a:ext uri="{FF2B5EF4-FFF2-40B4-BE49-F238E27FC236}">
                <a16:creationId xmlns:a16="http://schemas.microsoft.com/office/drawing/2014/main" id="{D92C517B-0B5D-409A-AFBD-14024B81635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436000" y="4440877"/>
            <a:ext cx="0" cy="44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Pil: vänsterböjd 84">
            <a:extLst>
              <a:ext uri="{FF2B5EF4-FFF2-40B4-BE49-F238E27FC236}">
                <a16:creationId xmlns:a16="http://schemas.microsoft.com/office/drawing/2014/main" id="{61CFFBDB-164E-4210-9673-BC524B1E9AC4}"/>
              </a:ext>
            </a:extLst>
          </p:cNvPr>
          <p:cNvSpPr/>
          <p:nvPr/>
        </p:nvSpPr>
        <p:spPr>
          <a:xfrm rot="10800000" flipH="1">
            <a:off x="9696000" y="3896581"/>
            <a:ext cx="754287" cy="1346337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Rak pilkoppling 110">
            <a:extLst>
              <a:ext uri="{FF2B5EF4-FFF2-40B4-BE49-F238E27FC236}">
                <a16:creationId xmlns:a16="http://schemas.microsoft.com/office/drawing/2014/main" id="{081EA418-ABCA-4C07-AC0D-2C10CD344515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3879664" y="1964448"/>
            <a:ext cx="3296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Koppling: vinklad 112">
            <a:extLst>
              <a:ext uri="{FF2B5EF4-FFF2-40B4-BE49-F238E27FC236}">
                <a16:creationId xmlns:a16="http://schemas.microsoft.com/office/drawing/2014/main" id="{0D5AAA7A-C569-40A8-A23F-6C239FB4C6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99664" y="1964450"/>
            <a:ext cx="459905" cy="939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16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8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C60D853D-E1E7-41DB-9A51-8BEB1931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283"/>
            <a:ext cx="7729728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ktangel: rundade hörn 9">
                <a:extLst>
                  <a:ext uri="{FF2B5EF4-FFF2-40B4-BE49-F238E27FC236}">
                    <a16:creationId xmlns:a16="http://schemas.microsoft.com/office/drawing/2014/main" id="{5DAED537-C948-45E7-850C-6159DE9F32F5}"/>
                  </a:ext>
                </a:extLst>
              </p:cNvPr>
              <p:cNvSpPr/>
              <p:nvPr/>
            </p:nvSpPr>
            <p:spPr>
              <a:xfrm>
                <a:off x="2675413" y="1449207"/>
                <a:ext cx="2520000" cy="1079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sv-SE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v-SE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ektangel: rundade hörn 9">
                <a:extLst>
                  <a:ext uri="{FF2B5EF4-FFF2-40B4-BE49-F238E27FC236}">
                    <a16:creationId xmlns:a16="http://schemas.microsoft.com/office/drawing/2014/main" id="{5DAED537-C948-45E7-850C-6159DE9F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3" y="1449207"/>
                <a:ext cx="2520000" cy="107986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: rundade hörn 10">
                <a:extLst>
                  <a:ext uri="{FF2B5EF4-FFF2-40B4-BE49-F238E27FC236}">
                    <a16:creationId xmlns:a16="http://schemas.microsoft.com/office/drawing/2014/main" id="{3398FD74-08FF-401B-B8D1-DC0D9BE18C86}"/>
                  </a:ext>
                </a:extLst>
              </p:cNvPr>
              <p:cNvSpPr/>
              <p:nvPr/>
            </p:nvSpPr>
            <p:spPr>
              <a:xfrm>
                <a:off x="2855413" y="4440526"/>
                <a:ext cx="2160000" cy="856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𝑹𝒚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ktangel: rundade hörn 10">
                <a:extLst>
                  <a:ext uri="{FF2B5EF4-FFF2-40B4-BE49-F238E27FC236}">
                    <a16:creationId xmlns:a16="http://schemas.microsoft.com/office/drawing/2014/main" id="{3398FD74-08FF-401B-B8D1-DC0D9BE1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13" y="4440526"/>
                <a:ext cx="2160000" cy="8566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BE9E2FC6-7082-48A6-9164-B3D15377FB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35413" y="2529069"/>
            <a:ext cx="0" cy="1911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BD9381F3-7CE7-4A55-8CF1-D52A9E73E43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5015413" y="4868862"/>
            <a:ext cx="20561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947FA15F-758B-436B-AC4D-3871A32B2E50}"/>
                  </a:ext>
                </a:extLst>
              </p:cNvPr>
              <p:cNvSpPr/>
              <p:nvPr/>
            </p:nvSpPr>
            <p:spPr>
              <a:xfrm>
                <a:off x="7071589" y="4440527"/>
                <a:ext cx="2520000" cy="85667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𝑲𝑹𝒚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947FA15F-758B-436B-AC4D-3871A32B2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89" y="4440527"/>
                <a:ext cx="2520000" cy="85667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: rundade hörn 27">
                <a:extLst>
                  <a:ext uri="{FF2B5EF4-FFF2-40B4-BE49-F238E27FC236}">
                    <a16:creationId xmlns:a16="http://schemas.microsoft.com/office/drawing/2014/main" id="{8E926FEC-ABAE-4ACD-82EE-9DB2D12D5124}"/>
                  </a:ext>
                </a:extLst>
              </p:cNvPr>
              <p:cNvSpPr/>
              <p:nvPr/>
            </p:nvSpPr>
            <p:spPr>
              <a:xfrm>
                <a:off x="5286294" y="3472991"/>
                <a:ext cx="1439412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ktangel: rundade hörn 27">
                <a:extLst>
                  <a:ext uri="{FF2B5EF4-FFF2-40B4-BE49-F238E27FC236}">
                    <a16:creationId xmlns:a16="http://schemas.microsoft.com/office/drawing/2014/main" id="{8E926FEC-ABAE-4ACD-82EE-9DB2D12D5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294" y="3472991"/>
                <a:ext cx="1439412" cy="61529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Rak koppling 82">
            <a:extLst>
              <a:ext uri="{FF2B5EF4-FFF2-40B4-BE49-F238E27FC236}">
                <a16:creationId xmlns:a16="http://schemas.microsoft.com/office/drawing/2014/main" id="{4DB5550A-60EA-4CFF-92EE-B29B5600A15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006000" y="4088283"/>
            <a:ext cx="0" cy="7805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665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AC41D944-D399-4D2E-B86F-0AD71CF2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4283"/>
            <a:ext cx="7729728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: rundade hörn 7">
                <a:extLst>
                  <a:ext uri="{FF2B5EF4-FFF2-40B4-BE49-F238E27FC236}">
                    <a16:creationId xmlns:a16="http://schemas.microsoft.com/office/drawing/2014/main" id="{4A3D759A-BF99-4E7B-AE10-63EA9A54DDBF}"/>
                  </a:ext>
                </a:extLst>
              </p:cNvPr>
              <p:cNvSpPr/>
              <p:nvPr/>
            </p:nvSpPr>
            <p:spPr>
              <a:xfrm>
                <a:off x="2851873" y="1677001"/>
                <a:ext cx="1259413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ktangel: rundade hörn 7">
                <a:extLst>
                  <a:ext uri="{FF2B5EF4-FFF2-40B4-BE49-F238E27FC236}">
                    <a16:creationId xmlns:a16="http://schemas.microsoft.com/office/drawing/2014/main" id="{4A3D759A-BF99-4E7B-AE10-63EA9A54D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73" y="1677001"/>
                <a:ext cx="1259413" cy="6152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: rundade hörn 10">
                <a:extLst>
                  <a:ext uri="{FF2B5EF4-FFF2-40B4-BE49-F238E27FC236}">
                    <a16:creationId xmlns:a16="http://schemas.microsoft.com/office/drawing/2014/main" id="{16BBD6A1-9681-49D8-9DB6-6E09C0C7AAA1}"/>
                  </a:ext>
                </a:extLst>
              </p:cNvPr>
              <p:cNvSpPr/>
              <p:nvPr/>
            </p:nvSpPr>
            <p:spPr>
              <a:xfrm>
                <a:off x="4926000" y="1449207"/>
                <a:ext cx="2340000" cy="1079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Orthogonalization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ktangel: rundade hörn 10">
                <a:extLst>
                  <a:ext uri="{FF2B5EF4-FFF2-40B4-BE49-F238E27FC236}">
                    <a16:creationId xmlns:a16="http://schemas.microsoft.com/office/drawing/2014/main" id="{16BBD6A1-9681-49D8-9DB6-6E09C0C7A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00" y="1449207"/>
                <a:ext cx="2340000" cy="107986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: rundade hörn 11">
                <a:extLst>
                  <a:ext uri="{FF2B5EF4-FFF2-40B4-BE49-F238E27FC236}">
                    <a16:creationId xmlns:a16="http://schemas.microsoft.com/office/drawing/2014/main" id="{73CA5B0B-90BC-4082-9EC3-106099A29003}"/>
                  </a:ext>
                </a:extLst>
              </p:cNvPr>
              <p:cNvSpPr/>
              <p:nvPr/>
            </p:nvSpPr>
            <p:spPr>
              <a:xfrm>
                <a:off x="7896000" y="1681492"/>
                <a:ext cx="1440000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Rektangel: rundade hörn 11">
                <a:extLst>
                  <a:ext uri="{FF2B5EF4-FFF2-40B4-BE49-F238E27FC236}">
                    <a16:creationId xmlns:a16="http://schemas.microsoft.com/office/drawing/2014/main" id="{73CA5B0B-90BC-4082-9EC3-106099A29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1681492"/>
                <a:ext cx="1440000" cy="6152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: rundade hörn 12">
                <a:extLst>
                  <a:ext uri="{FF2B5EF4-FFF2-40B4-BE49-F238E27FC236}">
                    <a16:creationId xmlns:a16="http://schemas.microsoft.com/office/drawing/2014/main" id="{77E5F0B5-1478-4479-B9A9-A835FFB7D1BE}"/>
                  </a:ext>
                </a:extLst>
              </p:cNvPr>
              <p:cNvSpPr/>
              <p:nvPr/>
            </p:nvSpPr>
            <p:spPr>
              <a:xfrm>
                <a:off x="2856000" y="3701248"/>
                <a:ext cx="1255286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𝑽𝒛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ktangel: rundade hörn 12">
                <a:extLst>
                  <a:ext uri="{FF2B5EF4-FFF2-40B4-BE49-F238E27FC236}">
                    <a16:creationId xmlns:a16="http://schemas.microsoft.com/office/drawing/2014/main" id="{77E5F0B5-1478-4479-B9A9-A835FFB7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00" y="3701248"/>
                <a:ext cx="1255286" cy="61529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BA513EDC-8381-4876-AE74-23FD613C66EB}"/>
                  </a:ext>
                </a:extLst>
              </p:cNvPr>
              <p:cNvSpPr/>
              <p:nvPr/>
            </p:nvSpPr>
            <p:spPr>
              <a:xfrm>
                <a:off x="2671286" y="2816893"/>
                <a:ext cx="1440000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BA513EDC-8381-4876-AE74-23FD613C6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6" y="2816893"/>
                <a:ext cx="1440000" cy="61529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: rundade hörn 14">
                <a:extLst>
                  <a:ext uri="{FF2B5EF4-FFF2-40B4-BE49-F238E27FC236}">
                    <a16:creationId xmlns:a16="http://schemas.microsoft.com/office/drawing/2014/main" id="{D419E8FD-E7BB-4FD1-8FE6-EC2BF3ED73D6}"/>
                  </a:ext>
                </a:extLst>
              </p:cNvPr>
              <p:cNvSpPr/>
              <p:nvPr/>
            </p:nvSpPr>
            <p:spPr>
              <a:xfrm>
                <a:off x="5196000" y="3281164"/>
                <a:ext cx="1800000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𝑲𝑽𝒛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ktangel: rundade hörn 14">
                <a:extLst>
                  <a:ext uri="{FF2B5EF4-FFF2-40B4-BE49-F238E27FC236}">
                    <a16:creationId xmlns:a16="http://schemas.microsoft.com/office/drawing/2014/main" id="{D419E8FD-E7BB-4FD1-8FE6-EC2BF3ED7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00" y="3281164"/>
                <a:ext cx="1800000" cy="61529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7B76888B-21B7-430B-B121-0150C395C5B2}"/>
                  </a:ext>
                </a:extLst>
              </p:cNvPr>
              <p:cNvSpPr/>
              <p:nvPr/>
            </p:nvSpPr>
            <p:spPr>
              <a:xfrm>
                <a:off x="7896000" y="3281164"/>
                <a:ext cx="1327763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ktangel: rundade hörn 15">
                <a:extLst>
                  <a:ext uri="{FF2B5EF4-FFF2-40B4-BE49-F238E27FC236}">
                    <a16:creationId xmlns:a16="http://schemas.microsoft.com/office/drawing/2014/main" id="{7B76888B-21B7-430B-B121-0150C395C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00" y="3281164"/>
                <a:ext cx="1327763" cy="61529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ktangel: rundade hörn 17">
                <a:extLst>
                  <a:ext uri="{FF2B5EF4-FFF2-40B4-BE49-F238E27FC236}">
                    <a16:creationId xmlns:a16="http://schemas.microsoft.com/office/drawing/2014/main" id="{66DA5C8E-20CB-4289-B3EF-00C89526EC8D}"/>
                  </a:ext>
                </a:extLst>
              </p:cNvPr>
              <p:cNvSpPr/>
              <p:nvPr/>
            </p:nvSpPr>
            <p:spPr>
              <a:xfrm>
                <a:off x="5417716" y="4561217"/>
                <a:ext cx="1356567" cy="615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ktangel: rundade hörn 17">
                <a:extLst>
                  <a:ext uri="{FF2B5EF4-FFF2-40B4-BE49-F238E27FC236}">
                    <a16:creationId xmlns:a16="http://schemas.microsoft.com/office/drawing/2014/main" id="{66DA5C8E-20CB-4289-B3EF-00C89526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16" y="4561217"/>
                <a:ext cx="1356567" cy="6152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2966770C-47A7-47C0-A2A5-04C4762E85B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96000" y="358881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ECE36049-6DE8-43EE-8165-1306392BE3B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11286" y="1984647"/>
            <a:ext cx="814714" cy="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F98E9FD0-D6A2-4C5F-8109-A0451386AE2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266000" y="1989138"/>
            <a:ext cx="63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Rak pilkoppling 56">
            <a:extLst>
              <a:ext uri="{FF2B5EF4-FFF2-40B4-BE49-F238E27FC236}">
                <a16:creationId xmlns:a16="http://schemas.microsoft.com/office/drawing/2014/main" id="{240EC2AD-5008-4E75-A2DD-5095A009DD91}"/>
              </a:ext>
            </a:extLst>
          </p:cNvPr>
          <p:cNvCxnSpPr>
            <a:cxnSpLocks/>
          </p:cNvCxnSpPr>
          <p:nvPr/>
        </p:nvCxnSpPr>
        <p:spPr>
          <a:xfrm>
            <a:off x="4111286" y="3281164"/>
            <a:ext cx="1084714" cy="18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Rak pilkoppling 92">
            <a:extLst>
              <a:ext uri="{FF2B5EF4-FFF2-40B4-BE49-F238E27FC236}">
                <a16:creationId xmlns:a16="http://schemas.microsoft.com/office/drawing/2014/main" id="{F9C54FAD-D43F-4F87-8D3B-332C26EB9417}"/>
              </a:ext>
            </a:extLst>
          </p:cNvPr>
          <p:cNvCxnSpPr>
            <a:cxnSpLocks/>
          </p:cNvCxnSpPr>
          <p:nvPr/>
        </p:nvCxnSpPr>
        <p:spPr>
          <a:xfrm flipV="1">
            <a:off x="4111286" y="3701248"/>
            <a:ext cx="1084714" cy="16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79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DCE28A08-E921-4577-802B-A0F93AE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008" y="690543"/>
            <a:ext cx="4189983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problem</a:t>
            </a:r>
          </a:p>
        </p:txBody>
      </p:sp>
      <p:pic>
        <p:nvPicPr>
          <p:cNvPr id="19" name="Bild 18">
            <a:extLst>
              <a:ext uri="{FF2B5EF4-FFF2-40B4-BE49-F238E27FC236}">
                <a16:creationId xmlns:a16="http://schemas.microsoft.com/office/drawing/2014/main" id="{5CD5544C-F0F0-46B1-BD7D-3EF448DC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00" y="2275331"/>
            <a:ext cx="3781425" cy="4857750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44345E5B-C812-4C6F-9DD8-F91036E6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5287" y="2275331"/>
            <a:ext cx="3781425" cy="3781425"/>
          </a:xfrm>
          <a:prstGeom prst="rect">
            <a:avLst/>
          </a:prstGeom>
        </p:spPr>
      </p:pic>
      <p:sp>
        <p:nvSpPr>
          <p:cNvPr id="23" name="textruta 22">
            <a:extLst>
              <a:ext uri="{FF2B5EF4-FFF2-40B4-BE49-F238E27FC236}">
                <a16:creationId xmlns:a16="http://schemas.microsoft.com/office/drawing/2014/main" id="{33EA6564-1674-42DA-AE9D-6C2569857AA3}"/>
              </a:ext>
            </a:extLst>
          </p:cNvPr>
          <p:cNvSpPr txBox="1"/>
          <p:nvPr/>
        </p:nvSpPr>
        <p:spPr>
          <a:xfrm>
            <a:off x="3576000" y="1629000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Resting State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2D00908-CF27-46B1-8DBB-59FB43AF8D81}"/>
              </a:ext>
            </a:extLst>
          </p:cNvPr>
          <p:cNvSpPr txBox="1"/>
          <p:nvPr/>
        </p:nvSpPr>
        <p:spPr>
          <a:xfrm>
            <a:off x="7896000" y="1665972"/>
            <a:ext cx="1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Deformed State</a:t>
            </a:r>
          </a:p>
        </p:txBody>
      </p:sp>
    </p:spTree>
    <p:extLst>
      <p:ext uri="{BB962C8B-B14F-4D97-AF65-F5344CB8AC3E}">
        <p14:creationId xmlns:p14="http://schemas.microsoft.com/office/powerpoint/2010/main" val="242388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22880905-9E86-4C02-A1F7-4B044FE1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1202666"/>
            <a:ext cx="4189983" cy="61529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FDB6D4DE-EE05-4017-A1EE-FBE06297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6000" y="1989138"/>
            <a:ext cx="5120000" cy="288000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32DA96C-2EA9-4F5C-9CDF-008CF493D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98002"/>
              </p:ext>
            </p:extLst>
          </p:nvPr>
        </p:nvGraphicFramePr>
        <p:xfrm>
          <a:off x="696000" y="1968498"/>
          <a:ext cx="4500109" cy="306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963216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3209</TotalTime>
  <Words>252</Words>
  <Application>Microsoft Office PowerPoint</Application>
  <PresentationFormat>Bredbild</PresentationFormat>
  <Paragraphs>65</Paragraphs>
  <Slides>10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Paket</vt:lpstr>
      <vt:lpstr>using reanalysis to accelerate structural optimization</vt:lpstr>
      <vt:lpstr>Summary</vt:lpstr>
      <vt:lpstr>Introducing the SO problem</vt:lpstr>
      <vt:lpstr>PowerPoint-presentation</vt:lpstr>
      <vt:lpstr>Combined Approximation</vt:lpstr>
      <vt:lpstr>Combined Approximation</vt:lpstr>
      <vt:lpstr>Combined Approximation</vt:lpstr>
      <vt:lpstr>Benchmark problem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reanalysis to accelerate structural optimization</dc:title>
  <dc:creator>Vilmer Dahlberg</dc:creator>
  <cp:lastModifiedBy>Vilmer Dahlberg</cp:lastModifiedBy>
  <cp:revision>55</cp:revision>
  <dcterms:created xsi:type="dcterms:W3CDTF">2021-05-25T12:52:38Z</dcterms:created>
  <dcterms:modified xsi:type="dcterms:W3CDTF">2021-06-03T07:41:22Z</dcterms:modified>
</cp:coreProperties>
</file>