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Vilohit" userId="fa0588be8ef0c0fb" providerId="LiveId" clId="{48DDF5A2-53BB-4BE6-A062-020C1CCADC7E}"/>
    <pc:docChg chg="undo redo custSel modSld">
      <pc:chgData name="K Vilohit" userId="fa0588be8ef0c0fb" providerId="LiveId" clId="{48DDF5A2-53BB-4BE6-A062-020C1CCADC7E}" dt="2023-11-18T23:04:43.646" v="55" actId="255"/>
      <pc:docMkLst>
        <pc:docMk/>
      </pc:docMkLst>
      <pc:sldChg chg="modSp mod">
        <pc:chgData name="K Vilohit" userId="fa0588be8ef0c0fb" providerId="LiveId" clId="{48DDF5A2-53BB-4BE6-A062-020C1CCADC7E}" dt="2023-11-18T23:04:43.646" v="55" actId="255"/>
        <pc:sldMkLst>
          <pc:docMk/>
          <pc:sldMk cId="3344257206" sldId="256"/>
        </pc:sldMkLst>
        <pc:spChg chg="mod">
          <ac:chgData name="K Vilohit" userId="fa0588be8ef0c0fb" providerId="LiveId" clId="{48DDF5A2-53BB-4BE6-A062-020C1CCADC7E}" dt="2023-11-18T23:04:32.341" v="54" actId="20577"/>
          <ac:spMkLst>
            <pc:docMk/>
            <pc:sldMk cId="3344257206" sldId="256"/>
            <ac:spMk id="2" creationId="{5E418A77-C0AC-E48E-794A-691800E16F16}"/>
          </ac:spMkLst>
        </pc:spChg>
        <pc:spChg chg="mod">
          <ac:chgData name="K Vilohit" userId="fa0588be8ef0c0fb" providerId="LiveId" clId="{48DDF5A2-53BB-4BE6-A062-020C1CCADC7E}" dt="2023-11-18T23:04:43.646" v="55" actId="255"/>
          <ac:spMkLst>
            <pc:docMk/>
            <pc:sldMk cId="3344257206" sldId="256"/>
            <ac:spMk id="3" creationId="{12909665-5BCB-2634-FAD1-1E4D3FAED1CB}"/>
          </ac:spMkLst>
        </pc:spChg>
      </pc:sldChg>
      <pc:sldChg chg="modSp mod">
        <pc:chgData name="K Vilohit" userId="fa0588be8ef0c0fb" providerId="LiveId" clId="{48DDF5A2-53BB-4BE6-A062-020C1CCADC7E}" dt="2023-11-18T23:02:03.140" v="38" actId="20577"/>
        <pc:sldMkLst>
          <pc:docMk/>
          <pc:sldMk cId="626561984" sldId="258"/>
        </pc:sldMkLst>
        <pc:spChg chg="mod">
          <ac:chgData name="K Vilohit" userId="fa0588be8ef0c0fb" providerId="LiveId" clId="{48DDF5A2-53BB-4BE6-A062-020C1CCADC7E}" dt="2023-11-18T23:02:03.140" v="38" actId="20577"/>
          <ac:spMkLst>
            <pc:docMk/>
            <pc:sldMk cId="626561984" sldId="258"/>
            <ac:spMk id="3" creationId="{673919D9-29E5-86C0-E664-69369CDA2A63}"/>
          </ac:spMkLst>
        </pc:spChg>
      </pc:sldChg>
      <pc:sldChg chg="modSp mod">
        <pc:chgData name="K Vilohit" userId="fa0588be8ef0c0fb" providerId="LiveId" clId="{48DDF5A2-53BB-4BE6-A062-020C1CCADC7E}" dt="2023-11-18T22:59:02.533" v="21" actId="20577"/>
        <pc:sldMkLst>
          <pc:docMk/>
          <pc:sldMk cId="1684071224" sldId="262"/>
        </pc:sldMkLst>
        <pc:spChg chg="mod">
          <ac:chgData name="K Vilohit" userId="fa0588be8ef0c0fb" providerId="LiveId" clId="{48DDF5A2-53BB-4BE6-A062-020C1CCADC7E}" dt="2023-11-18T22:59:02.533" v="21" actId="20577"/>
          <ac:spMkLst>
            <pc:docMk/>
            <pc:sldMk cId="1684071224" sldId="262"/>
            <ac:spMk id="3" creationId="{79980FAF-3868-0171-A4A3-CD64D81F57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8A77-C0AC-E48E-794A-691800E16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Evolutionary Computation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Final project-</a:t>
            </a:r>
            <a:r>
              <a:rPr lang="en-IN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w Cen MT (Headings)"/>
              </a:rPr>
              <a:t>CS6271(2023/4)</a:t>
            </a:r>
            <a:br>
              <a:rPr lang="en-IN" b="1" i="0" dirty="0">
                <a:solidFill>
                  <a:srgbClr val="FFFFFF"/>
                </a:solidFill>
                <a:effectLst/>
                <a:latin typeface="zeitung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09665-5BCB-2634-FAD1-1E4D3FAED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Team: -</a:t>
            </a:r>
          </a:p>
          <a:p>
            <a:r>
              <a:rPr lang="en-US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Vilohit Keshava Murthy achar ( 23077751)</a:t>
            </a:r>
          </a:p>
          <a:p>
            <a:r>
              <a:rPr lang="en-US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Ayush </a:t>
            </a:r>
            <a:r>
              <a:rPr lang="en-US" sz="3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ratnaparkhi</a:t>
            </a:r>
            <a:r>
              <a:rPr lang="en-US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(23119012 )</a:t>
            </a:r>
            <a:endParaRPr lang="en-IN" sz="3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5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1600-F93F-BF0B-D41B-02474B53F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59492"/>
            <a:ext cx="9905999" cy="51223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</a:rPr>
              <a:t>Problem Statement :- </a:t>
            </a:r>
            <a:endParaRPr lang="en-IN" sz="3600" i="0" dirty="0">
              <a:solidFill>
                <a:schemeClr val="bg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sz="3600" b="0" i="0" dirty="0">
                <a:solidFill>
                  <a:srgbClr val="0F0F0F"/>
                </a:solidFill>
                <a:effectLst/>
                <a:latin typeface="Söhne"/>
              </a:rPr>
              <a:t>- The goal is to predict whether income exceeds $50K/year based on census data, a variant of the "Census Income" dataset.</a:t>
            </a:r>
          </a:p>
          <a:p>
            <a:pPr marL="0" indent="0">
              <a:buNone/>
            </a:pPr>
            <a:endParaRPr lang="en-IN" sz="3600" dirty="0">
              <a:solidFill>
                <a:schemeClr val="bg1"/>
              </a:solidFill>
              <a:latin typeface="Söhne"/>
            </a:endParaRPr>
          </a:p>
          <a:p>
            <a:pPr marL="0" indent="0">
              <a:buNone/>
            </a:pPr>
            <a:endParaRPr lang="en-IN" sz="3600" dirty="0">
              <a:solidFill>
                <a:schemeClr val="bg1"/>
              </a:solidFill>
              <a:latin typeface="Söhne"/>
            </a:endParaRPr>
          </a:p>
          <a:p>
            <a:pPr marL="0" indent="0">
              <a:buNone/>
            </a:pPr>
            <a:r>
              <a:rPr lang="en-IN" sz="4600" i="0" dirty="0">
                <a:solidFill>
                  <a:schemeClr val="bg1"/>
                </a:solidFill>
                <a:effectLst/>
                <a:latin typeface="Söhne"/>
              </a:rPr>
              <a:t>Methodologies :- </a:t>
            </a:r>
          </a:p>
          <a:p>
            <a:pPr marL="0" indent="0">
              <a:buNone/>
            </a:pPr>
            <a:r>
              <a:rPr lang="en-IN" i="0" dirty="0">
                <a:solidFill>
                  <a:schemeClr val="bg1"/>
                </a:solidFill>
                <a:effectLst/>
                <a:latin typeface="Söhne"/>
              </a:rPr>
              <a:t>- </a:t>
            </a:r>
            <a:r>
              <a:rPr lang="en-IN" sz="3100" i="0" dirty="0">
                <a:solidFill>
                  <a:schemeClr val="bg1"/>
                </a:solidFill>
                <a:effectLst/>
                <a:latin typeface="Söhne"/>
              </a:rPr>
              <a:t>We have used Grammatical Evolution Computation in this project and also we have used the Tournament Selection Method for the model training.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30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0B2A-4F2A-9F01-CDB0-B73009BA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3" y="-2320625"/>
            <a:ext cx="9905998" cy="147857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19D9-29E5-86C0-E664-69369CDA2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40871"/>
            <a:ext cx="9905999" cy="5861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0" dirty="0">
                <a:solidFill>
                  <a:schemeClr val="bg1"/>
                </a:solidFill>
                <a:effectLst/>
                <a:latin typeface="Söhne"/>
              </a:rPr>
              <a:t>DATA PREPROCESSING :- </a:t>
            </a:r>
          </a:p>
          <a:p>
            <a:pPr marL="0" indent="0">
              <a:buNone/>
            </a:pPr>
            <a:r>
              <a:rPr lang="en-US" sz="3600" i="0" dirty="0">
                <a:solidFill>
                  <a:schemeClr val="bg1"/>
                </a:solidFill>
                <a:effectLst/>
                <a:latin typeface="Söhne"/>
              </a:rPr>
              <a:t>- </a:t>
            </a:r>
            <a:r>
              <a:rPr lang="en-US" sz="2600" i="0" dirty="0">
                <a:solidFill>
                  <a:schemeClr val="bg1"/>
                </a:solidFill>
                <a:effectLst/>
                <a:latin typeface="Söhne"/>
              </a:rPr>
              <a:t>Identification of categorical features requiring one-hot encoding.</a:t>
            </a:r>
          </a:p>
          <a:p>
            <a:pPr marL="0" indent="0">
              <a:buNone/>
            </a:pPr>
            <a:r>
              <a:rPr lang="en-US" sz="2600" i="0" dirty="0">
                <a:solidFill>
                  <a:schemeClr val="bg1"/>
                </a:solidFill>
                <a:effectLst/>
                <a:latin typeface="Söhne"/>
              </a:rPr>
              <a:t>- Conversion of categorical variables into numerical format through one-hot encoding.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Söhne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BEST RESULTS ACHIEVED IN KAGGLE:- </a:t>
            </a:r>
            <a:endParaRPr lang="en-IN" i="0" dirty="0">
              <a:solidFill>
                <a:schemeClr val="bg1"/>
              </a:solidFill>
              <a:effectLst/>
              <a:latin typeface="Söhne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IN" dirty="0">
                <a:solidFill>
                  <a:schemeClr val="bg1"/>
                </a:solidFill>
                <a:latin typeface="Söhne"/>
                <a:cs typeface="Segoe UI" panose="020B0502040204020203" pitchFamily="34" charset="0"/>
              </a:rPr>
              <a:t>- Model predicted fitness value = 0.20019 and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dirty="0">
                <a:solidFill>
                  <a:schemeClr val="bg1"/>
                </a:solidFill>
                <a:latin typeface="Söhne"/>
                <a:cs typeface="Segoe UI" panose="020B0502040204020203" pitchFamily="34" charset="0"/>
              </a:rPr>
              <a:t>score on Kaggle = </a:t>
            </a:r>
            <a:r>
              <a:rPr lang="en-IN" b="0" i="0" dirty="0">
                <a:solidFill>
                  <a:srgbClr val="202124"/>
                </a:solidFill>
                <a:effectLst/>
                <a:latin typeface="Inter"/>
              </a:rPr>
              <a:t>0.79617470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dirty="0">
                <a:solidFill>
                  <a:schemeClr val="bg1"/>
                </a:solidFill>
                <a:latin typeface="Söhne"/>
                <a:cs typeface="Segoe UI" panose="020B0502040204020203" pitchFamily="34" charset="0"/>
              </a:rPr>
              <a:t>- This cycle evolved to 200 generations and then the results were stable. </a:t>
            </a:r>
            <a:endParaRPr lang="en-IN" i="0" dirty="0">
              <a:solidFill>
                <a:schemeClr val="bg1"/>
              </a:solidFill>
              <a:effectLst/>
              <a:latin typeface="Söhne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6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4F52F2-6C59-8622-3F87-B5BDFBF2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Flow of the code :-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7288E8-3100-C77E-2207-75891D4F3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08413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Open the dataset, then examine the lesson. </a:t>
            </a:r>
          </a:p>
          <a:p>
            <a:r>
              <a:rPr lang="en-US" sz="8000" dirty="0">
                <a:solidFill>
                  <a:schemeClr val="bg1"/>
                </a:solidFill>
              </a:rPr>
              <a:t>Following value analysis, we mapped the values in the sex and native country columns to 1 and 0 respectively, since they contain two different types of data.</a:t>
            </a:r>
          </a:p>
          <a:p>
            <a:r>
              <a:rPr lang="en-US" sz="8000" dirty="0">
                <a:solidFill>
                  <a:schemeClr val="bg1"/>
                </a:solidFill>
              </a:rPr>
              <a:t>We created dummy values and used </a:t>
            </a:r>
            <a:r>
              <a:rPr lang="en-US" sz="8000" dirty="0" err="1">
                <a:solidFill>
                  <a:schemeClr val="bg1"/>
                </a:solidFill>
              </a:rPr>
              <a:t>oneHot</a:t>
            </a:r>
            <a:r>
              <a:rPr lang="en-US" sz="8000" dirty="0">
                <a:solidFill>
                  <a:schemeClr val="bg1"/>
                </a:solidFill>
              </a:rPr>
              <a:t> encoding for the remaining columns.</a:t>
            </a:r>
          </a:p>
          <a:p>
            <a:r>
              <a:rPr lang="en-US" sz="8000" dirty="0">
                <a:solidFill>
                  <a:schemeClr val="bg1"/>
                </a:solidFill>
              </a:rPr>
              <a:t>Number of columns before encoding: 12</a:t>
            </a:r>
          </a:p>
          <a:p>
            <a:r>
              <a:rPr lang="en-US" sz="8000" dirty="0">
                <a:solidFill>
                  <a:schemeClr val="bg1"/>
                </a:solidFill>
              </a:rPr>
              <a:t>Columns after encoding: 25</a:t>
            </a:r>
          </a:p>
        </p:txBody>
      </p:sp>
    </p:spTree>
    <p:extLst>
      <p:ext uri="{BB962C8B-B14F-4D97-AF65-F5344CB8AC3E}">
        <p14:creationId xmlns:p14="http://schemas.microsoft.com/office/powerpoint/2010/main" val="372984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4C87-010E-05E1-F176-BA50FD43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CONTInuation</a:t>
            </a:r>
            <a:r>
              <a:rPr lang="en-US" dirty="0">
                <a:solidFill>
                  <a:schemeClr val="bg1"/>
                </a:solidFill>
              </a:rPr>
              <a:t>:-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46ED-A43D-2E97-0186-83B8AC0F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Change the income column according to the problem statement's conditions.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Next, using the same encoding, we will prepare the test and train sets of data.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Now proceed to put GRAPE (Grammatical Algorithms in Python for Evolution) into practice.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There, we're employing a grammar file to aid in the model's income output prediction.</a:t>
            </a:r>
          </a:p>
        </p:txBody>
      </p:sp>
    </p:spTree>
    <p:extLst>
      <p:ext uri="{BB962C8B-B14F-4D97-AF65-F5344CB8AC3E}">
        <p14:creationId xmlns:p14="http://schemas.microsoft.com/office/powerpoint/2010/main" val="24552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9E4C-4898-DA60-7473-E88B7A23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Continuation :-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1DCD-0CDB-94C6-F51B-9CD44B5EF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parameters include the number of generations, elite size, hall of fame, tournament size, crossover and mutation probabilities, and so on.</a:t>
            </a:r>
          </a:p>
          <a:p>
            <a:r>
              <a:rPr lang="en-US" dirty="0">
                <a:solidFill>
                  <a:schemeClr val="bg1"/>
                </a:solidFill>
              </a:rPr>
              <a:t>Fitness evaluation: </a:t>
            </a:r>
            <a:r>
              <a:rPr lang="en-US" dirty="0" err="1">
                <a:solidFill>
                  <a:schemeClr val="bg1"/>
                </a:solidFill>
              </a:rPr>
              <a:t>fitness_eval</a:t>
            </a:r>
            <a:r>
              <a:rPr lang="en-US" dirty="0">
                <a:solidFill>
                  <a:schemeClr val="bg1"/>
                </a:solidFill>
              </a:rPr>
              <a:t> - predicts the individual according to how well it can predict the training set's income classes.</a:t>
            </a:r>
          </a:p>
          <a:p>
            <a:r>
              <a:rPr lang="en-US" dirty="0">
                <a:solidFill>
                  <a:schemeClr val="bg1"/>
                </a:solidFill>
              </a:rPr>
              <a:t>Grammatical Evolution can be carried out using </a:t>
            </a:r>
            <a:r>
              <a:rPr lang="en-US" dirty="0" err="1">
                <a:solidFill>
                  <a:schemeClr val="bg1"/>
                </a:solidFill>
              </a:rPr>
              <a:t>algorithms.ge_eaSimpleWithElitism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Best Individual: information including expressiveness, fitness, gnome length and depth, and preserved in the Hall of Fame (</a:t>
            </a:r>
            <a:r>
              <a:rPr lang="en-US" dirty="0" err="1">
                <a:solidFill>
                  <a:schemeClr val="bg1"/>
                </a:solidFill>
              </a:rPr>
              <a:t>hof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Finally, the best individual is saved in a CSV file called "result" and used to forecast the income classes on the test set.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6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6F5F-314B-E852-9AA2-EE83E3CA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Experimentation:-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A6DB92-7228-D150-CA3E-ED1C90545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938" y="2305878"/>
            <a:ext cx="11274948" cy="3689405"/>
          </a:xfrm>
        </p:spPr>
      </p:pic>
    </p:spTree>
    <p:extLst>
      <p:ext uri="{BB962C8B-B14F-4D97-AF65-F5344CB8AC3E}">
        <p14:creationId xmlns:p14="http://schemas.microsoft.com/office/powerpoint/2010/main" val="387672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2240-C18D-2CA4-C3C4-BB52CE51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0FAF-3868-0171-A4A3-CD64D81F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different value combinations: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1286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	Best fitness value achieved: </a:t>
            </a:r>
            <a:r>
              <a:rPr lang="en-IN" dirty="0">
                <a:solidFill>
                  <a:schemeClr val="bg1"/>
                </a:solidFill>
              </a:rPr>
              <a:t>0.20019</a:t>
            </a:r>
          </a:p>
          <a:p>
            <a:pPr marL="1312863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	Depth: 19</a:t>
            </a:r>
          </a:p>
          <a:p>
            <a:pPr marL="1312863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	Length of Gnome: 808</a:t>
            </a:r>
          </a:p>
          <a:p>
            <a:pPr marL="1312863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	Used portion of Gnome: 0.28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071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142</TotalTime>
  <Words>418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Inter</vt:lpstr>
      <vt:lpstr>Söhne</vt:lpstr>
      <vt:lpstr>Tw Cen MT</vt:lpstr>
      <vt:lpstr>Tw Cen MT (Headings)</vt:lpstr>
      <vt:lpstr>Wingdings</vt:lpstr>
      <vt:lpstr>zeitung</vt:lpstr>
      <vt:lpstr>Circuit</vt:lpstr>
      <vt:lpstr>Evolutionary Computation Final project-CS6271(2023/4) </vt:lpstr>
      <vt:lpstr>PowerPoint Presentation</vt:lpstr>
      <vt:lpstr>PowerPoint Presentation</vt:lpstr>
      <vt:lpstr>Flow of the code :- </vt:lpstr>
      <vt:lpstr>CONTInuation:- </vt:lpstr>
      <vt:lpstr>Continuation :- </vt:lpstr>
      <vt:lpstr>Experimentation:- </vt:lpstr>
      <vt:lpstr>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Computation Final project -2023</dc:title>
  <dc:creator>K Vilohit</dc:creator>
  <cp:lastModifiedBy>K Vilohit</cp:lastModifiedBy>
  <cp:revision>4</cp:revision>
  <dcterms:created xsi:type="dcterms:W3CDTF">2023-11-18T22:23:35Z</dcterms:created>
  <dcterms:modified xsi:type="dcterms:W3CDTF">2023-11-19T18:16:20Z</dcterms:modified>
</cp:coreProperties>
</file>