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73" r:id="rId21"/>
    <p:sldId id="276" r:id="rId22"/>
    <p:sldId id="279" r:id="rId23"/>
    <p:sldId id="291" r:id="rId24"/>
    <p:sldId id="277" r:id="rId25"/>
    <p:sldId id="280" r:id="rId26"/>
    <p:sldId id="292" r:id="rId27"/>
    <p:sldId id="278" r:id="rId28"/>
    <p:sldId id="281" r:id="rId29"/>
    <p:sldId id="293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4" r:id="rId39"/>
    <p:sldId id="29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4CDF8-595E-415E-9105-559E8CD42277}" v="5" dt="2018-09-15T03:35:0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son Raimundo Ferreira" userId="156e5eb8b9f8463b" providerId="LiveId" clId="{F6B4CDF8-595E-415E-9105-559E8CD42277}"/>
    <pc:docChg chg="modSld">
      <pc:chgData name="Vilson Raimundo Ferreira" userId="156e5eb8b9f8463b" providerId="LiveId" clId="{F6B4CDF8-595E-415E-9105-559E8CD42277}" dt="2018-09-15T03:35:07.091" v="4" actId="20577"/>
      <pc:docMkLst>
        <pc:docMk/>
      </pc:docMkLst>
      <pc:sldChg chg="modSp">
        <pc:chgData name="Vilson Raimundo Ferreira" userId="156e5eb8b9f8463b" providerId="LiveId" clId="{F6B4CDF8-595E-415E-9105-559E8CD42277}" dt="2018-09-15T03:35:07.091" v="4" actId="20577"/>
        <pc:sldMkLst>
          <pc:docMk/>
          <pc:sldMk cId="3023124927" sldId="259"/>
        </pc:sldMkLst>
        <pc:spChg chg="mod">
          <ac:chgData name="Vilson Raimundo Ferreira" userId="156e5eb8b9f8463b" providerId="LiveId" clId="{F6B4CDF8-595E-415E-9105-559E8CD42277}" dt="2018-09-15T03:35:07.091" v="4" actId="20577"/>
          <ac:spMkLst>
            <pc:docMk/>
            <pc:sldMk cId="3023124927" sldId="259"/>
            <ac:spMk id="3" creationId="{3C2BDE9A-6E51-441E-BF88-91855DB629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stminster.ac.uk/study/current-students/support-and-facilities/career-development-centre/digital-literac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8BCB-746C-4501-9723-44D45DD73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Literacia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B6398-A46E-4E6B-AAF6-FC1180EB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132092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E5C4C9-D284-4354-8549-9EF24020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1" y="525605"/>
            <a:ext cx="4062663" cy="25102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7FD947-AC2D-4A52-A4B8-70BA0D4A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3035868"/>
            <a:ext cx="6185819" cy="3822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0AD81D-5292-4911-BAFB-C75EC254D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186" y="525605"/>
            <a:ext cx="4062662" cy="25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19929-3780-43C8-AF7C-112FB9CB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58" y="534482"/>
            <a:ext cx="4052516" cy="25039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02E4B9-95EC-442D-8338-410D0D74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029983"/>
            <a:ext cx="6195344" cy="38280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8401AF-9CC9-455A-977A-8CA697C6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82" y="534481"/>
            <a:ext cx="4038771" cy="24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EDE20-467B-4F4F-963C-D1CF15F1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56" y="516080"/>
            <a:ext cx="4113130" cy="25414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6CC070-803F-4DB7-85B3-0A358C50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3057526"/>
            <a:ext cx="6176294" cy="38162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598CB1-205F-43C4-B18D-E3372D646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21" y="516080"/>
            <a:ext cx="4113131" cy="25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7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34FA4A-BBC1-416C-9870-BE409EC7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76" y="3057526"/>
            <a:ext cx="6150768" cy="3800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44899F-557F-403B-B7DE-A8B1A24C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86" y="516080"/>
            <a:ext cx="4147470" cy="25626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EFDD91-2BD8-4B32-86F1-061FF50A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156" y="516080"/>
            <a:ext cx="4113130" cy="25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3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B112-66E0-4D83-BE45-60FA2B4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0DB942-32CA-43AE-8888-FE5A850F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599075"/>
            <a:ext cx="7534275" cy="56507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0F21063-06C3-4A0B-A5C4-F26033BB2295}"/>
              </a:ext>
            </a:extLst>
          </p:cNvPr>
          <p:cNvSpPr/>
          <p:nvPr/>
        </p:nvSpPr>
        <p:spPr>
          <a:xfrm>
            <a:off x="9374817" y="790111"/>
            <a:ext cx="967667" cy="369311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2326E-3805-4A8C-8160-861FCD0A1F9D}"/>
              </a:ext>
            </a:extLst>
          </p:cNvPr>
          <p:cNvSpPr/>
          <p:nvPr/>
        </p:nvSpPr>
        <p:spPr>
          <a:xfrm>
            <a:off x="10377996" y="4474344"/>
            <a:ext cx="967667" cy="7620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971E2C-1A6B-439E-ACCD-E02AEA63B740}"/>
              </a:ext>
            </a:extLst>
          </p:cNvPr>
          <p:cNvSpPr/>
          <p:nvPr/>
        </p:nvSpPr>
        <p:spPr>
          <a:xfrm>
            <a:off x="10377995" y="5236346"/>
            <a:ext cx="967667" cy="7620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3ED1A2-7D93-4815-BACC-B298261C8CFA}"/>
              </a:ext>
            </a:extLst>
          </p:cNvPr>
          <p:cNvSpPr/>
          <p:nvPr/>
        </p:nvSpPr>
        <p:spPr>
          <a:xfrm>
            <a:off x="9410327" y="5236346"/>
            <a:ext cx="967667" cy="7620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5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B112-66E0-4D83-BE45-60FA2B4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8B17CB-B133-4FBB-AC04-2E3A0234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05" y="2803809"/>
            <a:ext cx="6561389" cy="40541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E2F3BE-D965-4AE3-92C7-DCF34921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73" y="248756"/>
            <a:ext cx="4867275" cy="25527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16AAE13-B70C-4BB3-A8D7-46C308C7E74A}"/>
              </a:ext>
            </a:extLst>
          </p:cNvPr>
          <p:cNvSpPr/>
          <p:nvPr/>
        </p:nvSpPr>
        <p:spPr>
          <a:xfrm>
            <a:off x="4612273" y="2414726"/>
            <a:ext cx="4584993" cy="16867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65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B112-66E0-4D83-BE45-60FA2B4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CCE51F-A78F-4699-B1AE-3908B8A8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91" y="1019676"/>
            <a:ext cx="7783801" cy="48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B112-66E0-4D83-BE45-60FA2B4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AB54AE-1D66-4C7D-BB08-4256B265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99" y="581462"/>
            <a:ext cx="7581241" cy="568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753E4-8A5D-4917-B19A-6929717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Multivariada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617709-F041-49F6-9E1F-2BE8A405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40" y="946191"/>
            <a:ext cx="5410200" cy="30861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F2FDDFA-B5B2-41BB-919E-B9A5510D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36" y="4310462"/>
            <a:ext cx="4122990" cy="25475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BB7B63-DA2D-4083-8156-AD94B768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426" y="4302488"/>
            <a:ext cx="4124324" cy="25483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2E0BEFD-2606-4FA6-9D97-795926769807}"/>
              </a:ext>
            </a:extLst>
          </p:cNvPr>
          <p:cNvSpPr/>
          <p:nvPr/>
        </p:nvSpPr>
        <p:spPr>
          <a:xfrm>
            <a:off x="5024762" y="2237173"/>
            <a:ext cx="692458" cy="119848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2D08BA-352A-47E5-89AE-30F43585CA37}"/>
              </a:ext>
            </a:extLst>
          </p:cNvPr>
          <p:cNvSpPr/>
          <p:nvPr/>
        </p:nvSpPr>
        <p:spPr>
          <a:xfrm>
            <a:off x="7145670" y="2237173"/>
            <a:ext cx="692458" cy="119848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532B3F-F821-4C4B-A57E-7B7AA635E183}"/>
              </a:ext>
            </a:extLst>
          </p:cNvPr>
          <p:cNvSpPr/>
          <p:nvPr/>
        </p:nvSpPr>
        <p:spPr>
          <a:xfrm>
            <a:off x="3950839" y="3675354"/>
            <a:ext cx="4580601" cy="1597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218EAD-93A4-416C-B9E4-5654840EB587}"/>
              </a:ext>
            </a:extLst>
          </p:cNvPr>
          <p:cNvSpPr/>
          <p:nvPr/>
        </p:nvSpPr>
        <p:spPr>
          <a:xfrm>
            <a:off x="6760633" y="3835153"/>
            <a:ext cx="1770807" cy="1597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5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753E4-8A5D-4917-B19A-6929717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Multivariada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19F6F8-8D5F-4F03-8559-8625C82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782" y="962255"/>
            <a:ext cx="5438775" cy="32289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7F70BC-5DB3-498D-BA79-9F8AC291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1" y="4315523"/>
            <a:ext cx="4114800" cy="25424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A2777C-4094-4015-8A0C-4CBD72ECD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76" y="4315523"/>
            <a:ext cx="4114798" cy="254247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B66199E-8D4F-4173-85DC-E641B10ACCA8}"/>
              </a:ext>
            </a:extLst>
          </p:cNvPr>
          <p:cNvSpPr/>
          <p:nvPr/>
        </p:nvSpPr>
        <p:spPr>
          <a:xfrm>
            <a:off x="3944782" y="3823272"/>
            <a:ext cx="4580601" cy="1597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C39DFC-2806-4DFA-8CC9-7B743C9F5FD5}"/>
              </a:ext>
            </a:extLst>
          </p:cNvPr>
          <p:cNvSpPr/>
          <p:nvPr/>
        </p:nvSpPr>
        <p:spPr>
          <a:xfrm>
            <a:off x="6741459" y="3983071"/>
            <a:ext cx="1783924" cy="1597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925029-B356-4AEB-ABFA-E9AD78DC0290}"/>
              </a:ext>
            </a:extLst>
          </p:cNvPr>
          <p:cNvSpPr/>
          <p:nvPr/>
        </p:nvSpPr>
        <p:spPr>
          <a:xfrm>
            <a:off x="5033682" y="2266330"/>
            <a:ext cx="703730" cy="10147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FF05668-7F03-4344-A6FE-F8AC59184DAC}"/>
              </a:ext>
            </a:extLst>
          </p:cNvPr>
          <p:cNvSpPr/>
          <p:nvPr/>
        </p:nvSpPr>
        <p:spPr>
          <a:xfrm>
            <a:off x="7149353" y="2266330"/>
            <a:ext cx="703730" cy="10147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2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21032-66F7-4213-B1D7-F8AF2031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F4A45-4598-4DC6-B2B5-54377BB2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Sobre o Questionário.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 Exploratória.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Correlações.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 Multivariada.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Segmentações.</a:t>
            </a:r>
          </a:p>
        </p:txBody>
      </p:sp>
    </p:spTree>
    <p:extLst>
      <p:ext uri="{BB962C8B-B14F-4D97-AF65-F5344CB8AC3E}">
        <p14:creationId xmlns:p14="http://schemas.microsoft.com/office/powerpoint/2010/main" val="40502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753E4-8A5D-4917-B19A-6929717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Multivariada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1C89E1-28D1-47C7-AF59-BEE54407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947737"/>
            <a:ext cx="5486400" cy="3248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C9C6C4-432B-4E7C-9572-32AAAFAF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056" y="4305300"/>
            <a:ext cx="4131344" cy="2552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94ED2F-FDF8-47CB-BF8B-B652098F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400" y="4305300"/>
            <a:ext cx="4131344" cy="25527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7686F4D-0B06-4907-BF7A-955BB17156D8}"/>
              </a:ext>
            </a:extLst>
          </p:cNvPr>
          <p:cNvSpPr/>
          <p:nvPr/>
        </p:nvSpPr>
        <p:spPr>
          <a:xfrm>
            <a:off x="5033682" y="2266330"/>
            <a:ext cx="788894" cy="10147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2EBA4D-34F3-435E-BB02-EFD03648546E}"/>
              </a:ext>
            </a:extLst>
          </p:cNvPr>
          <p:cNvSpPr/>
          <p:nvPr/>
        </p:nvSpPr>
        <p:spPr>
          <a:xfrm>
            <a:off x="7274859" y="2266330"/>
            <a:ext cx="699247" cy="10147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9B5D9F-0A10-4B38-A507-6DE884721CEA}"/>
              </a:ext>
            </a:extLst>
          </p:cNvPr>
          <p:cNvSpPr/>
          <p:nvPr/>
        </p:nvSpPr>
        <p:spPr>
          <a:xfrm>
            <a:off x="3895725" y="3826188"/>
            <a:ext cx="4620746" cy="15979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87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74A1-15ED-477C-9858-A3B0DFD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/>
              <a:t>Hierárquico - 5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0F88E9-709D-414C-8B75-F0BA8890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4" y="398164"/>
            <a:ext cx="7191375" cy="53935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B913743-D936-48A8-B071-8330F6A0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36" y="5353545"/>
            <a:ext cx="6762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6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075CA-B0C0-4BA2-B133-A09E4500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/>
              <a:t>Hierárquico - 5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9B5720-248E-4FD2-909D-55FD455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88" y="848287"/>
            <a:ext cx="8338562" cy="51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7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075CA-B0C0-4BA2-B133-A09E4500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 err="1"/>
              <a:t>Kmeans</a:t>
            </a:r>
            <a:r>
              <a:rPr lang="pt-BR" sz="2800" dirty="0"/>
              <a:t> - 5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7C9B83-B036-47B0-B1F5-ACCB8B4F9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53" y="854976"/>
            <a:ext cx="8316912" cy="51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8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74A1-15ED-477C-9858-A3B0DFD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/>
              <a:t>Hierárquico - 4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EEC6AD-4115-42D1-B272-2F79973E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47" y="422623"/>
            <a:ext cx="7154156" cy="53656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39D3F1-3D75-40FE-A12E-897100D6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75" y="5344020"/>
            <a:ext cx="6743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CF7BC-45C8-458A-BE95-8E629366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/>
              <a:t>Hierárquico - 4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A6C24A-C4E3-472A-A9EA-F07E5C2B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19" y="849973"/>
            <a:ext cx="8333106" cy="51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2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CF7BC-45C8-458A-BE95-8E629366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 err="1"/>
              <a:t>Kmeans</a:t>
            </a:r>
            <a:r>
              <a:rPr lang="pt-BR" sz="2800" dirty="0"/>
              <a:t> - 4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57B307-94C6-468A-B941-32E2BFFF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80" y="848780"/>
            <a:ext cx="8336967" cy="51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0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74A1-15ED-477C-9858-A3B0DFD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/>
              <a:t>Hierárquico - 3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6EF203-9832-4F5E-8912-D2751A41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4" y="428625"/>
            <a:ext cx="7153276" cy="53649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C94AE1-7752-4939-869F-9646990D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92" y="5420220"/>
            <a:ext cx="6600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CF7BC-45C8-458A-BE95-8E629366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/>
              <a:t>Hierárquico - 3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AEF62A-CBBF-4C27-AFFA-382F3456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91" y="844287"/>
            <a:ext cx="8351509" cy="51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5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CF7BC-45C8-458A-BE95-8E629366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800" dirty="0" err="1"/>
              <a:t>Kmeans</a:t>
            </a:r>
            <a:r>
              <a:rPr lang="pt-BR" sz="2800" dirty="0"/>
              <a:t> - 3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45C15D-AF1F-445C-B1C0-11E60C7D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30" y="858305"/>
            <a:ext cx="8306136" cy="51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5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751B7-F7A7-483F-978B-DF98E32D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28960-1987-48DC-919C-210CD674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"</a:t>
            </a:r>
            <a:r>
              <a:rPr lang="pt-BR" i="1" dirty="0"/>
              <a:t>Literacia digital é a habilidade de localizar, organizar, compreender, avaliar e analisar informação usando tecnologia digital. Envolve um conhecimento do funcionamento da alta tecnologia atual e uma compreensão sobre como ela pode ser usada. Também considera uma consciência de quanto a tecnologia afeta o comportamento humano e cultural. Pessoas com literacia digital conseguem se comunicar e trabalhar de maneira mais eficiente, especialmente com aqueles que possuem o mesmo nível de conhecimento e habilidades.</a:t>
            </a:r>
            <a:r>
              <a:rPr lang="pt-BR" dirty="0"/>
              <a:t>" </a:t>
            </a:r>
            <a:br>
              <a:rPr lang="pt-BR" dirty="0"/>
            </a:br>
            <a:r>
              <a:rPr lang="pt-BR" dirty="0">
                <a:hlinkClick r:id="rId2"/>
              </a:rPr>
              <a:t>Projeto literacia digital</a:t>
            </a:r>
            <a:r>
              <a:rPr lang="pt-BR" dirty="0"/>
              <a:t> da </a:t>
            </a:r>
            <a:r>
              <a:rPr lang="pt-BR" i="1" dirty="0"/>
              <a:t>Universidade de Westminster, Londres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b="1" dirty="0"/>
              <a:t>Objetivo</a:t>
            </a:r>
            <a:r>
              <a:rPr lang="pt-BR" dirty="0"/>
              <a:t>: conhecer sua </a:t>
            </a:r>
            <a:r>
              <a:rPr lang="pt-BR" dirty="0" err="1"/>
              <a:t>auto-avaliação</a:t>
            </a:r>
            <a:r>
              <a:rPr lang="pt-BR" dirty="0"/>
              <a:t> sobre algumas de suas competências quanto ao uso de tecnologias digitais.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1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77F74-172E-4A3E-B4BF-E67A770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dirty="0"/>
              <a:t>(Alternativa)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D2AC5-CC59-4F76-AF32-F24028FD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702659"/>
            <a:ext cx="7258050" cy="5443538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F31820-6A87-4600-91DD-5C8617CC2814}"/>
              </a:ext>
            </a:extLst>
          </p:cNvPr>
          <p:cNvSpPr/>
          <p:nvPr/>
        </p:nvSpPr>
        <p:spPr>
          <a:xfrm>
            <a:off x="8948692" y="565885"/>
            <a:ext cx="2485747" cy="123628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Será possível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reduzir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 as variáveis para somente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duas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 e ter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clusters melhores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314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EB2C6-D543-43CF-9D2F-4AFF5060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dirty="0"/>
              <a:t>(Alternativa)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37F2B5-301C-439D-B59D-EAA2E828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09" y="938259"/>
            <a:ext cx="7458075" cy="10477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EFE5F0-54AF-4D42-8A36-9C1A5E2F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09" y="2596209"/>
            <a:ext cx="5848350" cy="34766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0C1FA88-C092-46AD-8E94-152BC9E273C8}"/>
              </a:ext>
            </a:extLst>
          </p:cNvPr>
          <p:cNvSpPr/>
          <p:nvPr/>
        </p:nvSpPr>
        <p:spPr>
          <a:xfrm>
            <a:off x="5560858" y="4603577"/>
            <a:ext cx="866775" cy="1592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459BE9-68A6-432E-8822-831A21B8A928}"/>
              </a:ext>
            </a:extLst>
          </p:cNvPr>
          <p:cNvSpPr/>
          <p:nvPr/>
        </p:nvSpPr>
        <p:spPr>
          <a:xfrm>
            <a:off x="8730187" y="964594"/>
            <a:ext cx="998013" cy="1592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F50071-9034-4D99-BD66-650D0CD23421}"/>
              </a:ext>
            </a:extLst>
          </p:cNvPr>
          <p:cNvSpPr/>
          <p:nvPr/>
        </p:nvSpPr>
        <p:spPr>
          <a:xfrm>
            <a:off x="5887915" y="3175001"/>
            <a:ext cx="430336" cy="8953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584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6F90-488A-4861-A081-76390D23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dirty="0"/>
              <a:t>(Alternativa)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E9C805-30CD-4FEA-9A35-823F2BB6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39" y="2128291"/>
            <a:ext cx="3009900" cy="8953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923D849-BB09-4936-9ADE-3DD8FF15FA3E}"/>
              </a:ext>
            </a:extLst>
          </p:cNvPr>
          <p:cNvSpPr/>
          <p:nvPr/>
        </p:nvSpPr>
        <p:spPr>
          <a:xfrm>
            <a:off x="7824664" y="2271278"/>
            <a:ext cx="866775" cy="1592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191594-1223-4847-81EA-4123BAC45658}"/>
              </a:ext>
            </a:extLst>
          </p:cNvPr>
          <p:cNvSpPr/>
          <p:nvPr/>
        </p:nvSpPr>
        <p:spPr>
          <a:xfrm>
            <a:off x="6857877" y="2418426"/>
            <a:ext cx="866775" cy="1483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442F50-D7CC-4165-9AA2-BB4429FAB41B}"/>
              </a:ext>
            </a:extLst>
          </p:cNvPr>
          <p:cNvSpPr/>
          <p:nvPr/>
        </p:nvSpPr>
        <p:spPr>
          <a:xfrm>
            <a:off x="7824664" y="2847049"/>
            <a:ext cx="866775" cy="1592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6E091350-89CB-401D-ACEF-424DA0EC1A27}"/>
              </a:ext>
            </a:extLst>
          </p:cNvPr>
          <p:cNvSpPr/>
          <p:nvPr/>
        </p:nvSpPr>
        <p:spPr>
          <a:xfrm>
            <a:off x="4343400" y="3719946"/>
            <a:ext cx="2161309" cy="1149927"/>
          </a:xfrm>
          <a:prstGeom prst="borderCallout2">
            <a:avLst>
              <a:gd name="adj1" fmla="val 17545"/>
              <a:gd name="adj2" fmla="val 103526"/>
              <a:gd name="adj3" fmla="val 16943"/>
              <a:gd name="adj4" fmla="val 113782"/>
              <a:gd name="adj5" fmla="val -54970"/>
              <a:gd name="adj6" fmla="val 1337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Componente 1</a:t>
            </a:r>
          </a:p>
          <a:p>
            <a:r>
              <a:rPr lang="pt-BR" sz="1400" dirty="0"/>
              <a:t>Estratégias</a:t>
            </a:r>
          </a:p>
          <a:p>
            <a:r>
              <a:rPr lang="pt-BR" sz="1400" dirty="0"/>
              <a:t> + Usos</a:t>
            </a:r>
          </a:p>
          <a:p>
            <a:r>
              <a:rPr lang="pt-BR" sz="1400" dirty="0"/>
              <a:t> + Frequência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0451D5CC-6092-4FED-88E2-F2C00306F13F}"/>
              </a:ext>
            </a:extLst>
          </p:cNvPr>
          <p:cNvSpPr/>
          <p:nvPr/>
        </p:nvSpPr>
        <p:spPr>
          <a:xfrm>
            <a:off x="8977746" y="3719946"/>
            <a:ext cx="2161309" cy="1149927"/>
          </a:xfrm>
          <a:prstGeom prst="borderCallout2">
            <a:avLst>
              <a:gd name="adj1" fmla="val 18147"/>
              <a:gd name="adj2" fmla="val -4807"/>
              <a:gd name="adj3" fmla="val 18148"/>
              <a:gd name="adj4" fmla="val -14744"/>
              <a:gd name="adj5" fmla="val -54970"/>
              <a:gd name="adj6" fmla="val -348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Componente 2</a:t>
            </a:r>
          </a:p>
          <a:p>
            <a:r>
              <a:rPr lang="pt-BR" sz="1400" dirty="0"/>
              <a:t>Assertividade</a:t>
            </a:r>
          </a:p>
          <a:p>
            <a:r>
              <a:rPr lang="pt-BR" sz="1400" dirty="0"/>
              <a:t> + Importância</a:t>
            </a:r>
          </a:p>
          <a:p>
            <a:endParaRPr lang="pt-BR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BAF822-B803-4E15-9EF1-66F3D1EDA0B8}"/>
              </a:ext>
            </a:extLst>
          </p:cNvPr>
          <p:cNvSpPr/>
          <p:nvPr/>
        </p:nvSpPr>
        <p:spPr>
          <a:xfrm>
            <a:off x="6857877" y="2566738"/>
            <a:ext cx="866775" cy="1483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ECB9EC-831F-4796-8588-D18C71E13919}"/>
              </a:ext>
            </a:extLst>
          </p:cNvPr>
          <p:cNvSpPr/>
          <p:nvPr/>
        </p:nvSpPr>
        <p:spPr>
          <a:xfrm>
            <a:off x="6857877" y="2715050"/>
            <a:ext cx="866775" cy="1483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5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6F90-488A-4861-A081-76390D23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dirty="0"/>
              <a:t>(Alternativa)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92690E-3CDE-4A4E-82FF-40786BBF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1219087"/>
            <a:ext cx="7630837" cy="47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74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6F90-488A-4861-A081-76390D23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dirty="0"/>
              <a:t>(Alternativa)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D9A38A-3EED-4B7F-81E2-DCCD56B9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4" y="1066934"/>
            <a:ext cx="7630837" cy="47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3D7F-1B39-435C-A729-91A540F2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dirty="0"/>
              <a:t>(Alternativa)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FCDC80-A9B0-4A14-9CE0-87D83600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62" y="1123837"/>
            <a:ext cx="8099513" cy="5004576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5829C7-6474-4E4A-90DB-18C82C55F041}"/>
              </a:ext>
            </a:extLst>
          </p:cNvPr>
          <p:cNvSpPr/>
          <p:nvPr/>
        </p:nvSpPr>
        <p:spPr>
          <a:xfrm>
            <a:off x="9623395" y="485987"/>
            <a:ext cx="1287261" cy="958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Assertividade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Estratégias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Usos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Frequência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Importância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2E12519-EE81-4BB6-94F2-FE76A58C6337}"/>
              </a:ext>
            </a:extLst>
          </p:cNvPr>
          <p:cNvSpPr/>
          <p:nvPr/>
        </p:nvSpPr>
        <p:spPr>
          <a:xfrm>
            <a:off x="4147353" y="5328081"/>
            <a:ext cx="1287261" cy="958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Assertividade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Estratégias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Usos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Frequência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Importância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1B2C9A1-8E3A-4C09-A741-AB0F8AA05FF8}"/>
              </a:ext>
            </a:extLst>
          </p:cNvPr>
          <p:cNvSpPr/>
          <p:nvPr/>
        </p:nvSpPr>
        <p:spPr>
          <a:xfrm>
            <a:off x="4147352" y="485987"/>
            <a:ext cx="1287261" cy="958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Assertividade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Estratégias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Usos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Frequência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Importância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1F60D0D-79C4-41D9-8072-AA066F5705C0}"/>
              </a:ext>
            </a:extLst>
          </p:cNvPr>
          <p:cNvSpPr/>
          <p:nvPr/>
        </p:nvSpPr>
        <p:spPr>
          <a:xfrm>
            <a:off x="9623394" y="5328081"/>
            <a:ext cx="1287261" cy="958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Assertividade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Estratégias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Usos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+ Frequência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</a:rPr>
              <a:t>- Importância</a:t>
            </a:r>
          </a:p>
        </p:txBody>
      </p:sp>
    </p:spTree>
    <p:extLst>
      <p:ext uri="{BB962C8B-B14F-4D97-AF65-F5344CB8AC3E}">
        <p14:creationId xmlns:p14="http://schemas.microsoft.com/office/powerpoint/2010/main" val="230205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74A1-15ED-477C-9858-A3B0DFD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400" dirty="0"/>
              <a:t>Componentes Principais + </a:t>
            </a:r>
            <a:r>
              <a:rPr lang="pt-BR" sz="2400" dirty="0" err="1"/>
              <a:t>Hierárq</a:t>
            </a:r>
            <a:r>
              <a:rPr lang="pt-BR" sz="2400" dirty="0"/>
              <a:t> 5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5067-87EA-41C5-B9D0-B8303665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84" y="894447"/>
            <a:ext cx="8189150" cy="50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1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74A1-15ED-477C-9858-A3B0DFD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400" dirty="0"/>
              <a:t>Componentes Principais + </a:t>
            </a:r>
            <a:r>
              <a:rPr lang="pt-BR" sz="2400" dirty="0" err="1"/>
              <a:t>Hierárq</a:t>
            </a:r>
            <a:r>
              <a:rPr lang="pt-BR" sz="2400" dirty="0"/>
              <a:t> 5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CEEC3C-8F41-4005-8E7E-F3B18D06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80" y="877355"/>
            <a:ext cx="8244475" cy="50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8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74A1-15ED-477C-9858-A3B0DFD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  <a:br>
              <a:rPr lang="pt-BR" dirty="0"/>
            </a:br>
            <a:r>
              <a:rPr lang="pt-BR" sz="2400" dirty="0"/>
              <a:t>Componentes Principais + </a:t>
            </a:r>
            <a:r>
              <a:rPr lang="pt-BR" sz="2400" dirty="0" err="1"/>
              <a:t>Kmeans</a:t>
            </a:r>
            <a:r>
              <a:rPr lang="pt-BR" sz="2400" dirty="0"/>
              <a:t>  5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EADD6-E18D-4593-BF0C-116322AB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54" y="872592"/>
            <a:ext cx="8345767" cy="51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8BCB-746C-4501-9723-44D45DD73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Literacia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B6398-A46E-4E6B-AAF6-FC1180EB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Fez sentido?</a:t>
            </a:r>
          </a:p>
        </p:txBody>
      </p:sp>
    </p:spTree>
    <p:extLst>
      <p:ext uri="{BB962C8B-B14F-4D97-AF65-F5344CB8AC3E}">
        <p14:creationId xmlns:p14="http://schemas.microsoft.com/office/powerpoint/2010/main" val="272366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ACBC7-FAD7-46C0-A4A3-B4FA810C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BDE9A-6E51-441E-BF88-91855DB6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 resultado do questionário obtém-se as seguintes </a:t>
            </a:r>
            <a:r>
              <a:rPr lang="pt-BR" b="1" dirty="0"/>
              <a:t>variáveis</a:t>
            </a:r>
            <a:r>
              <a:rPr lang="pt-BR" dirty="0"/>
              <a:t>, todas como indicadores em uma escala de </a:t>
            </a:r>
            <a:r>
              <a:rPr lang="pt-BR" b="1" dirty="0"/>
              <a:t>Zero</a:t>
            </a:r>
            <a:r>
              <a:rPr lang="pt-BR" dirty="0"/>
              <a:t> à </a:t>
            </a:r>
            <a:r>
              <a:rPr lang="pt-BR" b="1" dirty="0"/>
              <a:t>Cem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Autoavaliação.</a:t>
            </a:r>
          </a:p>
          <a:p>
            <a:r>
              <a:rPr lang="pt-BR" dirty="0"/>
              <a:t>Avaliação Global.</a:t>
            </a:r>
          </a:p>
          <a:p>
            <a:r>
              <a:rPr lang="pt-BR" dirty="0"/>
              <a:t>Assertividade.</a:t>
            </a:r>
          </a:p>
          <a:p>
            <a:r>
              <a:rPr lang="pt-BR" dirty="0"/>
              <a:t>Estratégias.</a:t>
            </a:r>
          </a:p>
          <a:p>
            <a:r>
              <a:rPr lang="pt-BR" dirty="0"/>
              <a:t>Usos.</a:t>
            </a:r>
          </a:p>
          <a:p>
            <a:r>
              <a:rPr lang="pt-BR" dirty="0"/>
              <a:t>Frequência.</a:t>
            </a:r>
          </a:p>
          <a:p>
            <a:r>
              <a:rPr lang="pt-BR" dirty="0"/>
              <a:t>Importância.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Obtidas </a:t>
            </a:r>
            <a:r>
              <a:rPr lang="pt-BR" sz="3200" b="1" dirty="0"/>
              <a:t>544</a:t>
            </a:r>
            <a:r>
              <a:rPr lang="pt-BR" b="1" dirty="0"/>
              <a:t> respostas </a:t>
            </a:r>
            <a:r>
              <a:rPr lang="pt-BR" dirty="0"/>
              <a:t>em Agosto e Setembro de </a:t>
            </a:r>
            <a:r>
              <a:rPr lang="pt-BR" sz="3200" b="1" dirty="0"/>
              <a:t>2017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12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054127-EBDF-431C-90B6-5D45A317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06" y="2249487"/>
            <a:ext cx="4146735" cy="25622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819129-D862-46AB-9D28-5B0CF139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20" y="2249488"/>
            <a:ext cx="4146735" cy="25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3E8EE1-871E-46F8-8054-95154805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85" y="105862"/>
            <a:ext cx="3597822" cy="22230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9EB99B-D81A-4A20-B8CB-6E001000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58" y="105862"/>
            <a:ext cx="3587528" cy="22166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7658C7-45CD-4736-8459-158BD6F7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985" y="2375123"/>
            <a:ext cx="3597822" cy="22230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1C64D4-1EEF-4F24-BAE2-0A51E752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658" y="2431423"/>
            <a:ext cx="3587528" cy="22166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2ECCD5-61B9-4FA8-B0BD-402704BFF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647" y="4593629"/>
            <a:ext cx="3662135" cy="22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65A329-D27D-4E12-9A44-3965BE09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6" y="520241"/>
            <a:ext cx="4048124" cy="25012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F4B3FC-9634-4352-8C25-BFE6A15F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30" y="3094722"/>
            <a:ext cx="6090570" cy="37632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D246AE-6570-4AAC-9580-0EEBA8E5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30" y="520241"/>
            <a:ext cx="4048125" cy="25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3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CC9A19-E695-4189-A75B-35174877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82" y="516080"/>
            <a:ext cx="4056293" cy="25063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6DC38D-17E3-49FE-AF60-6D2A9D5E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3061088"/>
            <a:ext cx="6145004" cy="37969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CFD968-8DAC-4B87-B9DF-B5426C366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977" y="516080"/>
            <a:ext cx="4014120" cy="24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8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4413-6216-435B-8E6F-85A7031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Exploratória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52446C-06E5-47BD-B84E-2FD86C84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31" y="516080"/>
            <a:ext cx="4033170" cy="24920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088829-960F-4599-82BF-E78FA5E5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180" y="3059409"/>
            <a:ext cx="6147719" cy="37985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91F76B-E0D4-4BE2-B7F0-88FEA5889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1" y="516080"/>
            <a:ext cx="4033171" cy="24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90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258</TotalTime>
  <Words>256</Words>
  <Application>Microsoft Office PowerPoint</Application>
  <PresentationFormat>Widescreen</PresentationFormat>
  <Paragraphs>88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2" baseType="lpstr">
      <vt:lpstr>Corbel</vt:lpstr>
      <vt:lpstr>Wingdings 2</vt:lpstr>
      <vt:lpstr>Quadro</vt:lpstr>
      <vt:lpstr>Literacia Digital</vt:lpstr>
      <vt:lpstr>Índice</vt:lpstr>
      <vt:lpstr>Questionário</vt:lpstr>
      <vt:lpstr>Exploratória</vt:lpstr>
      <vt:lpstr>Exploratória</vt:lpstr>
      <vt:lpstr>Exploratória</vt:lpstr>
      <vt:lpstr>Exploratória</vt:lpstr>
      <vt:lpstr>Exploratória</vt:lpstr>
      <vt:lpstr>Exploratória</vt:lpstr>
      <vt:lpstr>Exploratória</vt:lpstr>
      <vt:lpstr>Exploratória</vt:lpstr>
      <vt:lpstr>Exploratória</vt:lpstr>
      <vt:lpstr>Exploratória</vt:lpstr>
      <vt:lpstr>Correlações</vt:lpstr>
      <vt:lpstr>Correlações</vt:lpstr>
      <vt:lpstr>Correlações</vt:lpstr>
      <vt:lpstr>Correlações</vt:lpstr>
      <vt:lpstr>Multivariada</vt:lpstr>
      <vt:lpstr>Multivariada</vt:lpstr>
      <vt:lpstr>Multivariada</vt:lpstr>
      <vt:lpstr>Segmentação Hierárquico - 5</vt:lpstr>
      <vt:lpstr>Segmentação Hierárquico - 5</vt:lpstr>
      <vt:lpstr>Segmentação Kmeans - 5</vt:lpstr>
      <vt:lpstr>Segmentação Hierárquico - 4</vt:lpstr>
      <vt:lpstr>Segmentação Hierárquico - 4</vt:lpstr>
      <vt:lpstr>Segmentação Kmeans - 4</vt:lpstr>
      <vt:lpstr>Segmentação Hierárquico - 3</vt:lpstr>
      <vt:lpstr>Segmentação Hierárquico - 3</vt:lpstr>
      <vt:lpstr>Segmentação Kmeans - 3</vt:lpstr>
      <vt:lpstr>Segmentação (Alternativa)</vt:lpstr>
      <vt:lpstr>Segmentação (Alternativa)</vt:lpstr>
      <vt:lpstr>Segmentação (Alternativa)</vt:lpstr>
      <vt:lpstr>Segmentação (Alternativa)</vt:lpstr>
      <vt:lpstr>Segmentação (Alternativa)</vt:lpstr>
      <vt:lpstr>Segmentação (Alternativa)</vt:lpstr>
      <vt:lpstr>Segmentação Componentes Principais + Hierárq 5</vt:lpstr>
      <vt:lpstr>Segmentação Componentes Principais + Hierárq 5</vt:lpstr>
      <vt:lpstr>Segmentação Componentes Principais + Kmeans  5</vt:lpstr>
      <vt:lpstr>Literacia Digital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Literacia Digital</dc:title>
  <dc:creator>Vilson Raimundo Ferreira</dc:creator>
  <cp:lastModifiedBy>Vilson Raimundo Ferreira</cp:lastModifiedBy>
  <cp:revision>72</cp:revision>
  <dcterms:created xsi:type="dcterms:W3CDTF">2017-10-12T01:27:01Z</dcterms:created>
  <dcterms:modified xsi:type="dcterms:W3CDTF">2018-09-15T03:35:15Z</dcterms:modified>
</cp:coreProperties>
</file>