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258" r:id="rId3"/>
    <p:sldId id="293" r:id="rId4"/>
    <p:sldId id="322" r:id="rId5"/>
    <p:sldId id="259" r:id="rId6"/>
    <p:sldId id="260" r:id="rId7"/>
    <p:sldId id="261" r:id="rId8"/>
    <p:sldId id="262" r:id="rId9"/>
    <p:sldId id="263" r:id="rId10"/>
    <p:sldId id="264" r:id="rId11"/>
    <p:sldId id="265" r:id="rId12"/>
    <p:sldId id="266" r:id="rId13"/>
    <p:sldId id="267" r:id="rId14"/>
    <p:sldId id="327" r:id="rId15"/>
    <p:sldId id="328" r:id="rId16"/>
    <p:sldId id="269" r:id="rId17"/>
    <p:sldId id="320" r:id="rId18"/>
    <p:sldId id="268" r:id="rId19"/>
    <p:sldId id="270" r:id="rId20"/>
    <p:sldId id="271" r:id="rId21"/>
    <p:sldId id="325" r:id="rId22"/>
    <p:sldId id="317" r:id="rId23"/>
    <p:sldId id="318" r:id="rId24"/>
    <p:sldId id="272" r:id="rId25"/>
    <p:sldId id="314" r:id="rId26"/>
    <p:sldId id="276" r:id="rId27"/>
    <p:sldId id="277" r:id="rId28"/>
    <p:sldId id="278" r:id="rId29"/>
    <p:sldId id="290" r:id="rId30"/>
    <p:sldId id="291" r:id="rId31"/>
    <p:sldId id="292" r:id="rId32"/>
    <p:sldId id="279" r:id="rId33"/>
    <p:sldId id="294" r:id="rId34"/>
    <p:sldId id="281" r:id="rId35"/>
    <p:sldId id="282" r:id="rId36"/>
    <p:sldId id="283" r:id="rId37"/>
    <p:sldId id="284" r:id="rId38"/>
    <p:sldId id="285" r:id="rId39"/>
    <p:sldId id="286" r:id="rId40"/>
    <p:sldId id="288" r:id="rId41"/>
    <p:sldId id="295" r:id="rId42"/>
    <p:sldId id="323" r:id="rId43"/>
    <p:sldId id="324"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21" r:id="rId61"/>
    <p:sldId id="313" r:id="rId62"/>
    <p:sldId id="319" r:id="rId63"/>
    <p:sldId id="326" r:id="rId6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son Lu" initials="VL"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0082"/>
    <a:srgbClr val="ED761C"/>
    <a:srgbClr val="02225C"/>
    <a:srgbClr val="D32B44"/>
    <a:srgbClr val="B2EC89"/>
    <a:srgbClr val="DCFFBB"/>
    <a:srgbClr val="67B312"/>
    <a:srgbClr val="97C5DC"/>
    <a:srgbClr val="44BBDC"/>
    <a:srgbClr val="FFD0B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3669" autoAdjust="0"/>
  </p:normalViewPr>
  <p:slideViewPr>
    <p:cSldViewPr snapToGrid="0" snapToObjects="1">
      <p:cViewPr varScale="1">
        <p:scale>
          <a:sx n="118" d="100"/>
          <a:sy n="118" d="100"/>
        </p:scale>
        <p:origin x="-824" y="-96"/>
      </p:cViewPr>
      <p:guideLst>
        <p:guide orient="horz" pos="1620"/>
        <p:guide pos="2880"/>
      </p:guideLst>
    </p:cSldViewPr>
  </p:slideViewPr>
  <p:outlineViewPr>
    <p:cViewPr>
      <p:scale>
        <a:sx n="33" d="100"/>
        <a:sy n="33" d="100"/>
      </p:scale>
      <p:origin x="0" y="11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commentAuthors" Target="commentAuthors.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8-10T23:27:24.317" idx="1">
    <p:pos x="5405" y="1648"/>
    <p:text>Akala ko pagsasamahin na ung Theoretical saka objectives?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08-10T23:27:24.317" idx="3">
    <p:pos x="5405" y="1648"/>
    <p:text>Akala ko pagsasamahin na ung Theoretical saka objectives?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4-08-10T23:28:07.346" idx="2">
    <p:pos x="10" y="10"/>
    <p:text>Parang ang gusto yata ni sir nakikita rin kung nasan na sa architecture</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372C7-E5CA-424E-AB0F-2DF5F19B65A9}" type="doc">
      <dgm:prSet loTypeId="urn:microsoft.com/office/officeart/2005/8/layout/process1" loCatId="process" qsTypeId="urn:microsoft.com/office/officeart/2005/8/quickstyle/simple1" qsCatId="simple" csTypeId="urn:microsoft.com/office/officeart/2005/8/colors/accent4_5" csCatId="accent4" phldr="1"/>
      <dgm:spPr/>
    </dgm:pt>
    <dgm:pt modelId="{3058BC7F-9800-47A5-AE24-EE3C6CDE4176}">
      <dgm:prSet phldrT="[Text]" custT="1"/>
      <dgm:spPr>
        <a:solidFill>
          <a:srgbClr val="7030A0">
            <a:alpha val="90000"/>
          </a:srgbClr>
        </a:solidFill>
      </dgm:spPr>
      <dgm:t>
        <a:bodyPr/>
        <a:lstStyle/>
        <a:p>
          <a:r>
            <a:rPr lang="en-PH" sz="2500" dirty="0" smtClean="0">
              <a:latin typeface="Roboto Condensed Bold" pitchFamily="2" charset="0"/>
              <a:ea typeface="Roboto Condensed Bold" pitchFamily="2" charset="0"/>
            </a:rPr>
            <a:t>Social Media Data</a:t>
          </a:r>
          <a:endParaRPr lang="en-US" sz="2500" dirty="0">
            <a:latin typeface="Roboto Condensed Bold" pitchFamily="2" charset="0"/>
            <a:ea typeface="Roboto Condensed Bold" pitchFamily="2" charset="0"/>
          </a:endParaRPr>
        </a:p>
      </dgm:t>
    </dgm:pt>
    <dgm:pt modelId="{A9557C11-BE71-4CCF-A4F6-F9E19D9A9108}" type="parTrans" cxnId="{BCFEE5A9-3682-49F6-B031-038F867194B1}">
      <dgm:prSet/>
      <dgm:spPr/>
      <dgm:t>
        <a:bodyPr/>
        <a:lstStyle/>
        <a:p>
          <a:endParaRPr lang="en-US"/>
        </a:p>
      </dgm:t>
    </dgm:pt>
    <dgm:pt modelId="{D104EC75-A5FC-4940-9B39-D014215EEDDE}" type="sibTrans" cxnId="{BCFEE5A9-3682-49F6-B031-038F867194B1}">
      <dgm:prSet/>
      <dgm:spPr>
        <a:solidFill>
          <a:srgbClr val="7030A0"/>
        </a:solidFill>
      </dgm:spPr>
      <dgm:t>
        <a:bodyPr/>
        <a:lstStyle/>
        <a:p>
          <a:endParaRPr lang="en-US"/>
        </a:p>
      </dgm:t>
    </dgm:pt>
    <dgm:pt modelId="{29FA6A2F-ECA4-4795-8544-B0583128945A}">
      <dgm:prSet phldrT="[Text]"/>
      <dgm:spPr>
        <a:solidFill>
          <a:srgbClr val="7030A0">
            <a:alpha val="70000"/>
          </a:srgbClr>
        </a:solidFill>
      </dgm:spPr>
      <dgm:t>
        <a:bodyPr/>
        <a:lstStyle/>
        <a:p>
          <a:r>
            <a:rPr lang="en-PH" dirty="0" smtClean="0">
              <a:latin typeface="Roboto Condensed Bold" pitchFamily="2" charset="0"/>
              <a:ea typeface="Roboto Condensed Bold" pitchFamily="2" charset="0"/>
            </a:rPr>
            <a:t>Information Extraction Module</a:t>
          </a:r>
          <a:endParaRPr lang="en-US" dirty="0">
            <a:latin typeface="Roboto Condensed Bold" pitchFamily="2" charset="0"/>
            <a:ea typeface="Roboto Condensed Bold" pitchFamily="2" charset="0"/>
          </a:endParaRPr>
        </a:p>
      </dgm:t>
    </dgm:pt>
    <dgm:pt modelId="{C371EB33-E856-4919-A4D0-9A14C127F94B}" type="parTrans" cxnId="{D7E25A1A-A8C9-4341-A8F4-3EE4891984BE}">
      <dgm:prSet/>
      <dgm:spPr/>
      <dgm:t>
        <a:bodyPr/>
        <a:lstStyle/>
        <a:p>
          <a:endParaRPr lang="en-US"/>
        </a:p>
      </dgm:t>
    </dgm:pt>
    <dgm:pt modelId="{6A86B302-8DE9-42FF-931F-B29994A285AF}" type="sibTrans" cxnId="{D7E25A1A-A8C9-4341-A8F4-3EE4891984BE}">
      <dgm:prSet/>
      <dgm:spPr>
        <a:solidFill>
          <a:srgbClr val="7030A0"/>
        </a:solidFill>
      </dgm:spPr>
      <dgm:t>
        <a:bodyPr/>
        <a:lstStyle/>
        <a:p>
          <a:endParaRPr lang="en-US"/>
        </a:p>
      </dgm:t>
    </dgm:pt>
    <dgm:pt modelId="{D9346C99-4B29-4368-8118-95FBD8F8F795}">
      <dgm:prSet phldrT="[Text]"/>
      <dgm:spPr>
        <a:solidFill>
          <a:srgbClr val="7030A0">
            <a:alpha val="50000"/>
          </a:srgbClr>
        </a:solidFill>
      </dgm:spPr>
      <dgm:t>
        <a:bodyPr/>
        <a:lstStyle/>
        <a:p>
          <a:r>
            <a:rPr lang="en-PH" dirty="0" smtClean="0">
              <a:latin typeface="Roboto Condensed Bold" pitchFamily="2" charset="0"/>
              <a:ea typeface="Roboto Condensed Bold" pitchFamily="2" charset="0"/>
            </a:rPr>
            <a:t>Type, date and time, and location of the disaster</a:t>
          </a:r>
          <a:endParaRPr lang="en-US" dirty="0">
            <a:latin typeface="Roboto Condensed Bold" pitchFamily="2" charset="0"/>
            <a:ea typeface="Roboto Condensed Bold" pitchFamily="2" charset="0"/>
          </a:endParaRPr>
        </a:p>
      </dgm:t>
    </dgm:pt>
    <dgm:pt modelId="{B9ABD306-C181-4DC7-BE30-0AECCC0C293C}" type="parTrans" cxnId="{67381FC6-BB7D-458D-A32E-5B04D30AD8F3}">
      <dgm:prSet/>
      <dgm:spPr/>
      <dgm:t>
        <a:bodyPr/>
        <a:lstStyle/>
        <a:p>
          <a:endParaRPr lang="en-US"/>
        </a:p>
      </dgm:t>
    </dgm:pt>
    <dgm:pt modelId="{7FA51D73-EC8F-4457-8507-D76BCD97FD94}" type="sibTrans" cxnId="{67381FC6-BB7D-458D-A32E-5B04D30AD8F3}">
      <dgm:prSet/>
      <dgm:spPr/>
      <dgm:t>
        <a:bodyPr/>
        <a:lstStyle/>
        <a:p>
          <a:endParaRPr lang="en-US"/>
        </a:p>
      </dgm:t>
    </dgm:pt>
    <dgm:pt modelId="{82652C1A-F9AA-4710-B923-C0F7E74CE255}" type="pres">
      <dgm:prSet presAssocID="{E5A372C7-E5CA-424E-AB0F-2DF5F19B65A9}" presName="Name0" presStyleCnt="0">
        <dgm:presLayoutVars>
          <dgm:dir/>
          <dgm:resizeHandles val="exact"/>
        </dgm:presLayoutVars>
      </dgm:prSet>
      <dgm:spPr/>
    </dgm:pt>
    <dgm:pt modelId="{CEB6B55F-B14E-4822-9FBC-D9D305AFF8B4}" type="pres">
      <dgm:prSet presAssocID="{3058BC7F-9800-47A5-AE24-EE3C6CDE4176}" presName="node" presStyleLbl="node1" presStyleIdx="0" presStyleCnt="3">
        <dgm:presLayoutVars>
          <dgm:bulletEnabled val="1"/>
        </dgm:presLayoutVars>
      </dgm:prSet>
      <dgm:spPr/>
      <dgm:t>
        <a:bodyPr/>
        <a:lstStyle/>
        <a:p>
          <a:endParaRPr lang="en-US"/>
        </a:p>
      </dgm:t>
    </dgm:pt>
    <dgm:pt modelId="{049787E7-C7EF-4B37-B9E6-A70E3C803096}" type="pres">
      <dgm:prSet presAssocID="{D104EC75-A5FC-4940-9B39-D014215EEDDE}" presName="sibTrans" presStyleLbl="sibTrans2D1" presStyleIdx="0" presStyleCnt="2"/>
      <dgm:spPr/>
      <dgm:t>
        <a:bodyPr/>
        <a:lstStyle/>
        <a:p>
          <a:endParaRPr lang="en-PH"/>
        </a:p>
      </dgm:t>
    </dgm:pt>
    <dgm:pt modelId="{EED9EC08-4FB4-4D22-8E7F-7FEB6C60BDA8}" type="pres">
      <dgm:prSet presAssocID="{D104EC75-A5FC-4940-9B39-D014215EEDDE}" presName="connectorText" presStyleLbl="sibTrans2D1" presStyleIdx="0" presStyleCnt="2"/>
      <dgm:spPr/>
      <dgm:t>
        <a:bodyPr/>
        <a:lstStyle/>
        <a:p>
          <a:endParaRPr lang="en-PH"/>
        </a:p>
      </dgm:t>
    </dgm:pt>
    <dgm:pt modelId="{38BAC229-4699-4030-9C84-10AABE56E9BA}" type="pres">
      <dgm:prSet presAssocID="{29FA6A2F-ECA4-4795-8544-B0583128945A}" presName="node" presStyleLbl="node1" presStyleIdx="1" presStyleCnt="3">
        <dgm:presLayoutVars>
          <dgm:bulletEnabled val="1"/>
        </dgm:presLayoutVars>
      </dgm:prSet>
      <dgm:spPr/>
      <dgm:t>
        <a:bodyPr/>
        <a:lstStyle/>
        <a:p>
          <a:endParaRPr lang="en-PH"/>
        </a:p>
      </dgm:t>
    </dgm:pt>
    <dgm:pt modelId="{30A39069-3926-482C-B2FF-CF95312F9A43}" type="pres">
      <dgm:prSet presAssocID="{6A86B302-8DE9-42FF-931F-B29994A285AF}" presName="sibTrans" presStyleLbl="sibTrans2D1" presStyleIdx="1" presStyleCnt="2"/>
      <dgm:spPr/>
      <dgm:t>
        <a:bodyPr/>
        <a:lstStyle/>
        <a:p>
          <a:endParaRPr lang="en-PH"/>
        </a:p>
      </dgm:t>
    </dgm:pt>
    <dgm:pt modelId="{1052F8AB-C5EE-43F7-A5E2-4C4EC64AD20A}" type="pres">
      <dgm:prSet presAssocID="{6A86B302-8DE9-42FF-931F-B29994A285AF}" presName="connectorText" presStyleLbl="sibTrans2D1" presStyleIdx="1" presStyleCnt="2"/>
      <dgm:spPr/>
      <dgm:t>
        <a:bodyPr/>
        <a:lstStyle/>
        <a:p>
          <a:endParaRPr lang="en-PH"/>
        </a:p>
      </dgm:t>
    </dgm:pt>
    <dgm:pt modelId="{57800C1C-5883-4FFD-A63A-ABC3D6E5D252}" type="pres">
      <dgm:prSet presAssocID="{D9346C99-4B29-4368-8118-95FBD8F8F795}" presName="node" presStyleLbl="node1" presStyleIdx="2" presStyleCnt="3">
        <dgm:presLayoutVars>
          <dgm:bulletEnabled val="1"/>
        </dgm:presLayoutVars>
      </dgm:prSet>
      <dgm:spPr/>
      <dgm:t>
        <a:bodyPr/>
        <a:lstStyle/>
        <a:p>
          <a:endParaRPr lang="en-US"/>
        </a:p>
      </dgm:t>
    </dgm:pt>
  </dgm:ptLst>
  <dgm:cxnLst>
    <dgm:cxn modelId="{16BC4C02-0266-48D8-BC3D-E18AEA07F288}" type="presOf" srcId="{D104EC75-A5FC-4940-9B39-D014215EEDDE}" destId="{EED9EC08-4FB4-4D22-8E7F-7FEB6C60BDA8}" srcOrd="1" destOrd="0" presId="urn:microsoft.com/office/officeart/2005/8/layout/process1"/>
    <dgm:cxn modelId="{622577D5-7E0B-4976-A267-C3190BB8E61C}" type="presOf" srcId="{D9346C99-4B29-4368-8118-95FBD8F8F795}" destId="{57800C1C-5883-4FFD-A63A-ABC3D6E5D252}" srcOrd="0" destOrd="0" presId="urn:microsoft.com/office/officeart/2005/8/layout/process1"/>
    <dgm:cxn modelId="{D946C7C0-E283-4047-884C-E54BDA998729}" type="presOf" srcId="{3058BC7F-9800-47A5-AE24-EE3C6CDE4176}" destId="{CEB6B55F-B14E-4822-9FBC-D9D305AFF8B4}" srcOrd="0" destOrd="0" presId="urn:microsoft.com/office/officeart/2005/8/layout/process1"/>
    <dgm:cxn modelId="{46611F19-84E3-417F-9130-1190FC26696F}" type="presOf" srcId="{29FA6A2F-ECA4-4795-8544-B0583128945A}" destId="{38BAC229-4699-4030-9C84-10AABE56E9BA}" srcOrd="0" destOrd="0" presId="urn:microsoft.com/office/officeart/2005/8/layout/process1"/>
    <dgm:cxn modelId="{D7E25A1A-A8C9-4341-A8F4-3EE4891984BE}" srcId="{E5A372C7-E5CA-424E-AB0F-2DF5F19B65A9}" destId="{29FA6A2F-ECA4-4795-8544-B0583128945A}" srcOrd="1" destOrd="0" parTransId="{C371EB33-E856-4919-A4D0-9A14C127F94B}" sibTransId="{6A86B302-8DE9-42FF-931F-B29994A285AF}"/>
    <dgm:cxn modelId="{791CC20F-7C9B-457A-BAA2-95FB3EE0007A}" type="presOf" srcId="{6A86B302-8DE9-42FF-931F-B29994A285AF}" destId="{1052F8AB-C5EE-43F7-A5E2-4C4EC64AD20A}" srcOrd="1" destOrd="0" presId="urn:microsoft.com/office/officeart/2005/8/layout/process1"/>
    <dgm:cxn modelId="{67381FC6-BB7D-458D-A32E-5B04D30AD8F3}" srcId="{E5A372C7-E5CA-424E-AB0F-2DF5F19B65A9}" destId="{D9346C99-4B29-4368-8118-95FBD8F8F795}" srcOrd="2" destOrd="0" parTransId="{B9ABD306-C181-4DC7-BE30-0AECCC0C293C}" sibTransId="{7FA51D73-EC8F-4457-8507-D76BCD97FD94}"/>
    <dgm:cxn modelId="{CECD4A6E-8C52-4B65-BCB7-66CA5441A2DB}" type="presOf" srcId="{D104EC75-A5FC-4940-9B39-D014215EEDDE}" destId="{049787E7-C7EF-4B37-B9E6-A70E3C803096}" srcOrd="0" destOrd="0" presId="urn:microsoft.com/office/officeart/2005/8/layout/process1"/>
    <dgm:cxn modelId="{8158A565-3FAD-401F-977C-7F2BD0E4A7C3}" type="presOf" srcId="{E5A372C7-E5CA-424E-AB0F-2DF5F19B65A9}" destId="{82652C1A-F9AA-4710-B923-C0F7E74CE255}" srcOrd="0" destOrd="0" presId="urn:microsoft.com/office/officeart/2005/8/layout/process1"/>
    <dgm:cxn modelId="{4AA2D8DA-5A5A-4027-85C0-1FD734B4071B}" type="presOf" srcId="{6A86B302-8DE9-42FF-931F-B29994A285AF}" destId="{30A39069-3926-482C-B2FF-CF95312F9A43}" srcOrd="0" destOrd="0" presId="urn:microsoft.com/office/officeart/2005/8/layout/process1"/>
    <dgm:cxn modelId="{BCFEE5A9-3682-49F6-B031-038F867194B1}" srcId="{E5A372C7-E5CA-424E-AB0F-2DF5F19B65A9}" destId="{3058BC7F-9800-47A5-AE24-EE3C6CDE4176}" srcOrd="0" destOrd="0" parTransId="{A9557C11-BE71-4CCF-A4F6-F9E19D9A9108}" sibTransId="{D104EC75-A5FC-4940-9B39-D014215EEDDE}"/>
    <dgm:cxn modelId="{472FB2B1-F6F7-4F89-92F3-D8526307B330}" type="presParOf" srcId="{82652C1A-F9AA-4710-B923-C0F7E74CE255}" destId="{CEB6B55F-B14E-4822-9FBC-D9D305AFF8B4}" srcOrd="0" destOrd="0" presId="urn:microsoft.com/office/officeart/2005/8/layout/process1"/>
    <dgm:cxn modelId="{85299CF3-A7E5-4BCC-9E7A-AF38DF1FF4F0}" type="presParOf" srcId="{82652C1A-F9AA-4710-B923-C0F7E74CE255}" destId="{049787E7-C7EF-4B37-B9E6-A70E3C803096}" srcOrd="1" destOrd="0" presId="urn:microsoft.com/office/officeart/2005/8/layout/process1"/>
    <dgm:cxn modelId="{15296969-2CA3-4616-9F3A-E9C9C162E656}" type="presParOf" srcId="{049787E7-C7EF-4B37-B9E6-A70E3C803096}" destId="{EED9EC08-4FB4-4D22-8E7F-7FEB6C60BDA8}" srcOrd="0" destOrd="0" presId="urn:microsoft.com/office/officeart/2005/8/layout/process1"/>
    <dgm:cxn modelId="{E3603674-B0E9-47F7-AD87-52A7080EECC8}" type="presParOf" srcId="{82652C1A-F9AA-4710-B923-C0F7E74CE255}" destId="{38BAC229-4699-4030-9C84-10AABE56E9BA}" srcOrd="2" destOrd="0" presId="urn:microsoft.com/office/officeart/2005/8/layout/process1"/>
    <dgm:cxn modelId="{36EB8D1B-96BB-4FFB-B2B4-7038B49B62DD}" type="presParOf" srcId="{82652C1A-F9AA-4710-B923-C0F7E74CE255}" destId="{30A39069-3926-482C-B2FF-CF95312F9A43}" srcOrd="3" destOrd="0" presId="urn:microsoft.com/office/officeart/2005/8/layout/process1"/>
    <dgm:cxn modelId="{8D0E8993-A1D0-412F-853B-27D991ED8030}" type="presParOf" srcId="{30A39069-3926-482C-B2FF-CF95312F9A43}" destId="{1052F8AB-C5EE-43F7-A5E2-4C4EC64AD20A}" srcOrd="0" destOrd="0" presId="urn:microsoft.com/office/officeart/2005/8/layout/process1"/>
    <dgm:cxn modelId="{CC7C25C0-7798-4FC8-A462-A71AC7EFCA62}" type="presParOf" srcId="{82652C1A-F9AA-4710-B923-C0F7E74CE255}" destId="{57800C1C-5883-4FFD-A63A-ABC3D6E5D25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4761E5F-7317-4365-A6FB-C7378E2C2D4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DF186E89-DEA1-4F76-B4B6-0E74F9ADDEC1}">
      <dgm:prSet phldrT="[Text]"/>
      <dgm:spPr>
        <a:solidFill>
          <a:srgbClr val="7030A0"/>
        </a:solidFill>
      </dgm:spPr>
      <dgm:t>
        <a:bodyPr/>
        <a:lstStyle/>
        <a:p>
          <a:pPr algn="ctr"/>
          <a:r>
            <a:rPr lang="en-PH" dirty="0" smtClean="0">
              <a:latin typeface="Roboto Condensed Bold" pitchFamily="2" charset="0"/>
              <a:ea typeface="Roboto Condensed Bold" pitchFamily="2" charset="0"/>
            </a:rPr>
            <a:t>Problem?</a:t>
          </a:r>
          <a:endParaRPr lang="en-US" dirty="0">
            <a:latin typeface="Roboto Condensed Bold" pitchFamily="2" charset="0"/>
            <a:ea typeface="Roboto Condensed Bold" pitchFamily="2" charset="0"/>
          </a:endParaRPr>
        </a:p>
      </dgm:t>
    </dgm:pt>
    <dgm:pt modelId="{785FBB0F-724B-44E2-9977-C5EA8A098293}" type="parTrans" cxnId="{05A4C2F1-9747-4BA8-8EC9-6F6C783B96E6}">
      <dgm:prSet/>
      <dgm:spPr/>
      <dgm:t>
        <a:bodyPr/>
        <a:lstStyle/>
        <a:p>
          <a:endParaRPr lang="en-US"/>
        </a:p>
      </dgm:t>
    </dgm:pt>
    <dgm:pt modelId="{38A95AB1-10AE-4FD1-A522-BE3B24C5700F}" type="sibTrans" cxnId="{05A4C2F1-9747-4BA8-8EC9-6F6C783B96E6}">
      <dgm:prSet/>
      <dgm:spPr/>
      <dgm:t>
        <a:bodyPr/>
        <a:lstStyle/>
        <a:p>
          <a:endParaRPr lang="en-US"/>
        </a:p>
      </dgm:t>
    </dgm:pt>
    <dgm:pt modelId="{A55D9F13-F244-4AC5-A217-86138CBC435E}">
      <dgm:prSet phldrT="[Text]"/>
      <dgm:spPr>
        <a:solidFill>
          <a:srgbClr val="7030A0"/>
        </a:solidFill>
      </dgm:spPr>
      <dgm:t>
        <a:bodyPr/>
        <a:lstStyle/>
        <a:p>
          <a:pPr algn="ctr"/>
          <a:r>
            <a:rPr lang="en-PH" dirty="0" smtClean="0">
              <a:latin typeface="Roboto Condensed Bold" pitchFamily="2" charset="0"/>
              <a:ea typeface="Roboto Condensed Bold" pitchFamily="2" charset="0"/>
            </a:rPr>
            <a:t>Filipino Extraction Module vs. English Extraction Module</a:t>
          </a:r>
          <a:endParaRPr lang="en-US" dirty="0">
            <a:latin typeface="Roboto Condensed Bold" pitchFamily="2" charset="0"/>
            <a:ea typeface="Roboto Condensed Bold" pitchFamily="2" charset="0"/>
          </a:endParaRPr>
        </a:p>
      </dgm:t>
    </dgm:pt>
    <dgm:pt modelId="{F28A7FA7-F976-43BB-A73E-413B34C717F3}" type="parTrans" cxnId="{D4931474-C9FD-499E-B04B-0C97FEC65599}">
      <dgm:prSet/>
      <dgm:spPr>
        <a:ln>
          <a:solidFill>
            <a:srgbClr val="7030A0"/>
          </a:solidFill>
        </a:ln>
      </dgm:spPr>
      <dgm:t>
        <a:bodyPr/>
        <a:lstStyle/>
        <a:p>
          <a:pPr algn="ctr"/>
          <a:endParaRPr lang="en-US"/>
        </a:p>
      </dgm:t>
    </dgm:pt>
    <dgm:pt modelId="{D1BE0187-6864-4F31-977D-8F7A34E43FF9}" type="sibTrans" cxnId="{D4931474-C9FD-499E-B04B-0C97FEC65599}">
      <dgm:prSet/>
      <dgm:spPr/>
      <dgm:t>
        <a:bodyPr/>
        <a:lstStyle/>
        <a:p>
          <a:endParaRPr lang="en-US"/>
        </a:p>
      </dgm:t>
    </dgm:pt>
    <dgm:pt modelId="{C6E25036-1F38-4C78-9016-49B858EC8F5B}">
      <dgm:prSet phldrT="[Text]"/>
      <dgm:spPr>
        <a:solidFill>
          <a:srgbClr val="7030A0"/>
        </a:solidFill>
      </dgm:spPr>
      <dgm:t>
        <a:bodyPr/>
        <a:lstStyle/>
        <a:p>
          <a:pPr algn="ctr"/>
          <a:r>
            <a:rPr lang="en-PH" dirty="0" smtClean="0">
              <a:latin typeface="Roboto Condensed Bold" pitchFamily="2" charset="0"/>
              <a:ea typeface="Roboto Condensed Bold" pitchFamily="2" charset="0"/>
            </a:rPr>
            <a:t>Filipino: Morphologically Rich Language</a:t>
          </a:r>
          <a:endParaRPr lang="en-US" dirty="0">
            <a:latin typeface="Roboto Condensed Bold" pitchFamily="2" charset="0"/>
            <a:ea typeface="Roboto Condensed Bold" pitchFamily="2" charset="0"/>
          </a:endParaRPr>
        </a:p>
      </dgm:t>
    </dgm:pt>
    <dgm:pt modelId="{08823430-1A77-4B41-AD3E-E196DBBE98B7}" type="parTrans" cxnId="{8E978EE6-8501-4CDD-AAA0-516D0A2CA05A}">
      <dgm:prSet/>
      <dgm:spPr>
        <a:ln>
          <a:solidFill>
            <a:srgbClr val="7030A0"/>
          </a:solidFill>
        </a:ln>
      </dgm:spPr>
      <dgm:t>
        <a:bodyPr/>
        <a:lstStyle/>
        <a:p>
          <a:pPr algn="ctr"/>
          <a:endParaRPr lang="en-US"/>
        </a:p>
      </dgm:t>
    </dgm:pt>
    <dgm:pt modelId="{E164334B-2B15-40EB-906A-410D282C276C}" type="sibTrans" cxnId="{8E978EE6-8501-4CDD-AAA0-516D0A2CA05A}">
      <dgm:prSet/>
      <dgm:spPr/>
      <dgm:t>
        <a:bodyPr/>
        <a:lstStyle/>
        <a:p>
          <a:endParaRPr lang="en-US"/>
        </a:p>
      </dgm:t>
    </dgm:pt>
    <dgm:pt modelId="{64BF48CE-1550-4616-85CD-C218B3D20724}">
      <dgm:prSet phldrT="[Text]"/>
      <dgm:spPr>
        <a:solidFill>
          <a:srgbClr val="7030A0"/>
        </a:solidFill>
      </dgm:spPr>
      <dgm:t>
        <a:bodyPr/>
        <a:lstStyle/>
        <a:p>
          <a:pPr algn="ctr"/>
          <a:r>
            <a:rPr lang="en-PH" dirty="0" smtClean="0">
              <a:latin typeface="Roboto Condensed Bold" pitchFamily="2" charset="0"/>
              <a:ea typeface="Roboto Condensed Bold" pitchFamily="2" charset="0"/>
            </a:rPr>
            <a:t>Variations in the Filipino Language</a:t>
          </a:r>
          <a:endParaRPr lang="en-US" dirty="0">
            <a:latin typeface="Roboto Condensed Bold" pitchFamily="2" charset="0"/>
            <a:ea typeface="Roboto Condensed Bold" pitchFamily="2" charset="0"/>
          </a:endParaRPr>
        </a:p>
      </dgm:t>
    </dgm:pt>
    <dgm:pt modelId="{64456E48-4FF6-4574-B3EF-4BCD6E632997}" type="parTrans" cxnId="{14983492-3481-42CB-8EFF-1541DFED1926}">
      <dgm:prSet/>
      <dgm:spPr>
        <a:solidFill>
          <a:srgbClr val="7030A0"/>
        </a:solidFill>
        <a:ln>
          <a:solidFill>
            <a:srgbClr val="7030A0"/>
          </a:solidFill>
        </a:ln>
      </dgm:spPr>
      <dgm:t>
        <a:bodyPr/>
        <a:lstStyle/>
        <a:p>
          <a:pPr algn="ctr"/>
          <a:endParaRPr lang="en-US"/>
        </a:p>
      </dgm:t>
    </dgm:pt>
    <dgm:pt modelId="{385655E4-AF5C-46E1-9CD3-5CA1F4848F16}" type="sibTrans" cxnId="{14983492-3481-42CB-8EFF-1541DFED1926}">
      <dgm:prSet/>
      <dgm:spPr/>
      <dgm:t>
        <a:bodyPr/>
        <a:lstStyle/>
        <a:p>
          <a:endParaRPr lang="en-US"/>
        </a:p>
      </dgm:t>
    </dgm:pt>
    <dgm:pt modelId="{F56F96AD-FE06-4B87-BF0A-6A6676E43281}" type="pres">
      <dgm:prSet presAssocID="{94761E5F-7317-4365-A6FB-C7378E2C2D4A}" presName="Name0" presStyleCnt="0">
        <dgm:presLayoutVars>
          <dgm:chPref val="1"/>
          <dgm:dir/>
          <dgm:animOne val="branch"/>
          <dgm:animLvl val="lvl"/>
          <dgm:resizeHandles val="exact"/>
        </dgm:presLayoutVars>
      </dgm:prSet>
      <dgm:spPr/>
      <dgm:t>
        <a:bodyPr/>
        <a:lstStyle/>
        <a:p>
          <a:endParaRPr lang="en-PH"/>
        </a:p>
      </dgm:t>
    </dgm:pt>
    <dgm:pt modelId="{7655981F-4A55-49DE-AAD5-411FB8D27600}" type="pres">
      <dgm:prSet presAssocID="{DF186E89-DEA1-4F76-B4B6-0E74F9ADDEC1}" presName="root1" presStyleCnt="0"/>
      <dgm:spPr/>
    </dgm:pt>
    <dgm:pt modelId="{BFBE15D7-519C-41B9-B6E3-D15D9D2E09D4}" type="pres">
      <dgm:prSet presAssocID="{DF186E89-DEA1-4F76-B4B6-0E74F9ADDEC1}" presName="LevelOneTextNode" presStyleLbl="node0" presStyleIdx="0" presStyleCnt="1" custAng="5400000" custScaleX="174264" custScaleY="87453" custLinFactNeighborX="-93366" custLinFactNeighborY="8045">
        <dgm:presLayoutVars>
          <dgm:chPref val="3"/>
        </dgm:presLayoutVars>
      </dgm:prSet>
      <dgm:spPr/>
      <dgm:t>
        <a:bodyPr/>
        <a:lstStyle/>
        <a:p>
          <a:endParaRPr lang="en-US"/>
        </a:p>
      </dgm:t>
    </dgm:pt>
    <dgm:pt modelId="{D8707B2F-9960-4CE8-8AFD-F32A5ED2BB91}" type="pres">
      <dgm:prSet presAssocID="{DF186E89-DEA1-4F76-B4B6-0E74F9ADDEC1}" presName="level2hierChild" presStyleCnt="0"/>
      <dgm:spPr/>
    </dgm:pt>
    <dgm:pt modelId="{6BFCC72D-6057-410F-ABF5-7743449D775D}" type="pres">
      <dgm:prSet presAssocID="{F28A7FA7-F976-43BB-A73E-413B34C717F3}" presName="conn2-1" presStyleLbl="parChTrans1D2" presStyleIdx="0" presStyleCnt="3"/>
      <dgm:spPr/>
      <dgm:t>
        <a:bodyPr/>
        <a:lstStyle/>
        <a:p>
          <a:endParaRPr lang="en-PH"/>
        </a:p>
      </dgm:t>
    </dgm:pt>
    <dgm:pt modelId="{09090135-0001-4B97-A0AF-D936A6A30BE5}" type="pres">
      <dgm:prSet presAssocID="{F28A7FA7-F976-43BB-A73E-413B34C717F3}" presName="connTx" presStyleLbl="parChTrans1D2" presStyleIdx="0" presStyleCnt="3"/>
      <dgm:spPr/>
      <dgm:t>
        <a:bodyPr/>
        <a:lstStyle/>
        <a:p>
          <a:endParaRPr lang="en-PH"/>
        </a:p>
      </dgm:t>
    </dgm:pt>
    <dgm:pt modelId="{0EE19157-0F79-41C6-A199-E9F57C3FC1A0}" type="pres">
      <dgm:prSet presAssocID="{A55D9F13-F244-4AC5-A217-86138CBC435E}" presName="root2" presStyleCnt="0"/>
      <dgm:spPr/>
    </dgm:pt>
    <dgm:pt modelId="{CAD99A4F-E30D-4F3E-A750-B0AE8AAD22D8}" type="pres">
      <dgm:prSet presAssocID="{A55D9F13-F244-4AC5-A217-86138CBC435E}" presName="LevelTwoTextNode" presStyleLbl="node2" presStyleIdx="0" presStyleCnt="3" custScaleX="114986" custLinFactNeighborX="61024" custLinFactNeighborY="42340">
        <dgm:presLayoutVars>
          <dgm:chPref val="3"/>
        </dgm:presLayoutVars>
      </dgm:prSet>
      <dgm:spPr/>
      <dgm:t>
        <a:bodyPr/>
        <a:lstStyle/>
        <a:p>
          <a:endParaRPr lang="en-PH"/>
        </a:p>
      </dgm:t>
    </dgm:pt>
    <dgm:pt modelId="{68DDD19E-CE77-4C86-873F-55732139DAB4}" type="pres">
      <dgm:prSet presAssocID="{A55D9F13-F244-4AC5-A217-86138CBC435E}" presName="level3hierChild" presStyleCnt="0"/>
      <dgm:spPr/>
    </dgm:pt>
    <dgm:pt modelId="{E080A4D8-96C4-47F9-80E1-A01E5F87D575}" type="pres">
      <dgm:prSet presAssocID="{08823430-1A77-4B41-AD3E-E196DBBE98B7}" presName="conn2-1" presStyleLbl="parChTrans1D2" presStyleIdx="1" presStyleCnt="3"/>
      <dgm:spPr/>
      <dgm:t>
        <a:bodyPr/>
        <a:lstStyle/>
        <a:p>
          <a:endParaRPr lang="en-PH"/>
        </a:p>
      </dgm:t>
    </dgm:pt>
    <dgm:pt modelId="{A5850DEA-9BF6-4E6B-826A-116102A587CD}" type="pres">
      <dgm:prSet presAssocID="{08823430-1A77-4B41-AD3E-E196DBBE98B7}" presName="connTx" presStyleLbl="parChTrans1D2" presStyleIdx="1" presStyleCnt="3"/>
      <dgm:spPr/>
      <dgm:t>
        <a:bodyPr/>
        <a:lstStyle/>
        <a:p>
          <a:endParaRPr lang="en-PH"/>
        </a:p>
      </dgm:t>
    </dgm:pt>
    <dgm:pt modelId="{211A72D6-4533-4AA2-AF48-94689F1BA125}" type="pres">
      <dgm:prSet presAssocID="{C6E25036-1F38-4C78-9016-49B858EC8F5B}" presName="root2" presStyleCnt="0"/>
      <dgm:spPr/>
    </dgm:pt>
    <dgm:pt modelId="{C4D95BC0-7E39-4A16-894A-9317C9D0271F}" type="pres">
      <dgm:prSet presAssocID="{C6E25036-1F38-4C78-9016-49B858EC8F5B}" presName="LevelTwoTextNode" presStyleLbl="node2" presStyleIdx="1" presStyleCnt="3" custScaleX="114986" custLinFactNeighborX="61024" custLinFactNeighborY="42340">
        <dgm:presLayoutVars>
          <dgm:chPref val="3"/>
        </dgm:presLayoutVars>
      </dgm:prSet>
      <dgm:spPr/>
      <dgm:t>
        <a:bodyPr/>
        <a:lstStyle/>
        <a:p>
          <a:endParaRPr lang="en-PH"/>
        </a:p>
      </dgm:t>
    </dgm:pt>
    <dgm:pt modelId="{D0CF3C8B-0B11-4752-A142-F892942EA00D}" type="pres">
      <dgm:prSet presAssocID="{C6E25036-1F38-4C78-9016-49B858EC8F5B}" presName="level3hierChild" presStyleCnt="0"/>
      <dgm:spPr/>
    </dgm:pt>
    <dgm:pt modelId="{95B5647D-CA94-4135-9CB1-3D12DBEAE5B0}" type="pres">
      <dgm:prSet presAssocID="{64456E48-4FF6-4574-B3EF-4BCD6E632997}" presName="conn2-1" presStyleLbl="parChTrans1D2" presStyleIdx="2" presStyleCnt="3"/>
      <dgm:spPr/>
      <dgm:t>
        <a:bodyPr/>
        <a:lstStyle/>
        <a:p>
          <a:endParaRPr lang="en-PH"/>
        </a:p>
      </dgm:t>
    </dgm:pt>
    <dgm:pt modelId="{269619CB-DD32-4331-B39F-DF9192E17710}" type="pres">
      <dgm:prSet presAssocID="{64456E48-4FF6-4574-B3EF-4BCD6E632997}" presName="connTx" presStyleLbl="parChTrans1D2" presStyleIdx="2" presStyleCnt="3"/>
      <dgm:spPr/>
      <dgm:t>
        <a:bodyPr/>
        <a:lstStyle/>
        <a:p>
          <a:endParaRPr lang="en-PH"/>
        </a:p>
      </dgm:t>
    </dgm:pt>
    <dgm:pt modelId="{EC111FCE-BF25-4FC4-9CD2-69DB545251FE}" type="pres">
      <dgm:prSet presAssocID="{64BF48CE-1550-4616-85CD-C218B3D20724}" presName="root2" presStyleCnt="0"/>
      <dgm:spPr/>
    </dgm:pt>
    <dgm:pt modelId="{561F38C6-8E96-414F-B3CB-31B94CFB1A58}" type="pres">
      <dgm:prSet presAssocID="{64BF48CE-1550-4616-85CD-C218B3D20724}" presName="LevelTwoTextNode" presStyleLbl="node2" presStyleIdx="2" presStyleCnt="3" custScaleX="114986" custLinFactNeighborX="61024" custLinFactNeighborY="42340">
        <dgm:presLayoutVars>
          <dgm:chPref val="3"/>
        </dgm:presLayoutVars>
      </dgm:prSet>
      <dgm:spPr/>
      <dgm:t>
        <a:bodyPr/>
        <a:lstStyle/>
        <a:p>
          <a:endParaRPr lang="en-PH"/>
        </a:p>
      </dgm:t>
    </dgm:pt>
    <dgm:pt modelId="{2DF21C6B-BFFB-4E0F-8D5F-473FF6C1EE08}" type="pres">
      <dgm:prSet presAssocID="{64BF48CE-1550-4616-85CD-C218B3D20724}" presName="level3hierChild" presStyleCnt="0"/>
      <dgm:spPr/>
    </dgm:pt>
  </dgm:ptLst>
  <dgm:cxnLst>
    <dgm:cxn modelId="{D4931474-C9FD-499E-B04B-0C97FEC65599}" srcId="{DF186E89-DEA1-4F76-B4B6-0E74F9ADDEC1}" destId="{A55D9F13-F244-4AC5-A217-86138CBC435E}" srcOrd="0" destOrd="0" parTransId="{F28A7FA7-F976-43BB-A73E-413B34C717F3}" sibTransId="{D1BE0187-6864-4F31-977D-8F7A34E43FF9}"/>
    <dgm:cxn modelId="{90A1AC7A-B3B6-4B19-BF82-AFD65BA45103}" type="presOf" srcId="{C6E25036-1F38-4C78-9016-49B858EC8F5B}" destId="{C4D95BC0-7E39-4A16-894A-9317C9D0271F}" srcOrd="0" destOrd="0" presId="urn:microsoft.com/office/officeart/2008/layout/HorizontalMultiLevelHierarchy"/>
    <dgm:cxn modelId="{FD0AFE86-2B3B-485E-8214-125C5841E5AE}" type="presOf" srcId="{F28A7FA7-F976-43BB-A73E-413B34C717F3}" destId="{6BFCC72D-6057-410F-ABF5-7743449D775D}" srcOrd="0" destOrd="0" presId="urn:microsoft.com/office/officeart/2008/layout/HorizontalMultiLevelHierarchy"/>
    <dgm:cxn modelId="{CBA1557F-5136-433B-97DA-2C585BB3E4AD}" type="presOf" srcId="{08823430-1A77-4B41-AD3E-E196DBBE98B7}" destId="{E080A4D8-96C4-47F9-80E1-A01E5F87D575}" srcOrd="0" destOrd="0" presId="urn:microsoft.com/office/officeart/2008/layout/HorizontalMultiLevelHierarchy"/>
    <dgm:cxn modelId="{307DF52D-4833-46BF-975E-D2EE02FF3673}" type="presOf" srcId="{94761E5F-7317-4365-A6FB-C7378E2C2D4A}" destId="{F56F96AD-FE06-4B87-BF0A-6A6676E43281}" srcOrd="0" destOrd="0" presId="urn:microsoft.com/office/officeart/2008/layout/HorizontalMultiLevelHierarchy"/>
    <dgm:cxn modelId="{8E978EE6-8501-4CDD-AAA0-516D0A2CA05A}" srcId="{DF186E89-DEA1-4F76-B4B6-0E74F9ADDEC1}" destId="{C6E25036-1F38-4C78-9016-49B858EC8F5B}" srcOrd="1" destOrd="0" parTransId="{08823430-1A77-4B41-AD3E-E196DBBE98B7}" sibTransId="{E164334B-2B15-40EB-906A-410D282C276C}"/>
    <dgm:cxn modelId="{81BF561B-BC31-4024-A082-863116A5E3A5}" type="presOf" srcId="{DF186E89-DEA1-4F76-B4B6-0E74F9ADDEC1}" destId="{BFBE15D7-519C-41B9-B6E3-D15D9D2E09D4}" srcOrd="0" destOrd="0" presId="urn:microsoft.com/office/officeart/2008/layout/HorizontalMultiLevelHierarchy"/>
    <dgm:cxn modelId="{14983492-3481-42CB-8EFF-1541DFED1926}" srcId="{DF186E89-DEA1-4F76-B4B6-0E74F9ADDEC1}" destId="{64BF48CE-1550-4616-85CD-C218B3D20724}" srcOrd="2" destOrd="0" parTransId="{64456E48-4FF6-4574-B3EF-4BCD6E632997}" sibTransId="{385655E4-AF5C-46E1-9CD3-5CA1F4848F16}"/>
    <dgm:cxn modelId="{30CBB9DC-1EF7-49BE-A0CB-3294306100B6}" type="presOf" srcId="{64BF48CE-1550-4616-85CD-C218B3D20724}" destId="{561F38C6-8E96-414F-B3CB-31B94CFB1A58}" srcOrd="0" destOrd="0" presId="urn:microsoft.com/office/officeart/2008/layout/HorizontalMultiLevelHierarchy"/>
    <dgm:cxn modelId="{3F86CDBB-76E8-4C3C-A6CF-F575D5C521DA}" type="presOf" srcId="{A55D9F13-F244-4AC5-A217-86138CBC435E}" destId="{CAD99A4F-E30D-4F3E-A750-B0AE8AAD22D8}" srcOrd="0" destOrd="0" presId="urn:microsoft.com/office/officeart/2008/layout/HorizontalMultiLevelHierarchy"/>
    <dgm:cxn modelId="{3408F6D7-5504-4AC6-8D9C-6529A9D4437C}" type="presOf" srcId="{F28A7FA7-F976-43BB-A73E-413B34C717F3}" destId="{09090135-0001-4B97-A0AF-D936A6A30BE5}" srcOrd="1" destOrd="0" presId="urn:microsoft.com/office/officeart/2008/layout/HorizontalMultiLevelHierarchy"/>
    <dgm:cxn modelId="{187C503C-D958-4873-B27F-B06A0D31E667}" type="presOf" srcId="{64456E48-4FF6-4574-B3EF-4BCD6E632997}" destId="{95B5647D-CA94-4135-9CB1-3D12DBEAE5B0}" srcOrd="0" destOrd="0" presId="urn:microsoft.com/office/officeart/2008/layout/HorizontalMultiLevelHierarchy"/>
    <dgm:cxn modelId="{0B95BE24-7F86-47E6-A108-F0A98C5DBB03}" type="presOf" srcId="{64456E48-4FF6-4574-B3EF-4BCD6E632997}" destId="{269619CB-DD32-4331-B39F-DF9192E17710}" srcOrd="1" destOrd="0" presId="urn:microsoft.com/office/officeart/2008/layout/HorizontalMultiLevelHierarchy"/>
    <dgm:cxn modelId="{BF63BA25-F190-4DEE-8386-62084C518710}" type="presOf" srcId="{08823430-1A77-4B41-AD3E-E196DBBE98B7}" destId="{A5850DEA-9BF6-4E6B-826A-116102A587CD}" srcOrd="1" destOrd="0" presId="urn:microsoft.com/office/officeart/2008/layout/HorizontalMultiLevelHierarchy"/>
    <dgm:cxn modelId="{05A4C2F1-9747-4BA8-8EC9-6F6C783B96E6}" srcId="{94761E5F-7317-4365-A6FB-C7378E2C2D4A}" destId="{DF186E89-DEA1-4F76-B4B6-0E74F9ADDEC1}" srcOrd="0" destOrd="0" parTransId="{785FBB0F-724B-44E2-9977-C5EA8A098293}" sibTransId="{38A95AB1-10AE-4FD1-A522-BE3B24C5700F}"/>
    <dgm:cxn modelId="{D04BE060-6AAD-466B-A1F5-41871BCEF1D3}" type="presParOf" srcId="{F56F96AD-FE06-4B87-BF0A-6A6676E43281}" destId="{7655981F-4A55-49DE-AAD5-411FB8D27600}" srcOrd="0" destOrd="0" presId="urn:microsoft.com/office/officeart/2008/layout/HorizontalMultiLevelHierarchy"/>
    <dgm:cxn modelId="{BDF8D483-5A8B-4801-A219-E4FAD1C1B6F2}" type="presParOf" srcId="{7655981F-4A55-49DE-AAD5-411FB8D27600}" destId="{BFBE15D7-519C-41B9-B6E3-D15D9D2E09D4}" srcOrd="0" destOrd="0" presId="urn:microsoft.com/office/officeart/2008/layout/HorizontalMultiLevelHierarchy"/>
    <dgm:cxn modelId="{30BACDF1-A1B8-4552-A930-8F14643279D7}" type="presParOf" srcId="{7655981F-4A55-49DE-AAD5-411FB8D27600}" destId="{D8707B2F-9960-4CE8-8AFD-F32A5ED2BB91}" srcOrd="1" destOrd="0" presId="urn:microsoft.com/office/officeart/2008/layout/HorizontalMultiLevelHierarchy"/>
    <dgm:cxn modelId="{97FC5CBF-E4A3-4EFC-B6B0-2418C0C7D188}" type="presParOf" srcId="{D8707B2F-9960-4CE8-8AFD-F32A5ED2BB91}" destId="{6BFCC72D-6057-410F-ABF5-7743449D775D}" srcOrd="0" destOrd="0" presId="urn:microsoft.com/office/officeart/2008/layout/HorizontalMultiLevelHierarchy"/>
    <dgm:cxn modelId="{D2B1FEBC-7AA3-49E8-8577-2BE5E43BEB4B}" type="presParOf" srcId="{6BFCC72D-6057-410F-ABF5-7743449D775D}" destId="{09090135-0001-4B97-A0AF-D936A6A30BE5}" srcOrd="0" destOrd="0" presId="urn:microsoft.com/office/officeart/2008/layout/HorizontalMultiLevelHierarchy"/>
    <dgm:cxn modelId="{91E1D485-BCB8-4F5D-B1DF-3126D53F612A}" type="presParOf" srcId="{D8707B2F-9960-4CE8-8AFD-F32A5ED2BB91}" destId="{0EE19157-0F79-41C6-A199-E9F57C3FC1A0}" srcOrd="1" destOrd="0" presId="urn:microsoft.com/office/officeart/2008/layout/HorizontalMultiLevelHierarchy"/>
    <dgm:cxn modelId="{0219FCE4-6365-41F1-9C42-D1612CD49F0C}" type="presParOf" srcId="{0EE19157-0F79-41C6-A199-E9F57C3FC1A0}" destId="{CAD99A4F-E30D-4F3E-A750-B0AE8AAD22D8}" srcOrd="0" destOrd="0" presId="urn:microsoft.com/office/officeart/2008/layout/HorizontalMultiLevelHierarchy"/>
    <dgm:cxn modelId="{21FD27DC-88A7-42B5-BBFC-22F44A96A3D7}" type="presParOf" srcId="{0EE19157-0F79-41C6-A199-E9F57C3FC1A0}" destId="{68DDD19E-CE77-4C86-873F-55732139DAB4}" srcOrd="1" destOrd="0" presId="urn:microsoft.com/office/officeart/2008/layout/HorizontalMultiLevelHierarchy"/>
    <dgm:cxn modelId="{E0BF5731-4DB4-4F8E-8A47-E063F9D3F6BE}" type="presParOf" srcId="{D8707B2F-9960-4CE8-8AFD-F32A5ED2BB91}" destId="{E080A4D8-96C4-47F9-80E1-A01E5F87D575}" srcOrd="2" destOrd="0" presId="urn:microsoft.com/office/officeart/2008/layout/HorizontalMultiLevelHierarchy"/>
    <dgm:cxn modelId="{FF25D58C-A048-4F81-B94A-331C75181BB2}" type="presParOf" srcId="{E080A4D8-96C4-47F9-80E1-A01E5F87D575}" destId="{A5850DEA-9BF6-4E6B-826A-116102A587CD}" srcOrd="0" destOrd="0" presId="urn:microsoft.com/office/officeart/2008/layout/HorizontalMultiLevelHierarchy"/>
    <dgm:cxn modelId="{BF23F52F-8545-49B7-A4AE-F9D9A39009BD}" type="presParOf" srcId="{D8707B2F-9960-4CE8-8AFD-F32A5ED2BB91}" destId="{211A72D6-4533-4AA2-AF48-94689F1BA125}" srcOrd="3" destOrd="0" presId="urn:microsoft.com/office/officeart/2008/layout/HorizontalMultiLevelHierarchy"/>
    <dgm:cxn modelId="{356BD0CE-3617-4084-BDDE-C2B9F4F67D4F}" type="presParOf" srcId="{211A72D6-4533-4AA2-AF48-94689F1BA125}" destId="{C4D95BC0-7E39-4A16-894A-9317C9D0271F}" srcOrd="0" destOrd="0" presId="urn:microsoft.com/office/officeart/2008/layout/HorizontalMultiLevelHierarchy"/>
    <dgm:cxn modelId="{42224748-951A-41A0-B3D2-9E1C03B75281}" type="presParOf" srcId="{211A72D6-4533-4AA2-AF48-94689F1BA125}" destId="{D0CF3C8B-0B11-4752-A142-F892942EA00D}" srcOrd="1" destOrd="0" presId="urn:microsoft.com/office/officeart/2008/layout/HorizontalMultiLevelHierarchy"/>
    <dgm:cxn modelId="{5C6E7FF9-841B-4DF6-9EE1-D1F2B13B96AF}" type="presParOf" srcId="{D8707B2F-9960-4CE8-8AFD-F32A5ED2BB91}" destId="{95B5647D-CA94-4135-9CB1-3D12DBEAE5B0}" srcOrd="4" destOrd="0" presId="urn:microsoft.com/office/officeart/2008/layout/HorizontalMultiLevelHierarchy"/>
    <dgm:cxn modelId="{B218D09C-D230-498D-8EFC-C1A9FEB869F1}" type="presParOf" srcId="{95B5647D-CA94-4135-9CB1-3D12DBEAE5B0}" destId="{269619CB-DD32-4331-B39F-DF9192E17710}" srcOrd="0" destOrd="0" presId="urn:microsoft.com/office/officeart/2008/layout/HorizontalMultiLevelHierarchy"/>
    <dgm:cxn modelId="{E59943CD-049C-4FD8-9862-07C2AA8401E7}" type="presParOf" srcId="{D8707B2F-9960-4CE8-8AFD-F32A5ED2BB91}" destId="{EC111FCE-BF25-4FC4-9CD2-69DB545251FE}" srcOrd="5" destOrd="0" presId="urn:microsoft.com/office/officeart/2008/layout/HorizontalMultiLevelHierarchy"/>
    <dgm:cxn modelId="{49E76672-2676-4ADF-9F75-CB1650BF51E0}" type="presParOf" srcId="{EC111FCE-BF25-4FC4-9CD2-69DB545251FE}" destId="{561F38C6-8E96-414F-B3CB-31B94CFB1A58}" srcOrd="0" destOrd="0" presId="urn:microsoft.com/office/officeart/2008/layout/HorizontalMultiLevelHierarchy"/>
    <dgm:cxn modelId="{05103CB9-24B4-4749-A768-CD563E1BC1DD}" type="presParOf" srcId="{EC111FCE-BF25-4FC4-9CD2-69DB545251FE}" destId="{2DF21C6B-BFFB-4E0F-8D5F-473FF6C1EE0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6B55F-B14E-4822-9FBC-D9D305AFF8B4}">
      <dsp:nvSpPr>
        <dsp:cNvPr id="0" name=""/>
        <dsp:cNvSpPr/>
      </dsp:nvSpPr>
      <dsp:spPr>
        <a:xfrm>
          <a:off x="6162" y="280152"/>
          <a:ext cx="1841816" cy="1105090"/>
        </a:xfrm>
        <a:prstGeom prst="roundRect">
          <a:avLst>
            <a:gd name="adj" fmla="val 10000"/>
          </a:avLst>
        </a:prstGeom>
        <a:solidFill>
          <a:srgbClr val="7030A0">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PH" sz="2500" kern="1200" dirty="0" smtClean="0">
              <a:latin typeface="Roboto Condensed Bold" pitchFamily="2" charset="0"/>
              <a:ea typeface="Roboto Condensed Bold" pitchFamily="2" charset="0"/>
            </a:rPr>
            <a:t>Social Media Data</a:t>
          </a:r>
          <a:endParaRPr lang="en-US" sz="2500" kern="1200" dirty="0">
            <a:latin typeface="Roboto Condensed Bold" pitchFamily="2" charset="0"/>
            <a:ea typeface="Roboto Condensed Bold" pitchFamily="2" charset="0"/>
          </a:endParaRPr>
        </a:p>
      </dsp:txBody>
      <dsp:txXfrm>
        <a:off x="38529" y="312519"/>
        <a:ext cx="1777082" cy="1040356"/>
      </dsp:txXfrm>
    </dsp:sp>
    <dsp:sp modelId="{049787E7-C7EF-4B37-B9E6-A70E3C803096}">
      <dsp:nvSpPr>
        <dsp:cNvPr id="0" name=""/>
        <dsp:cNvSpPr/>
      </dsp:nvSpPr>
      <dsp:spPr>
        <a:xfrm>
          <a:off x="2032160" y="604312"/>
          <a:ext cx="390465" cy="456770"/>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32160" y="695666"/>
        <a:ext cx="273326" cy="274062"/>
      </dsp:txXfrm>
    </dsp:sp>
    <dsp:sp modelId="{38BAC229-4699-4030-9C84-10AABE56E9BA}">
      <dsp:nvSpPr>
        <dsp:cNvPr id="0" name=""/>
        <dsp:cNvSpPr/>
      </dsp:nvSpPr>
      <dsp:spPr>
        <a:xfrm>
          <a:off x="2584705" y="280152"/>
          <a:ext cx="1841816" cy="1105090"/>
        </a:xfrm>
        <a:prstGeom prst="roundRect">
          <a:avLst>
            <a:gd name="adj" fmla="val 10000"/>
          </a:avLst>
        </a:prstGeom>
        <a:solidFill>
          <a:srgbClr val="7030A0">
            <a:alpha val="7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PH" sz="1800" kern="1200" dirty="0" smtClean="0">
              <a:latin typeface="Roboto Condensed Bold" pitchFamily="2" charset="0"/>
              <a:ea typeface="Roboto Condensed Bold" pitchFamily="2" charset="0"/>
            </a:rPr>
            <a:t>Information Extraction Module</a:t>
          </a:r>
          <a:endParaRPr lang="en-US" sz="1800" kern="1200" dirty="0">
            <a:latin typeface="Roboto Condensed Bold" pitchFamily="2" charset="0"/>
            <a:ea typeface="Roboto Condensed Bold" pitchFamily="2" charset="0"/>
          </a:endParaRPr>
        </a:p>
      </dsp:txBody>
      <dsp:txXfrm>
        <a:off x="2617072" y="312519"/>
        <a:ext cx="1777082" cy="1040356"/>
      </dsp:txXfrm>
    </dsp:sp>
    <dsp:sp modelId="{30A39069-3926-482C-B2FF-CF95312F9A43}">
      <dsp:nvSpPr>
        <dsp:cNvPr id="0" name=""/>
        <dsp:cNvSpPr/>
      </dsp:nvSpPr>
      <dsp:spPr>
        <a:xfrm>
          <a:off x="4610704" y="604312"/>
          <a:ext cx="390465" cy="456770"/>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10704" y="695666"/>
        <a:ext cx="273326" cy="274062"/>
      </dsp:txXfrm>
    </dsp:sp>
    <dsp:sp modelId="{57800C1C-5883-4FFD-A63A-ABC3D6E5D252}">
      <dsp:nvSpPr>
        <dsp:cNvPr id="0" name=""/>
        <dsp:cNvSpPr/>
      </dsp:nvSpPr>
      <dsp:spPr>
        <a:xfrm>
          <a:off x="5163249" y="280152"/>
          <a:ext cx="1841816" cy="1105090"/>
        </a:xfrm>
        <a:prstGeom prst="roundRect">
          <a:avLst>
            <a:gd name="adj" fmla="val 10000"/>
          </a:avLst>
        </a:prstGeom>
        <a:solidFill>
          <a:srgbClr val="7030A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PH" sz="1800" kern="1200" dirty="0" smtClean="0">
              <a:latin typeface="Roboto Condensed Bold" pitchFamily="2" charset="0"/>
              <a:ea typeface="Roboto Condensed Bold" pitchFamily="2" charset="0"/>
            </a:rPr>
            <a:t>Type, date and time, and location of the disaster</a:t>
          </a:r>
          <a:endParaRPr lang="en-US" sz="1800" kern="1200" dirty="0">
            <a:latin typeface="Roboto Condensed Bold" pitchFamily="2" charset="0"/>
            <a:ea typeface="Roboto Condensed Bold" pitchFamily="2" charset="0"/>
          </a:endParaRPr>
        </a:p>
      </dsp:txBody>
      <dsp:txXfrm>
        <a:off x="5195616" y="312519"/>
        <a:ext cx="1777082" cy="1040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647D-CA94-4135-9CB1-3D12DBEAE5B0}">
      <dsp:nvSpPr>
        <dsp:cNvPr id="0" name=""/>
        <dsp:cNvSpPr/>
      </dsp:nvSpPr>
      <dsp:spPr>
        <a:xfrm>
          <a:off x="2167819" y="1814212"/>
          <a:ext cx="2132662" cy="742300"/>
        </a:xfrm>
        <a:custGeom>
          <a:avLst/>
          <a:gdLst/>
          <a:ahLst/>
          <a:cxnLst/>
          <a:rect l="0" t="0" r="0" b="0"/>
          <a:pathLst>
            <a:path>
              <a:moveTo>
                <a:pt x="0" y="0"/>
              </a:moveTo>
              <a:lnTo>
                <a:pt x="1066331" y="0"/>
              </a:lnTo>
              <a:lnTo>
                <a:pt x="1066331" y="742300"/>
              </a:lnTo>
              <a:lnTo>
                <a:pt x="2132662" y="742300"/>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177696" y="2128908"/>
        <a:ext cx="112907" cy="112907"/>
      </dsp:txXfrm>
    </dsp:sp>
    <dsp:sp modelId="{E080A4D8-96C4-47F9-80E1-A01E5F87D575}">
      <dsp:nvSpPr>
        <dsp:cNvPr id="0" name=""/>
        <dsp:cNvSpPr/>
      </dsp:nvSpPr>
      <dsp:spPr>
        <a:xfrm>
          <a:off x="2167819" y="1768479"/>
          <a:ext cx="2132662" cy="91440"/>
        </a:xfrm>
        <a:custGeom>
          <a:avLst/>
          <a:gdLst/>
          <a:ahLst/>
          <a:cxnLst/>
          <a:rect l="0" t="0" r="0" b="0"/>
          <a:pathLst>
            <a:path>
              <a:moveTo>
                <a:pt x="0" y="45732"/>
              </a:moveTo>
              <a:lnTo>
                <a:pt x="1066331" y="45732"/>
              </a:lnTo>
              <a:lnTo>
                <a:pt x="1066331" y="45720"/>
              </a:lnTo>
              <a:lnTo>
                <a:pt x="2132662" y="45720"/>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3180833" y="1760883"/>
        <a:ext cx="106633" cy="106633"/>
      </dsp:txXfrm>
    </dsp:sp>
    <dsp:sp modelId="{6BFCC72D-6057-410F-ABF5-7743449D775D}">
      <dsp:nvSpPr>
        <dsp:cNvPr id="0" name=""/>
        <dsp:cNvSpPr/>
      </dsp:nvSpPr>
      <dsp:spPr>
        <a:xfrm>
          <a:off x="2167819" y="1071886"/>
          <a:ext cx="2132662" cy="742325"/>
        </a:xfrm>
        <a:custGeom>
          <a:avLst/>
          <a:gdLst/>
          <a:ahLst/>
          <a:cxnLst/>
          <a:rect l="0" t="0" r="0" b="0"/>
          <a:pathLst>
            <a:path>
              <a:moveTo>
                <a:pt x="0" y="742325"/>
              </a:moveTo>
              <a:lnTo>
                <a:pt x="1066331" y="742325"/>
              </a:lnTo>
              <a:lnTo>
                <a:pt x="1066331" y="0"/>
              </a:lnTo>
              <a:lnTo>
                <a:pt x="2132662" y="0"/>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177696" y="1386595"/>
        <a:ext cx="112908" cy="112908"/>
      </dsp:txXfrm>
    </dsp:sp>
    <dsp:sp modelId="{BFBE15D7-519C-41B9-B6E3-D15D9D2E09D4}">
      <dsp:nvSpPr>
        <dsp:cNvPr id="0" name=""/>
        <dsp:cNvSpPr/>
      </dsp:nvSpPr>
      <dsp:spPr>
        <a:xfrm>
          <a:off x="283701" y="1296778"/>
          <a:ext cx="2733367" cy="1034866"/>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2489200">
            <a:lnSpc>
              <a:spcPct val="90000"/>
            </a:lnSpc>
            <a:spcBef>
              <a:spcPct val="0"/>
            </a:spcBef>
            <a:spcAft>
              <a:spcPct val="35000"/>
            </a:spcAft>
          </a:pPr>
          <a:r>
            <a:rPr lang="en-PH" sz="5600" kern="1200" dirty="0" smtClean="0">
              <a:latin typeface="Roboto Condensed Bold" pitchFamily="2" charset="0"/>
              <a:ea typeface="Roboto Condensed Bold" pitchFamily="2" charset="0"/>
            </a:rPr>
            <a:t>Problem?</a:t>
          </a:r>
          <a:endParaRPr lang="en-US" sz="5600" kern="1200" dirty="0">
            <a:latin typeface="Roboto Condensed Bold" pitchFamily="2" charset="0"/>
            <a:ea typeface="Roboto Condensed Bold" pitchFamily="2" charset="0"/>
          </a:endParaRPr>
        </a:p>
      </dsp:txBody>
      <dsp:txXfrm>
        <a:off x="283701" y="1296778"/>
        <a:ext cx="2733367" cy="1034866"/>
      </dsp:txXfrm>
    </dsp:sp>
    <dsp:sp modelId="{CAD99A4F-E30D-4F3E-A750-B0AE8AAD22D8}">
      <dsp:nvSpPr>
        <dsp:cNvPr id="0" name=""/>
        <dsp:cNvSpPr/>
      </dsp:nvSpPr>
      <dsp:spPr>
        <a:xfrm>
          <a:off x="4300481" y="774961"/>
          <a:ext cx="2239729" cy="59385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PH" sz="1400" kern="1200" dirty="0" smtClean="0">
              <a:latin typeface="Roboto Condensed Bold" pitchFamily="2" charset="0"/>
              <a:ea typeface="Roboto Condensed Bold" pitchFamily="2" charset="0"/>
            </a:rPr>
            <a:t>Filipino Extraction Module vs. English Extraction Module</a:t>
          </a:r>
          <a:endParaRPr lang="en-US" sz="1400" kern="1200" dirty="0">
            <a:latin typeface="Roboto Condensed Bold" pitchFamily="2" charset="0"/>
            <a:ea typeface="Roboto Condensed Bold" pitchFamily="2" charset="0"/>
          </a:endParaRPr>
        </a:p>
      </dsp:txBody>
      <dsp:txXfrm>
        <a:off x="4300481" y="774961"/>
        <a:ext cx="2239729" cy="593850"/>
      </dsp:txXfrm>
    </dsp:sp>
    <dsp:sp modelId="{C4D95BC0-7E39-4A16-894A-9317C9D0271F}">
      <dsp:nvSpPr>
        <dsp:cNvPr id="0" name=""/>
        <dsp:cNvSpPr/>
      </dsp:nvSpPr>
      <dsp:spPr>
        <a:xfrm>
          <a:off x="4300481" y="1517274"/>
          <a:ext cx="2239729" cy="59385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PH" sz="1400" kern="1200" dirty="0" smtClean="0">
              <a:latin typeface="Roboto Condensed Bold" pitchFamily="2" charset="0"/>
              <a:ea typeface="Roboto Condensed Bold" pitchFamily="2" charset="0"/>
            </a:rPr>
            <a:t>Filipino: Morphologically Rich Language</a:t>
          </a:r>
          <a:endParaRPr lang="en-US" sz="1400" kern="1200" dirty="0">
            <a:latin typeface="Roboto Condensed Bold" pitchFamily="2" charset="0"/>
            <a:ea typeface="Roboto Condensed Bold" pitchFamily="2" charset="0"/>
          </a:endParaRPr>
        </a:p>
      </dsp:txBody>
      <dsp:txXfrm>
        <a:off x="4300481" y="1517274"/>
        <a:ext cx="2239729" cy="593850"/>
      </dsp:txXfrm>
    </dsp:sp>
    <dsp:sp modelId="{561F38C6-8E96-414F-B3CB-31B94CFB1A58}">
      <dsp:nvSpPr>
        <dsp:cNvPr id="0" name=""/>
        <dsp:cNvSpPr/>
      </dsp:nvSpPr>
      <dsp:spPr>
        <a:xfrm>
          <a:off x="4300481" y="2259587"/>
          <a:ext cx="2239729" cy="59385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PH" sz="1400" kern="1200" dirty="0" smtClean="0">
              <a:latin typeface="Roboto Condensed Bold" pitchFamily="2" charset="0"/>
              <a:ea typeface="Roboto Condensed Bold" pitchFamily="2" charset="0"/>
            </a:rPr>
            <a:t>Variations in the Filipino Language</a:t>
          </a:r>
          <a:endParaRPr lang="en-US" sz="1400" kern="1200" dirty="0">
            <a:latin typeface="Roboto Condensed Bold" pitchFamily="2" charset="0"/>
            <a:ea typeface="Roboto Condensed Bold" pitchFamily="2" charset="0"/>
          </a:endParaRPr>
        </a:p>
      </dsp:txBody>
      <dsp:txXfrm>
        <a:off x="4300481" y="2259587"/>
        <a:ext cx="2239729" cy="5938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D37FA-7796-4491-95D6-86CF06F84AA5}" type="datetimeFigureOut">
              <a:rPr lang="en-US" smtClean="0"/>
              <a:t>10/20/2014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41BD9-59EB-48D1-AADA-0292FCA82171}" type="slidenum">
              <a:rPr lang="en-US" smtClean="0"/>
              <a:t>‹#›</a:t>
            </a:fld>
            <a:endParaRPr lang="en-US"/>
          </a:p>
        </p:txBody>
      </p:sp>
    </p:spTree>
    <p:extLst>
      <p:ext uri="{BB962C8B-B14F-4D97-AF65-F5344CB8AC3E}">
        <p14:creationId xmlns:p14="http://schemas.microsoft.com/office/powerpoint/2010/main" val="73347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11</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12</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TOPO - Information Extraction System for Natural Disaster Reports From Spanish Newspaper Article (Téllez-Valero, 2005)</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Spanish</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Natural Disasters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Text Classification, Document Feature Extraction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Machine Learning- 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VRE Information Extraction System (Pham &amp; Pham, 2012)</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Vietnamese</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Real Estate Advertisement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Text Normalization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Business Specific Online Information Extraction from German Websites</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(Lee &amp; Geierhos, 2009)</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German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Structured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Business Specific Information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Named Entity Recognition, Text Normalization, Attribute-Value Process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Ontology-Based Information Extraction (OBIE) System</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(Nebhi, 2012)</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French</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News article</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Tokenization, POS Tagging, Sentence Splitter</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 Ontology</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BDM</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Social Monitoring for Disaster Management (Cheng et al. 2011)</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English, Filipino</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News article, tweets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Tokenization, Sentence Splitter, Language Guesser </a:t>
            </a:r>
            <a:r>
              <a:rPr lang="en-PH" sz="1200" kern="1200" dirty="0" smtClean="0">
                <a:solidFill>
                  <a:schemeClr val="tx1"/>
                </a:solidFill>
                <a:effectLst/>
                <a:latin typeface="+mn-lt"/>
                <a:ea typeface="+mn-ea"/>
                <a:cs typeface="+mn-cs"/>
              </a:rPr>
              <a:t>/</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Machine-Learning 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 F-measure</a:t>
            </a:r>
            <a:endParaRPr lang="en-PH"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13</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TOPO - Information Extraction System for Natural Disaster Reports From Spanish Newspaper Article (Téllez-Valero, 2005)</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Spanish</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Natural Disasters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Text Classification, Document Feature Extraction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Machine Learning- 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VRE Information Extraction System (Pham &amp; Pham, 2012)</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Vietnamese</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Real Estate Advertisement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Text Normalization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Business Specific Online Information Extraction from German Websites</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(Lee &amp; Geierhos, 2009)</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German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Structured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Business Specific Information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Named Entity Recognition, Text Normalization, Attribute-Value Process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Ontology-Based Information Extraction (OBIE) System</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(Nebhi, 2012)</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French</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News article</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Tokenization, POS Tagging, Sentence Splitter</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 Ontology</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BDM</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Social Monitoring for Disaster Management (Cheng et al. 2011)</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English, Filipino</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News article, tweets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Tokenization, Sentence Splitter, Language Guesser </a:t>
            </a:r>
            <a:r>
              <a:rPr lang="en-PH" sz="1200" kern="1200" dirty="0" smtClean="0">
                <a:solidFill>
                  <a:schemeClr val="tx1"/>
                </a:solidFill>
                <a:effectLst/>
                <a:latin typeface="+mn-lt"/>
                <a:ea typeface="+mn-ea"/>
                <a:cs typeface="+mn-cs"/>
              </a:rPr>
              <a:t>/</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Machine-Learning 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 F-measure</a:t>
            </a:r>
            <a:endParaRPr lang="en-PH"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14</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TOPO - Information Extraction System for Natural Disaster Reports From Spanish Newspaper Article (Téllez-Valero, 2005)</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Spanish</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Natural Disasters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Text Classification, Document Feature Extraction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Machine Learning- 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VRE Information Extraction System (Pham &amp; Pham, 2012)</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Vietnamese</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Real Estate Advertisement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Text Normalization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Business Specific Online Information Extraction from German Websites</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(Lee &amp; Geierhos, 2009)</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German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Structured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Business Specific Information</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Named Entity Recognition, Text Normalization, Attribute-Value Process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Ontology-Based Information Extraction (OBIE) System</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(Nebhi, 2012)</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French</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News article</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Tokenization, POS Tagging, Sentence Splitter</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Rule-Based, Ontology</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F-measure,</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BDM</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Social Monitoring for Disaster Management (Cheng et al. 2011)</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English, Filipino</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Free text</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News article, tweets</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Tokenization, Sentence Splitter, Language Guesser </a:t>
            </a:r>
            <a:r>
              <a:rPr lang="en-PH" sz="1200" kern="1200" dirty="0" smtClean="0">
                <a:solidFill>
                  <a:schemeClr val="tx1"/>
                </a:solidFill>
                <a:effectLst/>
                <a:latin typeface="+mn-lt"/>
                <a:ea typeface="+mn-ea"/>
                <a:cs typeface="+mn-cs"/>
              </a:rPr>
              <a:t>/</a:t>
            </a:r>
            <a:r>
              <a:rPr lang="en-PH"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Machine-Learning Based</a:t>
            </a:r>
            <a:r>
              <a:rPr lang="en-PH"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Precision, Recall, F-measure</a:t>
            </a:r>
            <a:endParaRPr lang="en-PH"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15</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Tintin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16</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17</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18</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19</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20</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21</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22</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23</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24</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25</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26</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27</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28</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29</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30</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31</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32</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33</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34</a:t>
            </a:fld>
            <a:endParaRPr lang="en-US"/>
          </a:p>
        </p:txBody>
      </p:sp>
    </p:spTree>
    <p:extLst>
      <p:ext uri="{BB962C8B-B14F-4D97-AF65-F5344CB8AC3E}">
        <p14:creationId xmlns:p14="http://schemas.microsoft.com/office/powerpoint/2010/main" val="256547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35</a:t>
            </a:fld>
            <a:endParaRPr lang="en-US"/>
          </a:p>
        </p:txBody>
      </p:sp>
    </p:spTree>
    <p:extLst>
      <p:ext uri="{BB962C8B-B14F-4D97-AF65-F5344CB8AC3E}">
        <p14:creationId xmlns:p14="http://schemas.microsoft.com/office/powerpoint/2010/main" val="2752145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36</a:t>
            </a:fld>
            <a:endParaRPr lang="en-US"/>
          </a:p>
        </p:txBody>
      </p:sp>
    </p:spTree>
    <p:extLst>
      <p:ext uri="{BB962C8B-B14F-4D97-AF65-F5344CB8AC3E}">
        <p14:creationId xmlns:p14="http://schemas.microsoft.com/office/powerpoint/2010/main" val="1177544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37</a:t>
            </a:fld>
            <a:endParaRPr lang="en-US"/>
          </a:p>
        </p:txBody>
      </p:sp>
    </p:spTree>
    <p:extLst>
      <p:ext uri="{BB962C8B-B14F-4D97-AF65-F5344CB8AC3E}">
        <p14:creationId xmlns:p14="http://schemas.microsoft.com/office/powerpoint/2010/main" val="4285537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38</a:t>
            </a:fld>
            <a:endParaRPr lang="en-US"/>
          </a:p>
        </p:txBody>
      </p:sp>
    </p:spTree>
    <p:extLst>
      <p:ext uri="{BB962C8B-B14F-4D97-AF65-F5344CB8AC3E}">
        <p14:creationId xmlns:p14="http://schemas.microsoft.com/office/powerpoint/2010/main" val="5420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39</a:t>
            </a:fld>
            <a:endParaRPr lang="en-US"/>
          </a:p>
        </p:txBody>
      </p:sp>
    </p:spTree>
    <p:extLst>
      <p:ext uri="{BB962C8B-B14F-4D97-AF65-F5344CB8AC3E}">
        <p14:creationId xmlns:p14="http://schemas.microsoft.com/office/powerpoint/2010/main" val="3528502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40</a:t>
            </a:fld>
            <a:endParaRPr lang="en-US"/>
          </a:p>
        </p:txBody>
      </p:sp>
    </p:spTree>
    <p:extLst>
      <p:ext uri="{BB962C8B-B14F-4D97-AF65-F5344CB8AC3E}">
        <p14:creationId xmlns:p14="http://schemas.microsoft.com/office/powerpoint/2010/main" val="121221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41</a:t>
            </a:fld>
            <a:endParaRPr lang="en-US"/>
          </a:p>
        </p:txBody>
      </p:sp>
    </p:spTree>
    <p:extLst>
      <p:ext uri="{BB962C8B-B14F-4D97-AF65-F5344CB8AC3E}">
        <p14:creationId xmlns:p14="http://schemas.microsoft.com/office/powerpoint/2010/main" val="1212214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42</a:t>
            </a:fld>
            <a:endParaRPr lang="en-US"/>
          </a:p>
        </p:txBody>
      </p:sp>
    </p:spTree>
    <p:extLst>
      <p:ext uri="{BB962C8B-B14F-4D97-AF65-F5344CB8AC3E}">
        <p14:creationId xmlns:p14="http://schemas.microsoft.com/office/powerpoint/2010/main" val="1212214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43</a:t>
            </a:fld>
            <a:endParaRPr lang="en-US"/>
          </a:p>
        </p:txBody>
      </p:sp>
    </p:spTree>
    <p:extLst>
      <p:ext uri="{BB962C8B-B14F-4D97-AF65-F5344CB8AC3E}">
        <p14:creationId xmlns:p14="http://schemas.microsoft.com/office/powerpoint/2010/main" val="1212214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Tintin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44</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TIntin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45</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46</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47</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48</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49</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50</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6</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51</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JP</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52</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53</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54</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Vilson</a:t>
            </a:r>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55</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56</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57</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58</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59</a:t>
            </a:fld>
            <a:endParaRPr lang="en-US"/>
          </a:p>
        </p:txBody>
      </p:sp>
    </p:spTree>
    <p:extLst>
      <p:ext uri="{BB962C8B-B14F-4D97-AF65-F5344CB8AC3E}">
        <p14:creationId xmlns:p14="http://schemas.microsoft.com/office/powerpoint/2010/main" val="2343933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60</a:t>
            </a:fld>
            <a:endParaRPr lang="en-US"/>
          </a:p>
        </p:txBody>
      </p:sp>
    </p:spTree>
    <p:extLst>
      <p:ext uri="{BB962C8B-B14F-4D97-AF65-F5344CB8AC3E}">
        <p14:creationId xmlns:p14="http://schemas.microsoft.com/office/powerpoint/2010/main" val="104341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7</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61</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62</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63</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8</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9</a:t>
            </a:fld>
            <a:endParaRPr lang="en-US"/>
          </a:p>
        </p:txBody>
      </p:sp>
    </p:spTree>
    <p:extLst>
      <p:ext uri="{BB962C8B-B14F-4D97-AF65-F5344CB8AC3E}">
        <p14:creationId xmlns:p14="http://schemas.microsoft.com/office/powerpoint/2010/main" val="2970598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41BD9-59EB-48D1-AADA-0292FCA82171}" type="slidenum">
              <a:rPr lang="en-US" smtClean="0"/>
              <a:t>10</a:t>
            </a:fld>
            <a:endParaRPr lang="en-US"/>
          </a:p>
        </p:txBody>
      </p:sp>
    </p:spTree>
    <p:extLst>
      <p:ext uri="{BB962C8B-B14F-4D97-AF65-F5344CB8AC3E}">
        <p14:creationId xmlns:p14="http://schemas.microsoft.com/office/powerpoint/2010/main" val="297059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259550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15938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44578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80E49-8604-9B41-9B03-F08CBAA95301}"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159660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C80E49-8604-9B41-9B03-F08CBAA95301}"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19571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C80E49-8604-9B41-9B03-F08CBAA95301}"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190843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C80E49-8604-9B41-9B03-F08CBAA95301}" type="datetimeFigureOut">
              <a:rPr lang="en-US" smtClean="0"/>
              <a:t>10/20/2014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95152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C80E49-8604-9B41-9B03-F08CBAA95301}" type="datetimeFigureOut">
              <a:rPr lang="en-US" smtClean="0"/>
              <a:t>10/20/2014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71101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0E49-8604-9B41-9B03-F08CBAA95301}" type="datetimeFigureOut">
              <a:rPr lang="en-US" smtClean="0"/>
              <a:t>10/20/2014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21218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80E49-8604-9B41-9B03-F08CBAA95301}"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52756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80E49-8604-9B41-9B03-F08CBAA95301}"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16B-9CFB-C847-AE3C-AF465B2C45CA}" type="slidenum">
              <a:rPr lang="en-US" smtClean="0"/>
              <a:t>‹#›</a:t>
            </a:fld>
            <a:endParaRPr lang="en-US"/>
          </a:p>
        </p:txBody>
      </p:sp>
    </p:spTree>
    <p:extLst>
      <p:ext uri="{BB962C8B-B14F-4D97-AF65-F5344CB8AC3E}">
        <p14:creationId xmlns:p14="http://schemas.microsoft.com/office/powerpoint/2010/main" val="3030197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DC80E49-8604-9B41-9B03-F08CBAA95301}" type="datetimeFigureOut">
              <a:rPr lang="en-US" smtClean="0"/>
              <a:t>10/20/2014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A3616B-9CFB-C847-AE3C-AF465B2C45CA}" type="slidenum">
              <a:rPr lang="en-US" smtClean="0"/>
              <a:t>‹#›</a:t>
            </a:fld>
            <a:endParaRPr lang="en-US"/>
          </a:p>
        </p:txBody>
      </p:sp>
    </p:spTree>
    <p:extLst>
      <p:ext uri="{BB962C8B-B14F-4D97-AF65-F5344CB8AC3E}">
        <p14:creationId xmlns:p14="http://schemas.microsoft.com/office/powerpoint/2010/main" val="343867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comments" Target="../comments/commen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84920" y="4266380"/>
            <a:ext cx="4172842" cy="551401"/>
            <a:chOff x="289042" y="3545558"/>
            <a:chExt cx="4172842" cy="551401"/>
          </a:xfrm>
        </p:grpSpPr>
        <p:sp>
          <p:nvSpPr>
            <p:cNvPr id="20" name="Rectangle 19"/>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89042" y="3545558"/>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EBE35"/>
                  </a:solidFill>
                  <a:latin typeface="Roboto Condensed Bold"/>
                  <a:cs typeface="Roboto Condensed Bold"/>
                </a:rPr>
                <a:t>K</a:t>
              </a:r>
            </a:p>
          </p:txBody>
        </p:sp>
        <p:sp>
          <p:nvSpPr>
            <p:cNvPr id="22" name="TextBox 21"/>
            <p:cNvSpPr txBox="1"/>
            <p:nvPr/>
          </p:nvSpPr>
          <p:spPr>
            <a:xfrm>
              <a:off x="922637" y="3653810"/>
              <a:ext cx="3474720" cy="338554"/>
            </a:xfrm>
            <a:prstGeom prst="rect">
              <a:avLst/>
            </a:prstGeom>
            <a:noFill/>
          </p:spPr>
          <p:txBody>
            <a:bodyPr wrap="square" rtlCol="0">
              <a:spAutoFit/>
            </a:bodyPr>
            <a:lstStyle/>
            <a:p>
              <a:r>
                <a:rPr lang="en-US" sz="1600" dirty="0" smtClean="0">
                  <a:solidFill>
                    <a:schemeClr val="tx1">
                      <a:lumMod val="85000"/>
                      <a:lumOff val="15000"/>
                    </a:schemeClr>
                  </a:solidFill>
                  <a:latin typeface="Roboto Condensed Bold" pitchFamily="2" charset="0"/>
                  <a:ea typeface="Roboto Condensed Bold" pitchFamily="2" charset="0"/>
                </a:rPr>
                <a:t>KRISTINE MA. DOMINIQUE F. KALAW</a:t>
              </a:r>
              <a:endParaRPr lang="en-US" sz="1600" dirty="0">
                <a:solidFill>
                  <a:schemeClr val="tx1">
                    <a:lumMod val="85000"/>
                    <a:lumOff val="15000"/>
                  </a:schemeClr>
                </a:solidFill>
                <a:latin typeface="Roboto Condensed Bold" pitchFamily="2" charset="0"/>
                <a:ea typeface="Roboto Condensed Bold" pitchFamily="2" charset="0"/>
              </a:endParaRPr>
            </a:p>
          </p:txBody>
        </p:sp>
      </p:grpSp>
      <p:grpSp>
        <p:nvGrpSpPr>
          <p:cNvPr id="23" name="Group 22"/>
          <p:cNvGrpSpPr/>
          <p:nvPr/>
        </p:nvGrpSpPr>
        <p:grpSpPr>
          <a:xfrm>
            <a:off x="4671652" y="3545781"/>
            <a:ext cx="4172842" cy="551401"/>
            <a:chOff x="289042" y="3545787"/>
            <a:chExt cx="4172842" cy="551401"/>
          </a:xfrm>
        </p:grpSpPr>
        <p:sp>
          <p:nvSpPr>
            <p:cNvPr id="24" name="Rectangle 2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89042" y="3545787"/>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EBE35"/>
                  </a:solidFill>
                  <a:latin typeface="Roboto Condensed Bold"/>
                  <a:cs typeface="Roboto Condensed Bold"/>
                </a:rPr>
                <a:t>G</a:t>
              </a:r>
              <a:endParaRPr lang="en-US" sz="2800" b="1" dirty="0">
                <a:solidFill>
                  <a:srgbClr val="FEBE35"/>
                </a:solidFill>
                <a:latin typeface="Roboto Condensed Bold"/>
                <a:cs typeface="Roboto Condensed Bold"/>
              </a:endParaRPr>
            </a:p>
          </p:txBody>
        </p:sp>
        <p:sp>
          <p:nvSpPr>
            <p:cNvPr id="26" name="TextBox 25"/>
            <p:cNvSpPr txBox="1"/>
            <p:nvPr/>
          </p:nvSpPr>
          <p:spPr>
            <a:xfrm>
              <a:off x="922637" y="3641110"/>
              <a:ext cx="3474720"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JOHN PAUL F. GARCIA</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7" name="Group 26"/>
          <p:cNvGrpSpPr/>
          <p:nvPr/>
        </p:nvGrpSpPr>
        <p:grpSpPr>
          <a:xfrm>
            <a:off x="4675768" y="4266374"/>
            <a:ext cx="4172842" cy="551401"/>
            <a:chOff x="289042" y="3545558"/>
            <a:chExt cx="4172842" cy="551401"/>
          </a:xfrm>
        </p:grpSpPr>
        <p:sp>
          <p:nvSpPr>
            <p:cNvPr id="28" name="Rectangle 2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89042" y="3545558"/>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EBE35"/>
                  </a:solidFill>
                  <a:latin typeface="Roboto Condensed Bold"/>
                  <a:cs typeface="Roboto Condensed Bold"/>
                </a:rPr>
                <a:t>L</a:t>
              </a:r>
              <a:endParaRPr lang="en-US" sz="2800" b="1" dirty="0">
                <a:solidFill>
                  <a:srgbClr val="FEBE35"/>
                </a:solidFill>
                <a:latin typeface="Roboto Condensed Bold"/>
                <a:cs typeface="Roboto Condensed Bold"/>
              </a:endParaRPr>
            </a:p>
          </p:txBody>
        </p:sp>
        <p:sp>
          <p:nvSpPr>
            <p:cNvPr id="30" name="TextBox 29"/>
            <p:cNvSpPr txBox="1"/>
            <p:nvPr/>
          </p:nvSpPr>
          <p:spPr>
            <a:xfrm>
              <a:off x="922637" y="3641110"/>
              <a:ext cx="3474720"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VILSON E. LU</a:t>
              </a:r>
              <a:endParaRPr lang="en-US" dirty="0">
                <a:solidFill>
                  <a:schemeClr val="tx1">
                    <a:lumMod val="85000"/>
                    <a:lumOff val="15000"/>
                  </a:schemeClr>
                </a:solidFill>
                <a:latin typeface="Roboto Condensed Bold" pitchFamily="2" charset="0"/>
                <a:ea typeface="Roboto Condensed Bold" pitchFamily="2" charset="0"/>
              </a:endParaRPr>
            </a:p>
          </p:txBody>
        </p:sp>
      </p:grpSp>
      <p:sp>
        <p:nvSpPr>
          <p:cNvPr id="32" name="TextBox 31"/>
          <p:cNvSpPr txBox="1"/>
          <p:nvPr/>
        </p:nvSpPr>
        <p:spPr>
          <a:xfrm>
            <a:off x="3076871" y="3134470"/>
            <a:ext cx="2932670" cy="307777"/>
          </a:xfrm>
          <a:prstGeom prst="rect">
            <a:avLst/>
          </a:prstGeom>
          <a:noFill/>
        </p:spPr>
        <p:txBody>
          <a:bodyPr wrap="square" rtlCol="0">
            <a:spAutoFit/>
          </a:bodyPr>
          <a:lstStyle/>
          <a:p>
            <a:pPr algn="ctr"/>
            <a:r>
              <a:rPr lang="en-US" sz="1400" dirty="0" smtClean="0">
                <a:solidFill>
                  <a:schemeClr val="tx1">
                    <a:lumMod val="85000"/>
                    <a:lumOff val="15000"/>
                  </a:schemeClr>
                </a:solidFill>
                <a:latin typeface="Roboto Condensed" pitchFamily="2" charset="0"/>
                <a:ea typeface="Roboto Condensed" pitchFamily="2" charset="0"/>
              </a:rPr>
              <a:t>PRESENTED BY</a:t>
            </a:r>
            <a:endParaRPr lang="en-US" sz="1400" dirty="0">
              <a:solidFill>
                <a:schemeClr val="tx1">
                  <a:lumMod val="85000"/>
                  <a:lumOff val="15000"/>
                </a:schemeClr>
              </a:solidFill>
              <a:latin typeface="Roboto Condensed" pitchFamily="2" charset="0"/>
              <a:ea typeface="Roboto Condensed" pitchFamily="2" charset="0"/>
            </a:endParaRPr>
          </a:p>
        </p:txBody>
      </p:sp>
      <p:grpSp>
        <p:nvGrpSpPr>
          <p:cNvPr id="33" name="Group 32"/>
          <p:cNvGrpSpPr/>
          <p:nvPr/>
        </p:nvGrpSpPr>
        <p:grpSpPr>
          <a:xfrm>
            <a:off x="285740" y="3545775"/>
            <a:ext cx="4172842" cy="551401"/>
            <a:chOff x="289042" y="3545787"/>
            <a:chExt cx="4172842" cy="551401"/>
          </a:xfrm>
        </p:grpSpPr>
        <p:sp>
          <p:nvSpPr>
            <p:cNvPr id="34" name="Rectangle 3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89042" y="3545787"/>
              <a:ext cx="557568" cy="551401"/>
            </a:xfrm>
            <a:prstGeom prst="rect">
              <a:avLst/>
            </a:prstGeom>
            <a:solidFill>
              <a:srgbClr val="002060"/>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FEBE35"/>
                  </a:solidFill>
                  <a:latin typeface="Roboto Condensed Bold"/>
                  <a:cs typeface="Roboto Condensed Bold"/>
                </a:rPr>
                <a:t>D</a:t>
              </a:r>
              <a:endParaRPr lang="en-US" sz="2800" b="1" dirty="0">
                <a:solidFill>
                  <a:srgbClr val="FEBE35"/>
                </a:solidFill>
                <a:latin typeface="Roboto Condensed Bold"/>
                <a:cs typeface="Roboto Condensed Bold"/>
              </a:endParaRPr>
            </a:p>
          </p:txBody>
        </p:sp>
        <p:sp>
          <p:nvSpPr>
            <p:cNvPr id="36" name="TextBox 35"/>
            <p:cNvSpPr txBox="1"/>
            <p:nvPr/>
          </p:nvSpPr>
          <p:spPr>
            <a:xfrm>
              <a:off x="922637" y="3641110"/>
              <a:ext cx="3474720"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KYLE MC HALE B. DELA CRUZ</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14" name="Group 13"/>
          <p:cNvGrpSpPr/>
          <p:nvPr/>
        </p:nvGrpSpPr>
        <p:grpSpPr>
          <a:xfrm>
            <a:off x="-76200" y="-228854"/>
            <a:ext cx="9296400" cy="3200400"/>
            <a:chOff x="-76200" y="-228854"/>
            <a:chExt cx="9296400" cy="3200400"/>
          </a:xfrm>
          <a:solidFill>
            <a:srgbClr val="002060"/>
          </a:solidFill>
        </p:grpSpPr>
        <p:sp>
          <p:nvSpPr>
            <p:cNvPr id="4" name="Rectangle 3"/>
            <p:cNvSpPr/>
            <p:nvPr/>
          </p:nvSpPr>
          <p:spPr>
            <a:xfrm>
              <a:off x="-76200" y="-228854"/>
              <a:ext cx="9296400" cy="32004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1" name="TextBox 30"/>
            <p:cNvSpPr txBox="1"/>
            <p:nvPr/>
          </p:nvSpPr>
          <p:spPr>
            <a:xfrm>
              <a:off x="750442" y="514786"/>
              <a:ext cx="7572721" cy="1938992"/>
            </a:xfrm>
            <a:prstGeom prst="rect">
              <a:avLst/>
            </a:prstGeom>
            <a:grpFill/>
          </p:spPr>
          <p:txBody>
            <a:bodyPr wrap="square" rtlCol="0">
              <a:spAutoFit/>
            </a:bodyPr>
            <a:lstStyle/>
            <a:p>
              <a:pPr algn="ctr"/>
              <a:r>
                <a:rPr lang="en-US" sz="4000" b="1" dirty="0">
                  <a:solidFill>
                    <a:srgbClr val="FEBE35"/>
                  </a:solidFill>
                  <a:effectLst>
                    <a:outerShdw blurRad="50800" dist="38100" dir="5400000" algn="t" rotWithShape="0">
                      <a:prstClr val="black">
                        <a:alpha val="40000"/>
                      </a:prstClr>
                    </a:outerShdw>
                  </a:effectLst>
                  <a:latin typeface="Roboto Condensed Bold"/>
                  <a:cs typeface="Roboto Condensed Bold"/>
                </a:rPr>
                <a:t>FILIET</a:t>
              </a:r>
              <a:r>
                <a:rPr lang="en-US" sz="4000" b="1" dirty="0">
                  <a:solidFill>
                    <a:schemeClr val="bg1"/>
                  </a:solidFill>
                  <a:effectLst>
                    <a:outerShdw blurRad="50800" dist="38100" dir="5400000" algn="t" rotWithShape="0">
                      <a:prstClr val="black">
                        <a:alpha val="40000"/>
                      </a:prstClr>
                    </a:outerShdw>
                  </a:effectLst>
                  <a:latin typeface="Roboto Condensed Bold"/>
                  <a:cs typeface="Roboto Condensed Bold"/>
                </a:rPr>
                <a:t>: An Information Extraction System for Filipino Disaster-Related Reports</a:t>
              </a:r>
              <a:endParaRPr lang="en-US" sz="4000" b="1" dirty="0">
                <a:solidFill>
                  <a:schemeClr val="tx1">
                    <a:lumMod val="85000"/>
                    <a:lumOff val="15000"/>
                  </a:schemeClr>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763546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33333"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4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4000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750" fill="hold"/>
                                        <p:tgtEl>
                                          <p:spTgt spid="33"/>
                                        </p:tgtEl>
                                        <p:attrNameLst>
                                          <p:attrName>ppt_x</p:attrName>
                                        </p:attrNameLst>
                                      </p:cBhvr>
                                      <p:tavLst>
                                        <p:tav tm="0">
                                          <p:val>
                                            <p:strVal val="0-#ppt_w/2"/>
                                          </p:val>
                                        </p:tav>
                                        <p:tav tm="100000">
                                          <p:val>
                                            <p:strVal val="#ppt_x"/>
                                          </p:val>
                                        </p:tav>
                                      </p:tavLst>
                                    </p:anim>
                                    <p:anim calcmode="lin" valueType="num">
                                      <p:cBhvr additive="base">
                                        <p:cTn id="17" dur="750" fill="hold"/>
                                        <p:tgtEl>
                                          <p:spTgt spid="33"/>
                                        </p:tgtEl>
                                        <p:attrNameLst>
                                          <p:attrName>ppt_y</p:attrName>
                                        </p:attrNameLst>
                                      </p:cBhvr>
                                      <p:tavLst>
                                        <p:tav tm="0">
                                          <p:val>
                                            <p:strVal val="#ppt_y"/>
                                          </p:val>
                                        </p:tav>
                                        <p:tav tm="100000">
                                          <p:val>
                                            <p:strVal val="#ppt_y"/>
                                          </p:val>
                                        </p:tav>
                                      </p:tavLst>
                                    </p:anim>
                                  </p:childTnLst>
                                </p:cTn>
                              </p:par>
                              <p:par>
                                <p:cTn id="18" presetID="2" presetClass="entr" presetSubtype="2" decel="4000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750" fill="hold"/>
                                        <p:tgtEl>
                                          <p:spTgt spid="23"/>
                                        </p:tgtEl>
                                        <p:attrNameLst>
                                          <p:attrName>ppt_x</p:attrName>
                                        </p:attrNameLst>
                                      </p:cBhvr>
                                      <p:tavLst>
                                        <p:tav tm="0">
                                          <p:val>
                                            <p:strVal val="1+#ppt_w/2"/>
                                          </p:val>
                                        </p:tav>
                                        <p:tav tm="100000">
                                          <p:val>
                                            <p:strVal val="#ppt_x"/>
                                          </p:val>
                                        </p:tav>
                                      </p:tavLst>
                                    </p:anim>
                                    <p:anim calcmode="lin" valueType="num">
                                      <p:cBhvr additive="base">
                                        <p:cTn id="21" dur="75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8" decel="40000" fill="hold" nodeType="withEffect">
                                  <p:stCondLst>
                                    <p:cond delay="5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0-#ppt_w/2"/>
                                          </p:val>
                                        </p:tav>
                                        <p:tav tm="100000">
                                          <p:val>
                                            <p:strVal val="#ppt_x"/>
                                          </p:val>
                                        </p:tav>
                                      </p:tavLst>
                                    </p:anim>
                                    <p:anim calcmode="lin" valueType="num">
                                      <p:cBhvr additive="base">
                                        <p:cTn id="25" dur="75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2" decel="40000" fill="hold" nodeType="withEffect">
                                  <p:stCondLst>
                                    <p:cond delay="5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750" fill="hold"/>
                                        <p:tgtEl>
                                          <p:spTgt spid="27"/>
                                        </p:tgtEl>
                                        <p:attrNameLst>
                                          <p:attrName>ppt_x</p:attrName>
                                        </p:attrNameLst>
                                      </p:cBhvr>
                                      <p:tavLst>
                                        <p:tav tm="0">
                                          <p:val>
                                            <p:strVal val="1+#ppt_w/2"/>
                                          </p:val>
                                        </p:tav>
                                        <p:tav tm="100000">
                                          <p:val>
                                            <p:strVal val="#ppt_x"/>
                                          </p:val>
                                        </p:tav>
                                      </p:tavLst>
                                    </p:anim>
                                    <p:anim calcmode="lin" valueType="num">
                                      <p:cBhvr additive="base">
                                        <p:cTn id="29"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graphicFrame>
        <p:nvGraphicFramePr>
          <p:cNvPr id="12" name="Diagram 11"/>
          <p:cNvGraphicFramePr/>
          <p:nvPr>
            <p:extLst>
              <p:ext uri="{D42A27DB-BD31-4B8C-83A1-F6EECF244321}">
                <p14:modId xmlns:p14="http://schemas.microsoft.com/office/powerpoint/2010/main" val="1102867816"/>
              </p:ext>
            </p:extLst>
          </p:nvPr>
        </p:nvGraphicFramePr>
        <p:xfrm>
          <a:off x="1047750" y="1670128"/>
          <a:ext cx="7011228" cy="1665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897518" y="3215731"/>
            <a:ext cx="4982818" cy="1107996"/>
          </a:xfrm>
          <a:prstGeom prst="rect">
            <a:avLst/>
          </a:prstGeom>
          <a:noFill/>
        </p:spPr>
        <p:txBody>
          <a:bodyPr wrap="square" rtlCol="0">
            <a:spAutoFit/>
          </a:bodyPr>
          <a:lstStyle/>
          <a:p>
            <a:pPr algn="ctr"/>
            <a:r>
              <a:rPr lang="en-PH" sz="6600" dirty="0" smtClean="0">
                <a:latin typeface="Roboto Condensed Bold" pitchFamily="2" charset="0"/>
                <a:ea typeface="Roboto Condensed Bold" pitchFamily="2" charset="0"/>
              </a:rPr>
              <a:t>SOMIDIA</a:t>
            </a:r>
            <a:endParaRPr lang="en-US" sz="66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06563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Roboto Condensed Bold" pitchFamily="2" charset="0"/>
                <a:ea typeface="Roboto Condensed Bold" pitchFamily="2" charset="0"/>
              </a:rPr>
              <a:t>1</a:t>
            </a:r>
          </a:p>
        </p:txBody>
      </p:sp>
      <p:graphicFrame>
        <p:nvGraphicFramePr>
          <p:cNvPr id="14" name="Diagram 13"/>
          <p:cNvGraphicFramePr/>
          <p:nvPr>
            <p:extLst>
              <p:ext uri="{D42A27DB-BD31-4B8C-83A1-F6EECF244321}">
                <p14:modId xmlns:p14="http://schemas.microsoft.com/office/powerpoint/2010/main" val="3167465950"/>
              </p:ext>
            </p:extLst>
          </p:nvPr>
        </p:nvGraphicFramePr>
        <p:xfrm>
          <a:off x="989452" y="1218810"/>
          <a:ext cx="7038975" cy="3125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92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PH" sz="2800" dirty="0" smtClean="0">
                  <a:latin typeface="Roboto Condensed Bold" pitchFamily="2" charset="0"/>
                  <a:ea typeface="Roboto Condensed Bold" pitchFamily="2" charset="0"/>
                </a:rPr>
                <a:t>“</a:t>
              </a:r>
              <a:r>
                <a:rPr lang="en-PH" sz="2800" dirty="0">
                  <a:latin typeface="Roboto Condensed Bold" pitchFamily="2" charset="0"/>
                  <a:ea typeface="Roboto Condensed Bold" pitchFamily="2" charset="0"/>
                </a:rPr>
                <a:t>To develop an </a:t>
              </a:r>
              <a:r>
                <a:rPr lang="en-PH" sz="2800" dirty="0">
                  <a:solidFill>
                    <a:srgbClr val="7030A0"/>
                  </a:solidFill>
                  <a:latin typeface="Roboto Condensed Bold" pitchFamily="2" charset="0"/>
                  <a:ea typeface="Roboto Condensed Bold" pitchFamily="2" charset="0"/>
                </a:rPr>
                <a:t>information</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extraction</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system</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latin typeface="Roboto Condensed Bold" pitchFamily="2" charset="0"/>
                  <a:ea typeface="Roboto Condensed Bold" pitchFamily="2" charset="0"/>
                </a:rPr>
                <a:t>that extracts relevant information from </a:t>
              </a:r>
              <a:r>
                <a:rPr lang="en-PH" sz="2800" dirty="0">
                  <a:solidFill>
                    <a:srgbClr val="7030A0"/>
                  </a:solidFill>
                  <a:latin typeface="Roboto Condensed Bold" pitchFamily="2" charset="0"/>
                  <a:ea typeface="Roboto Condensed Bold" pitchFamily="2" charset="0"/>
                </a:rPr>
                <a:t>disaster-related</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texts</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from</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social</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media</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latin typeface="Roboto Condensed Bold" pitchFamily="2" charset="0"/>
                  <a:ea typeface="Roboto Condensed Bold" pitchFamily="2" charset="0"/>
                </a:rPr>
                <a:t>and takes into consideration the different available variations in the </a:t>
              </a:r>
              <a:r>
                <a:rPr lang="en-PH" sz="2800" dirty="0">
                  <a:solidFill>
                    <a:srgbClr val="7030A0"/>
                  </a:solidFill>
                  <a:latin typeface="Roboto Condensed Bold" pitchFamily="2" charset="0"/>
                  <a:ea typeface="Roboto Condensed Bold" pitchFamily="2" charset="0"/>
                </a:rPr>
                <a:t>Filipino</a:t>
              </a:r>
              <a:r>
                <a:rPr lang="en-PH" sz="2800" dirty="0">
                  <a:solidFill>
                    <a:schemeClr val="accent1">
                      <a:lumMod val="75000"/>
                      <a:lumOff val="25000"/>
                    </a:schemeClr>
                  </a:solidFill>
                  <a:latin typeface="Roboto Condensed Bold" pitchFamily="2" charset="0"/>
                  <a:ea typeface="Roboto Condensed Bold" pitchFamily="2" charset="0"/>
                </a:rPr>
                <a:t> </a:t>
              </a:r>
              <a:r>
                <a:rPr lang="en-PH" sz="2800" dirty="0">
                  <a:solidFill>
                    <a:srgbClr val="7030A0"/>
                  </a:solidFill>
                  <a:latin typeface="Roboto Condensed Bold" pitchFamily="2" charset="0"/>
                  <a:ea typeface="Roboto Condensed Bold" pitchFamily="2" charset="0"/>
                </a:rPr>
                <a:t>language</a:t>
              </a:r>
              <a:r>
                <a:rPr lang="en-PH" sz="2800" dirty="0" smtClean="0">
                  <a:latin typeface="Roboto Condensed Bold" pitchFamily="2" charset="0"/>
                  <a:ea typeface="Roboto Condensed Bold" pitchFamily="2" charset="0"/>
                </a:rPr>
                <a:t>.”</a:t>
              </a:r>
              <a:endParaRPr lang="en-US" sz="2800"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GENERAL OBJECTIVE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1997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review different information extraction systems in morphologically rich </a:t>
              </a:r>
              <a:r>
                <a:rPr lang="en-PH" sz="2800" b="1" dirty="0" smtClean="0">
                  <a:latin typeface="Roboto Condensed Bold" pitchFamily="2" charset="0"/>
                  <a:ea typeface="Roboto Condensed Bold" pitchFamily="2" charset="0"/>
                </a:rPr>
                <a:t>languages.</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3452135"/>
            <a:ext cx="3977640" cy="1371600"/>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b="1" dirty="0">
                  <a:latin typeface="Roboto Condensed Bold" pitchFamily="2" charset="0"/>
                  <a:ea typeface="Roboto Condensed Bold" pitchFamily="2" charset="0"/>
                </a:rPr>
                <a:t>To understand the different approaches (i.e. architectures, implementation, and components) of implementing an information extraction system.</a:t>
              </a:r>
              <a:endParaRPr lang="en-US" b="1" dirty="0">
                <a:latin typeface="Roboto Condensed Bold" pitchFamily="2" charset="0"/>
                <a:ea typeface="Roboto Condensed Bold" pitchFamily="2" charset="0"/>
              </a:endParaRPr>
            </a:p>
          </p:txBody>
        </p:sp>
      </p:grpSp>
      <p:grpSp>
        <p:nvGrpSpPr>
          <p:cNvPr id="15" name="Group 14"/>
          <p:cNvGrpSpPr/>
          <p:nvPr/>
        </p:nvGrpSpPr>
        <p:grpSpPr>
          <a:xfrm>
            <a:off x="4630567" y="1937660"/>
            <a:ext cx="3977640" cy="1371600"/>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Review of various information extraction </a:t>
              </a:r>
              <a:r>
                <a:rPr lang="en-PH" sz="2000" b="1" dirty="0" smtClean="0">
                  <a:latin typeface="Roboto Condensed Bold" pitchFamily="2" charset="0"/>
                  <a:ea typeface="Roboto Condensed Bold" pitchFamily="2" charset="0"/>
                </a:rPr>
                <a:t>systems.</a:t>
              </a:r>
              <a:endParaRPr lang="en-US"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65843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600" fill="hold"/>
                                        <p:tgtEl>
                                          <p:spTgt spid="12"/>
                                        </p:tgtEl>
                                        <p:attrNameLst>
                                          <p:attrName>ppt_x</p:attrName>
                                        </p:attrNameLst>
                                      </p:cBhvr>
                                      <p:tavLst>
                                        <p:tav tm="0">
                                          <p:val>
                                            <p:strVal val="#ppt_x"/>
                                          </p:val>
                                        </p:tav>
                                        <p:tav tm="100000">
                                          <p:val>
                                            <p:strVal val="#ppt_x"/>
                                          </p:val>
                                        </p:tav>
                                      </p:tavLst>
                                    </p:anim>
                                    <p:anim calcmode="lin" valueType="num">
                                      <p:cBhvr additive="base">
                                        <p:cTn id="16" dur="6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1" decel="40000" fill="hold" nodeType="withEffect">
                                  <p:stCondLst>
                                    <p:cond delay="1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600" fill="hold"/>
                                        <p:tgtEl>
                                          <p:spTgt spid="15"/>
                                        </p:tgtEl>
                                        <p:attrNameLst>
                                          <p:attrName>ppt_x</p:attrName>
                                        </p:attrNameLst>
                                      </p:cBhvr>
                                      <p:tavLst>
                                        <p:tav tm="0">
                                          <p:val>
                                            <p:strVal val="#ppt_x"/>
                                          </p:val>
                                        </p:tav>
                                        <p:tav tm="100000">
                                          <p:val>
                                            <p:strVal val="#ppt_x"/>
                                          </p:val>
                                        </p:tav>
                                      </p:tavLst>
                                    </p:anim>
                                    <p:anim calcmode="lin" valueType="num">
                                      <p:cBhvr additive="base">
                                        <p:cTn id="20" dur="6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3459316"/>
            <a:ext cx="3980044" cy="1367297"/>
            <a:chOff x="487963" y="3459316"/>
            <a:chExt cx="3980044" cy="1367297"/>
          </a:xfrm>
        </p:grpSpPr>
        <p:sp>
          <p:nvSpPr>
            <p:cNvPr id="41" name="Rectangle 40"/>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GERMAN (Lee &amp; Geierhos, 2009)</a:t>
              </a:r>
              <a:endParaRPr lang="en-US" sz="1400" b="1" dirty="0">
                <a:latin typeface="Roboto Condensed Regular"/>
                <a:cs typeface="Roboto Condensed Regular"/>
              </a:endParaRPr>
            </a:p>
          </p:txBody>
        </p:sp>
        <p:sp>
          <p:nvSpPr>
            <p:cNvPr id="43" name="Rectangle 42"/>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Business Specific Online Information Extraction from German Websites</a:t>
              </a:r>
              <a:endParaRPr lang="en-US" sz="1600" dirty="0">
                <a:solidFill>
                  <a:schemeClr val="tx1"/>
                </a:solidFill>
                <a:latin typeface="Roboto Condensed Regular"/>
                <a:cs typeface="Roboto Condensed Regular"/>
              </a:endParaRPr>
            </a:p>
          </p:txBody>
        </p:sp>
      </p:grpSp>
      <p:grpSp>
        <p:nvGrpSpPr>
          <p:cNvPr id="44" name="Group 43"/>
          <p:cNvGrpSpPr/>
          <p:nvPr/>
        </p:nvGrpSpPr>
        <p:grpSpPr>
          <a:xfrm>
            <a:off x="487192" y="1937660"/>
            <a:ext cx="3980044" cy="1367297"/>
            <a:chOff x="487963" y="3459316"/>
            <a:chExt cx="3980044" cy="1367297"/>
          </a:xfrm>
        </p:grpSpPr>
        <p:sp>
          <p:nvSpPr>
            <p:cNvPr id="45" name="Rectangle 44"/>
            <p:cNvSpPr/>
            <p:nvPr/>
          </p:nvSpPr>
          <p:spPr>
            <a:xfrm>
              <a:off x="490367" y="3459316"/>
              <a:ext cx="3977640" cy="1364291"/>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SPANISH (Téllez-Valero, 2005)</a:t>
              </a:r>
              <a:endParaRPr lang="en-US" sz="1400" b="1" dirty="0">
                <a:latin typeface="Roboto Condensed Regular"/>
                <a:cs typeface="Roboto Condensed Regular"/>
              </a:endParaRPr>
            </a:p>
          </p:txBody>
        </p:sp>
        <p:sp>
          <p:nvSpPr>
            <p:cNvPr id="47" name="Rectangle 46"/>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TOPO – Information Extraction System for Natural Disaster Reports in Spanish</a:t>
              </a:r>
              <a:endParaRPr lang="en-US" sz="1600" dirty="0">
                <a:solidFill>
                  <a:schemeClr val="tx1"/>
                </a:solidFill>
                <a:latin typeface="Roboto Condensed Regular"/>
                <a:cs typeface="Roboto Condensed Regular"/>
              </a:endParaRPr>
            </a:p>
          </p:txBody>
        </p:sp>
      </p:grpSp>
      <p:grpSp>
        <p:nvGrpSpPr>
          <p:cNvPr id="48" name="Group 47"/>
          <p:cNvGrpSpPr/>
          <p:nvPr/>
        </p:nvGrpSpPr>
        <p:grpSpPr>
          <a:xfrm>
            <a:off x="4641428" y="1937660"/>
            <a:ext cx="3980044" cy="1367297"/>
            <a:chOff x="487963" y="3459316"/>
            <a:chExt cx="3980044" cy="1367297"/>
          </a:xfrm>
        </p:grpSpPr>
        <p:sp>
          <p:nvSpPr>
            <p:cNvPr id="49" name="Rectangle 48"/>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VIETNAMESE (Pham &amp; Pham, 2012)</a:t>
              </a:r>
              <a:endParaRPr lang="en-US" sz="1400" b="1" dirty="0">
                <a:latin typeface="Roboto Condensed Regular"/>
                <a:cs typeface="Roboto Condensed Regular"/>
              </a:endParaRPr>
            </a:p>
          </p:txBody>
        </p:sp>
        <p:sp>
          <p:nvSpPr>
            <p:cNvPr id="51" name="Rectangle 50"/>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VRE Information Extraction System</a:t>
              </a:r>
              <a:endParaRPr lang="en-US" sz="1600" dirty="0">
                <a:solidFill>
                  <a:schemeClr val="tx1"/>
                </a:solidFill>
                <a:latin typeface="Roboto Condensed Regular"/>
                <a:cs typeface="Roboto Condensed Regular"/>
              </a:endParaRPr>
            </a:p>
          </p:txBody>
        </p:sp>
      </p:grpSp>
      <p:grpSp>
        <p:nvGrpSpPr>
          <p:cNvPr id="52" name="Group 51"/>
          <p:cNvGrpSpPr/>
          <p:nvPr/>
        </p:nvGrpSpPr>
        <p:grpSpPr>
          <a:xfrm>
            <a:off x="4643832" y="3456310"/>
            <a:ext cx="3980044" cy="1367297"/>
            <a:chOff x="487963" y="3459316"/>
            <a:chExt cx="3980044" cy="1367297"/>
          </a:xfrm>
        </p:grpSpPr>
        <p:sp>
          <p:nvSpPr>
            <p:cNvPr id="53" name="Rectangle 52"/>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FRENCH (Nebhi, 2012)</a:t>
              </a:r>
              <a:endParaRPr lang="en-US" sz="1400" b="1" dirty="0">
                <a:latin typeface="Roboto Condensed Regular"/>
                <a:cs typeface="Roboto Condensed Regular"/>
              </a:endParaRPr>
            </a:p>
          </p:txBody>
        </p:sp>
        <p:sp>
          <p:nvSpPr>
            <p:cNvPr id="55" name="Rectangle 54"/>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Ontology-Based Information Extraction System (OBIE)</a:t>
              </a:r>
              <a:endParaRPr lang="en-US" sz="1600" dirty="0">
                <a:solidFill>
                  <a:schemeClr val="tx1"/>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IE SYSTEMS FOR MORPHOLOGICAL LANGUAGES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chemeClr val="tx1">
              <a:lumMod val="65000"/>
              <a:lumOff val="35000"/>
            </a:schemeClr>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chemeClr val="bg1">
              <a:lumMod val="65000"/>
            </a:schemeClr>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84732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600" fill="hold"/>
                                        <p:tgtEl>
                                          <p:spTgt spid="44"/>
                                        </p:tgtEl>
                                        <p:attrNameLst>
                                          <p:attrName>ppt_x</p:attrName>
                                        </p:attrNameLst>
                                      </p:cBhvr>
                                      <p:tavLst>
                                        <p:tav tm="0">
                                          <p:val>
                                            <p:strVal val="#ppt_x"/>
                                          </p:val>
                                        </p:tav>
                                        <p:tav tm="100000">
                                          <p:val>
                                            <p:strVal val="#ppt_x"/>
                                          </p:val>
                                        </p:tav>
                                      </p:tavLst>
                                    </p:anim>
                                    <p:anim calcmode="lin" valueType="num">
                                      <p:cBhvr additive="base">
                                        <p:cTn id="12" dur="600" fill="hold"/>
                                        <p:tgtEl>
                                          <p:spTgt spid="44"/>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600" fill="hold"/>
                                        <p:tgtEl>
                                          <p:spTgt spid="48"/>
                                        </p:tgtEl>
                                        <p:attrNameLst>
                                          <p:attrName>ppt_x</p:attrName>
                                        </p:attrNameLst>
                                      </p:cBhvr>
                                      <p:tavLst>
                                        <p:tav tm="0">
                                          <p:val>
                                            <p:strVal val="#ppt_x"/>
                                          </p:val>
                                        </p:tav>
                                        <p:tav tm="100000">
                                          <p:val>
                                            <p:strVal val="#ppt_x"/>
                                          </p:val>
                                        </p:tav>
                                      </p:tavLst>
                                    </p:anim>
                                    <p:anim calcmode="lin" valueType="num">
                                      <p:cBhvr additive="base">
                                        <p:cTn id="16" dur="6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1" decel="5000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600" fill="hold"/>
                                        <p:tgtEl>
                                          <p:spTgt spid="40"/>
                                        </p:tgtEl>
                                        <p:attrNameLst>
                                          <p:attrName>ppt_x</p:attrName>
                                        </p:attrNameLst>
                                      </p:cBhvr>
                                      <p:tavLst>
                                        <p:tav tm="0">
                                          <p:val>
                                            <p:strVal val="#ppt_x"/>
                                          </p:val>
                                        </p:tav>
                                        <p:tav tm="100000">
                                          <p:val>
                                            <p:strVal val="#ppt_x"/>
                                          </p:val>
                                        </p:tav>
                                      </p:tavLst>
                                    </p:anim>
                                    <p:anim calcmode="lin" valueType="num">
                                      <p:cBhvr additive="base">
                                        <p:cTn id="20" dur="6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1" decel="5000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600" fill="hold"/>
                                        <p:tgtEl>
                                          <p:spTgt spid="52"/>
                                        </p:tgtEl>
                                        <p:attrNameLst>
                                          <p:attrName>ppt_x</p:attrName>
                                        </p:attrNameLst>
                                      </p:cBhvr>
                                      <p:tavLst>
                                        <p:tav tm="0">
                                          <p:val>
                                            <p:strVal val="#ppt_x"/>
                                          </p:val>
                                        </p:tav>
                                        <p:tav tm="100000">
                                          <p:val>
                                            <p:strVal val="#ppt_x"/>
                                          </p:val>
                                        </p:tav>
                                      </p:tavLst>
                                    </p:anim>
                                    <p:anim calcmode="lin" valueType="num">
                                      <p:cBhvr additive="base">
                                        <p:cTn id="24"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432920" y="2518547"/>
            <a:ext cx="3980044" cy="1367297"/>
            <a:chOff x="487963" y="3459316"/>
            <a:chExt cx="3980044" cy="1367297"/>
          </a:xfrm>
        </p:grpSpPr>
        <p:sp>
          <p:nvSpPr>
            <p:cNvPr id="45" name="Rectangle 44"/>
            <p:cNvSpPr/>
            <p:nvPr/>
          </p:nvSpPr>
          <p:spPr>
            <a:xfrm>
              <a:off x="490367" y="3459316"/>
              <a:ext cx="3977640" cy="1364291"/>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FILIPINO (Cheng et al., 2011)</a:t>
              </a:r>
              <a:endParaRPr lang="en-US" sz="1400" b="1" dirty="0">
                <a:latin typeface="Roboto Condensed Regular"/>
                <a:cs typeface="Roboto Condensed Regular"/>
              </a:endParaRPr>
            </a:p>
          </p:txBody>
        </p:sp>
        <p:sp>
          <p:nvSpPr>
            <p:cNvPr id="47" name="Rectangle 46"/>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Social Monitoring for Disaster Management (SOMIDIA)</a:t>
              </a:r>
              <a:endParaRPr lang="en-US" sz="1600" dirty="0">
                <a:solidFill>
                  <a:schemeClr val="tx1"/>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a:solidFill>
                    <a:schemeClr val="bg1"/>
                  </a:solidFill>
                  <a:latin typeface="Roboto Condensed Bold" pitchFamily="2" charset="0"/>
                  <a:ea typeface="Roboto Condensed Bold" pitchFamily="2" charset="0"/>
                </a:rPr>
                <a:t>IE SYSTEMS FOR MORPHOLOGICAL LANGUAGES</a:t>
              </a:r>
            </a:p>
          </p:txBody>
        </p:sp>
      </p:grpSp>
      <p:grpSp>
        <p:nvGrpSpPr>
          <p:cNvPr id="29" name="Group 28"/>
          <p:cNvGrpSpPr/>
          <p:nvPr/>
        </p:nvGrpSpPr>
        <p:grpSpPr>
          <a:xfrm>
            <a:off x="-76200" y="-894555"/>
            <a:ext cx="9296400" cy="1600200"/>
            <a:chOff x="-76200" y="4239420"/>
            <a:chExt cx="9296400" cy="1600200"/>
          </a:xfrm>
          <a:solidFill>
            <a:schemeClr val="tx1">
              <a:lumMod val="65000"/>
              <a:lumOff val="35000"/>
            </a:schemeClr>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A6A6A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79384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600" fill="hold"/>
                                        <p:tgtEl>
                                          <p:spTgt spid="44"/>
                                        </p:tgtEl>
                                        <p:attrNameLst>
                                          <p:attrName>ppt_x</p:attrName>
                                        </p:attrNameLst>
                                      </p:cBhvr>
                                      <p:tavLst>
                                        <p:tav tm="0">
                                          <p:val>
                                            <p:strVal val="#ppt_x"/>
                                          </p:val>
                                        </p:tav>
                                        <p:tav tm="100000">
                                          <p:val>
                                            <p:strVal val="#ppt_x"/>
                                          </p:val>
                                        </p:tav>
                                      </p:tavLst>
                                    </p:anim>
                                    <p:anim calcmode="lin" valueType="num">
                                      <p:cBhvr additive="base">
                                        <p:cTn id="8" dur="6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identify data source that will be used for the information extraction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3452135"/>
            <a:ext cx="3977640" cy="1371600"/>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b="1" dirty="0">
                  <a:latin typeface="Roboto Condensed Bold" pitchFamily="2" charset="0"/>
                  <a:ea typeface="Roboto Condensed Bold" pitchFamily="2" charset="0"/>
                </a:rPr>
                <a:t>Identifying the data source that will be used in the information extraction will help in choosing appropriate pre-processing techniques and </a:t>
              </a:r>
              <a:r>
                <a:rPr lang="en-PH" b="1" dirty="0" smtClean="0">
                  <a:latin typeface="Roboto Condensed Bold" pitchFamily="2" charset="0"/>
                  <a:ea typeface="Roboto Condensed Bold" pitchFamily="2" charset="0"/>
                </a:rPr>
                <a:t>algorithms.</a:t>
              </a:r>
              <a:endParaRPr lang="en-US" b="1" dirty="0">
                <a:latin typeface="Roboto Condensed Bold" pitchFamily="2" charset="0"/>
                <a:ea typeface="Roboto Condensed Bold" pitchFamily="2" charset="0"/>
              </a:endParaRPr>
            </a:p>
          </p:txBody>
        </p:sp>
      </p:grpSp>
      <p:grpSp>
        <p:nvGrpSpPr>
          <p:cNvPr id="15" name="Group 14"/>
          <p:cNvGrpSpPr/>
          <p:nvPr/>
        </p:nvGrpSpPr>
        <p:grpSpPr>
          <a:xfrm>
            <a:off x="4630567" y="1937660"/>
            <a:ext cx="3977640" cy="1371600"/>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Example of data source: Facebook and </a:t>
              </a:r>
              <a:r>
                <a:rPr lang="en-PH" sz="2000" b="1" dirty="0" smtClean="0">
                  <a:latin typeface="Roboto Condensed Bold" pitchFamily="2" charset="0"/>
                  <a:ea typeface="Roboto Condensed Bold" pitchFamily="2" charset="0"/>
                </a:rPr>
                <a:t>Twitter.</a:t>
              </a:r>
              <a:endParaRPr lang="en-PH"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419672"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60801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600" fill="hold"/>
                                        <p:tgtEl>
                                          <p:spTgt spid="15"/>
                                        </p:tgtEl>
                                        <p:attrNameLst>
                                          <p:attrName>ppt_x</p:attrName>
                                        </p:attrNameLst>
                                      </p:cBhvr>
                                      <p:tavLst>
                                        <p:tav tm="0">
                                          <p:val>
                                            <p:strVal val="#ppt_x"/>
                                          </p:val>
                                        </p:tav>
                                        <p:tav tm="100000">
                                          <p:val>
                                            <p:strVal val="#ppt_x"/>
                                          </p:val>
                                        </p:tav>
                                      </p:tavLst>
                                    </p:anim>
                                    <p:anim calcmode="lin" valueType="num">
                                      <p:cBhvr additive="base">
                                        <p:cTn id="16" dur="6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2469124"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TWITTER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DATA SOURCE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chemeClr val="tx1">
              <a:lumMod val="65000"/>
              <a:lumOff val="35000"/>
            </a:schemeClr>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A6A6A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pic>
        <p:nvPicPr>
          <p:cNvPr id="2" name="Picture 1"/>
          <p:cNvPicPr>
            <a:picLocks noChangeAspect="1"/>
          </p:cNvPicPr>
          <p:nvPr/>
        </p:nvPicPr>
        <p:blipFill>
          <a:blip r:embed="rId3"/>
          <a:stretch>
            <a:fillRect/>
          </a:stretch>
        </p:blipFill>
        <p:spPr>
          <a:xfrm>
            <a:off x="3422337" y="2353733"/>
            <a:ext cx="2032620" cy="1648952"/>
          </a:xfrm>
          <a:prstGeom prst="rect">
            <a:avLst/>
          </a:prstGeom>
        </p:spPr>
      </p:pic>
    </p:spTree>
    <p:extLst>
      <p:ext uri="{BB962C8B-B14F-4D97-AF65-F5344CB8AC3E}">
        <p14:creationId xmlns:p14="http://schemas.microsoft.com/office/powerpoint/2010/main" val="407240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review different natural language processing techniques that will pre-process data for the information extraction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1937660"/>
            <a:ext cx="3977640" cy="2880361"/>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a:latin typeface="Roboto Condensed Bold" pitchFamily="2" charset="0"/>
                  <a:ea typeface="Roboto Condensed Bold" pitchFamily="2" charset="0"/>
                </a:rPr>
                <a:t>Examples of the NLP techniques: text classification and text </a:t>
              </a:r>
              <a:r>
                <a:rPr lang="en-PH" sz="2400" b="1" dirty="0" smtClean="0">
                  <a:latin typeface="Roboto Condensed Bold" pitchFamily="2" charset="0"/>
                  <a:ea typeface="Roboto Condensed Bold" pitchFamily="2" charset="0"/>
                </a:rPr>
                <a:t>normalization.</a:t>
              </a:r>
              <a:endParaRPr lang="en-US" sz="24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96856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US" sz="2800" b="1" dirty="0">
                  <a:latin typeface="Roboto Condensed Bold" pitchFamily="2" charset="0"/>
                  <a:ea typeface="Roboto Condensed Bold" pitchFamily="2" charset="0"/>
                </a:rPr>
                <a:t>To review different information extraction </a:t>
              </a:r>
              <a:r>
                <a:rPr lang="en-US" sz="2800" b="1" dirty="0" smtClean="0">
                  <a:latin typeface="Roboto Condensed Bold" pitchFamily="2" charset="0"/>
                  <a:ea typeface="Roboto Condensed Bold" pitchFamily="2" charset="0"/>
                </a:rPr>
                <a:t>techniques.</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1937660"/>
            <a:ext cx="3977640" cy="2880361"/>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a:latin typeface="Roboto Condensed Bold" pitchFamily="2" charset="0"/>
                  <a:ea typeface="Roboto Condensed Bold" pitchFamily="2" charset="0"/>
                </a:rPr>
                <a:t>Examples of IE techniques: Named Entity Recognition (NER), lexical analysis, and </a:t>
              </a:r>
              <a:r>
                <a:rPr lang="en-PH" sz="2400" b="1" dirty="0" smtClean="0">
                  <a:latin typeface="Roboto Condensed Bold" pitchFamily="2" charset="0"/>
                  <a:ea typeface="Roboto Condensed Bold" pitchFamily="2" charset="0"/>
                </a:rPr>
                <a:t>coreference analysis.</a:t>
              </a:r>
              <a:endParaRPr lang="en-US" sz="24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41911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472016" y="74319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dirty="0">
                  <a:solidFill>
                    <a:schemeClr val="tx1">
                      <a:lumMod val="85000"/>
                      <a:lumOff val="15000"/>
                    </a:schemeClr>
                  </a:solidFill>
                  <a:latin typeface="Roboto Condensed Bold" pitchFamily="2" charset="0"/>
                  <a:ea typeface="Roboto Condensed Bold" pitchFamily="2" charset="0"/>
                </a:rPr>
                <a:t>THE OVERVIEW OF THE CURRENT STATE OF TECHNOLOGY</a:t>
              </a:r>
            </a:p>
          </p:txBody>
        </p:sp>
      </p:grpSp>
      <p:grpSp>
        <p:nvGrpSpPr>
          <p:cNvPr id="13" name="Group 12"/>
          <p:cNvGrpSpPr/>
          <p:nvPr/>
        </p:nvGrpSpPr>
        <p:grpSpPr>
          <a:xfrm>
            <a:off x="472010" y="142901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dirty="0">
                  <a:solidFill>
                    <a:schemeClr val="tx1">
                      <a:lumMod val="85000"/>
                      <a:lumOff val="15000"/>
                    </a:schemeClr>
                  </a:solidFill>
                  <a:latin typeface="Roboto Condensed Bold" pitchFamily="2" charset="0"/>
                  <a:ea typeface="Roboto Condensed Bold" pitchFamily="2" charset="0"/>
                </a:rPr>
                <a:t>THE OBJECTIVES &amp; SCOPE AND LIMITATIONS OF THE RESEARCH</a:t>
              </a:r>
            </a:p>
          </p:txBody>
        </p:sp>
      </p:grpSp>
      <p:grpSp>
        <p:nvGrpSpPr>
          <p:cNvPr id="17" name="Group 16"/>
          <p:cNvGrpSpPr/>
          <p:nvPr/>
        </p:nvGrpSpPr>
        <p:grpSpPr>
          <a:xfrm>
            <a:off x="472004" y="211484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THE THEORETICAL FRAMEWORK</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1" name="Group 20"/>
          <p:cNvGrpSpPr/>
          <p:nvPr/>
        </p:nvGrpSpPr>
        <p:grpSpPr>
          <a:xfrm>
            <a:off x="471998" y="2800661"/>
            <a:ext cx="8147052" cy="551401"/>
            <a:chOff x="289043" y="3545787"/>
            <a:chExt cx="4172841" cy="551401"/>
          </a:xfrm>
        </p:grpSpPr>
        <p:sp>
          <p:nvSpPr>
            <p:cNvPr id="22" name="Rectangle 21"/>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4</a:t>
              </a:r>
              <a:endParaRPr lang="en-US" sz="2800" b="1" dirty="0">
                <a:solidFill>
                  <a:schemeClr val="bg1"/>
                </a:solidFill>
                <a:latin typeface="Roboto Condensed Bold"/>
                <a:cs typeface="Roboto Condensed Bold"/>
              </a:endParaRPr>
            </a:p>
          </p:txBody>
        </p:sp>
        <p:sp>
          <p:nvSpPr>
            <p:cNvPr id="24" name="TextBox 23"/>
            <p:cNvSpPr txBox="1"/>
            <p:nvPr/>
          </p:nvSpPr>
          <p:spPr>
            <a:xfrm>
              <a:off x="601704" y="3641110"/>
              <a:ext cx="3840444" cy="369332"/>
            </a:xfrm>
            <a:prstGeom prst="rect">
              <a:avLst/>
            </a:prstGeom>
            <a:noFill/>
          </p:spPr>
          <p:txBody>
            <a:bodyPr wrap="square" rtlCol="0">
              <a:spAutoFit/>
            </a:bodyPr>
            <a:lstStyle/>
            <a:p>
              <a:r>
                <a:rPr lang="en-US" dirty="0" smtClean="0">
                  <a:solidFill>
                    <a:schemeClr val="tx1">
                      <a:lumMod val="85000"/>
                      <a:lumOff val="15000"/>
                    </a:schemeClr>
                  </a:solidFill>
                  <a:latin typeface="Roboto Condensed Bold" pitchFamily="2" charset="0"/>
                  <a:ea typeface="Roboto Condensed Bold" pitchFamily="2" charset="0"/>
                </a:rPr>
                <a:t>WALA PA TO</a:t>
              </a:r>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4239420"/>
            <a:ext cx="9296400" cy="1600200"/>
            <a:chOff x="-76200" y="4239420"/>
            <a:chExt cx="9296400" cy="1600200"/>
          </a:xfrm>
          <a:solidFill>
            <a:srgbClr val="00206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grp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err="1">
                <a:latin typeface="Roboto Condensed Bold" pitchFamily="2" charset="0"/>
                <a:ea typeface="Roboto Condensed Bold" pitchFamily="2" charset="0"/>
              </a:rPr>
              <a:t>i</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4159262937"/>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 calcmode="lin" valueType="num">
                                      <p:cBhvr>
                                        <p:cTn id="9" dur="200" fill="hold"/>
                                        <p:tgtEl>
                                          <p:spTgt spid="5"/>
                                        </p:tgtEl>
                                        <p:attrNameLst>
                                          <p:attrName>style.rotation</p:attrName>
                                        </p:attrNameLst>
                                      </p:cBhvr>
                                      <p:tavLst>
                                        <p:tav tm="0">
                                          <p:val>
                                            <p:fltVal val="90"/>
                                          </p:val>
                                        </p:tav>
                                        <p:tav tm="100000">
                                          <p:val>
                                            <p:fltVal val="0"/>
                                          </p:val>
                                        </p:tav>
                                      </p:tavLst>
                                    </p:anim>
                                    <p:animEffect transition="in" filter="fade">
                                      <p:cBhvr>
                                        <p:cTn id="10" dur="2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4000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600" fill="hold"/>
                                        <p:tgtEl>
                                          <p:spTgt spid="8"/>
                                        </p:tgtEl>
                                        <p:attrNameLst>
                                          <p:attrName>ppt_x</p:attrName>
                                        </p:attrNameLst>
                                      </p:cBhvr>
                                      <p:tavLst>
                                        <p:tav tm="0">
                                          <p:val>
                                            <p:strVal val="0-#ppt_w/2"/>
                                          </p:val>
                                        </p:tav>
                                        <p:tav tm="100000">
                                          <p:val>
                                            <p:strVal val="#ppt_x"/>
                                          </p:val>
                                        </p:tav>
                                      </p:tavLst>
                                    </p:anim>
                                    <p:anim calcmode="lin" valueType="num">
                                      <p:cBhvr additive="base">
                                        <p:cTn id="16" dur="6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40000" fill="hold" nodeType="withEffect">
                                  <p:stCondLst>
                                    <p:cond delay="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600" fill="hold"/>
                                        <p:tgtEl>
                                          <p:spTgt spid="13"/>
                                        </p:tgtEl>
                                        <p:attrNameLst>
                                          <p:attrName>ppt_x</p:attrName>
                                        </p:attrNameLst>
                                      </p:cBhvr>
                                      <p:tavLst>
                                        <p:tav tm="0">
                                          <p:val>
                                            <p:strVal val="0-#ppt_w/2"/>
                                          </p:val>
                                        </p:tav>
                                        <p:tav tm="100000">
                                          <p:val>
                                            <p:strVal val="#ppt_x"/>
                                          </p:val>
                                        </p:tav>
                                      </p:tavLst>
                                    </p:anim>
                                    <p:anim calcmode="lin" valueType="num">
                                      <p:cBhvr additive="base">
                                        <p:cTn id="20" dur="6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40000" fill="hold" nodeType="withEffect">
                                  <p:stCondLst>
                                    <p:cond delay="1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600" fill="hold"/>
                                        <p:tgtEl>
                                          <p:spTgt spid="17"/>
                                        </p:tgtEl>
                                        <p:attrNameLst>
                                          <p:attrName>ppt_x</p:attrName>
                                        </p:attrNameLst>
                                      </p:cBhvr>
                                      <p:tavLst>
                                        <p:tav tm="0">
                                          <p:val>
                                            <p:strVal val="0-#ppt_w/2"/>
                                          </p:val>
                                        </p:tav>
                                        <p:tav tm="100000">
                                          <p:val>
                                            <p:strVal val="#ppt_x"/>
                                          </p:val>
                                        </p:tav>
                                      </p:tavLst>
                                    </p:anim>
                                    <p:anim calcmode="lin" valueType="num">
                                      <p:cBhvr additive="base">
                                        <p:cTn id="24" dur="6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decel="40000" fill="hold" nodeType="withEffect">
                                  <p:stCondLst>
                                    <p:cond delay="15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600" fill="hold"/>
                                        <p:tgtEl>
                                          <p:spTgt spid="21"/>
                                        </p:tgtEl>
                                        <p:attrNameLst>
                                          <p:attrName>ppt_x</p:attrName>
                                        </p:attrNameLst>
                                      </p:cBhvr>
                                      <p:tavLst>
                                        <p:tav tm="0">
                                          <p:val>
                                            <p:strVal val="0-#ppt_w/2"/>
                                          </p:val>
                                        </p:tav>
                                        <p:tav tm="100000">
                                          <p:val>
                                            <p:strVal val="#ppt_x"/>
                                          </p:val>
                                        </p:tav>
                                      </p:tavLst>
                                    </p:anim>
                                    <p:anim calcmode="lin" valueType="num">
                                      <p:cBhvr additive="base">
                                        <p:cTn id="28" dur="6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2" decel="40000" fill="hold" nodeType="clickEffect">
                                  <p:stCondLst>
                                    <p:cond delay="0"/>
                                  </p:stCondLst>
                                  <p:childTnLst>
                                    <p:anim calcmode="lin" valueType="num">
                                      <p:cBhvr additive="base">
                                        <p:cTn id="32" dur="600"/>
                                        <p:tgtEl>
                                          <p:spTgt spid="8"/>
                                        </p:tgtEl>
                                        <p:attrNameLst>
                                          <p:attrName>ppt_x</p:attrName>
                                        </p:attrNameLst>
                                      </p:cBhvr>
                                      <p:tavLst>
                                        <p:tav tm="0">
                                          <p:val>
                                            <p:strVal val="ppt_x"/>
                                          </p:val>
                                        </p:tav>
                                        <p:tav tm="100000">
                                          <p:val>
                                            <p:strVal val="1+ppt_w/2"/>
                                          </p:val>
                                        </p:tav>
                                      </p:tavLst>
                                    </p:anim>
                                    <p:anim calcmode="lin" valueType="num">
                                      <p:cBhvr additive="base">
                                        <p:cTn id="33" dur="600"/>
                                        <p:tgtEl>
                                          <p:spTgt spid="8"/>
                                        </p:tgtEl>
                                        <p:attrNameLst>
                                          <p:attrName>ppt_y</p:attrName>
                                        </p:attrNameLst>
                                      </p:cBhvr>
                                      <p:tavLst>
                                        <p:tav tm="0">
                                          <p:val>
                                            <p:strVal val="ppt_y"/>
                                          </p:val>
                                        </p:tav>
                                        <p:tav tm="100000">
                                          <p:val>
                                            <p:strVal val="ppt_y"/>
                                          </p:val>
                                        </p:tav>
                                      </p:tavLst>
                                    </p:anim>
                                    <p:set>
                                      <p:cBhvr>
                                        <p:cTn id="34" dur="1" fill="hold">
                                          <p:stCondLst>
                                            <p:cond delay="599"/>
                                          </p:stCondLst>
                                        </p:cTn>
                                        <p:tgtEl>
                                          <p:spTgt spid="8"/>
                                        </p:tgtEl>
                                        <p:attrNameLst>
                                          <p:attrName>style.visibility</p:attrName>
                                        </p:attrNameLst>
                                      </p:cBhvr>
                                      <p:to>
                                        <p:strVal val="hidden"/>
                                      </p:to>
                                    </p:set>
                                  </p:childTnLst>
                                </p:cTn>
                              </p:par>
                              <p:par>
                                <p:cTn id="35" presetID="2" presetClass="exit" presetSubtype="2" decel="40000" fill="hold" nodeType="withEffect">
                                  <p:stCondLst>
                                    <p:cond delay="50"/>
                                  </p:stCondLst>
                                  <p:childTnLst>
                                    <p:anim calcmode="lin" valueType="num">
                                      <p:cBhvr additive="base">
                                        <p:cTn id="36" dur="600"/>
                                        <p:tgtEl>
                                          <p:spTgt spid="13"/>
                                        </p:tgtEl>
                                        <p:attrNameLst>
                                          <p:attrName>ppt_x</p:attrName>
                                        </p:attrNameLst>
                                      </p:cBhvr>
                                      <p:tavLst>
                                        <p:tav tm="0">
                                          <p:val>
                                            <p:strVal val="ppt_x"/>
                                          </p:val>
                                        </p:tav>
                                        <p:tav tm="100000">
                                          <p:val>
                                            <p:strVal val="1+ppt_w/2"/>
                                          </p:val>
                                        </p:tav>
                                      </p:tavLst>
                                    </p:anim>
                                    <p:anim calcmode="lin" valueType="num">
                                      <p:cBhvr additive="base">
                                        <p:cTn id="37" dur="600"/>
                                        <p:tgtEl>
                                          <p:spTgt spid="13"/>
                                        </p:tgtEl>
                                        <p:attrNameLst>
                                          <p:attrName>ppt_y</p:attrName>
                                        </p:attrNameLst>
                                      </p:cBhvr>
                                      <p:tavLst>
                                        <p:tav tm="0">
                                          <p:val>
                                            <p:strVal val="ppt_y"/>
                                          </p:val>
                                        </p:tav>
                                        <p:tav tm="100000">
                                          <p:val>
                                            <p:strVal val="ppt_y"/>
                                          </p:val>
                                        </p:tav>
                                      </p:tavLst>
                                    </p:anim>
                                    <p:set>
                                      <p:cBhvr>
                                        <p:cTn id="38" dur="1" fill="hold">
                                          <p:stCondLst>
                                            <p:cond delay="599"/>
                                          </p:stCondLst>
                                        </p:cTn>
                                        <p:tgtEl>
                                          <p:spTgt spid="13"/>
                                        </p:tgtEl>
                                        <p:attrNameLst>
                                          <p:attrName>style.visibility</p:attrName>
                                        </p:attrNameLst>
                                      </p:cBhvr>
                                      <p:to>
                                        <p:strVal val="hidden"/>
                                      </p:to>
                                    </p:set>
                                  </p:childTnLst>
                                </p:cTn>
                              </p:par>
                              <p:par>
                                <p:cTn id="39" presetID="2" presetClass="exit" presetSubtype="2" decel="40000" fill="hold" nodeType="withEffect">
                                  <p:stCondLst>
                                    <p:cond delay="100"/>
                                  </p:stCondLst>
                                  <p:childTnLst>
                                    <p:anim calcmode="lin" valueType="num">
                                      <p:cBhvr additive="base">
                                        <p:cTn id="40" dur="600"/>
                                        <p:tgtEl>
                                          <p:spTgt spid="17"/>
                                        </p:tgtEl>
                                        <p:attrNameLst>
                                          <p:attrName>ppt_x</p:attrName>
                                        </p:attrNameLst>
                                      </p:cBhvr>
                                      <p:tavLst>
                                        <p:tav tm="0">
                                          <p:val>
                                            <p:strVal val="ppt_x"/>
                                          </p:val>
                                        </p:tav>
                                        <p:tav tm="100000">
                                          <p:val>
                                            <p:strVal val="1+ppt_w/2"/>
                                          </p:val>
                                        </p:tav>
                                      </p:tavLst>
                                    </p:anim>
                                    <p:anim calcmode="lin" valueType="num">
                                      <p:cBhvr additive="base">
                                        <p:cTn id="41" dur="600"/>
                                        <p:tgtEl>
                                          <p:spTgt spid="17"/>
                                        </p:tgtEl>
                                        <p:attrNameLst>
                                          <p:attrName>ppt_y</p:attrName>
                                        </p:attrNameLst>
                                      </p:cBhvr>
                                      <p:tavLst>
                                        <p:tav tm="0">
                                          <p:val>
                                            <p:strVal val="ppt_y"/>
                                          </p:val>
                                        </p:tav>
                                        <p:tav tm="100000">
                                          <p:val>
                                            <p:strVal val="ppt_y"/>
                                          </p:val>
                                        </p:tav>
                                      </p:tavLst>
                                    </p:anim>
                                    <p:set>
                                      <p:cBhvr>
                                        <p:cTn id="42" dur="1" fill="hold">
                                          <p:stCondLst>
                                            <p:cond delay="599"/>
                                          </p:stCondLst>
                                        </p:cTn>
                                        <p:tgtEl>
                                          <p:spTgt spid="17"/>
                                        </p:tgtEl>
                                        <p:attrNameLst>
                                          <p:attrName>style.visibility</p:attrName>
                                        </p:attrNameLst>
                                      </p:cBhvr>
                                      <p:to>
                                        <p:strVal val="hidden"/>
                                      </p:to>
                                    </p:set>
                                  </p:childTnLst>
                                </p:cTn>
                              </p:par>
                              <p:par>
                                <p:cTn id="43" presetID="2" presetClass="exit" presetSubtype="2" decel="40000" fill="hold" nodeType="withEffect">
                                  <p:stCondLst>
                                    <p:cond delay="150"/>
                                  </p:stCondLst>
                                  <p:childTnLst>
                                    <p:anim calcmode="lin" valueType="num">
                                      <p:cBhvr additive="base">
                                        <p:cTn id="44" dur="600"/>
                                        <p:tgtEl>
                                          <p:spTgt spid="21"/>
                                        </p:tgtEl>
                                        <p:attrNameLst>
                                          <p:attrName>ppt_x</p:attrName>
                                        </p:attrNameLst>
                                      </p:cBhvr>
                                      <p:tavLst>
                                        <p:tav tm="0">
                                          <p:val>
                                            <p:strVal val="ppt_x"/>
                                          </p:val>
                                        </p:tav>
                                        <p:tav tm="100000">
                                          <p:val>
                                            <p:strVal val="1+ppt_w/2"/>
                                          </p:val>
                                        </p:tav>
                                      </p:tavLst>
                                    </p:anim>
                                    <p:anim calcmode="lin" valueType="num">
                                      <p:cBhvr additive="base">
                                        <p:cTn id="45" dur="600"/>
                                        <p:tgtEl>
                                          <p:spTgt spid="21"/>
                                        </p:tgtEl>
                                        <p:attrNameLst>
                                          <p:attrName>ppt_y</p:attrName>
                                        </p:attrNameLst>
                                      </p:cBhvr>
                                      <p:tavLst>
                                        <p:tav tm="0">
                                          <p:val>
                                            <p:strVal val="ppt_y"/>
                                          </p:val>
                                        </p:tav>
                                        <p:tav tm="100000">
                                          <p:val>
                                            <p:strVal val="ppt_y"/>
                                          </p:val>
                                        </p:tav>
                                      </p:tavLst>
                                    </p:anim>
                                    <p:set>
                                      <p:cBhvr>
                                        <p:cTn id="46" dur="1" fill="hold">
                                          <p:stCondLst>
                                            <p:cond delay="5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evaluate existing tools and resources which could be incorporated in the information extraction components of the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3452135"/>
            <a:ext cx="3977640" cy="1371600"/>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Examples of NLP </a:t>
              </a:r>
              <a:r>
                <a:rPr lang="en-PH" sz="2000" b="1" dirty="0" smtClean="0">
                  <a:latin typeface="Roboto Condensed Bold" pitchFamily="2" charset="0"/>
                  <a:ea typeface="Roboto Condensed Bold" pitchFamily="2" charset="0"/>
                </a:rPr>
                <a:t>tools:</a:t>
              </a:r>
            </a:p>
            <a:p>
              <a:pPr algn="ctr"/>
              <a:r>
                <a:rPr lang="en-PH" sz="2000" b="1" dirty="0" smtClean="0">
                  <a:latin typeface="Roboto Condensed Bold" pitchFamily="2" charset="0"/>
                  <a:ea typeface="Roboto Condensed Bold" pitchFamily="2" charset="0"/>
                </a:rPr>
                <a:t>OpenNLP </a:t>
              </a:r>
              <a:r>
                <a:rPr lang="en-PH" sz="2000" b="1" dirty="0">
                  <a:latin typeface="Roboto Condensed Bold" pitchFamily="2" charset="0"/>
                  <a:ea typeface="Roboto Condensed Bold" pitchFamily="2" charset="0"/>
                </a:rPr>
                <a:t>and </a:t>
              </a:r>
              <a:r>
                <a:rPr lang="en-PH" sz="2000" b="1" dirty="0" smtClean="0">
                  <a:latin typeface="Roboto Condensed Bold" pitchFamily="2" charset="0"/>
                  <a:ea typeface="Roboto Condensed Bold" pitchFamily="2" charset="0"/>
                </a:rPr>
                <a:t>LingPipe.</a:t>
              </a:r>
              <a:endParaRPr lang="en-US" sz="2000" b="1" dirty="0">
                <a:latin typeface="Roboto Condensed Bold" pitchFamily="2" charset="0"/>
                <a:ea typeface="Roboto Condensed Bold" pitchFamily="2" charset="0"/>
              </a:endParaRPr>
            </a:p>
          </p:txBody>
        </p:sp>
      </p:grpSp>
      <p:grpSp>
        <p:nvGrpSpPr>
          <p:cNvPr id="15" name="Group 14"/>
          <p:cNvGrpSpPr/>
          <p:nvPr/>
        </p:nvGrpSpPr>
        <p:grpSpPr>
          <a:xfrm>
            <a:off x="4630567" y="1937660"/>
            <a:ext cx="3977640" cy="1371600"/>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Roboto Condensed Bold" pitchFamily="2" charset="0"/>
                  <a:ea typeface="Roboto Condensed Bold" pitchFamily="2" charset="0"/>
                </a:rPr>
                <a:t>Existing tools that will be used in building the information extraction system will be reviewed and </a:t>
              </a:r>
              <a:r>
                <a:rPr lang="en-PH" sz="2000" b="1" dirty="0" smtClean="0">
                  <a:latin typeface="Roboto Condensed Bold" pitchFamily="2" charset="0"/>
                  <a:ea typeface="Roboto Condensed Bold" pitchFamily="2" charset="0"/>
                </a:rPr>
                <a:t>evaluated.</a:t>
              </a:r>
              <a:endParaRPr lang="en-PH"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43312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600" fill="hold"/>
                                        <p:tgtEl>
                                          <p:spTgt spid="15"/>
                                        </p:tgtEl>
                                        <p:attrNameLst>
                                          <p:attrName>ppt_x</p:attrName>
                                        </p:attrNameLst>
                                      </p:cBhvr>
                                      <p:tavLst>
                                        <p:tav tm="0">
                                          <p:val>
                                            <p:strVal val="#ppt_x"/>
                                          </p:val>
                                        </p:tav>
                                        <p:tav tm="100000">
                                          <p:val>
                                            <p:strVal val="#ppt_x"/>
                                          </p:val>
                                        </p:tav>
                                      </p:tavLst>
                                    </p:anim>
                                    <p:anim calcmode="lin" valueType="num">
                                      <p:cBhvr additive="base">
                                        <p:cTn id="16" dur="6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APACHE OPENNLP</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latin typeface="Roboto Condensed Regular"/>
                  <a:cs typeface="Roboto Condensed Regular"/>
                </a:rPr>
                <a:t>Apache OpenNLP is a Java-based library used for commonly used modules in NLP. It has tokenization, sentence segmentation, part-of-speech (POS) tagging, named entity recognition (NER), chunking, parsing and coreference resolution. It also uses maximum entropy and perceptron based machine learning to train the model. </a:t>
              </a: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TWITTER NLP TOOLS</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latin typeface="Roboto Condensed Regular"/>
                  <a:cs typeface="Roboto Condensed Regular"/>
                </a:rPr>
                <a:t>Twitter NLP Tools is a set of tools that are specifically made for use with Twitter data. </a:t>
              </a:r>
              <a:r>
                <a:rPr lang="en-US" sz="1600" dirty="0">
                  <a:solidFill>
                    <a:srgbClr val="000000"/>
                  </a:solidFill>
                  <a:latin typeface="Roboto Condensed Regular"/>
                  <a:cs typeface="Roboto Condensed Regular"/>
                </a:rPr>
                <a:t>The system, called T-NER, is composed of five modules: POS Tagger (T-POS), </a:t>
              </a:r>
              <a:r>
                <a:rPr lang="en-US" sz="1600" dirty="0" err="1">
                  <a:solidFill>
                    <a:srgbClr val="000000"/>
                  </a:solidFill>
                  <a:latin typeface="Roboto Condensed Regular"/>
                  <a:cs typeface="Roboto Condensed Regular"/>
                </a:rPr>
                <a:t>Chunker</a:t>
              </a:r>
              <a:r>
                <a:rPr lang="en-US" sz="1600" dirty="0">
                  <a:solidFill>
                    <a:srgbClr val="000000"/>
                  </a:solidFill>
                  <a:latin typeface="Roboto Condensed Regular"/>
                  <a:cs typeface="Roboto Condensed Regular"/>
                </a:rPr>
                <a:t> (T-CHUNK), Capitalization (T-CAP), Name Entity Segmentation (T-SEG), and Named Entity Classification (T-CLASS).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TOOLS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chemeClr val="tx1">
              <a:lumMod val="65000"/>
              <a:lumOff val="35000"/>
            </a:schemeClr>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A6A6A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74951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600" fill="hold"/>
                                        <p:tgtEl>
                                          <p:spTgt spid="52"/>
                                        </p:tgtEl>
                                        <p:attrNameLst>
                                          <p:attrName>ppt_x</p:attrName>
                                        </p:attrNameLst>
                                      </p:cBhvr>
                                      <p:tavLst>
                                        <p:tav tm="0">
                                          <p:val>
                                            <p:strVal val="#ppt_x"/>
                                          </p:val>
                                        </p:tav>
                                        <p:tav tm="100000">
                                          <p:val>
                                            <p:strVal val="#ppt_x"/>
                                          </p:val>
                                        </p:tav>
                                      </p:tavLst>
                                    </p:anim>
                                    <p:anim calcmode="lin" valueType="num">
                                      <p:cBhvr additive="base">
                                        <p:cTn id="16"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WEKA</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latin typeface="Roboto Condensed Regular"/>
                  <a:cs typeface="Roboto Condensed Regular"/>
                </a:rPr>
                <a:t>Waikato Environment Knowledge Analysis (</a:t>
              </a:r>
              <a:r>
                <a:rPr lang="en-US" sz="1600" dirty="0" err="1">
                  <a:solidFill>
                    <a:srgbClr val="000000"/>
                  </a:solidFill>
                  <a:latin typeface="Roboto Condensed Regular"/>
                  <a:cs typeface="Roboto Condensed Regular"/>
                </a:rPr>
                <a:t>Weka</a:t>
              </a:r>
              <a:r>
                <a:rPr lang="en-US" sz="1600" dirty="0">
                  <a:solidFill>
                    <a:srgbClr val="000000"/>
                  </a:solidFill>
                  <a:latin typeface="Roboto Condensed Regular"/>
                  <a:cs typeface="Roboto Condensed Regular"/>
                </a:rPr>
                <a:t>) is a Java-based open source collection of machine learning algorithms that are used in data mining tasks. It contains various tools for preprocessing, classification, regression, clustering and visualization. It provides a library that could be used. </a:t>
              </a: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TWITIE</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latin typeface="Roboto Condensed Regular"/>
                  <a:cs typeface="Roboto Condensed Regular"/>
                </a:rPr>
                <a:t>TwitIE is one of the tools that were built on top of the existing ANNIE, a system that </a:t>
              </a:r>
              <a:r>
                <a:rPr lang="en-US" sz="1600" dirty="0">
                  <a:solidFill>
                    <a:srgbClr val="000000"/>
                  </a:solidFill>
                  <a:latin typeface="Roboto Condensed Regular"/>
                  <a:cs typeface="Roboto Condensed Regular"/>
                </a:rPr>
                <a:t>offers a wide array of information extraction tools like tokenizer, sentence splitter, POS tagger, gazetteer lists, finite state transducer (from GATE’s built-in regular expression over annotation language), orthomatcher and coreference </a:t>
              </a:r>
              <a:r>
                <a:rPr lang="en-US" sz="1600" dirty="0" smtClean="0">
                  <a:solidFill>
                    <a:srgbClr val="000000"/>
                  </a:solidFill>
                  <a:latin typeface="Roboto Condensed Regular"/>
                  <a:cs typeface="Roboto Condensed Regular"/>
                </a:rPr>
                <a:t>resolver.</a:t>
              </a:r>
              <a:endParaRPr lang="en-US" sz="1600"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TOOLS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595959"/>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chemeClr val="bg1">
              <a:lumMod val="65000"/>
            </a:schemeClr>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41430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600" fill="hold"/>
                                        <p:tgtEl>
                                          <p:spTgt spid="52"/>
                                        </p:tgtEl>
                                        <p:attrNameLst>
                                          <p:attrName>ppt_x</p:attrName>
                                        </p:attrNameLst>
                                      </p:cBhvr>
                                      <p:tavLst>
                                        <p:tav tm="0">
                                          <p:val>
                                            <p:strVal val="#ppt_x"/>
                                          </p:val>
                                        </p:tav>
                                        <p:tav tm="100000">
                                          <p:val>
                                            <p:strVal val="#ppt_x"/>
                                          </p:val>
                                        </p:tav>
                                      </p:tavLst>
                                    </p:anim>
                                    <p:anim calcmode="lin" valueType="num">
                                      <p:cBhvr additive="base">
                                        <p:cTn id="12"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2451795"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ANNIE</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latin typeface="Roboto Condensed Regular"/>
                  <a:cs typeface="Roboto Condensed Regular"/>
                </a:rPr>
                <a:t>ANNIE or A Nearly-New IE System is a system that contains different modules for NLP tasks. ANNIE is part of the GATE framework. ANNIE uses finite state transducers and JAPE rules to implement the modules. ANNIE has a tokenizer, gazetteer, sentence splitter, semantic tagger and name matcher.</a:t>
              </a:r>
              <a:endParaRPr lang="en-PH" sz="1600"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TOOLS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chemeClr val="tx1">
              <a:lumMod val="65000"/>
              <a:lumOff val="35000"/>
            </a:schemeClr>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A6A6A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85939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Roboto Condensed Bold" pitchFamily="2" charset="0"/>
                  <a:ea typeface="Roboto Condensed Bold" pitchFamily="2" charset="0"/>
                </a:rPr>
                <a:t>To determine the metrics for evaluating the information extraction </a:t>
              </a:r>
              <a:r>
                <a:rPr lang="en-PH" sz="2800" b="1" dirty="0" smtClean="0">
                  <a:latin typeface="Roboto Condensed Bold" pitchFamily="2" charset="0"/>
                  <a:ea typeface="Roboto Condensed Bold" pitchFamily="2" charset="0"/>
                </a:rPr>
                <a:t>system.</a:t>
              </a:r>
              <a:endParaRPr lang="en-PH" sz="2800" b="1" dirty="0">
                <a:latin typeface="Roboto Condensed Bold" pitchFamily="2" charset="0"/>
                <a:ea typeface="Roboto Condensed Bold" pitchFamily="2" charset="0"/>
              </a:endParaRPr>
            </a:p>
          </p:txBody>
        </p:sp>
      </p:grpSp>
      <p:grpSp>
        <p:nvGrpSpPr>
          <p:cNvPr id="12" name="Group 11"/>
          <p:cNvGrpSpPr/>
          <p:nvPr/>
        </p:nvGrpSpPr>
        <p:grpSpPr>
          <a:xfrm>
            <a:off x="4630567" y="1937660"/>
            <a:ext cx="3977640" cy="2880361"/>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a:latin typeface="Roboto Condensed Bold" pitchFamily="2" charset="0"/>
                  <a:ea typeface="Roboto Condensed Bold" pitchFamily="2" charset="0"/>
                </a:rPr>
                <a:t>In order to evaluate the information extraction system, the research will determine the metrics to measure the system’s </a:t>
              </a:r>
              <a:r>
                <a:rPr lang="en-PH" sz="2400" b="1" dirty="0" smtClean="0">
                  <a:latin typeface="Roboto Condensed Bold" pitchFamily="2" charset="0"/>
                  <a:ea typeface="Roboto Condensed Bold" pitchFamily="2" charset="0"/>
                </a:rPr>
                <a:t>performance.</a:t>
              </a:r>
              <a:endParaRPr lang="en-US" sz="24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93"/>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RESEARCH</a:t>
              </a: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2</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314962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F-MEASURE</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latin typeface="Roboto Condensed Regular"/>
                  <a:cs typeface="Roboto Condensed Regular"/>
                </a:rPr>
                <a:t>The two </a:t>
              </a:r>
              <a:r>
                <a:rPr lang="en-US" sz="1600" dirty="0" smtClean="0">
                  <a:solidFill>
                    <a:srgbClr val="000000"/>
                  </a:solidFill>
                  <a:latin typeface="Roboto Condensed Regular"/>
                  <a:cs typeface="Roboto Condensed Regular"/>
                </a:rPr>
                <a:t>metrics PRECISION and RECALL </a:t>
              </a:r>
              <a:r>
                <a:rPr lang="en-US" sz="1600" dirty="0">
                  <a:solidFill>
                    <a:srgbClr val="000000"/>
                  </a:solidFill>
                  <a:latin typeface="Roboto Condensed Regular"/>
                  <a:cs typeface="Roboto Condensed Regular"/>
                </a:rPr>
                <a:t>are often combined </a:t>
              </a:r>
              <a:r>
                <a:rPr lang="en-US" sz="1600" dirty="0" smtClean="0">
                  <a:solidFill>
                    <a:srgbClr val="000000"/>
                  </a:solidFill>
                  <a:latin typeface="Roboto Condensed Regular"/>
                  <a:cs typeface="Roboto Condensed Regular"/>
                </a:rPr>
                <a:t>and </a:t>
              </a:r>
              <a:r>
                <a:rPr lang="en-US" sz="1600" dirty="0">
                  <a:solidFill>
                    <a:srgbClr val="000000"/>
                  </a:solidFill>
                  <a:latin typeface="Roboto Condensed Regular"/>
                  <a:cs typeface="Roboto Condensed Regular"/>
                </a:rPr>
                <a:t>their harmonic mean known as the F-</a:t>
              </a:r>
              <a:r>
                <a:rPr lang="en-US" sz="1600" dirty="0" smtClean="0">
                  <a:solidFill>
                    <a:srgbClr val="000000"/>
                  </a:solidFill>
                  <a:latin typeface="Roboto Condensed Regular"/>
                  <a:cs typeface="Roboto Condensed Regular"/>
                </a:rPr>
                <a:t>measure.</a:t>
              </a:r>
              <a:endParaRPr lang="en-US" sz="1600" dirty="0">
                <a:solidFill>
                  <a:srgbClr val="000000"/>
                </a:solidFill>
                <a:latin typeface="Roboto Condensed Regular"/>
                <a:cs typeface="Roboto Condensed Regular"/>
              </a:endParaRP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KAPPA STATISTICS</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latin typeface="Roboto Condensed Regular"/>
                  <a:cs typeface="Roboto Condensed Regular"/>
                </a:rPr>
                <a:t>The kappa allows to measure agreement not only by chance alone. The kappa is the observed agreement beyond chance divided by the maximum agreement beyond chance that is possible for the dataset.</a:t>
              </a:r>
              <a:r>
                <a:rPr lang="en-PH" sz="1600" dirty="0">
                  <a:solidFill>
                    <a:srgbClr val="000000"/>
                  </a:solidFill>
                  <a:latin typeface="Roboto Condensed Regular"/>
                  <a:cs typeface="Roboto Condensed Regular"/>
                </a:rPr>
                <a:t> </a:t>
              </a:r>
              <a:endParaRPr lang="en-US" sz="1600"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EVALUATION METRICS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595959"/>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chemeClr val="bg1">
              <a:lumMod val="65000"/>
            </a:schemeClr>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grpSp>
        <p:nvGrpSpPr>
          <p:cNvPr id="6" name="Group 5"/>
          <p:cNvGrpSpPr/>
          <p:nvPr/>
        </p:nvGrpSpPr>
        <p:grpSpPr>
          <a:xfrm>
            <a:off x="487192" y="1937661"/>
            <a:ext cx="3980043" cy="2483040"/>
            <a:chOff x="487192" y="2198259"/>
            <a:chExt cx="3980043" cy="2222441"/>
          </a:xfrm>
        </p:grpSpPr>
        <p:sp>
          <p:nvSpPr>
            <p:cNvPr id="26" name="Rectangle 25"/>
            <p:cNvSpPr/>
            <p:nvPr/>
          </p:nvSpPr>
          <p:spPr>
            <a:xfrm>
              <a:off x="487192" y="2198259"/>
              <a:ext cx="3980043" cy="2222441"/>
            </a:xfrm>
            <a:prstGeom prst="rect">
              <a:avLst/>
            </a:prstGeom>
            <a:solidFill>
              <a:srgbClr val="FF6600">
                <a:alpha val="95000"/>
              </a:srgbClr>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Roboto Condensed Regular"/>
                <a:cs typeface="Roboto Condensed Regular"/>
              </a:endParaRPr>
            </a:p>
          </p:txBody>
        </p:sp>
        <p:pic>
          <p:nvPicPr>
            <p:cNvPr id="2" name="Picture 1"/>
            <p:cNvPicPr>
              <a:picLocks noChangeAspect="1"/>
            </p:cNvPicPr>
            <p:nvPr/>
          </p:nvPicPr>
          <p:blipFill>
            <a:blip r:embed="rId3"/>
            <a:stretch>
              <a:fillRect/>
            </a:stretch>
          </p:blipFill>
          <p:spPr>
            <a:xfrm>
              <a:off x="1042940" y="2343072"/>
              <a:ext cx="2852668" cy="1022515"/>
            </a:xfrm>
            <a:prstGeom prst="rect">
              <a:avLst/>
            </a:prstGeom>
          </p:spPr>
        </p:pic>
        <p:pic>
          <p:nvPicPr>
            <p:cNvPr id="3" name="Picture 2"/>
            <p:cNvPicPr>
              <a:picLocks noChangeAspect="1"/>
            </p:cNvPicPr>
            <p:nvPr/>
          </p:nvPicPr>
          <p:blipFill>
            <a:blip r:embed="rId4"/>
            <a:stretch>
              <a:fillRect/>
            </a:stretch>
          </p:blipFill>
          <p:spPr>
            <a:xfrm>
              <a:off x="1042940" y="3318851"/>
              <a:ext cx="2852668" cy="962629"/>
            </a:xfrm>
            <a:prstGeom prst="rect">
              <a:avLst/>
            </a:prstGeom>
          </p:spPr>
        </p:pic>
      </p:grpSp>
      <p:grpSp>
        <p:nvGrpSpPr>
          <p:cNvPr id="9" name="Group 8"/>
          <p:cNvGrpSpPr/>
          <p:nvPr/>
        </p:nvGrpSpPr>
        <p:grpSpPr>
          <a:xfrm>
            <a:off x="4643832" y="1937661"/>
            <a:ext cx="3980043" cy="2486045"/>
            <a:chOff x="4643832" y="2201265"/>
            <a:chExt cx="3980043" cy="2222441"/>
          </a:xfrm>
        </p:grpSpPr>
        <p:sp>
          <p:nvSpPr>
            <p:cNvPr id="27" name="Rectangle 26"/>
            <p:cNvSpPr/>
            <p:nvPr/>
          </p:nvSpPr>
          <p:spPr>
            <a:xfrm>
              <a:off x="4643832" y="2201265"/>
              <a:ext cx="3980043" cy="2222441"/>
            </a:xfrm>
            <a:prstGeom prst="rect">
              <a:avLst/>
            </a:prstGeom>
            <a:solidFill>
              <a:srgbClr val="67B312">
                <a:alpha val="95000"/>
              </a:srgbClr>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Roboto Condensed Regular"/>
                <a:cs typeface="Roboto Condensed Regular"/>
              </a:endParaRPr>
            </a:p>
          </p:txBody>
        </p:sp>
        <p:pic>
          <p:nvPicPr>
            <p:cNvPr id="8" name="Picture 7"/>
            <p:cNvPicPr>
              <a:picLocks noChangeAspect="1"/>
            </p:cNvPicPr>
            <p:nvPr/>
          </p:nvPicPr>
          <p:blipFill>
            <a:blip r:embed="rId5"/>
            <a:stretch>
              <a:fillRect/>
            </a:stretch>
          </p:blipFill>
          <p:spPr>
            <a:xfrm>
              <a:off x="5349168" y="2696551"/>
              <a:ext cx="2565400" cy="1244600"/>
            </a:xfrm>
            <a:prstGeom prst="rect">
              <a:avLst/>
            </a:prstGeom>
          </p:spPr>
        </p:pic>
      </p:grpSp>
    </p:spTree>
    <p:extLst>
      <p:ext uri="{BB962C8B-B14F-4D97-AF65-F5344CB8AC3E}">
        <p14:creationId xmlns:p14="http://schemas.microsoft.com/office/powerpoint/2010/main" val="300807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600" fill="hold"/>
                                        <p:tgtEl>
                                          <p:spTgt spid="52"/>
                                        </p:tgtEl>
                                        <p:attrNameLst>
                                          <p:attrName>ppt_x</p:attrName>
                                        </p:attrNameLst>
                                      </p:cBhvr>
                                      <p:tavLst>
                                        <p:tav tm="0">
                                          <p:val>
                                            <p:strVal val="#ppt_x"/>
                                          </p:val>
                                        </p:tav>
                                        <p:tav tm="100000">
                                          <p:val>
                                            <p:strVal val="#ppt_x"/>
                                          </p:val>
                                        </p:tav>
                                      </p:tavLst>
                                    </p:anim>
                                    <p:anim calcmode="lin" valueType="num">
                                      <p:cBhvr additive="base">
                                        <p:cTn id="16"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2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1" fill="hold" nodeType="clickEffect">
                                  <p:stCondLst>
                                    <p:cond delay="0"/>
                                  </p:stCondLst>
                                  <p:childTnLst>
                                    <p:animEffect transition="out" filter="wipe(up)">
                                      <p:cBhvr>
                                        <p:cTn id="25" dur="200"/>
                                        <p:tgtEl>
                                          <p:spTgt spid="6"/>
                                        </p:tgtEl>
                                      </p:cBhvr>
                                    </p:animEffect>
                                    <p:set>
                                      <p:cBhvr>
                                        <p:cTn id="26" dur="1" fill="hold">
                                          <p:stCondLst>
                                            <p:cond delay="199"/>
                                          </p:stCondLst>
                                        </p:cTn>
                                        <p:tgtEl>
                                          <p:spTgt spid="6"/>
                                        </p:tgtEl>
                                        <p:attrNameLst>
                                          <p:attrName>style.visibility</p:attrName>
                                        </p:attrNameLst>
                                      </p:cBhvr>
                                      <p:to>
                                        <p:strVal val="hidden"/>
                                      </p:to>
                                    </p:set>
                                  </p:childTnLst>
                                </p:cTn>
                              </p:par>
                              <p:par>
                                <p:cTn id="27" presetID="2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2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1" fill="hold" nodeType="clickEffect">
                                  <p:stCondLst>
                                    <p:cond delay="0"/>
                                  </p:stCondLst>
                                  <p:childTnLst>
                                    <p:animEffect transition="out" filter="wipe(up)">
                                      <p:cBhvr>
                                        <p:cTn id="33" dur="200"/>
                                        <p:tgtEl>
                                          <p:spTgt spid="9"/>
                                        </p:tgtEl>
                                      </p:cBhvr>
                                    </p:animEffect>
                                    <p:set>
                                      <p:cBhvr>
                                        <p:cTn id="34" dur="1" fill="hold">
                                          <p:stCondLst>
                                            <p:cond delay="1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b="1" dirty="0">
                  <a:latin typeface="Roboto Condensed Bold" pitchFamily="2" charset="0"/>
                  <a:ea typeface="Roboto Condensed Bold" pitchFamily="2" charset="0"/>
                </a:rPr>
                <a:t>Information extraction</a:t>
              </a:r>
              <a:r>
                <a:rPr lang="en-US" sz="2800" dirty="0">
                  <a:latin typeface="Roboto Condensed Bold" pitchFamily="2" charset="0"/>
                  <a:ea typeface="Roboto Condensed Bold" pitchFamily="2" charset="0"/>
                </a:rPr>
                <a:t> is the identification of class of events or relationship and the extraction of relevant arguments of the event or relationship inside a natural </a:t>
              </a:r>
              <a:r>
                <a:rPr lang="en-US" sz="2800" dirty="0" smtClean="0">
                  <a:latin typeface="Roboto Condensed Bold" pitchFamily="2" charset="0"/>
                  <a:ea typeface="Roboto Condensed Bold" pitchFamily="2" charset="0"/>
                </a:rPr>
                <a:t>language (Grisham, 1997).</a:t>
              </a:r>
              <a:endParaRPr lang="en-US" sz="2800"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a:t>
              </a:r>
              <a:r>
                <a:rPr lang="en-US" sz="2200" dirty="0" smtClean="0">
                  <a:solidFill>
                    <a:schemeClr val="bg1"/>
                  </a:solidFill>
                  <a:latin typeface="Roboto Condensed Bold" pitchFamily="2" charset="0"/>
                  <a:ea typeface="Roboto Condensed Bold" pitchFamily="2" charset="0"/>
                </a:rPr>
                <a:t>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Roboto Condensed Bold" pitchFamily="2" charset="0"/>
                <a:ea typeface="Roboto Condensed Bold" pitchFamily="2" charset="0"/>
              </a:rPr>
              <a:t>3</a:t>
            </a:r>
          </a:p>
        </p:txBody>
      </p:sp>
    </p:spTree>
    <p:extLst>
      <p:ext uri="{BB962C8B-B14F-4D97-AF65-F5344CB8AC3E}">
        <p14:creationId xmlns:p14="http://schemas.microsoft.com/office/powerpoint/2010/main" val="26415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630567" y="1937660"/>
            <a:ext cx="3977640" cy="841248"/>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TOKENIZER</a:t>
              </a:r>
              <a:endParaRPr lang="en-US" sz="2000" b="1" dirty="0">
                <a:latin typeface="Roboto Condensed Bold" pitchFamily="2" charset="0"/>
                <a:ea typeface="Roboto Condensed Bold" pitchFamily="2" charset="0"/>
              </a:endParaRPr>
            </a:p>
          </p:txBody>
        </p:sp>
      </p:grpSp>
      <p:grpSp>
        <p:nvGrpSpPr>
          <p:cNvPr id="15" name="Group 14"/>
          <p:cNvGrpSpPr/>
          <p:nvPr/>
        </p:nvGrpSpPr>
        <p:grpSpPr>
          <a:xfrm>
            <a:off x="4630567" y="2966360"/>
            <a:ext cx="3977640" cy="841248"/>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NORMALIZER</a:t>
              </a:r>
              <a:endParaRPr lang="en-US" sz="2000" b="1" dirty="0">
                <a:latin typeface="Roboto Condensed Bold" pitchFamily="2" charset="0"/>
                <a:ea typeface="Roboto Condensed Bold" pitchFamily="2" charset="0"/>
              </a:endParaRPr>
            </a:p>
          </p:txBody>
        </p:sp>
      </p:grpSp>
      <p:grpSp>
        <p:nvGrpSpPr>
          <p:cNvPr id="21" name="Group 20"/>
          <p:cNvGrpSpPr/>
          <p:nvPr/>
        </p:nvGrpSpPr>
        <p:grpSpPr>
          <a:xfrm>
            <a:off x="4630567" y="3982360"/>
            <a:ext cx="3977640" cy="841248"/>
            <a:chOff x="296816" y="3546379"/>
            <a:chExt cx="4165068" cy="558987"/>
          </a:xfrm>
        </p:grpSpPr>
        <p:sp>
          <p:nvSpPr>
            <p:cNvPr id="22" name="Rectangle 2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GAZETTEER</a:t>
              </a:r>
              <a:endParaRPr lang="en-US" sz="2000" b="1" dirty="0">
                <a:latin typeface="Roboto Condensed Bold" pitchFamily="2" charset="0"/>
                <a:ea typeface="Roboto Condensed Bold" pitchFamily="2" charset="0"/>
              </a:endParaRPr>
            </a:p>
          </p:txBody>
        </p:sp>
      </p:grpSp>
      <p:grpSp>
        <p:nvGrpSpPr>
          <p:cNvPr id="24" name="Group 23"/>
          <p:cNvGrpSpPr/>
          <p:nvPr/>
        </p:nvGrpSpPr>
        <p:grpSpPr>
          <a:xfrm>
            <a:off x="490367" y="1937660"/>
            <a:ext cx="3977640"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TEXT CLASSIFICATION</a:t>
              </a:r>
              <a:endParaRPr lang="en-US" sz="2000" b="1" dirty="0">
                <a:latin typeface="Roboto Condensed Bold" pitchFamily="2" charset="0"/>
                <a:ea typeface="Roboto Condensed Bold" pitchFamily="2" charset="0"/>
              </a:endParaRPr>
            </a:p>
          </p:txBody>
        </p:sp>
      </p:grpSp>
      <p:grpSp>
        <p:nvGrpSpPr>
          <p:cNvPr id="27" name="Group 26"/>
          <p:cNvGrpSpPr/>
          <p:nvPr/>
        </p:nvGrpSpPr>
        <p:grpSpPr>
          <a:xfrm>
            <a:off x="490367" y="2966360"/>
            <a:ext cx="3977640" cy="841248"/>
            <a:chOff x="296816" y="3546379"/>
            <a:chExt cx="4165068" cy="558987"/>
          </a:xfrm>
        </p:grpSpPr>
        <p:sp>
          <p:nvSpPr>
            <p:cNvPr id="28" name="Rectangle 27"/>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SENTENCE SPLITTER</a:t>
              </a:r>
              <a:endParaRPr lang="en-US" sz="2000" b="1" dirty="0">
                <a:latin typeface="Roboto Condensed Bold" pitchFamily="2" charset="0"/>
                <a:ea typeface="Roboto Condensed Bold" pitchFamily="2" charset="0"/>
              </a:endParaRPr>
            </a:p>
          </p:txBody>
        </p:sp>
      </p:grpSp>
      <p:grpSp>
        <p:nvGrpSpPr>
          <p:cNvPr id="31" name="Group 30"/>
          <p:cNvGrpSpPr/>
          <p:nvPr/>
        </p:nvGrpSpPr>
        <p:grpSpPr>
          <a:xfrm>
            <a:off x="490367" y="3982360"/>
            <a:ext cx="3977640" cy="841248"/>
            <a:chOff x="296816" y="3546379"/>
            <a:chExt cx="4165068" cy="558987"/>
          </a:xfrm>
        </p:grpSpPr>
        <p:sp>
          <p:nvSpPr>
            <p:cNvPr id="32" name="Rectangle 3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POS TAGGER</a:t>
              </a:r>
              <a:endParaRPr lang="en-US" sz="2000" b="1" dirty="0">
                <a:latin typeface="Roboto Condensed Bold" pitchFamily="2" charset="0"/>
                <a:ea typeface="Roboto Condensed Bold" pitchFamily="2" charset="0"/>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latin typeface="Roboto Condensed Bold" pitchFamily="2" charset="0"/>
                <a:ea typeface="Roboto Condensed Bold" pitchFamily="2" charset="0"/>
              </a:rPr>
              <a:t>3</a:t>
            </a:r>
          </a:p>
        </p:txBody>
      </p:sp>
    </p:spTree>
    <p:extLst>
      <p:ext uri="{BB962C8B-B14F-4D97-AF65-F5344CB8AC3E}">
        <p14:creationId xmlns:p14="http://schemas.microsoft.com/office/powerpoint/2010/main" val="12788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600" fill="hold"/>
                                        <p:tgtEl>
                                          <p:spTgt spid="15"/>
                                        </p:tgtEl>
                                        <p:attrNameLst>
                                          <p:attrName>ppt_x</p:attrName>
                                        </p:attrNameLst>
                                      </p:cBhvr>
                                      <p:tavLst>
                                        <p:tav tm="0">
                                          <p:val>
                                            <p:strVal val="#ppt_x"/>
                                          </p:val>
                                        </p:tav>
                                        <p:tav tm="100000">
                                          <p:val>
                                            <p:strVal val="#ppt_x"/>
                                          </p:val>
                                        </p:tav>
                                      </p:tavLst>
                                    </p:anim>
                                    <p:anim calcmode="lin" valueType="num">
                                      <p:cBhvr additive="base">
                                        <p:cTn id="16" dur="6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decel="40000" fill="hold" nodeType="withEffect">
                                  <p:stCondLst>
                                    <p:cond delay="1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600" fill="hold"/>
                                        <p:tgtEl>
                                          <p:spTgt spid="21"/>
                                        </p:tgtEl>
                                        <p:attrNameLst>
                                          <p:attrName>ppt_x</p:attrName>
                                        </p:attrNameLst>
                                      </p:cBhvr>
                                      <p:tavLst>
                                        <p:tav tm="0">
                                          <p:val>
                                            <p:strVal val="#ppt_x"/>
                                          </p:val>
                                        </p:tav>
                                        <p:tav tm="100000">
                                          <p:val>
                                            <p:strVal val="#ppt_x"/>
                                          </p:val>
                                        </p:tav>
                                      </p:tavLst>
                                    </p:anim>
                                    <p:anim calcmode="lin" valueType="num">
                                      <p:cBhvr additive="base">
                                        <p:cTn id="20" dur="6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decel="40000" fill="hold" nodeType="withEffect">
                                  <p:stCondLst>
                                    <p:cond delay="1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600" fill="hold"/>
                                        <p:tgtEl>
                                          <p:spTgt spid="24"/>
                                        </p:tgtEl>
                                        <p:attrNameLst>
                                          <p:attrName>ppt_x</p:attrName>
                                        </p:attrNameLst>
                                      </p:cBhvr>
                                      <p:tavLst>
                                        <p:tav tm="0">
                                          <p:val>
                                            <p:strVal val="#ppt_x"/>
                                          </p:val>
                                        </p:tav>
                                        <p:tav tm="100000">
                                          <p:val>
                                            <p:strVal val="#ppt_x"/>
                                          </p:val>
                                        </p:tav>
                                      </p:tavLst>
                                    </p:anim>
                                    <p:anim calcmode="lin" valueType="num">
                                      <p:cBhvr additive="base">
                                        <p:cTn id="24" dur="6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decel="40000" fill="hold" nodeType="withEffect">
                                  <p:stCondLst>
                                    <p:cond delay="1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600" fill="hold"/>
                                        <p:tgtEl>
                                          <p:spTgt spid="27"/>
                                        </p:tgtEl>
                                        <p:attrNameLst>
                                          <p:attrName>ppt_x</p:attrName>
                                        </p:attrNameLst>
                                      </p:cBhvr>
                                      <p:tavLst>
                                        <p:tav tm="0">
                                          <p:val>
                                            <p:strVal val="#ppt_x"/>
                                          </p:val>
                                        </p:tav>
                                        <p:tav tm="100000">
                                          <p:val>
                                            <p:strVal val="#ppt_x"/>
                                          </p:val>
                                        </p:tav>
                                      </p:tavLst>
                                    </p:anim>
                                    <p:anim calcmode="lin" valueType="num">
                                      <p:cBhvr additive="base">
                                        <p:cTn id="28" dur="6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decel="40000" fill="hold" nodeType="withEffect">
                                  <p:stCondLst>
                                    <p:cond delay="10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600" fill="hold"/>
                                        <p:tgtEl>
                                          <p:spTgt spid="31"/>
                                        </p:tgtEl>
                                        <p:attrNameLst>
                                          <p:attrName>ppt_x</p:attrName>
                                        </p:attrNameLst>
                                      </p:cBhvr>
                                      <p:tavLst>
                                        <p:tav tm="0">
                                          <p:val>
                                            <p:strVal val="#ppt_x"/>
                                          </p:val>
                                        </p:tav>
                                        <p:tav tm="100000">
                                          <p:val>
                                            <p:strVal val="#ppt_x"/>
                                          </p:val>
                                        </p:tav>
                                      </p:tavLst>
                                    </p:anim>
                                    <p:anim calcmode="lin" valueType="num">
                                      <p:cBhvr additive="base">
                                        <p:cTn id="32" dur="6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395367" y="2953660"/>
            <a:ext cx="3977640" cy="841248"/>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COREFERENCE RESOLUTION</a:t>
              </a:r>
              <a:endParaRPr lang="en-US" sz="2000" b="1" dirty="0">
                <a:latin typeface="Roboto Condensed Bold" pitchFamily="2" charset="0"/>
                <a:ea typeface="Roboto Condensed Bold" pitchFamily="2" charset="0"/>
              </a:endParaRPr>
            </a:p>
          </p:txBody>
        </p:sp>
      </p:grpSp>
      <p:grpSp>
        <p:nvGrpSpPr>
          <p:cNvPr id="24" name="Group 23"/>
          <p:cNvGrpSpPr/>
          <p:nvPr/>
        </p:nvGrpSpPr>
        <p:grpSpPr>
          <a:xfrm>
            <a:off x="2395367" y="1937660"/>
            <a:ext cx="3977640"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LEMMATIZER</a:t>
              </a:r>
              <a:endParaRPr lang="en-US" sz="2000" b="1" dirty="0">
                <a:latin typeface="Roboto Condensed Bold" pitchFamily="2" charset="0"/>
                <a:ea typeface="Roboto Condensed Bold" pitchFamily="2" charset="0"/>
              </a:endParaRPr>
            </a:p>
          </p:txBody>
        </p:sp>
      </p:grpSp>
      <p:grpSp>
        <p:nvGrpSpPr>
          <p:cNvPr id="27" name="Group 26"/>
          <p:cNvGrpSpPr/>
          <p:nvPr/>
        </p:nvGrpSpPr>
        <p:grpSpPr>
          <a:xfrm>
            <a:off x="2395367" y="3982360"/>
            <a:ext cx="3977640" cy="841248"/>
            <a:chOff x="296816" y="3546379"/>
            <a:chExt cx="4165068" cy="558987"/>
          </a:xfrm>
        </p:grpSpPr>
        <p:sp>
          <p:nvSpPr>
            <p:cNvPr id="28" name="Rectangle 27"/>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NAMED ENTITY RECOGNITION</a:t>
              </a:r>
              <a:endParaRPr lang="en-US"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603771"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42369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1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600" fill="hold"/>
                                        <p:tgtEl>
                                          <p:spTgt spid="12"/>
                                        </p:tgtEl>
                                        <p:attrNameLst>
                                          <p:attrName>ppt_x</p:attrName>
                                        </p:attrNameLst>
                                      </p:cBhvr>
                                      <p:tavLst>
                                        <p:tav tm="0">
                                          <p:val>
                                            <p:strVal val="#ppt_x"/>
                                          </p:val>
                                        </p:tav>
                                        <p:tav tm="100000">
                                          <p:val>
                                            <p:strVal val="#ppt_x"/>
                                          </p:val>
                                        </p:tav>
                                      </p:tavLst>
                                    </p:anim>
                                    <p:anim calcmode="lin" valueType="num">
                                      <p:cBhvr additive="base">
                                        <p:cTn id="8" dur="6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600" fill="hold"/>
                                        <p:tgtEl>
                                          <p:spTgt spid="24"/>
                                        </p:tgtEl>
                                        <p:attrNameLst>
                                          <p:attrName>ppt_x</p:attrName>
                                        </p:attrNameLst>
                                      </p:cBhvr>
                                      <p:tavLst>
                                        <p:tav tm="0">
                                          <p:val>
                                            <p:strVal val="#ppt_x"/>
                                          </p:val>
                                        </p:tav>
                                        <p:tav tm="100000">
                                          <p:val>
                                            <p:strVal val="#ppt_x"/>
                                          </p:val>
                                        </p:tav>
                                      </p:tavLst>
                                    </p:anim>
                                    <p:anim calcmode="lin" valueType="num">
                                      <p:cBhvr additive="base">
                                        <p:cTn id="12" dur="6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600" fill="hold"/>
                                        <p:tgtEl>
                                          <p:spTgt spid="27"/>
                                        </p:tgtEl>
                                        <p:attrNameLst>
                                          <p:attrName>ppt_x</p:attrName>
                                        </p:attrNameLst>
                                      </p:cBhvr>
                                      <p:tavLst>
                                        <p:tav tm="0">
                                          <p:val>
                                            <p:strVal val="#ppt_x"/>
                                          </p:val>
                                        </p:tav>
                                        <p:tav tm="100000">
                                          <p:val>
                                            <p:strVal val="#ppt_x"/>
                                          </p:val>
                                        </p:tav>
                                      </p:tavLst>
                                    </p:anim>
                                    <p:anim calcmode="lin" valueType="num">
                                      <p:cBhvr additive="base">
                                        <p:cTn id="16" dur="6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3459316"/>
            <a:ext cx="3980044" cy="1367297"/>
            <a:chOff x="487963" y="3459316"/>
            <a:chExt cx="3980044" cy="1367297"/>
          </a:xfrm>
        </p:grpSpPr>
        <p:sp>
          <p:nvSpPr>
            <p:cNvPr id="41" name="Rectangle 40"/>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CIRAVEGNA &amp; LAVELLI. (2004)</a:t>
              </a:r>
              <a:endParaRPr lang="en-US" sz="1400" b="1" dirty="0">
                <a:latin typeface="Roboto Condensed Regular"/>
                <a:cs typeface="Roboto Condensed Regular"/>
              </a:endParaRPr>
            </a:p>
          </p:txBody>
        </p:sp>
        <p:sp>
          <p:nvSpPr>
            <p:cNvPr id="43" name="Rectangle 42"/>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LearningPinocchio</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44" name="Group 43"/>
          <p:cNvGrpSpPr/>
          <p:nvPr/>
        </p:nvGrpSpPr>
        <p:grpSpPr>
          <a:xfrm>
            <a:off x="487192" y="1937660"/>
            <a:ext cx="3980044" cy="1367297"/>
            <a:chOff x="487963" y="3459316"/>
            <a:chExt cx="3980044" cy="1367297"/>
          </a:xfrm>
        </p:grpSpPr>
        <p:sp>
          <p:nvSpPr>
            <p:cNvPr id="45" name="Rectangle 44"/>
            <p:cNvSpPr/>
            <p:nvPr/>
          </p:nvSpPr>
          <p:spPr>
            <a:xfrm>
              <a:off x="490367" y="3459316"/>
              <a:ext cx="3977640" cy="1364291"/>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AONE ET AL. (1998)</a:t>
              </a:r>
              <a:endParaRPr lang="en-US" sz="1400" b="1" dirty="0">
                <a:latin typeface="Roboto Condensed Regular"/>
                <a:cs typeface="Roboto Condensed Regular"/>
              </a:endParaRPr>
            </a:p>
          </p:txBody>
        </p:sp>
        <p:sp>
          <p:nvSpPr>
            <p:cNvPr id="47" name="Rectangle 46"/>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IE</a:t>
              </a:r>
              <a:r>
                <a:rPr lang="en-US" sz="1600" baseline="30000" dirty="0" smtClean="0">
                  <a:solidFill>
                    <a:schemeClr val="tx1"/>
                  </a:solidFill>
                  <a:latin typeface="Roboto Condensed Regular"/>
                  <a:cs typeface="Roboto Condensed Regular"/>
                </a:rPr>
                <a:t>2</a:t>
              </a:r>
              <a:r>
                <a:rPr lang="en-US" sz="1600" dirty="0" smtClean="0">
                  <a:solidFill>
                    <a:schemeClr val="tx1"/>
                  </a:solidFill>
                  <a:latin typeface="Roboto Condensed Regular"/>
                  <a:cs typeface="Roboto Condensed Regular"/>
                </a:rPr>
                <a:t> Information Extraction System</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48" name="Group 47"/>
          <p:cNvGrpSpPr/>
          <p:nvPr/>
        </p:nvGrpSpPr>
        <p:grpSpPr>
          <a:xfrm>
            <a:off x="4641428" y="1937660"/>
            <a:ext cx="3980044" cy="1367297"/>
            <a:chOff x="487963" y="3459316"/>
            <a:chExt cx="3980044" cy="1367297"/>
          </a:xfrm>
        </p:grpSpPr>
        <p:sp>
          <p:nvSpPr>
            <p:cNvPr id="49" name="Rectangle 48"/>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TURMO &amp; RODRIGUEZ (2000)</a:t>
              </a:r>
              <a:endParaRPr lang="en-US" sz="1400" b="1" dirty="0">
                <a:latin typeface="Roboto Condensed Regular"/>
                <a:cs typeface="Roboto Condensed Regular"/>
              </a:endParaRPr>
            </a:p>
          </p:txBody>
        </p:sp>
        <p:sp>
          <p:nvSpPr>
            <p:cNvPr id="51" name="Rectangle 50"/>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EVIUS Information Extraction System</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52" name="Group 51"/>
          <p:cNvGrpSpPr/>
          <p:nvPr/>
        </p:nvGrpSpPr>
        <p:grpSpPr>
          <a:xfrm>
            <a:off x="4643832" y="3456310"/>
            <a:ext cx="3980044" cy="1367297"/>
            <a:chOff x="487963" y="3459316"/>
            <a:chExt cx="3980044" cy="1367297"/>
          </a:xfrm>
        </p:grpSpPr>
        <p:sp>
          <p:nvSpPr>
            <p:cNvPr id="53" name="Rectangle 52"/>
            <p:cNvSpPr/>
            <p:nvPr/>
          </p:nvSpPr>
          <p:spPr>
            <a:xfrm>
              <a:off x="490367" y="3459316"/>
              <a:ext cx="3977640" cy="136429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CHUA ET AL. (2013)</a:t>
              </a:r>
              <a:endParaRPr lang="en-US" sz="1400" b="1" dirty="0">
                <a:latin typeface="Roboto Condensed Regular"/>
                <a:cs typeface="Roboto Condensed Regular"/>
              </a:endParaRPr>
            </a:p>
          </p:txBody>
        </p:sp>
        <p:sp>
          <p:nvSpPr>
            <p:cNvPr id="55" name="Rectangle 54"/>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SOMIDIA Information Extraction System</a:t>
              </a:r>
            </a:p>
            <a:p>
              <a:pPr algn="ctr"/>
              <a:r>
                <a:rPr lang="en-US" sz="1600" dirty="0" smtClean="0">
                  <a:solidFill>
                    <a:schemeClr val="tx1"/>
                  </a:solidFill>
                  <a:latin typeface="Roboto Condensed Regular"/>
                  <a:cs typeface="Roboto Condensed Regular"/>
                </a:rPr>
                <a:t>(Adaptive-Based Architecture)</a:t>
              </a:r>
              <a:endParaRPr lang="en-US" sz="1600" dirty="0">
                <a:solidFill>
                  <a:schemeClr val="tx1"/>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SYSTEMS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138232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600" fill="hold"/>
                                        <p:tgtEl>
                                          <p:spTgt spid="44"/>
                                        </p:tgtEl>
                                        <p:attrNameLst>
                                          <p:attrName>ppt_x</p:attrName>
                                        </p:attrNameLst>
                                      </p:cBhvr>
                                      <p:tavLst>
                                        <p:tav tm="0">
                                          <p:val>
                                            <p:strVal val="#ppt_x"/>
                                          </p:val>
                                        </p:tav>
                                        <p:tav tm="100000">
                                          <p:val>
                                            <p:strVal val="#ppt_x"/>
                                          </p:val>
                                        </p:tav>
                                      </p:tavLst>
                                    </p:anim>
                                    <p:anim calcmode="lin" valueType="num">
                                      <p:cBhvr additive="base">
                                        <p:cTn id="12" dur="600" fill="hold"/>
                                        <p:tgtEl>
                                          <p:spTgt spid="44"/>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600" fill="hold"/>
                                        <p:tgtEl>
                                          <p:spTgt spid="48"/>
                                        </p:tgtEl>
                                        <p:attrNameLst>
                                          <p:attrName>ppt_x</p:attrName>
                                        </p:attrNameLst>
                                      </p:cBhvr>
                                      <p:tavLst>
                                        <p:tav tm="0">
                                          <p:val>
                                            <p:strVal val="#ppt_x"/>
                                          </p:val>
                                        </p:tav>
                                        <p:tav tm="100000">
                                          <p:val>
                                            <p:strVal val="#ppt_x"/>
                                          </p:val>
                                        </p:tav>
                                      </p:tavLst>
                                    </p:anim>
                                    <p:anim calcmode="lin" valueType="num">
                                      <p:cBhvr additive="base">
                                        <p:cTn id="16" dur="6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1" decel="5000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600" fill="hold"/>
                                        <p:tgtEl>
                                          <p:spTgt spid="40"/>
                                        </p:tgtEl>
                                        <p:attrNameLst>
                                          <p:attrName>ppt_x</p:attrName>
                                        </p:attrNameLst>
                                      </p:cBhvr>
                                      <p:tavLst>
                                        <p:tav tm="0">
                                          <p:val>
                                            <p:strVal val="#ppt_x"/>
                                          </p:val>
                                        </p:tav>
                                        <p:tav tm="100000">
                                          <p:val>
                                            <p:strVal val="#ppt_x"/>
                                          </p:val>
                                        </p:tav>
                                      </p:tavLst>
                                    </p:anim>
                                    <p:anim calcmode="lin" valueType="num">
                                      <p:cBhvr additive="base">
                                        <p:cTn id="20" dur="6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1" decel="5000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600" fill="hold"/>
                                        <p:tgtEl>
                                          <p:spTgt spid="52"/>
                                        </p:tgtEl>
                                        <p:attrNameLst>
                                          <p:attrName>ppt_x</p:attrName>
                                        </p:attrNameLst>
                                      </p:cBhvr>
                                      <p:tavLst>
                                        <p:tav tm="0">
                                          <p:val>
                                            <p:strVal val="#ppt_x"/>
                                          </p:val>
                                        </p:tav>
                                        <p:tav tm="100000">
                                          <p:val>
                                            <p:strVal val="#ppt_x"/>
                                          </p:val>
                                        </p:tav>
                                      </p:tavLst>
                                    </p:anim>
                                    <p:anim calcmode="lin" valueType="num">
                                      <p:cBhvr additive="base">
                                        <p:cTn id="24"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2016" y="114846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OVERVIEW OF THE CURRENT STATE OF TECHNOLOGY</a:t>
              </a:r>
            </a:p>
          </p:txBody>
        </p:sp>
      </p:grpSp>
      <p:grpSp>
        <p:nvGrpSpPr>
          <p:cNvPr id="13" name="Group 12"/>
          <p:cNvGrpSpPr/>
          <p:nvPr/>
        </p:nvGrpSpPr>
        <p:grpSpPr>
          <a:xfrm>
            <a:off x="472010" y="183428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OBJECTIVES &amp; SCOPE AND LIMITATIONS OF THE RESEARCH</a:t>
              </a:r>
            </a:p>
          </p:txBody>
        </p:sp>
      </p:grpSp>
      <p:grpSp>
        <p:nvGrpSpPr>
          <p:cNvPr id="17" name="Group 16"/>
          <p:cNvGrpSpPr/>
          <p:nvPr/>
        </p:nvGrpSpPr>
        <p:grpSpPr>
          <a:xfrm>
            <a:off x="472004" y="252011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b="1" dirty="0" smtClean="0">
                  <a:solidFill>
                    <a:schemeClr val="tx1">
                      <a:lumMod val="85000"/>
                      <a:lumOff val="15000"/>
                    </a:schemeClr>
                  </a:solidFill>
                  <a:latin typeface="Roboto Condensed Bold" pitchFamily="2" charset="0"/>
                  <a:ea typeface="Roboto Condensed Bold" pitchFamily="2" charset="0"/>
                </a:rPr>
                <a:t>THE THEORETICAL FRAMEWORK</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4239420"/>
            <a:ext cx="9296400" cy="1600200"/>
            <a:chOff x="-76200" y="4239420"/>
            <a:chExt cx="9296400" cy="1600200"/>
          </a:xfrm>
          <a:solidFill>
            <a:srgbClr val="00206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grp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err="1">
                <a:latin typeface="Roboto Condensed Bold" pitchFamily="2" charset="0"/>
                <a:ea typeface="Roboto Condensed Bold" pitchFamily="2" charset="0"/>
              </a:rPr>
              <a:t>i</a:t>
            </a: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078264812"/>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 calcmode="lin" valueType="num">
                                      <p:cBhvr>
                                        <p:cTn id="9" dur="200" fill="hold"/>
                                        <p:tgtEl>
                                          <p:spTgt spid="5"/>
                                        </p:tgtEl>
                                        <p:attrNameLst>
                                          <p:attrName>style.rotation</p:attrName>
                                        </p:attrNameLst>
                                      </p:cBhvr>
                                      <p:tavLst>
                                        <p:tav tm="0">
                                          <p:val>
                                            <p:fltVal val="90"/>
                                          </p:val>
                                        </p:tav>
                                        <p:tav tm="100000">
                                          <p:val>
                                            <p:fltVal val="0"/>
                                          </p:val>
                                        </p:tav>
                                      </p:tavLst>
                                    </p:anim>
                                    <p:animEffect transition="in" filter="fade">
                                      <p:cBhvr>
                                        <p:cTn id="10" dur="200"/>
                                        <p:tgtEl>
                                          <p:spTgt spid="5"/>
                                        </p:tgtEl>
                                      </p:cBhvr>
                                    </p:animEffect>
                                  </p:childTnLst>
                                </p:cTn>
                              </p:par>
                              <p:par>
                                <p:cTn id="11" presetID="2" presetClass="entr" presetSubtype="8" decel="4000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600" fill="hold"/>
                                        <p:tgtEl>
                                          <p:spTgt spid="8"/>
                                        </p:tgtEl>
                                        <p:attrNameLst>
                                          <p:attrName>ppt_x</p:attrName>
                                        </p:attrNameLst>
                                      </p:cBhvr>
                                      <p:tavLst>
                                        <p:tav tm="0">
                                          <p:val>
                                            <p:strVal val="0-#ppt_w/2"/>
                                          </p:val>
                                        </p:tav>
                                        <p:tav tm="100000">
                                          <p:val>
                                            <p:strVal val="#ppt_x"/>
                                          </p:val>
                                        </p:tav>
                                      </p:tavLst>
                                    </p:anim>
                                    <p:anim calcmode="lin" valueType="num">
                                      <p:cBhvr additive="base">
                                        <p:cTn id="14" dur="6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8" decel="40000" fill="hold" nodeType="withEffect">
                                  <p:stCondLst>
                                    <p:cond delay="5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600" fill="hold"/>
                                        <p:tgtEl>
                                          <p:spTgt spid="13"/>
                                        </p:tgtEl>
                                        <p:attrNameLst>
                                          <p:attrName>ppt_x</p:attrName>
                                        </p:attrNameLst>
                                      </p:cBhvr>
                                      <p:tavLst>
                                        <p:tav tm="0">
                                          <p:val>
                                            <p:strVal val="0-#ppt_w/2"/>
                                          </p:val>
                                        </p:tav>
                                        <p:tav tm="100000">
                                          <p:val>
                                            <p:strVal val="#ppt_x"/>
                                          </p:val>
                                        </p:tav>
                                      </p:tavLst>
                                    </p:anim>
                                    <p:anim calcmode="lin" valueType="num">
                                      <p:cBhvr additive="base">
                                        <p:cTn id="18" dur="6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decel="40000" fill="hold" nodeType="withEffect">
                                  <p:stCondLst>
                                    <p:cond delay="10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600" fill="hold"/>
                                        <p:tgtEl>
                                          <p:spTgt spid="17"/>
                                        </p:tgtEl>
                                        <p:attrNameLst>
                                          <p:attrName>ppt_x</p:attrName>
                                        </p:attrNameLst>
                                      </p:cBhvr>
                                      <p:tavLst>
                                        <p:tav tm="0">
                                          <p:val>
                                            <p:strVal val="0-#ppt_w/2"/>
                                          </p:val>
                                        </p:tav>
                                        <p:tav tm="100000">
                                          <p:val>
                                            <p:strVal val="#ppt_x"/>
                                          </p:val>
                                        </p:tav>
                                      </p:tavLst>
                                    </p:anim>
                                    <p:anim calcmode="lin" valueType="num">
                                      <p:cBhvr additive="base">
                                        <p:cTn id="22" dur="6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2" decel="40000" fill="hold" nodeType="clickEffect">
                                  <p:stCondLst>
                                    <p:cond delay="0"/>
                                  </p:stCondLst>
                                  <p:childTnLst>
                                    <p:anim calcmode="lin" valueType="num">
                                      <p:cBhvr additive="base">
                                        <p:cTn id="26" dur="600"/>
                                        <p:tgtEl>
                                          <p:spTgt spid="8"/>
                                        </p:tgtEl>
                                        <p:attrNameLst>
                                          <p:attrName>ppt_x</p:attrName>
                                        </p:attrNameLst>
                                      </p:cBhvr>
                                      <p:tavLst>
                                        <p:tav tm="0">
                                          <p:val>
                                            <p:strVal val="ppt_x"/>
                                          </p:val>
                                        </p:tav>
                                        <p:tav tm="100000">
                                          <p:val>
                                            <p:strVal val="1+ppt_w/2"/>
                                          </p:val>
                                        </p:tav>
                                      </p:tavLst>
                                    </p:anim>
                                    <p:anim calcmode="lin" valueType="num">
                                      <p:cBhvr additive="base">
                                        <p:cTn id="27" dur="600"/>
                                        <p:tgtEl>
                                          <p:spTgt spid="8"/>
                                        </p:tgtEl>
                                        <p:attrNameLst>
                                          <p:attrName>ppt_y</p:attrName>
                                        </p:attrNameLst>
                                      </p:cBhvr>
                                      <p:tavLst>
                                        <p:tav tm="0">
                                          <p:val>
                                            <p:strVal val="ppt_y"/>
                                          </p:val>
                                        </p:tav>
                                        <p:tav tm="100000">
                                          <p:val>
                                            <p:strVal val="ppt_y"/>
                                          </p:val>
                                        </p:tav>
                                      </p:tavLst>
                                    </p:anim>
                                    <p:set>
                                      <p:cBhvr>
                                        <p:cTn id="28" dur="1" fill="hold">
                                          <p:stCondLst>
                                            <p:cond delay="599"/>
                                          </p:stCondLst>
                                        </p:cTn>
                                        <p:tgtEl>
                                          <p:spTgt spid="8"/>
                                        </p:tgtEl>
                                        <p:attrNameLst>
                                          <p:attrName>style.visibility</p:attrName>
                                        </p:attrNameLst>
                                      </p:cBhvr>
                                      <p:to>
                                        <p:strVal val="hidden"/>
                                      </p:to>
                                    </p:set>
                                  </p:childTnLst>
                                </p:cTn>
                              </p:par>
                              <p:par>
                                <p:cTn id="29" presetID="2" presetClass="exit" presetSubtype="2" decel="40000" fill="hold" nodeType="withEffect">
                                  <p:stCondLst>
                                    <p:cond delay="50"/>
                                  </p:stCondLst>
                                  <p:childTnLst>
                                    <p:anim calcmode="lin" valueType="num">
                                      <p:cBhvr additive="base">
                                        <p:cTn id="30" dur="600"/>
                                        <p:tgtEl>
                                          <p:spTgt spid="13"/>
                                        </p:tgtEl>
                                        <p:attrNameLst>
                                          <p:attrName>ppt_x</p:attrName>
                                        </p:attrNameLst>
                                      </p:cBhvr>
                                      <p:tavLst>
                                        <p:tav tm="0">
                                          <p:val>
                                            <p:strVal val="ppt_x"/>
                                          </p:val>
                                        </p:tav>
                                        <p:tav tm="100000">
                                          <p:val>
                                            <p:strVal val="1+ppt_w/2"/>
                                          </p:val>
                                        </p:tav>
                                      </p:tavLst>
                                    </p:anim>
                                    <p:anim calcmode="lin" valueType="num">
                                      <p:cBhvr additive="base">
                                        <p:cTn id="31" dur="600"/>
                                        <p:tgtEl>
                                          <p:spTgt spid="13"/>
                                        </p:tgtEl>
                                        <p:attrNameLst>
                                          <p:attrName>ppt_y</p:attrName>
                                        </p:attrNameLst>
                                      </p:cBhvr>
                                      <p:tavLst>
                                        <p:tav tm="0">
                                          <p:val>
                                            <p:strVal val="ppt_y"/>
                                          </p:val>
                                        </p:tav>
                                        <p:tav tm="100000">
                                          <p:val>
                                            <p:strVal val="ppt_y"/>
                                          </p:val>
                                        </p:tav>
                                      </p:tavLst>
                                    </p:anim>
                                    <p:set>
                                      <p:cBhvr>
                                        <p:cTn id="32" dur="1" fill="hold">
                                          <p:stCondLst>
                                            <p:cond delay="599"/>
                                          </p:stCondLst>
                                        </p:cTn>
                                        <p:tgtEl>
                                          <p:spTgt spid="13"/>
                                        </p:tgtEl>
                                        <p:attrNameLst>
                                          <p:attrName>style.visibility</p:attrName>
                                        </p:attrNameLst>
                                      </p:cBhvr>
                                      <p:to>
                                        <p:strVal val="hidden"/>
                                      </p:to>
                                    </p:set>
                                  </p:childTnLst>
                                </p:cTn>
                              </p:par>
                              <p:par>
                                <p:cTn id="33" presetID="2" presetClass="exit" presetSubtype="2" decel="40000" fill="hold" nodeType="withEffect">
                                  <p:stCondLst>
                                    <p:cond delay="100"/>
                                  </p:stCondLst>
                                  <p:childTnLst>
                                    <p:anim calcmode="lin" valueType="num">
                                      <p:cBhvr additive="base">
                                        <p:cTn id="34" dur="600"/>
                                        <p:tgtEl>
                                          <p:spTgt spid="17"/>
                                        </p:tgtEl>
                                        <p:attrNameLst>
                                          <p:attrName>ppt_x</p:attrName>
                                        </p:attrNameLst>
                                      </p:cBhvr>
                                      <p:tavLst>
                                        <p:tav tm="0">
                                          <p:val>
                                            <p:strVal val="ppt_x"/>
                                          </p:val>
                                        </p:tav>
                                        <p:tav tm="100000">
                                          <p:val>
                                            <p:strVal val="1+ppt_w/2"/>
                                          </p:val>
                                        </p:tav>
                                      </p:tavLst>
                                    </p:anim>
                                    <p:anim calcmode="lin" valueType="num">
                                      <p:cBhvr additive="base">
                                        <p:cTn id="35" dur="600"/>
                                        <p:tgtEl>
                                          <p:spTgt spid="17"/>
                                        </p:tgtEl>
                                        <p:attrNameLst>
                                          <p:attrName>ppt_y</p:attrName>
                                        </p:attrNameLst>
                                      </p:cBhvr>
                                      <p:tavLst>
                                        <p:tav tm="0">
                                          <p:val>
                                            <p:strVal val="ppt_y"/>
                                          </p:val>
                                        </p:tav>
                                        <p:tav tm="100000">
                                          <p:val>
                                            <p:strVal val="ppt_y"/>
                                          </p:val>
                                        </p:tav>
                                      </p:tavLst>
                                    </p:anim>
                                    <p:set>
                                      <p:cBhvr>
                                        <p:cTn id="36" dur="1" fill="hold">
                                          <p:stCondLst>
                                            <p:cond delay="5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432920" y="2518547"/>
            <a:ext cx="3980044" cy="1367297"/>
            <a:chOff x="487963" y="3459316"/>
            <a:chExt cx="3980044" cy="1367297"/>
          </a:xfrm>
        </p:grpSpPr>
        <p:sp>
          <p:nvSpPr>
            <p:cNvPr id="45" name="Rectangle 44"/>
            <p:cNvSpPr/>
            <p:nvPr/>
          </p:nvSpPr>
          <p:spPr>
            <a:xfrm>
              <a:off x="490367" y="3459316"/>
              <a:ext cx="3977640" cy="1364291"/>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POIBEAU (2001)</a:t>
              </a:r>
              <a:endParaRPr lang="en-US" sz="1400" b="1" dirty="0">
                <a:latin typeface="Roboto Condensed Regular"/>
                <a:cs typeface="Roboto Condensed Regular"/>
              </a:endParaRPr>
            </a:p>
          </p:txBody>
        </p:sp>
        <p:sp>
          <p:nvSpPr>
            <p:cNvPr id="47" name="Rectangle 46"/>
            <p:cNvSpPr/>
            <p:nvPr/>
          </p:nvSpPr>
          <p:spPr>
            <a:xfrm>
              <a:off x="576363" y="3551900"/>
              <a:ext cx="3802572" cy="7325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Roboto Condensed Regular"/>
                  <a:cs typeface="Roboto Condensed Regular"/>
                </a:rPr>
                <a:t>POIBEAU GENERAL ARCHITECTURE</a:t>
              </a:r>
            </a:p>
            <a:p>
              <a:pPr algn="ctr"/>
              <a:r>
                <a:rPr lang="en-US" sz="1600" dirty="0" smtClean="0">
                  <a:solidFill>
                    <a:schemeClr val="tx1"/>
                  </a:solidFill>
                  <a:latin typeface="Roboto Condensed Regular"/>
                  <a:cs typeface="Roboto Condensed Regular"/>
                </a:rPr>
                <a:t>(Template-Based Architecture)</a:t>
              </a:r>
              <a:endParaRPr lang="en-US" sz="1600" dirty="0">
                <a:solidFill>
                  <a:schemeClr val="tx1"/>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SYSTEMS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THEORETICAL FRAMEWORK</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3</a:t>
            </a:r>
            <a:endParaRPr lang="en-PH" sz="2800" dirty="0">
              <a:latin typeface="Roboto Condensed Bold" pitchFamily="2" charset="0"/>
              <a:ea typeface="Roboto Condensed Bold" pitchFamily="2" charset="0"/>
            </a:endParaRPr>
          </a:p>
        </p:txBody>
      </p:sp>
      <p:sp>
        <p:nvSpPr>
          <p:cNvPr id="13" name="Oval 12"/>
          <p:cNvSpPr>
            <a:spLocks/>
          </p:cNvSpPr>
          <p:nvPr/>
        </p:nvSpPr>
        <p:spPr>
          <a:xfrm>
            <a:off x="7991474" y="285532"/>
            <a:ext cx="795528" cy="795528"/>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76132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600" fill="hold"/>
                                        <p:tgtEl>
                                          <p:spTgt spid="44"/>
                                        </p:tgtEl>
                                        <p:attrNameLst>
                                          <p:attrName>ppt_x</p:attrName>
                                        </p:attrNameLst>
                                      </p:cBhvr>
                                      <p:tavLst>
                                        <p:tav tm="0">
                                          <p:val>
                                            <p:strVal val="#ppt_x"/>
                                          </p:val>
                                        </p:tav>
                                        <p:tav tm="100000">
                                          <p:val>
                                            <p:strVal val="#ppt_x"/>
                                          </p:val>
                                        </p:tav>
                                      </p:tavLst>
                                    </p:anim>
                                    <p:anim calcmode="lin" valueType="num">
                                      <p:cBhvr additive="base">
                                        <p:cTn id="8" dur="6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6" presetClass="emph" presetSubtype="0" fill="hold" grpId="0" nodeType="withEffect">
                                  <p:stCondLst>
                                    <p:cond delay="0"/>
                                  </p:stCondLst>
                                  <p:childTnLst>
                                    <p:animScale>
                                      <p:cBhvr>
                                        <p:cTn id="14" dur="800" fill="hold"/>
                                        <p:tgtEl>
                                          <p:spTgt spid="13"/>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0486"/>
        </a:solidFill>
        <a:effectLst/>
      </p:bgPr>
    </p:bg>
    <p:spTree>
      <p:nvGrpSpPr>
        <p:cNvPr id="1" name=""/>
        <p:cNvGrpSpPr/>
        <p:nvPr/>
      </p:nvGrpSpPr>
      <p:grpSpPr>
        <a:xfrm>
          <a:off x="0" y="0"/>
          <a:ext cx="0" cy="0"/>
          <a:chOff x="0" y="0"/>
          <a:chExt cx="0" cy="0"/>
        </a:xfrm>
      </p:grpSpPr>
      <p:sp>
        <p:nvSpPr>
          <p:cNvPr id="3" name="TextBox 2"/>
          <p:cNvSpPr txBox="1"/>
          <p:nvPr/>
        </p:nvSpPr>
        <p:spPr>
          <a:xfrm>
            <a:off x="902842" y="2324340"/>
            <a:ext cx="7572721" cy="1118255"/>
          </a:xfrm>
          <a:prstGeom prst="rect">
            <a:avLst/>
          </a:prstGeom>
          <a:noFill/>
        </p:spPr>
        <p:txBody>
          <a:bodyPr wrap="square" rtlCol="0">
            <a:spAutoFit/>
          </a:bodyPr>
          <a:lstStyle/>
          <a:p>
            <a:pPr algn="ctr">
              <a:lnSpc>
                <a:spcPct val="80000"/>
              </a:lnSpc>
            </a:pPr>
            <a:r>
              <a:rPr lang="en-US" sz="8000" spc="255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SYSTEM</a:t>
            </a:r>
            <a:endParaRPr lang="en-US" sz="8000" spc="2550" dirty="0">
              <a:solidFill>
                <a:schemeClr val="bg1"/>
              </a:solidFill>
              <a:latin typeface="Roboto Condensed Light"/>
              <a:ea typeface="Roboto Condensed Bold" pitchFamily="2" charset="0"/>
              <a:cs typeface="Roboto Condensed Light"/>
            </a:endParaRPr>
          </a:p>
        </p:txBody>
      </p:sp>
      <p:sp>
        <p:nvSpPr>
          <p:cNvPr id="5" name="Rectangle 4"/>
          <p:cNvSpPr/>
          <p:nvPr/>
        </p:nvSpPr>
        <p:spPr>
          <a:xfrm>
            <a:off x="2003527" y="539868"/>
            <a:ext cx="5144425" cy="1842669"/>
          </a:xfrm>
          <a:prstGeom prst="rect">
            <a:avLst/>
          </a:prstGeom>
          <a:solidFill>
            <a:srgbClr val="FC0082"/>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750431" y="1782653"/>
            <a:ext cx="7572721" cy="1659942"/>
          </a:xfrm>
          <a:prstGeom prst="rect">
            <a:avLst/>
          </a:prstGeom>
          <a:noFill/>
          <a:ln>
            <a:noFill/>
          </a:ln>
        </p:spPr>
        <p:txBody>
          <a:bodyPr wrap="square" rtlCol="0">
            <a:spAutoFit/>
          </a:bodyPr>
          <a:lstStyle/>
          <a:p>
            <a:pPr algn="ctr">
              <a:lnSpc>
                <a:spcPct val="80000"/>
              </a:lnSpc>
            </a:pPr>
            <a:r>
              <a:rPr lang="en-US" sz="440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A DISCUSSION OF THE</a:t>
            </a:r>
          </a:p>
          <a:p>
            <a:pPr algn="ctr">
              <a:lnSpc>
                <a:spcPct val="80000"/>
              </a:lnSpc>
            </a:pPr>
            <a:r>
              <a:rPr lang="en-US" sz="8000" spc="226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 </a:t>
            </a:r>
            <a:endParaRPr lang="en-US" sz="8000" spc="2260" dirty="0">
              <a:solidFill>
                <a:schemeClr val="bg1"/>
              </a:solidFill>
              <a:latin typeface="Roboto Condensed Light"/>
              <a:ea typeface="Roboto Condensed Bold" pitchFamily="2" charset="0"/>
              <a:cs typeface="Roboto Condensed Light"/>
            </a:endParaRPr>
          </a:p>
        </p:txBody>
      </p:sp>
      <p:sp>
        <p:nvSpPr>
          <p:cNvPr id="4" name="Rectangle 3"/>
          <p:cNvSpPr/>
          <p:nvPr/>
        </p:nvSpPr>
        <p:spPr>
          <a:xfrm>
            <a:off x="2001795" y="0"/>
            <a:ext cx="5144425" cy="1842669"/>
          </a:xfrm>
          <a:prstGeom prst="rect">
            <a:avLst/>
          </a:prstGeom>
          <a:solidFill>
            <a:srgbClr val="FC0082"/>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39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800" fill="hold"/>
                                        <p:tgtEl>
                                          <p:spTgt spid="3"/>
                                        </p:tgtEl>
                                        <p:attrNameLst>
                                          <p:attrName>ppt_x</p:attrName>
                                        </p:attrNameLst>
                                      </p:cBhvr>
                                      <p:tavLst>
                                        <p:tav tm="0">
                                          <p:val>
                                            <p:strVal val="#ppt_x"/>
                                          </p:val>
                                        </p:tav>
                                        <p:tav tm="100000">
                                          <p:val>
                                            <p:strVal val="#ppt_x"/>
                                          </p:val>
                                        </p:tav>
                                      </p:tavLst>
                                    </p:anim>
                                    <p:anim calcmode="lin" valueType="num">
                                      <p:cBhvr additive="base">
                                        <p:cTn id="12" dur="8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b="1" dirty="0">
                  <a:latin typeface="Roboto Condensed" panose="02000000000000000000" pitchFamily="2" charset="0"/>
                  <a:ea typeface="Roboto Condensed" panose="02000000000000000000" pitchFamily="2" charset="0"/>
                </a:rPr>
                <a:t>Filipino Information Extraction for Twitter</a:t>
              </a:r>
              <a:r>
                <a:rPr lang="en-US" sz="2800" dirty="0">
                  <a:latin typeface="Roboto Condensed" panose="02000000000000000000" pitchFamily="2" charset="0"/>
                  <a:ea typeface="Roboto Condensed" panose="02000000000000000000" pitchFamily="2" charset="0"/>
                </a:rPr>
                <a:t> (</a:t>
              </a:r>
              <a:r>
                <a:rPr lang="en-US" sz="2800" b="1" dirty="0">
                  <a:latin typeface="Roboto Condensed" panose="02000000000000000000" pitchFamily="2" charset="0"/>
                  <a:ea typeface="Roboto Condensed" panose="02000000000000000000" pitchFamily="2" charset="0"/>
                </a:rPr>
                <a:t>FILIET</a:t>
              </a:r>
              <a:r>
                <a:rPr lang="en-US" sz="2800" dirty="0">
                  <a:latin typeface="Roboto Condensed" panose="02000000000000000000" pitchFamily="2" charset="0"/>
                  <a:ea typeface="Roboto Condensed" panose="02000000000000000000" pitchFamily="2" charset="0"/>
                </a:rPr>
                <a:t>) is </a:t>
              </a:r>
              <a:r>
                <a:rPr lang="en-US" sz="2800" dirty="0" smtClean="0">
                  <a:latin typeface="Roboto Condensed" panose="02000000000000000000" pitchFamily="2" charset="0"/>
                  <a:ea typeface="Roboto Condensed" panose="02000000000000000000" pitchFamily="2" charset="0"/>
                </a:rPr>
                <a:t>an information </a:t>
              </a:r>
              <a:r>
                <a:rPr lang="en-US" sz="2800" dirty="0">
                  <a:latin typeface="Roboto Condensed" panose="02000000000000000000" pitchFamily="2" charset="0"/>
                  <a:ea typeface="Roboto Condensed" panose="02000000000000000000" pitchFamily="2" charset="0"/>
                </a:rPr>
                <a:t>extraction system that incorporates the </a:t>
              </a:r>
              <a:r>
                <a:rPr lang="en-US" sz="2800" dirty="0" smtClean="0">
                  <a:latin typeface="Roboto Condensed" panose="02000000000000000000" pitchFamily="2" charset="0"/>
                  <a:ea typeface="Roboto Condensed" panose="02000000000000000000" pitchFamily="2" charset="0"/>
                </a:rPr>
                <a:t>architecture </a:t>
              </a:r>
              <a:r>
                <a:rPr lang="en-US" sz="2800" dirty="0">
                  <a:latin typeface="Roboto Condensed" panose="02000000000000000000" pitchFamily="2" charset="0"/>
                  <a:ea typeface="Roboto Condensed" panose="02000000000000000000" pitchFamily="2" charset="0"/>
                </a:rPr>
                <a:t>of an adaptive IE </a:t>
              </a:r>
              <a:r>
                <a:rPr lang="en-US" sz="2800" dirty="0" smtClean="0">
                  <a:latin typeface="Roboto Condensed" panose="02000000000000000000" pitchFamily="2" charset="0"/>
                  <a:ea typeface="Roboto Condensed" panose="02000000000000000000" pitchFamily="2" charset="0"/>
                </a:rPr>
                <a:t>system that specifically made to work with Filipino </a:t>
              </a:r>
              <a:r>
                <a:rPr lang="en-US" sz="2800" dirty="0">
                  <a:latin typeface="Roboto Condensed" panose="02000000000000000000" pitchFamily="2" charset="0"/>
                  <a:ea typeface="Roboto Condensed" panose="02000000000000000000" pitchFamily="2" charset="0"/>
                </a:rPr>
                <a:t>disaster related reports. </a:t>
              </a: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OVERVIEW</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OVERVIEW OF THE FILIET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1</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34843578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xmlns:p14="http://schemas.microsoft.com/office/powerpoint/2010/main" spd="med">
        <p:push dir="u"/>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dirty="0">
                  <a:latin typeface="Roboto Condensed" panose="02000000000000000000" pitchFamily="2" charset="0"/>
                  <a:ea typeface="Roboto Condensed" panose="02000000000000000000" pitchFamily="2" charset="0"/>
                </a:rPr>
                <a:t>To develop an information extraction system that extracts relevant information from disaster-related texts from Twitter data and takes into consideration the different available variations of the Filipino language.</a:t>
              </a:r>
              <a:endParaRPr lang="en-PH" sz="2800"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GENERAL OBJECTIVE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a:solidFill>
                    <a:schemeClr val="bg1"/>
                  </a:solidFill>
                  <a:latin typeface="Roboto Condensed Bold" pitchFamily="2" charset="0"/>
                  <a:ea typeface="Roboto Condensed Bold" pitchFamily="2" charset="0"/>
                </a:rPr>
                <a:t>THE OBJECTIVES &amp; SCOPE AND LIMITATIONS OF THE SYSTEM</a:t>
              </a: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2</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92001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be able to preprocess the </a:t>
              </a:r>
              <a:r>
                <a:rPr lang="en-US" sz="2800" b="1" dirty="0" smtClean="0">
                  <a:latin typeface="Roboto Condensed" panose="02000000000000000000" pitchFamily="2" charset="0"/>
                  <a:ea typeface="Roboto Condensed" panose="02000000000000000000" pitchFamily="2" charset="0"/>
                </a:rPr>
                <a:t>tweets.</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Text Normalization,</a:t>
              </a:r>
            </a:p>
            <a:p>
              <a:pPr algn="ctr"/>
              <a:r>
                <a:rPr lang="en-US" sz="2400" b="1" dirty="0" smtClean="0">
                  <a:latin typeface="Roboto Condensed" panose="02000000000000000000" pitchFamily="2" charset="0"/>
                  <a:ea typeface="Roboto Condensed" panose="02000000000000000000" pitchFamily="2" charset="0"/>
                </a:rPr>
                <a:t>Text Tokenization,</a:t>
              </a:r>
            </a:p>
            <a:p>
              <a:pPr algn="ctr"/>
              <a:r>
                <a:rPr lang="en-US" sz="2400" b="1" dirty="0" smtClean="0">
                  <a:latin typeface="Roboto Condensed" panose="02000000000000000000" pitchFamily="2" charset="0"/>
                  <a:ea typeface="Roboto Condensed" panose="02000000000000000000" pitchFamily="2" charset="0"/>
                </a:rPr>
                <a:t>POS Tagging,</a:t>
              </a:r>
            </a:p>
            <a:p>
              <a:pPr algn="ctr"/>
              <a:r>
                <a:rPr lang="en-US" sz="2400" b="1" dirty="0" smtClean="0">
                  <a:latin typeface="Roboto Condensed" panose="02000000000000000000" pitchFamily="2" charset="0"/>
                  <a:ea typeface="Roboto Condensed" panose="02000000000000000000" pitchFamily="2" charset="0"/>
                </a:rPr>
                <a:t>Disaster Keyword Tagging</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2</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423928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600" fill="hold"/>
                                        <p:tgtEl>
                                          <p:spTgt spid="12"/>
                                        </p:tgtEl>
                                        <p:attrNameLst>
                                          <p:attrName>ppt_x</p:attrName>
                                        </p:attrNameLst>
                                      </p:cBhvr>
                                      <p:tavLst>
                                        <p:tav tm="0">
                                          <p:val>
                                            <p:strVal val="#ppt_x"/>
                                          </p:val>
                                        </p:tav>
                                        <p:tav tm="100000">
                                          <p:val>
                                            <p:strVal val="#ppt_x"/>
                                          </p:val>
                                        </p:tav>
                                      </p:tavLst>
                                    </p:anim>
                                    <p:anim calcmode="lin" valueType="num">
                                      <p:cBhvr additive="base">
                                        <p:cTn id="16"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be able to extract relevant features from the </a:t>
              </a:r>
              <a:r>
                <a:rPr lang="en-US" sz="2800" b="1" dirty="0" smtClean="0">
                  <a:latin typeface="Roboto Condensed" panose="02000000000000000000" pitchFamily="2" charset="0"/>
                  <a:ea typeface="Roboto Condensed" panose="02000000000000000000" pitchFamily="2" charset="0"/>
                </a:rPr>
                <a:t>tweets.</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Presence Features,</a:t>
              </a:r>
              <a:endParaRPr lang="en-US" sz="2400" b="1" dirty="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Trusted Features,</a:t>
              </a:r>
              <a:endParaRPr lang="en-US" sz="2400" b="1" dirty="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User,</a:t>
              </a:r>
            </a:p>
            <a:p>
              <a:pPr algn="ctr"/>
              <a:r>
                <a:rPr lang="en-US" sz="2400" b="1" dirty="0" smtClean="0">
                  <a:latin typeface="Roboto Condensed" panose="02000000000000000000" pitchFamily="2" charset="0"/>
                  <a:ea typeface="Roboto Condensed" panose="02000000000000000000" pitchFamily="2" charset="0"/>
                </a:rPr>
                <a:t>Tweet Length,</a:t>
              </a:r>
              <a:endParaRPr lang="en-US" sz="2400" b="1" dirty="0">
                <a:latin typeface="Roboto Condensed" panose="02000000000000000000" pitchFamily="2" charset="0"/>
                <a:ea typeface="Roboto Condensed" panose="02000000000000000000" pitchFamily="2" charset="0"/>
              </a:endParaRPr>
            </a:p>
            <a:p>
              <a:pPr algn="ctr"/>
              <a:r>
                <a:rPr lang="en-US" sz="2400" b="1" dirty="0" smtClean="0">
                  <a:latin typeface="Roboto Condensed" panose="02000000000000000000" pitchFamily="2" charset="0"/>
                  <a:ea typeface="Roboto Condensed" panose="02000000000000000000" pitchFamily="2" charset="0"/>
                </a:rPr>
                <a:t>Location</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2123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classify the type of disaster for each </a:t>
              </a:r>
              <a:r>
                <a:rPr lang="en-US" sz="2800" b="1" dirty="0" smtClean="0">
                  <a:latin typeface="Roboto Condensed" panose="02000000000000000000" pitchFamily="2" charset="0"/>
                  <a:ea typeface="Roboto Condensed" panose="02000000000000000000" pitchFamily="2" charset="0"/>
                </a:rPr>
                <a:t>tweet</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Typhoons,</a:t>
              </a:r>
            </a:p>
            <a:p>
              <a:pPr algn="ctr"/>
              <a:r>
                <a:rPr lang="en-US" sz="2400" b="1" dirty="0" smtClean="0">
                  <a:latin typeface="Roboto Condensed" panose="02000000000000000000" pitchFamily="2" charset="0"/>
                  <a:ea typeface="Roboto Condensed" panose="02000000000000000000" pitchFamily="2" charset="0"/>
                </a:rPr>
                <a:t>Floods, and</a:t>
              </a:r>
            </a:p>
            <a:p>
              <a:pPr algn="ctr"/>
              <a:r>
                <a:rPr lang="en-US" sz="2400" b="1" dirty="0" smtClean="0">
                  <a:latin typeface="Roboto Condensed" panose="02000000000000000000" pitchFamily="2" charset="0"/>
                  <a:ea typeface="Roboto Condensed" panose="02000000000000000000" pitchFamily="2" charset="0"/>
                </a:rPr>
                <a:t>Earthquakes</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28582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extract relevant information common among the types of disaster (i.e. location</a:t>
              </a:r>
              <a:r>
                <a:rPr lang="en-US" sz="2800" b="1" dirty="0" smtClean="0">
                  <a:latin typeface="Roboto Condensed" panose="02000000000000000000" pitchFamily="2" charset="0"/>
                  <a:ea typeface="Roboto Condensed" panose="02000000000000000000" pitchFamily="2" charset="0"/>
                </a:rPr>
                <a:t>)</a:t>
              </a:r>
              <a:endParaRPr lang="en-PH" sz="2800" b="1" dirty="0">
                <a:latin typeface="Roboto Condensed" panose="02000000000000000000" pitchFamily="2" charset="0"/>
                <a:ea typeface="Roboto Condensed" panose="02000000000000000000" pitchFamily="2" charset="0"/>
              </a:endParaRPr>
            </a:p>
          </p:txBody>
        </p:sp>
      </p:grpSp>
      <p:grpSp>
        <p:nvGrpSpPr>
          <p:cNvPr id="12" name="Group 11"/>
          <p:cNvGrpSpPr/>
          <p:nvPr/>
        </p:nvGrpSpPr>
        <p:grpSpPr>
          <a:xfrm>
            <a:off x="4630567" y="1952250"/>
            <a:ext cx="3977640" cy="287148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US" sz="2400" b="1" dirty="0" smtClean="0">
                  <a:latin typeface="Roboto Condensed" panose="02000000000000000000" pitchFamily="2" charset="0"/>
                  <a:ea typeface="Roboto Condensed" panose="02000000000000000000" pitchFamily="2" charset="0"/>
                </a:rPr>
                <a:t>Time and Location</a:t>
              </a:r>
              <a:endParaRPr lang="en-US" sz="2400" b="1"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332393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600" fill="hold"/>
                                        <p:tgtEl>
                                          <p:spTgt spid="12"/>
                                        </p:tgtEl>
                                        <p:attrNameLst>
                                          <p:attrName>ppt_x</p:attrName>
                                        </p:attrNameLst>
                                      </p:cBhvr>
                                      <p:tavLst>
                                        <p:tav tm="0">
                                          <p:val>
                                            <p:strVal val="#ppt_x"/>
                                          </p:val>
                                        </p:tav>
                                        <p:tav tm="100000">
                                          <p:val>
                                            <p:strVal val="#ppt_x"/>
                                          </p:val>
                                        </p:tav>
                                      </p:tavLst>
                                    </p:anim>
                                    <p:anim calcmode="lin" valueType="num">
                                      <p:cBhvr additive="base">
                                        <p:cTn id="12" dur="6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3977640"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r>
                <a:rPr lang="en-US" sz="2800" b="1" dirty="0">
                  <a:latin typeface="Roboto Condensed" panose="02000000000000000000" pitchFamily="2" charset="0"/>
                  <a:ea typeface="Roboto Condensed" panose="02000000000000000000" pitchFamily="2" charset="0"/>
                </a:rPr>
                <a:t>To extract disaster-specific information from the tweet given the type of </a:t>
              </a:r>
              <a:r>
                <a:rPr lang="en-US" sz="2800" b="1" dirty="0" smtClean="0">
                  <a:latin typeface="Roboto Condensed" panose="02000000000000000000" pitchFamily="2" charset="0"/>
                  <a:ea typeface="Roboto Condensed" panose="02000000000000000000" pitchFamily="2" charset="0"/>
                </a:rPr>
                <a:t>disaster</a:t>
              </a:r>
              <a:endParaRPr lang="en-PH" sz="2800" b="1" dirty="0">
                <a:latin typeface="Roboto Condensed" panose="02000000000000000000" pitchFamily="2" charset="0"/>
                <a:ea typeface="Roboto Condensed" panose="02000000000000000000" pitchFamily="2" charset="0"/>
              </a:endParaRPr>
            </a:p>
          </p:txBody>
        </p:sp>
      </p:grpSp>
      <p:grpSp>
        <p:nvGrpSpPr>
          <p:cNvPr id="15" name="Group 14"/>
          <p:cNvGrpSpPr/>
          <p:nvPr/>
        </p:nvGrpSpPr>
        <p:grpSpPr>
          <a:xfrm>
            <a:off x="4630567" y="1937660"/>
            <a:ext cx="3977640" cy="841248"/>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Typhoon: Typhoon Name, Signal Number, Wind Speed</a:t>
              </a:r>
              <a:endParaRPr lang="en-US" sz="2000" b="1" dirty="0">
                <a:latin typeface="Roboto Condensed Bold" pitchFamily="2" charset="0"/>
                <a:ea typeface="Roboto Condensed Bold" pitchFamily="2" charset="0"/>
              </a:endParaRPr>
            </a:p>
          </p:txBody>
        </p:sp>
      </p:grpSp>
      <p:grpSp>
        <p:nvGrpSpPr>
          <p:cNvPr id="21" name="Group 20"/>
          <p:cNvGrpSpPr/>
          <p:nvPr/>
        </p:nvGrpSpPr>
        <p:grpSpPr>
          <a:xfrm>
            <a:off x="4630567" y="2966360"/>
            <a:ext cx="3977640" cy="841248"/>
            <a:chOff x="296816" y="3546379"/>
            <a:chExt cx="4165068" cy="558987"/>
          </a:xfrm>
        </p:grpSpPr>
        <p:sp>
          <p:nvSpPr>
            <p:cNvPr id="22" name="Rectangle 2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Roboto Condensed Bold" pitchFamily="2" charset="0"/>
                  <a:ea typeface="Roboto Condensed Bold" pitchFamily="2" charset="0"/>
                </a:rPr>
                <a:t>Earthquake: Intensity &amp; Magnitude</a:t>
              </a:r>
              <a:endParaRPr lang="en-US" sz="2000" b="1" dirty="0">
                <a:latin typeface="Roboto Condensed Bold" pitchFamily="2" charset="0"/>
                <a:ea typeface="Roboto Condensed Bold" pitchFamily="2" charset="0"/>
              </a:endParaRPr>
            </a:p>
          </p:txBody>
        </p:sp>
      </p:grpSp>
      <p:grpSp>
        <p:nvGrpSpPr>
          <p:cNvPr id="24" name="Group 23"/>
          <p:cNvGrpSpPr/>
          <p:nvPr/>
        </p:nvGrpSpPr>
        <p:grpSpPr>
          <a:xfrm>
            <a:off x="4630567" y="3982360"/>
            <a:ext cx="3977640"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US" sz="2000" b="1" dirty="0" smtClean="0">
                  <a:latin typeface="Roboto Condensed Bold" pitchFamily="2" charset="0"/>
                  <a:ea typeface="Roboto Condensed Bold" pitchFamily="2" charset="0"/>
                </a:rPr>
                <a:t>Flood: Depth, Road Passable</a:t>
              </a:r>
              <a:endParaRPr lang="en-US" sz="20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544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600" fill="hold"/>
                                        <p:tgtEl>
                                          <p:spTgt spid="15"/>
                                        </p:tgtEl>
                                        <p:attrNameLst>
                                          <p:attrName>ppt_x</p:attrName>
                                        </p:attrNameLst>
                                      </p:cBhvr>
                                      <p:tavLst>
                                        <p:tav tm="0">
                                          <p:val>
                                            <p:strVal val="#ppt_x"/>
                                          </p:val>
                                        </p:tav>
                                        <p:tav tm="100000">
                                          <p:val>
                                            <p:strVal val="#ppt_x"/>
                                          </p:val>
                                        </p:tav>
                                      </p:tavLst>
                                    </p:anim>
                                    <p:anim calcmode="lin" valueType="num">
                                      <p:cBhvr additive="base">
                                        <p:cTn id="12" dur="6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600" fill="hold"/>
                                        <p:tgtEl>
                                          <p:spTgt spid="21"/>
                                        </p:tgtEl>
                                        <p:attrNameLst>
                                          <p:attrName>ppt_x</p:attrName>
                                        </p:attrNameLst>
                                      </p:cBhvr>
                                      <p:tavLst>
                                        <p:tav tm="0">
                                          <p:val>
                                            <p:strVal val="#ppt_x"/>
                                          </p:val>
                                        </p:tav>
                                        <p:tav tm="100000">
                                          <p:val>
                                            <p:strVal val="#ppt_x"/>
                                          </p:val>
                                        </p:tav>
                                      </p:tavLst>
                                    </p:anim>
                                    <p:anim calcmode="lin" valueType="num">
                                      <p:cBhvr additive="base">
                                        <p:cTn id="16" dur="6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decel="40000" fill="hold" nodeType="withEffect">
                                  <p:stCondLst>
                                    <p:cond delay="1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600" fill="hold"/>
                                        <p:tgtEl>
                                          <p:spTgt spid="24"/>
                                        </p:tgtEl>
                                        <p:attrNameLst>
                                          <p:attrName>ppt_x</p:attrName>
                                        </p:attrNameLst>
                                      </p:cBhvr>
                                      <p:tavLst>
                                        <p:tav tm="0">
                                          <p:val>
                                            <p:strVal val="#ppt_x"/>
                                          </p:val>
                                        </p:tav>
                                        <p:tav tm="100000">
                                          <p:val>
                                            <p:strVal val="#ppt_x"/>
                                          </p:val>
                                        </p:tav>
                                      </p:tavLst>
                                    </p:anim>
                                    <p:anim calcmode="lin" valueType="num">
                                      <p:cBhvr additive="base">
                                        <p:cTn id="20" dur="6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5"/>
            <a:ext cx="3977640" cy="2880361"/>
            <a:chOff x="296816" y="3546380"/>
            <a:chExt cx="4165068" cy="558987"/>
          </a:xfrm>
        </p:grpSpPr>
        <p:sp>
          <p:nvSpPr>
            <p:cNvPr id="9" name="Rectangle 8"/>
            <p:cNvSpPr/>
            <p:nvPr/>
          </p:nvSpPr>
          <p:spPr>
            <a:xfrm>
              <a:off x="296816" y="3546380"/>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800"/>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lvl="0" algn="ctr"/>
              <a:endParaRPr lang="en-US" sz="2800" b="1" dirty="0" smtClean="0">
                <a:latin typeface="Roboto Condensed" panose="02000000000000000000" pitchFamily="2" charset="0"/>
                <a:ea typeface="Roboto Condensed" panose="02000000000000000000" pitchFamily="2" charset="0"/>
              </a:endParaRPr>
            </a:p>
            <a:p>
              <a:pPr lvl="0" algn="ctr"/>
              <a:r>
                <a:rPr lang="en-US" sz="2800" b="1" dirty="0" smtClean="0">
                  <a:latin typeface="Roboto Condensed" panose="02000000000000000000" pitchFamily="2" charset="0"/>
                  <a:ea typeface="Roboto Condensed" panose="02000000000000000000" pitchFamily="2" charset="0"/>
                </a:rPr>
                <a:t>To </a:t>
              </a:r>
              <a:r>
                <a:rPr lang="en-US" sz="2800" b="1" dirty="0">
                  <a:latin typeface="Roboto Condensed" panose="02000000000000000000" pitchFamily="2" charset="0"/>
                  <a:ea typeface="Roboto Condensed" panose="02000000000000000000" pitchFamily="2" charset="0"/>
                </a:rPr>
                <a:t>be able to handle TXTSPK and code-switching variations of the Filipino </a:t>
              </a:r>
              <a:r>
                <a:rPr lang="en-US" sz="2800" b="1" dirty="0" smtClean="0">
                  <a:latin typeface="Roboto Condensed" panose="02000000000000000000" pitchFamily="2" charset="0"/>
                  <a:ea typeface="Roboto Condensed" panose="02000000000000000000" pitchFamily="2" charset="0"/>
                </a:rPr>
                <a:t>language.</a:t>
              </a:r>
              <a:endParaRPr lang="en-PH" sz="2800" b="1" dirty="0">
                <a:latin typeface="Roboto Condensed" panose="02000000000000000000" pitchFamily="2" charset="0"/>
                <a:ea typeface="Roboto Condensed" panose="02000000000000000000" pitchFamily="2" charset="0"/>
              </a:endParaRPr>
            </a:p>
            <a:p>
              <a:pPr algn="ctr"/>
              <a:r>
                <a:rPr lang="en-US" sz="2800" b="1" dirty="0">
                  <a:latin typeface="Roboto Condensed" panose="02000000000000000000" pitchFamily="2" charset="0"/>
                  <a:ea typeface="Roboto Condensed" panose="02000000000000000000" pitchFamily="2" charset="0"/>
                </a:rPr>
                <a:t> </a:t>
              </a:r>
              <a:endParaRPr lang="en-PH" sz="2800" b="1" dirty="0">
                <a:latin typeface="Roboto Condensed" panose="02000000000000000000" pitchFamily="2" charset="0"/>
                <a:ea typeface="Roboto Condensed" panose="02000000000000000000" pitchFamily="2" charset="0"/>
              </a:endParaRPr>
            </a:p>
          </p:txBody>
        </p:sp>
      </p:grpSp>
      <p:grpSp>
        <p:nvGrpSpPr>
          <p:cNvPr id="49" name="Group 48"/>
          <p:cNvGrpSpPr/>
          <p:nvPr/>
        </p:nvGrpSpPr>
        <p:grpSpPr>
          <a:xfrm>
            <a:off x="4630567" y="3452135"/>
            <a:ext cx="3977640" cy="1371600"/>
            <a:chOff x="296816" y="3546379"/>
            <a:chExt cx="4165068" cy="558987"/>
          </a:xfrm>
        </p:grpSpPr>
        <p:sp>
          <p:nvSpPr>
            <p:cNvPr id="50" name="Rectangle 49"/>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smtClean="0">
                  <a:latin typeface="Roboto Condensed Bold" pitchFamily="2" charset="0"/>
                  <a:ea typeface="Roboto Condensed Bold" pitchFamily="2" charset="0"/>
                </a:rPr>
                <a:t>Code Switching Variation</a:t>
              </a:r>
              <a:endParaRPr lang="en-US" sz="2400" b="1" dirty="0">
                <a:latin typeface="Roboto Condensed Bold" pitchFamily="2" charset="0"/>
                <a:ea typeface="Roboto Condensed Bold" pitchFamily="2" charset="0"/>
              </a:endParaRPr>
            </a:p>
          </p:txBody>
        </p:sp>
      </p:grpSp>
      <p:grpSp>
        <p:nvGrpSpPr>
          <p:cNvPr id="52" name="Group 51"/>
          <p:cNvGrpSpPr/>
          <p:nvPr/>
        </p:nvGrpSpPr>
        <p:grpSpPr>
          <a:xfrm>
            <a:off x="4630567" y="1937660"/>
            <a:ext cx="3977640" cy="1371600"/>
            <a:chOff x="296816" y="3546379"/>
            <a:chExt cx="4165068" cy="558987"/>
          </a:xfrm>
        </p:grpSpPr>
        <p:sp>
          <p:nvSpPr>
            <p:cNvPr id="53" name="Rectangle 5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359512" y="3564642"/>
              <a:ext cx="4049248" cy="510488"/>
            </a:xfrm>
            <a:prstGeom prst="rect">
              <a:avLst/>
            </a:prstGeom>
            <a:noFill/>
          </p:spPr>
          <p:txBody>
            <a:bodyPr wrap="square" rtlCol="0" anchor="ctr" anchorCtr="0">
              <a:noAutofit/>
            </a:bodyPr>
            <a:lstStyle/>
            <a:p>
              <a:pPr algn="ctr"/>
              <a:r>
                <a:rPr lang="en-PH" sz="2400" b="1" dirty="0" smtClean="0">
                  <a:latin typeface="Roboto Condensed Bold" pitchFamily="2" charset="0"/>
                  <a:ea typeface="Roboto Condensed Bold" pitchFamily="2" charset="0"/>
                </a:rPr>
                <a:t>TXTSPK Variation</a:t>
              </a:r>
              <a:endParaRPr lang="en-PH" sz="1600" b="1" dirty="0">
                <a:latin typeface="Roboto Condensed Bold" pitchFamily="2" charset="0"/>
                <a:ea typeface="Roboto Condensed Bold"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SPECIFIC OBJECTIVE – SCOPE &amp; LIMITATIONS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OBJECTIVES &amp; SCOPE AND LIMITATIONS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2</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37439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ppt_x"/>
                                          </p:val>
                                        </p:tav>
                                        <p:tav tm="100000">
                                          <p:val>
                                            <p:strVal val="#ppt_x"/>
                                          </p:val>
                                        </p:tav>
                                      </p:tavLst>
                                    </p:anim>
                                    <p:anim calcmode="lin" valueType="num">
                                      <p:cBhvr additive="base">
                                        <p:cTn id="8" dur="6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1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600" fill="hold"/>
                                        <p:tgtEl>
                                          <p:spTgt spid="49"/>
                                        </p:tgtEl>
                                        <p:attrNameLst>
                                          <p:attrName>ppt_x</p:attrName>
                                        </p:attrNameLst>
                                      </p:cBhvr>
                                      <p:tavLst>
                                        <p:tav tm="0">
                                          <p:val>
                                            <p:strVal val="#ppt_x"/>
                                          </p:val>
                                        </p:tav>
                                        <p:tav tm="100000">
                                          <p:val>
                                            <p:strVal val="#ppt_x"/>
                                          </p:val>
                                        </p:tav>
                                      </p:tavLst>
                                    </p:anim>
                                    <p:anim calcmode="lin" valueType="num">
                                      <p:cBhvr additive="base">
                                        <p:cTn id="12" dur="600" fill="hold"/>
                                        <p:tgtEl>
                                          <p:spTgt spid="49"/>
                                        </p:tgtEl>
                                        <p:attrNameLst>
                                          <p:attrName>ppt_y</p:attrName>
                                        </p:attrNameLst>
                                      </p:cBhvr>
                                      <p:tavLst>
                                        <p:tav tm="0">
                                          <p:val>
                                            <p:strVal val="0-#ppt_h/2"/>
                                          </p:val>
                                        </p:tav>
                                        <p:tav tm="100000">
                                          <p:val>
                                            <p:strVal val="#ppt_y"/>
                                          </p:val>
                                        </p:tav>
                                      </p:tavLst>
                                    </p:anim>
                                  </p:childTnLst>
                                </p:cTn>
                              </p:par>
                              <p:par>
                                <p:cTn id="13" presetID="2" presetClass="entr" presetSubtype="1" decel="40000" fill="hold" nodeType="withEffect">
                                  <p:stCondLst>
                                    <p:cond delay="10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600" fill="hold"/>
                                        <p:tgtEl>
                                          <p:spTgt spid="52"/>
                                        </p:tgtEl>
                                        <p:attrNameLst>
                                          <p:attrName>ppt_x</p:attrName>
                                        </p:attrNameLst>
                                      </p:cBhvr>
                                      <p:tavLst>
                                        <p:tav tm="0">
                                          <p:val>
                                            <p:strVal val="#ppt_x"/>
                                          </p:val>
                                        </p:tav>
                                        <p:tav tm="100000">
                                          <p:val>
                                            <p:strVal val="#ppt_x"/>
                                          </p:val>
                                        </p:tav>
                                      </p:tavLst>
                                    </p:anim>
                                    <p:anim calcmode="lin" valueType="num">
                                      <p:cBhvr additive="base">
                                        <p:cTn id="16"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2016" y="114846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OVERVIEW OF THE FILIET SYSTEM</a:t>
              </a:r>
            </a:p>
          </p:txBody>
        </p:sp>
      </p:grpSp>
      <p:grpSp>
        <p:nvGrpSpPr>
          <p:cNvPr id="13" name="Group 12"/>
          <p:cNvGrpSpPr/>
          <p:nvPr/>
        </p:nvGrpSpPr>
        <p:grpSpPr>
          <a:xfrm>
            <a:off x="472010" y="183428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OBJECTIVES &amp; SCOPE AND LIMITATIONS OF THE SYSTEM</a:t>
              </a:r>
            </a:p>
          </p:txBody>
        </p:sp>
      </p:grpSp>
      <p:grpSp>
        <p:nvGrpSpPr>
          <p:cNvPr id="17" name="Group 16"/>
          <p:cNvGrpSpPr/>
          <p:nvPr/>
        </p:nvGrpSpPr>
        <p:grpSpPr>
          <a:xfrm>
            <a:off x="472004" y="252011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ARCHITECTURAL DESIGN OF THE SYSTEM</a:t>
              </a:r>
            </a:p>
          </p:txBody>
        </p:sp>
      </p:grpSp>
      <p:grpSp>
        <p:nvGrpSpPr>
          <p:cNvPr id="29" name="Group 28"/>
          <p:cNvGrpSpPr/>
          <p:nvPr/>
        </p:nvGrpSpPr>
        <p:grpSpPr>
          <a:xfrm>
            <a:off x="-76200" y="4239420"/>
            <a:ext cx="9296400" cy="1600200"/>
            <a:chOff x="-76200" y="4239420"/>
            <a:chExt cx="9296400" cy="1600200"/>
          </a:xfrm>
          <a:solidFill>
            <a:srgbClr val="00206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grp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ii</a:t>
            </a:r>
            <a:endParaRPr lang="en-PH" sz="2800" dirty="0">
              <a:latin typeface="Roboto Condensed Bold" pitchFamily="2" charset="0"/>
              <a:ea typeface="Roboto Condensed Bold" pitchFamily="2" charset="0"/>
            </a:endParaRPr>
          </a:p>
        </p:txBody>
      </p:sp>
      <p:sp>
        <p:nvSpPr>
          <p:cNvPr id="21" name="Oval 20"/>
          <p:cNvSpPr/>
          <p:nvPr/>
        </p:nvSpPr>
        <p:spPr>
          <a:xfrm>
            <a:off x="7721372" y="3698780"/>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428711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0-#ppt_w/2"/>
                                          </p:val>
                                        </p:tav>
                                        <p:tav tm="100000">
                                          <p:val>
                                            <p:strVal val="#ppt_x"/>
                                          </p:val>
                                        </p:tav>
                                      </p:tavLst>
                                    </p:anim>
                                    <p:anim calcmode="lin" valueType="num">
                                      <p:cBhvr additive="base">
                                        <p:cTn id="8" dur="6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40000" fill="hold" nodeType="withEffect">
                                  <p:stCondLst>
                                    <p:cond delay="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600" fill="hold"/>
                                        <p:tgtEl>
                                          <p:spTgt spid="13"/>
                                        </p:tgtEl>
                                        <p:attrNameLst>
                                          <p:attrName>ppt_x</p:attrName>
                                        </p:attrNameLst>
                                      </p:cBhvr>
                                      <p:tavLst>
                                        <p:tav tm="0">
                                          <p:val>
                                            <p:strVal val="0-#ppt_w/2"/>
                                          </p:val>
                                        </p:tav>
                                        <p:tav tm="100000">
                                          <p:val>
                                            <p:strVal val="#ppt_x"/>
                                          </p:val>
                                        </p:tav>
                                      </p:tavLst>
                                    </p:anim>
                                    <p:anim calcmode="lin" valueType="num">
                                      <p:cBhvr additive="base">
                                        <p:cTn id="12" dur="6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decel="40000" fill="hold" nodeType="withEffect">
                                  <p:stCondLst>
                                    <p:cond delay="1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600" fill="hold"/>
                                        <p:tgtEl>
                                          <p:spTgt spid="17"/>
                                        </p:tgtEl>
                                        <p:attrNameLst>
                                          <p:attrName>ppt_x</p:attrName>
                                        </p:attrNameLst>
                                      </p:cBhvr>
                                      <p:tavLst>
                                        <p:tav tm="0">
                                          <p:val>
                                            <p:strVal val="0-#ppt_w/2"/>
                                          </p:val>
                                        </p:tav>
                                        <p:tav tm="100000">
                                          <p:val>
                                            <p:strVal val="#ppt_x"/>
                                          </p:val>
                                        </p:tav>
                                      </p:tavLst>
                                    </p:anim>
                                    <p:anim calcmode="lin" valueType="num">
                                      <p:cBhvr additive="base">
                                        <p:cTn id="16" dur="6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6" presetClass="emph" presetSubtype="0" fill="hold" grpId="0" nodeType="withEffect">
                                  <p:stCondLst>
                                    <p:cond delay="0"/>
                                  </p:stCondLst>
                                  <p:childTnLst>
                                    <p:animScale>
                                      <p:cBhvr>
                                        <p:cTn id="22" dur="1500" fill="hold"/>
                                        <p:tgtEl>
                                          <p:spTgt spid="21"/>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631" y="1127099"/>
            <a:ext cx="3874445" cy="3773241"/>
          </a:xfrm>
          <a:prstGeom prst="rect">
            <a:avLst/>
          </a:prstGeom>
          <a:effectLst>
            <a:outerShdw blurRad="127000" dist="76200" dir="5400000" algn="t" rotWithShape="0">
              <a:prstClr val="black">
                <a:alpha val="40000"/>
              </a:prstClr>
            </a:outerShdw>
          </a:effectLst>
        </p:spPr>
      </p:pic>
      <p:grpSp>
        <p:nvGrpSpPr>
          <p:cNvPr id="3" name="Group 2"/>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ARCHITECTURAL DESIGN OF THE SYSTEM</a:t>
                </a: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solidFill>
                    <a:schemeClr val="tx1"/>
                  </a:solidFill>
                  <a:latin typeface="Roboto Condensed Bold" pitchFamily="2" charset="0"/>
                  <a:ea typeface="Roboto Condensed Bold" pitchFamily="2" charset="0"/>
                </a:rPr>
                <a:t>3</a:t>
              </a:r>
            </a:p>
          </p:txBody>
        </p:sp>
      </p:grpSp>
    </p:spTree>
    <p:extLst>
      <p:ext uri="{BB962C8B-B14F-4D97-AF65-F5344CB8AC3E}">
        <p14:creationId xmlns:p14="http://schemas.microsoft.com/office/powerpoint/2010/main" val="264635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600" fill="hold"/>
                                        <p:tgtEl>
                                          <p:spTgt spid="2"/>
                                        </p:tgtEl>
                                        <p:attrNameLst>
                                          <p:attrName>ppt_x</p:attrName>
                                        </p:attrNameLst>
                                      </p:cBhvr>
                                      <p:tavLst>
                                        <p:tav tm="0">
                                          <p:val>
                                            <p:strVal val="#ppt_x"/>
                                          </p:val>
                                        </p:tav>
                                        <p:tav tm="100000">
                                          <p:val>
                                            <p:strVal val="#ppt_x"/>
                                          </p:val>
                                        </p:tav>
                                      </p:tavLst>
                                    </p:anim>
                                    <p:anim calcmode="lin" valueType="num">
                                      <p:cBhvr additive="base">
                                        <p:cTn id="8" dur="6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300"/>
                                        <p:tgtEl>
                                          <p:spTgt spid="3"/>
                                        </p:tgtEl>
                                        <p:attrNameLst>
                                          <p:attrName>ppt_x</p:attrName>
                                        </p:attrNameLst>
                                      </p:cBhvr>
                                      <p:tavLst>
                                        <p:tav tm="0">
                                          <p:val>
                                            <p:strVal val="ppt_x"/>
                                          </p:val>
                                        </p:tav>
                                        <p:tav tm="100000">
                                          <p:val>
                                            <p:strVal val="ppt_x"/>
                                          </p:val>
                                        </p:tav>
                                      </p:tavLst>
                                    </p:anim>
                                    <p:anim calcmode="lin" valueType="num">
                                      <p:cBhvr additive="base">
                                        <p:cTn id="13" dur="300"/>
                                        <p:tgtEl>
                                          <p:spTgt spid="3"/>
                                        </p:tgtEl>
                                        <p:attrNameLst>
                                          <p:attrName>ppt_y</p:attrName>
                                        </p:attrNameLst>
                                      </p:cBhvr>
                                      <p:tavLst>
                                        <p:tav tm="0">
                                          <p:val>
                                            <p:strVal val="ppt_y"/>
                                          </p:val>
                                        </p:tav>
                                        <p:tav tm="100000">
                                          <p:val>
                                            <p:strVal val="0-ppt_h/2"/>
                                          </p:val>
                                        </p:tav>
                                      </p:tavLst>
                                    </p:anim>
                                    <p:set>
                                      <p:cBhvr>
                                        <p:cTn id="14" dur="1" fill="hold">
                                          <p:stCondLst>
                                            <p:cond delay="2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9"/>
            <a:ext cx="9143999" cy="10162285"/>
          </a:xfrm>
          <a:prstGeom prst="rect">
            <a:avLst/>
          </a:prstGeom>
          <a:effectLst>
            <a:outerShdw blurRad="127000" dist="76200" dir="5400000" algn="t" rotWithShape="0">
              <a:prstClr val="black">
                <a:alpha val="40000"/>
              </a:prstClr>
            </a:outerShdw>
          </a:effectLst>
        </p:spPr>
      </p:pic>
    </p:spTree>
    <p:extLst>
      <p:ext uri="{BB962C8B-B14F-4D97-AF65-F5344CB8AC3E}">
        <p14:creationId xmlns:p14="http://schemas.microsoft.com/office/powerpoint/2010/main" val="39873523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1.76326E-6 L 0 -0.95037 " pathEditMode="relative" rAng="0" ptsTypes="AA">
                                      <p:cBhvr>
                                        <p:cTn id="6" dur="1800" fill="hold"/>
                                        <p:tgtEl>
                                          <p:spTgt spid="2"/>
                                        </p:tgtEl>
                                        <p:attrNameLst>
                                          <p:attrName>ppt_x</p:attrName>
                                          <p:attrName>ppt_y</p:attrName>
                                        </p:attrNameLst>
                                      </p:cBhvr>
                                      <p:rCtr x="0" y="-475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631" y="1127099"/>
            <a:ext cx="3874445" cy="3773241"/>
          </a:xfrm>
          <a:prstGeom prst="rect">
            <a:avLst/>
          </a:prstGeom>
          <a:effectLst>
            <a:outerShdw blurRad="127000" dist="76200" dir="5400000" algn="t" rotWithShape="0">
              <a:prstClr val="black">
                <a:alpha val="40000"/>
              </a:prstClr>
            </a:outerShdw>
          </a:effectLst>
        </p:spPr>
      </p:pic>
      <p:grpSp>
        <p:nvGrpSpPr>
          <p:cNvPr id="3" name="Group 2"/>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6" y="5266853"/>
                <a:ext cx="7449659"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ARCHITECTURAL DESIGN OF THE SYSTEM</a:t>
                </a: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solidFill>
                    <a:schemeClr val="tx1"/>
                  </a:solidFill>
                  <a:latin typeface="Roboto Condensed Bold" pitchFamily="2" charset="0"/>
                  <a:ea typeface="Roboto Condensed Bold" pitchFamily="2" charset="0"/>
                </a:rPr>
                <a:t>3</a:t>
              </a:r>
            </a:p>
          </p:txBody>
        </p:sp>
      </p:grpSp>
    </p:spTree>
    <p:extLst>
      <p:ext uri="{BB962C8B-B14F-4D97-AF65-F5344CB8AC3E}">
        <p14:creationId xmlns:p14="http://schemas.microsoft.com/office/powerpoint/2010/main" val="1628801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600" fill="hold"/>
                                        <p:tgtEl>
                                          <p:spTgt spid="2"/>
                                        </p:tgtEl>
                                        <p:attrNameLst>
                                          <p:attrName>ppt_x</p:attrName>
                                        </p:attrNameLst>
                                      </p:cBhvr>
                                      <p:tavLst>
                                        <p:tav tm="0">
                                          <p:val>
                                            <p:strVal val="#ppt_x"/>
                                          </p:val>
                                        </p:tav>
                                        <p:tav tm="100000">
                                          <p:val>
                                            <p:strVal val="#ppt_x"/>
                                          </p:val>
                                        </p:tav>
                                      </p:tavLst>
                                    </p:anim>
                                    <p:anim calcmode="lin" valueType="num">
                                      <p:cBhvr additive="base">
                                        <p:cTn id="8" dur="6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300"/>
                                        <p:tgtEl>
                                          <p:spTgt spid="3"/>
                                        </p:tgtEl>
                                        <p:attrNameLst>
                                          <p:attrName>ppt_x</p:attrName>
                                        </p:attrNameLst>
                                      </p:cBhvr>
                                      <p:tavLst>
                                        <p:tav tm="0">
                                          <p:val>
                                            <p:strVal val="ppt_x"/>
                                          </p:val>
                                        </p:tav>
                                        <p:tav tm="100000">
                                          <p:val>
                                            <p:strVal val="ppt_x"/>
                                          </p:val>
                                        </p:tav>
                                      </p:tavLst>
                                    </p:anim>
                                    <p:anim calcmode="lin" valueType="num">
                                      <p:cBhvr additive="base">
                                        <p:cTn id="13" dur="300"/>
                                        <p:tgtEl>
                                          <p:spTgt spid="3"/>
                                        </p:tgtEl>
                                        <p:attrNameLst>
                                          <p:attrName>ppt_y</p:attrName>
                                        </p:attrNameLst>
                                      </p:cBhvr>
                                      <p:tavLst>
                                        <p:tav tm="0">
                                          <p:val>
                                            <p:strVal val="ppt_y"/>
                                          </p:val>
                                        </p:tav>
                                        <p:tav tm="100000">
                                          <p:val>
                                            <p:strVal val="0-ppt_h/2"/>
                                          </p:val>
                                        </p:tav>
                                      </p:tavLst>
                                    </p:anim>
                                    <p:set>
                                      <p:cBhvr>
                                        <p:cTn id="14" dur="1" fill="hold">
                                          <p:stCondLst>
                                            <p:cond delay="2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9"/>
            <a:ext cx="9143999" cy="10162285"/>
          </a:xfrm>
          <a:prstGeom prst="rect">
            <a:avLst/>
          </a:prstGeom>
          <a:effectLst>
            <a:outerShdw blurRad="127000" dist="76200" dir="5400000" algn="t" rotWithShape="0">
              <a:prstClr val="black">
                <a:alpha val="40000"/>
              </a:prstClr>
            </a:outerShdw>
          </a:effectLst>
        </p:spPr>
      </p:pic>
    </p:spTree>
    <p:extLst>
      <p:ext uri="{BB962C8B-B14F-4D97-AF65-F5344CB8AC3E}">
        <p14:creationId xmlns:p14="http://schemas.microsoft.com/office/powerpoint/2010/main" val="264264108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1.76326E-6 L 0 -0.95037 " pathEditMode="relative" rAng="0" ptsTypes="AA">
                                      <p:cBhvr>
                                        <p:cTn id="6" dur="1800" fill="hold"/>
                                        <p:tgtEl>
                                          <p:spTgt spid="2"/>
                                        </p:tgtEl>
                                        <p:attrNameLst>
                                          <p:attrName>ppt_x</p:attrName>
                                          <p:attrName>ppt_y</p:attrName>
                                        </p:attrNameLst>
                                      </p:cBhvr>
                                      <p:rCtr x="0" y="-475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TWITTER / TWEETS</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The data that will be collected will come from the tweets of the trusted Twitter accounts. Some of it will be provided by the Twitter Web Crawler developed by the De La Salle – College of Computer </a:t>
              </a:r>
              <a:r>
                <a:rPr lang="en-US" sz="1200" b="1" dirty="0" smtClean="0">
                  <a:solidFill>
                    <a:srgbClr val="000000"/>
                  </a:solidFill>
                  <a:latin typeface="Roboto Condensed Regular"/>
                  <a:cs typeface="Roboto Condensed Regular"/>
                </a:rPr>
                <a:t>Studies, </a:t>
              </a:r>
              <a:r>
                <a:rPr lang="en-US" sz="1200" b="1" dirty="0">
                  <a:solidFill>
                    <a:srgbClr val="000000"/>
                  </a:solidFill>
                  <a:latin typeface="Roboto Condensed Regular"/>
                  <a:cs typeface="Roboto Condensed Regular"/>
                </a:rPr>
                <a:t>while the rest will come from the Crawler module to be discussed in the next section. The list of trusted Twitter accounts is based on the list provided by SOMIDIA.</a:t>
              </a:r>
              <a:endParaRPr lang="en-PH" sz="1200" b="1" dirty="0">
                <a:solidFill>
                  <a:srgbClr val="000000"/>
                </a:solidFill>
                <a:latin typeface="Roboto Condensed Regular"/>
                <a:cs typeface="Roboto Condensed Regular"/>
              </a:endParaRP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GAZETTEER</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The gazetteer is a text file that contains the list of names and locations to identify the proper nouns in the tweets. This will be used for the Filipino NER module. The plan is to </a:t>
              </a:r>
              <a:r>
                <a:rPr lang="en-US" sz="1200" b="1" dirty="0" smtClean="0">
                  <a:solidFill>
                    <a:srgbClr val="000000"/>
                  </a:solidFill>
                  <a:latin typeface="Roboto Condensed Regular"/>
                  <a:cs typeface="Roboto Condensed Regular"/>
                </a:rPr>
                <a:t>update and </a:t>
              </a:r>
              <a:r>
                <a:rPr lang="en-US" sz="1200" b="1" dirty="0">
                  <a:solidFill>
                    <a:srgbClr val="000000"/>
                  </a:solidFill>
                  <a:latin typeface="Roboto Condensed Regular"/>
                  <a:cs typeface="Roboto Condensed Regular"/>
                </a:rPr>
                <a:t>use SOMIDIA’s gazetteer.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DATA SOURCES</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84657566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2" presetClass="entr" presetSubtype="1" decel="4000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600" fill="hold"/>
                                        <p:tgtEl>
                                          <p:spTgt spid="34"/>
                                        </p:tgtEl>
                                        <p:attrNameLst>
                                          <p:attrName>ppt_x</p:attrName>
                                        </p:attrNameLst>
                                      </p:cBhvr>
                                      <p:tavLst>
                                        <p:tav tm="0">
                                          <p:val>
                                            <p:strVal val="#ppt_x"/>
                                          </p:val>
                                        </p:tav>
                                        <p:tav tm="100000">
                                          <p:val>
                                            <p:strVal val="#ppt_x"/>
                                          </p:val>
                                        </p:tav>
                                      </p:tavLst>
                                    </p:anim>
                                    <p:anim calcmode="lin" valueType="num">
                                      <p:cBhvr additive="base">
                                        <p:cTn id="13" dur="600" fill="hold"/>
                                        <p:tgtEl>
                                          <p:spTgt spid="34"/>
                                        </p:tgtEl>
                                        <p:attrNameLst>
                                          <p:attrName>ppt_y</p:attrName>
                                        </p:attrNameLst>
                                      </p:cBhvr>
                                      <p:tavLst>
                                        <p:tav tm="0">
                                          <p:val>
                                            <p:strVal val="0-#ppt_h/2"/>
                                          </p:val>
                                        </p:tav>
                                        <p:tav tm="100000">
                                          <p:val>
                                            <p:strVal val="#ppt_y"/>
                                          </p:val>
                                        </p:tav>
                                      </p:tavLst>
                                    </p:anim>
                                  </p:childTnLst>
                                </p:cTn>
                              </p:par>
                              <p:par>
                                <p:cTn id="14" presetID="2" presetClass="entr" presetSubtype="1" decel="5000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600" fill="hold"/>
                                        <p:tgtEl>
                                          <p:spTgt spid="40"/>
                                        </p:tgtEl>
                                        <p:attrNameLst>
                                          <p:attrName>ppt_x</p:attrName>
                                        </p:attrNameLst>
                                      </p:cBhvr>
                                      <p:tavLst>
                                        <p:tav tm="0">
                                          <p:val>
                                            <p:strVal val="#ppt_x"/>
                                          </p:val>
                                        </p:tav>
                                        <p:tav tm="100000">
                                          <p:val>
                                            <p:strVal val="#ppt_x"/>
                                          </p:val>
                                        </p:tav>
                                      </p:tavLst>
                                    </p:anim>
                                    <p:anim calcmode="lin" valueType="num">
                                      <p:cBhvr additive="base">
                                        <p:cTn id="17" dur="600" fill="hold"/>
                                        <p:tgtEl>
                                          <p:spTgt spid="40"/>
                                        </p:tgtEl>
                                        <p:attrNameLst>
                                          <p:attrName>ppt_y</p:attrName>
                                        </p:attrNameLst>
                                      </p:cBhvr>
                                      <p:tavLst>
                                        <p:tav tm="0">
                                          <p:val>
                                            <p:strVal val="0-#ppt_h/2"/>
                                          </p:val>
                                        </p:tav>
                                        <p:tav tm="100000">
                                          <p:val>
                                            <p:strVal val="#ppt_y"/>
                                          </p:val>
                                        </p:tav>
                                      </p:tavLst>
                                    </p:anim>
                                  </p:childTnLst>
                                </p:cTn>
                              </p:par>
                              <p:par>
                                <p:cTn id="18" presetID="2" presetClass="entr" presetSubtype="1" decel="5000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600" fill="hold"/>
                                        <p:tgtEl>
                                          <p:spTgt spid="52"/>
                                        </p:tgtEl>
                                        <p:attrNameLst>
                                          <p:attrName>ppt_x</p:attrName>
                                        </p:attrNameLst>
                                      </p:cBhvr>
                                      <p:tavLst>
                                        <p:tav tm="0">
                                          <p:val>
                                            <p:strVal val="#ppt_x"/>
                                          </p:val>
                                        </p:tav>
                                        <p:tav tm="100000">
                                          <p:val>
                                            <p:strVal val="#ppt_x"/>
                                          </p:val>
                                        </p:tav>
                                      </p:tavLst>
                                    </p:anim>
                                    <p:anim calcmode="lin" valueType="num">
                                      <p:cBhvr additive="base">
                                        <p:cTn id="21"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RULES</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The rules generated by the Rule </a:t>
              </a:r>
              <a:r>
                <a:rPr lang="en-US" sz="1200" b="1" dirty="0" smtClean="0">
                  <a:solidFill>
                    <a:srgbClr val="000000"/>
                  </a:solidFill>
                  <a:latin typeface="Roboto Condensed Regular"/>
                  <a:cs typeface="Roboto Condensed Regular"/>
                </a:rPr>
                <a:t>Induction module </a:t>
              </a:r>
              <a:r>
                <a:rPr lang="en-US" sz="1200" b="1" dirty="0">
                  <a:solidFill>
                    <a:srgbClr val="000000"/>
                  </a:solidFill>
                  <a:latin typeface="Roboto Condensed Regular"/>
                  <a:cs typeface="Roboto Condensed Regular"/>
                </a:rPr>
                <a:t>will be stored in the database. Then, the Rule Inductor module will access the database to retrieve the rules.</a:t>
              </a:r>
              <a:r>
                <a:rPr lang="en-PH" sz="1200" b="1" dirty="0">
                  <a:solidFill>
                    <a:srgbClr val="000000"/>
                  </a:solidFill>
                  <a:latin typeface="Roboto Condensed Regular"/>
                  <a:cs typeface="Roboto Condensed Regular"/>
                </a:rPr>
                <a:t> </a:t>
              </a:r>
              <a:endParaRPr lang="en-US" sz="1200" b="1" dirty="0">
                <a:solidFill>
                  <a:srgbClr val="000000"/>
                </a:solidFill>
                <a:latin typeface="Roboto Condensed Regular"/>
                <a:cs typeface="Roboto Condensed Regular"/>
              </a:endParaRPr>
            </a:p>
          </p:txBody>
        </p:sp>
      </p:grpSp>
      <p:grpSp>
        <p:nvGrpSpPr>
          <p:cNvPr id="52" name="Group 51"/>
          <p:cNvGrpSpPr/>
          <p:nvPr/>
        </p:nvGrpSpPr>
        <p:grpSpPr>
          <a:xfrm>
            <a:off x="4643832" y="1937660"/>
            <a:ext cx="3980044" cy="2885947"/>
            <a:chOff x="487963" y="1940666"/>
            <a:chExt cx="3980044" cy="2885947"/>
          </a:xfrm>
        </p:grpSpPr>
        <p:sp>
          <p:nvSpPr>
            <p:cNvPr id="53" name="Rectangle 52"/>
            <p:cNvSpPr/>
            <p:nvPr/>
          </p:nvSpPr>
          <p:spPr>
            <a:xfrm>
              <a:off x="490367" y="1940666"/>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87963" y="4423706"/>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TEMPLATES</a:t>
              </a:r>
              <a:endParaRPr lang="en-US" sz="1400" b="1" dirty="0">
                <a:latin typeface="Roboto Condensed Regular"/>
                <a:cs typeface="Roboto Condensed Regular"/>
              </a:endParaRPr>
            </a:p>
          </p:txBody>
        </p:sp>
        <p:sp>
          <p:nvSpPr>
            <p:cNvPr id="55" name="Rectangle 54"/>
            <p:cNvSpPr/>
            <p:nvPr/>
          </p:nvSpPr>
          <p:spPr>
            <a:xfrm>
              <a:off x="576363" y="2033250"/>
              <a:ext cx="3802572" cy="22512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latin typeface="Roboto Condensed Regular"/>
                  <a:cs typeface="Roboto Condensed Regular"/>
                </a:rPr>
                <a:t>For the templates, there will be two types of templates: general and specific. General templates are templates that will contain the following fields: (1) time, (2) location, and (3) type of disaster. For each type of disaster, there is a corresponding template. For typhoons, the template will have fields for: the typhoon name, signal number, and wind speeds. For earthquakes, the template will have a field for the magnitude. Lastly, for floods, the template will have a field for how deep the flood is and if the flood is passable to vehicles or not.</a:t>
              </a:r>
              <a:r>
                <a:rPr lang="en-PH" sz="1200" b="1" dirty="0">
                  <a:solidFill>
                    <a:srgbClr val="000000"/>
                  </a:solidFill>
                  <a:latin typeface="Roboto Condensed Regular"/>
                  <a:cs typeface="Roboto Condensed Regular"/>
                </a:rPr>
                <a:t> </a:t>
              </a:r>
              <a:endParaRPr lang="en-US" sz="1200" b="1"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DATA SOURCES</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3019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600" fill="hold"/>
                                        <p:tgtEl>
                                          <p:spTgt spid="52"/>
                                        </p:tgtEl>
                                        <p:attrNameLst>
                                          <p:attrName>ppt_x</p:attrName>
                                        </p:attrNameLst>
                                      </p:cBhvr>
                                      <p:tavLst>
                                        <p:tav tm="0">
                                          <p:val>
                                            <p:strVal val="#ppt_x"/>
                                          </p:val>
                                        </p:tav>
                                        <p:tav tm="100000">
                                          <p:val>
                                            <p:strVal val="#ppt_x"/>
                                          </p:val>
                                        </p:tav>
                                      </p:tavLst>
                                    </p:anim>
                                    <p:anim calcmode="lin" valueType="num">
                                      <p:cBhvr additive="base">
                                        <p:cTn id="12" dur="6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lnSpcReduction="10000"/>
            </a:bodyPr>
            <a:lstStyle/>
            <a:p>
              <a:pPr algn="ctr"/>
              <a:r>
                <a:rPr lang="en-US" sz="2800" dirty="0">
                  <a:latin typeface="Roboto Condensed Regular"/>
                  <a:cs typeface="Roboto Condensed Regular"/>
                </a:rPr>
                <a:t>This module will be crawling Twitter to retrieve tweets. The system will continuously collect the tweets using Twitter’s Stream API. The system will use a Twitter account where it follows the trusted users. The system will use a library called, Twitter4j, to implement the crawler method.</a:t>
              </a:r>
              <a:r>
                <a:rPr lang="en-PH" sz="2800" dirty="0">
                  <a:latin typeface="Roboto Condensed Regular"/>
                  <a:cs typeface="Roboto Condensed Regular"/>
                </a:rPr>
                <a:t> </a:t>
              </a:r>
              <a:endParaRPr lang="en-US" sz="2800" dirty="0">
                <a:latin typeface="Roboto Condensed Regular"/>
                <a:ea typeface="Roboto Condensed" panose="02000000000000000000" pitchFamily="2" charset="0"/>
                <a:cs typeface="Roboto Condensed Regular"/>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CRAWLER MODULE</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ARCHITECTURAL DESIGN OF THE SYSTEM</a:t>
              </a: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chemeClr val="tx1"/>
                </a:solidFill>
                <a:latin typeface="Roboto Condensed Bold" pitchFamily="2" charset="0"/>
                <a:ea typeface="Roboto Condensed Bold" pitchFamily="2" charset="0"/>
              </a:rPr>
              <a:t>1</a:t>
            </a:r>
            <a:endParaRPr lang="en-PH" sz="2800" dirty="0">
              <a:solidFill>
                <a:schemeClr val="tx1"/>
              </a:solidFill>
              <a:latin typeface="Roboto Condensed Bold" pitchFamily="2" charset="0"/>
              <a:ea typeface="Roboto Condensed Bold" pitchFamily="2" charset="0"/>
            </a:endParaRPr>
          </a:p>
        </p:txBody>
      </p:sp>
    </p:spTree>
    <p:extLst>
      <p:ext uri="{BB962C8B-B14F-4D97-AF65-F5344CB8AC3E}">
        <p14:creationId xmlns:p14="http://schemas.microsoft.com/office/powerpoint/2010/main" val="23053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TEXT NORMALIZER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PH" sz="1400" b="1" dirty="0">
                  <a:solidFill>
                    <a:srgbClr val="000000"/>
                  </a:solidFill>
                  <a:latin typeface="Roboto Condensed Regular"/>
                  <a:cs typeface="Roboto Condensed Regular"/>
                </a:rPr>
                <a:t>The main responsibilities of the text normalizer are the following: (1) to convert the TXTSPK format of the tweets into full-word format so that the information when extracted will be consistent</a:t>
              </a:r>
              <a:r>
                <a:rPr lang="en-PH" sz="1400" b="1" dirty="0" smtClean="0">
                  <a:solidFill>
                    <a:srgbClr val="000000"/>
                  </a:solidFill>
                  <a:latin typeface="Roboto Condensed Regular"/>
                  <a:cs typeface="Roboto Condensed Regular"/>
                </a:rPr>
                <a:t>;</a:t>
              </a:r>
            </a:p>
            <a:p>
              <a:pPr algn="ctr"/>
              <a:r>
                <a:rPr lang="en-PH" sz="1400" b="1" dirty="0" smtClean="0">
                  <a:solidFill>
                    <a:srgbClr val="000000"/>
                  </a:solidFill>
                  <a:latin typeface="Roboto Condensed Regular"/>
                  <a:cs typeface="Roboto Condensed Regular"/>
                </a:rPr>
                <a:t>(</a:t>
              </a:r>
              <a:r>
                <a:rPr lang="en-PH" sz="1400" b="1" dirty="0">
                  <a:solidFill>
                    <a:srgbClr val="000000"/>
                  </a:solidFill>
                  <a:latin typeface="Roboto Condensed Regular"/>
                  <a:cs typeface="Roboto Condensed Regular"/>
                </a:rPr>
                <a:t>2) to correct the misspellings found in the tweets; (3) </a:t>
              </a:r>
              <a:r>
                <a:rPr lang="en-PH" sz="1400" b="1" dirty="0" smtClean="0">
                  <a:solidFill>
                    <a:srgbClr val="000000"/>
                  </a:solidFill>
                  <a:latin typeface="Roboto Condensed Regular"/>
                  <a:cs typeface="Roboto Condensed Regular"/>
                </a:rPr>
                <a:t>remove emoticons</a:t>
              </a:r>
              <a:r>
                <a:rPr lang="en-PH" sz="1400" b="1" dirty="0">
                  <a:solidFill>
                    <a:srgbClr val="000000"/>
                  </a:solidFill>
                  <a:latin typeface="Roboto Condensed Regular"/>
                  <a:cs typeface="Roboto Condensed Regular"/>
                </a:rPr>
                <a:t>, links, and hashtags</a:t>
              </a:r>
              <a:r>
                <a:rPr lang="en-PH" sz="1400" b="1" dirty="0" smtClean="0">
                  <a:solidFill>
                    <a:srgbClr val="000000"/>
                  </a:solidFill>
                  <a:latin typeface="Roboto Condensed Regular"/>
                  <a:cs typeface="Roboto Condensed Regular"/>
                </a:rPr>
                <a:t>.</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467298905"/>
              </p:ext>
            </p:extLst>
          </p:nvPr>
        </p:nvGraphicFramePr>
        <p:xfrm>
          <a:off x="4783242" y="2087837"/>
          <a:ext cx="3732106" cy="219850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l">
                        <a:spcBef>
                          <a:spcPts val="0"/>
                        </a:spcBef>
                        <a:spcAft>
                          <a:spcPts val="0"/>
                        </a:spcAft>
                        <a:tabLst>
                          <a:tab pos="2971800" algn="ctr"/>
                          <a:tab pos="5943600" algn="r"/>
                        </a:tabLst>
                      </a:pPr>
                      <a:r>
                        <a:rPr lang="en-PH" sz="900" dirty="0">
                          <a:effectLst/>
                          <a:latin typeface="Arial"/>
                          <a:ea typeface="Times New Roman"/>
                        </a:rPr>
                        <a:t> </a:t>
                      </a:r>
                      <a:endParaRPr lang="en-PH" sz="900" dirty="0">
                        <a:effectLst/>
                        <a:latin typeface="Arial"/>
                        <a:ea typeface="Calibri"/>
                      </a:endParaRPr>
                    </a:p>
                    <a:p>
                      <a:pPr marL="0" marR="0" algn="l">
                        <a:spcBef>
                          <a:spcPts val="0"/>
                        </a:spcBef>
                        <a:spcAft>
                          <a:spcPts val="0"/>
                        </a:spcAft>
                        <a:tabLst>
                          <a:tab pos="2971800" algn="ctr"/>
                          <a:tab pos="5943600" algn="r"/>
                        </a:tabLst>
                      </a:pPr>
                      <a:r>
                        <a:rPr lang="en-PH" sz="900" dirty="0">
                          <a:effectLst/>
                          <a:latin typeface="Arial"/>
                          <a:ea typeface="Times New Roman"/>
                        </a:rPr>
                        <a:t>&lt;tweet&gt;</a:t>
                      </a:r>
                      <a:endParaRPr lang="en-PH" sz="900" dirty="0">
                        <a:effectLst/>
                        <a:latin typeface="Arial"/>
                        <a:ea typeface="Calibri"/>
                      </a:endParaRPr>
                    </a:p>
                    <a:p>
                      <a:pPr marL="0" marR="0" algn="l">
                        <a:spcBef>
                          <a:spcPts val="0"/>
                        </a:spcBef>
                        <a:spcAft>
                          <a:spcPts val="0"/>
                        </a:spcAft>
                      </a:pPr>
                      <a:r>
                        <a:rPr lang="en-PH" sz="900" dirty="0">
                          <a:effectLst/>
                          <a:latin typeface="Arial"/>
                          <a:ea typeface="Times New Roman"/>
                        </a:rPr>
                        <a:t>Kawawa naman nilindol sa Antique. &lt;//33</a:t>
                      </a:r>
                      <a:endParaRPr lang="en-PH" sz="900" dirty="0">
                        <a:effectLst/>
                        <a:latin typeface="Arial"/>
                        <a:ea typeface="Calibri"/>
                      </a:endParaRPr>
                    </a:p>
                    <a:p>
                      <a:pPr marL="0" marR="0" algn="l">
                        <a:spcBef>
                          <a:spcPts val="0"/>
                        </a:spcBef>
                        <a:spcAft>
                          <a:spcPts val="0"/>
                        </a:spcAft>
                      </a:pPr>
                      <a:r>
                        <a:rPr lang="en-PH" sz="900" dirty="0">
                          <a:effectLst/>
                          <a:latin typeface="Arial"/>
                          <a:ea typeface="Times New Roman"/>
                        </a:rPr>
                        <a:t>&lt;/tweet&gt;</a:t>
                      </a:r>
                      <a:endParaRPr lang="en-PH" sz="900" dirty="0">
                        <a:effectLst/>
                        <a:latin typeface="Arial"/>
                        <a:ea typeface="Calibri"/>
                      </a:endParaRPr>
                    </a:p>
                    <a:p>
                      <a:pPr marL="0" marR="0" algn="just">
                        <a:spcBef>
                          <a:spcPts val="0"/>
                        </a:spcBef>
                        <a:spcAft>
                          <a:spcPts val="0"/>
                        </a:spcAft>
                        <a:tabLst>
                          <a:tab pos="2971800" algn="ctr"/>
                          <a:tab pos="5943600" algn="r"/>
                        </a:tabLst>
                      </a:pPr>
                      <a:r>
                        <a:rPr lang="en-PH" sz="900" dirty="0">
                          <a:effectLst/>
                          <a:latin typeface="Arial"/>
                          <a:ea typeface="Calibri"/>
                        </a:rPr>
                        <a:t> </a:t>
                      </a: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tabLst>
                          <a:tab pos="2971800" algn="ctr"/>
                          <a:tab pos="5943600" algn="r"/>
                        </a:tabLst>
                      </a:pPr>
                      <a:r>
                        <a:rPr lang="en-PH" sz="900" dirty="0">
                          <a:effectLst/>
                          <a:latin typeface="Arial"/>
                          <a:ea typeface="Times New Roman"/>
                        </a:rPr>
                        <a:t> </a:t>
                      </a:r>
                      <a:r>
                        <a:rPr lang="en-PH" sz="900" dirty="0" smtClean="0">
                          <a:effectLst/>
                          <a:latin typeface="Arial"/>
                          <a:ea typeface="Times New Roman"/>
                        </a:rPr>
                        <a:t>&lt;</a:t>
                      </a:r>
                      <a:r>
                        <a:rPr lang="en-PH" sz="900" dirty="0">
                          <a:effectLst/>
                          <a:latin typeface="Arial"/>
                          <a:ea typeface="Times New Roman"/>
                        </a:rPr>
                        <a:t>tweet&gt;</a:t>
                      </a:r>
                      <a:endParaRPr lang="en-PH" sz="900" dirty="0">
                        <a:effectLst/>
                        <a:latin typeface="Arial"/>
                        <a:ea typeface="Calibri"/>
                      </a:endParaRPr>
                    </a:p>
                    <a:p>
                      <a:pPr marL="0" marR="0" algn="l">
                        <a:spcBef>
                          <a:spcPts val="0"/>
                        </a:spcBef>
                        <a:spcAft>
                          <a:spcPts val="0"/>
                        </a:spcAft>
                      </a:pPr>
                      <a:r>
                        <a:rPr lang="en-PH" sz="900" dirty="0">
                          <a:effectLst/>
                          <a:latin typeface="Arial"/>
                          <a:ea typeface="Times New Roman"/>
                        </a:rPr>
                        <a:t>Kawawa naman nilindol sa Antique. </a:t>
                      </a:r>
                      <a:endParaRPr lang="en-PH" sz="900" dirty="0">
                        <a:effectLst/>
                        <a:latin typeface="Arial"/>
                        <a:ea typeface="Calibri"/>
                      </a:endParaRPr>
                    </a:p>
                    <a:p>
                      <a:pPr marL="0" marR="0" algn="just">
                        <a:spcBef>
                          <a:spcPts val="0"/>
                        </a:spcBef>
                        <a:spcAft>
                          <a:spcPts val="0"/>
                        </a:spcAft>
                      </a:pPr>
                      <a:r>
                        <a:rPr lang="en-PH" sz="900" dirty="0">
                          <a:effectLst/>
                          <a:latin typeface="Arial"/>
                          <a:ea typeface="Times New Roman"/>
                        </a:rPr>
                        <a:t>&lt;/tweet&gt;</a:t>
                      </a:r>
                      <a:endParaRPr lang="en-PH" sz="9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“”@ANCALERTS: Magnitude 4.3 quake jolts Antique, Boracay http://</a:t>
                      </a:r>
                      <a:r>
                        <a:rPr lang="en-US" sz="900" dirty="0" err="1">
                          <a:effectLst/>
                          <a:latin typeface="Arial"/>
                          <a:ea typeface="Calibri"/>
                        </a:rPr>
                        <a:t>t.co</a:t>
                      </a:r>
                      <a:r>
                        <a:rPr lang="en-US" sz="900" dirty="0">
                          <a:effectLst/>
                          <a:latin typeface="Arial"/>
                          <a:ea typeface="Calibri"/>
                        </a:rPr>
                        <a:t>/c2BczJEa6Y"" </a:t>
                      </a:r>
                      <a:r>
                        <a:rPr lang="en-US" sz="900" dirty="0" err="1">
                          <a:effectLst/>
                          <a:latin typeface="Arial"/>
                          <a:ea typeface="Calibri"/>
                        </a:rPr>
                        <a:t>Lindol</a:t>
                      </a:r>
                      <a:r>
                        <a:rPr lang="en-US" sz="900" dirty="0">
                          <a:effectLst/>
                          <a:latin typeface="Arial"/>
                          <a:ea typeface="Calibri"/>
                        </a:rPr>
                        <a:t> everywhere :3&lt;/tweet&gt;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Magnitude 4.3 quake jolts Antique, Boracay </a:t>
                      </a:r>
                      <a:r>
                        <a:rPr lang="en-US" sz="900" dirty="0" err="1">
                          <a:effectLst/>
                          <a:latin typeface="Arial"/>
                          <a:ea typeface="Calibri"/>
                        </a:rPr>
                        <a:t>Lindol</a:t>
                      </a:r>
                      <a:r>
                        <a:rPr lang="en-US" sz="900" dirty="0">
                          <a:effectLst/>
                          <a:latin typeface="Arial"/>
                          <a:ea typeface="Calibri"/>
                        </a:rPr>
                        <a:t> everywhere</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&lt;/tweet&gt;</a:t>
                      </a:r>
                      <a:endParaRPr lang="en-PH" sz="900" dirty="0">
                        <a:effectLst/>
                        <a:latin typeface="Arial"/>
                        <a:ea typeface="Calibri"/>
                      </a:endParaRPr>
                    </a:p>
                    <a:p>
                      <a:pPr marL="0" marR="0" algn="just">
                        <a:spcBef>
                          <a:spcPts val="0"/>
                        </a:spcBef>
                        <a:spcAft>
                          <a:spcPts val="0"/>
                        </a:spcAft>
                      </a:pPr>
                      <a:r>
                        <a:rPr lang="en-US" sz="900" dirty="0">
                          <a:effectLst/>
                          <a:latin typeface="Arial"/>
                          <a:ea typeface="Calibri"/>
                        </a:rPr>
                        <a:t> </a:t>
                      </a:r>
                      <a:endParaRPr lang="en-PH" sz="9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346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600" fill="hold"/>
                                        <p:tgtEl>
                                          <p:spTgt spid="9"/>
                                        </p:tgtEl>
                                        <p:attrNameLst>
                                          <p:attrName>ppt_x</p:attrName>
                                        </p:attrNameLst>
                                      </p:cBhvr>
                                      <p:tavLst>
                                        <p:tav tm="0">
                                          <p:val>
                                            <p:strVal val="#ppt_x"/>
                                          </p:val>
                                        </p:tav>
                                        <p:tav tm="100000">
                                          <p:val>
                                            <p:strVal val="#ppt_x"/>
                                          </p:val>
                                        </p:tav>
                                      </p:tavLst>
                                    </p:anim>
                                    <p:anim calcmode="lin" valueType="num">
                                      <p:cBhvr additive="base">
                                        <p:cTn id="16" dur="6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TOKENIZER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latin typeface="Roboto Condensed Regular"/>
                  <a:cs typeface="Roboto Condensed Regular"/>
                </a:rPr>
                <a:t>The </a:t>
              </a:r>
              <a:r>
                <a:rPr lang="en-US" sz="1400" b="1" dirty="0">
                  <a:solidFill>
                    <a:srgbClr val="000000"/>
                  </a:solidFill>
                  <a:latin typeface="Roboto Condensed Regular"/>
                  <a:cs typeface="Roboto Condensed Regular"/>
                </a:rPr>
                <a:t>tokenizer will </a:t>
              </a:r>
              <a:r>
                <a:rPr lang="en-US" sz="1400" b="1" dirty="0" smtClean="0">
                  <a:solidFill>
                    <a:srgbClr val="000000"/>
                  </a:solidFill>
                  <a:latin typeface="Roboto Condensed Regular"/>
                  <a:cs typeface="Roboto Condensed Regular"/>
                </a:rPr>
                <a:t>split </a:t>
              </a:r>
              <a:r>
                <a:rPr lang="en-US" sz="1400" b="1" dirty="0">
                  <a:solidFill>
                    <a:srgbClr val="000000"/>
                  </a:solidFill>
                  <a:latin typeface="Roboto Condensed Regular"/>
                  <a:cs typeface="Roboto Condensed Regular"/>
                </a:rPr>
                <a:t>the input tweets into tokens like numbers, punctuations, words, abbreviations and other special characters like emoticons, hashtags, mentions and the like. </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3607120208"/>
              </p:ext>
            </p:extLst>
          </p:nvPr>
        </p:nvGraphicFramePr>
        <p:xfrm>
          <a:off x="4783242" y="2087837"/>
          <a:ext cx="3732106" cy="219850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900">
                          <a:effectLst/>
                          <a:latin typeface="Arial"/>
                          <a:ea typeface="Calibri"/>
                        </a:rPr>
                        <a:t>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Kawawa naman nilindol sa Antique. </a:t>
                      </a:r>
                    </a:p>
                    <a:p>
                      <a:pPr marL="0" marR="0" algn="just">
                        <a:spcBef>
                          <a:spcPts val="0"/>
                        </a:spcBef>
                        <a:spcAft>
                          <a:spcPts val="0"/>
                        </a:spcAft>
                      </a:pPr>
                      <a:r>
                        <a:rPr lang="en-PH" sz="900">
                          <a:effectLst/>
                          <a:latin typeface="Arial"/>
                          <a:ea typeface="Calibri"/>
                        </a:rPr>
                        <a:t>&lt;/tweet&gt;</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900">
                          <a:effectLst/>
                          <a:latin typeface="Arial"/>
                          <a:ea typeface="Calibri"/>
                        </a:rPr>
                        <a:t>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[“Kawawa”, “naman”, “nilindol”, “sa”, “Antique”,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900">
                          <a:effectLst/>
                          <a:latin typeface="Arial"/>
                          <a:ea typeface="Calibri"/>
                        </a:rPr>
                        <a:t> </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Magnitude 4.3 quake jolts Antique, Boracay Lindol everywhere</a:t>
                      </a:r>
                    </a:p>
                    <a:p>
                      <a:pPr marL="0" marR="0" algn="just">
                        <a:spcBef>
                          <a:spcPts val="0"/>
                        </a:spcBef>
                        <a:spcAft>
                          <a:spcPts val="0"/>
                        </a:spcAft>
                      </a:pPr>
                      <a:r>
                        <a:rPr lang="en-PH" sz="900">
                          <a:effectLst/>
                          <a:latin typeface="Arial"/>
                          <a:ea typeface="Calibri"/>
                        </a:rPr>
                        <a:t>&lt;/tweet&gt;</a:t>
                      </a:r>
                    </a:p>
                    <a:p>
                      <a:pPr marL="0" marR="0" algn="just">
                        <a:spcBef>
                          <a:spcPts val="0"/>
                        </a:spcBef>
                        <a:spcAft>
                          <a:spcPts val="0"/>
                        </a:spcAft>
                      </a:pPr>
                      <a:r>
                        <a:rPr lang="en-PH" sz="90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900" dirty="0">
                          <a:effectLst/>
                          <a:latin typeface="Arial"/>
                          <a:ea typeface="Calibri"/>
                        </a:rPr>
                        <a:t> </a:t>
                      </a:r>
                    </a:p>
                    <a:p>
                      <a:pPr marL="0" marR="0" algn="just">
                        <a:spcBef>
                          <a:spcPts val="0"/>
                        </a:spcBef>
                        <a:spcAft>
                          <a:spcPts val="0"/>
                        </a:spcAft>
                      </a:pPr>
                      <a:r>
                        <a:rPr lang="en-PH" sz="900" dirty="0">
                          <a:effectLst/>
                          <a:latin typeface="Arial"/>
                          <a:ea typeface="Calibri"/>
                        </a:rPr>
                        <a:t>&lt;tweet&gt;</a:t>
                      </a:r>
                    </a:p>
                    <a:p>
                      <a:pPr marL="0" marR="0" algn="just">
                        <a:spcBef>
                          <a:spcPts val="0"/>
                        </a:spcBef>
                        <a:spcAft>
                          <a:spcPts val="0"/>
                        </a:spcAft>
                      </a:pPr>
                      <a:r>
                        <a:rPr lang="en-PH" sz="900" dirty="0">
                          <a:effectLst/>
                          <a:latin typeface="Arial"/>
                          <a:ea typeface="Calibri"/>
                        </a:rPr>
                        <a:t>[“Magnitude”, “4.3”, “quake”, “jolts”, “Antique”, “,”, “Boracay”, “Lindol”, “everywhere”]</a:t>
                      </a:r>
                    </a:p>
                    <a:p>
                      <a:pPr marL="0" marR="0" algn="just">
                        <a:spcBef>
                          <a:spcPts val="0"/>
                        </a:spcBef>
                        <a:spcAft>
                          <a:spcPts val="0"/>
                        </a:spcAft>
                      </a:pPr>
                      <a:r>
                        <a:rPr lang="en-PH" sz="900" dirty="0">
                          <a:effectLst/>
                          <a:latin typeface="Arial"/>
                          <a:ea typeface="Calibri"/>
                        </a:rPr>
                        <a:t>&lt;/tweet&gt;</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3317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POS TAGGER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latin typeface="Roboto Condensed Regular"/>
                  <a:cs typeface="Roboto Condensed Regular"/>
                </a:rPr>
                <a:t>The </a:t>
              </a:r>
              <a:r>
                <a:rPr lang="en-US" sz="1400" b="1" dirty="0">
                  <a:solidFill>
                    <a:srgbClr val="000000"/>
                  </a:solidFill>
                  <a:latin typeface="Roboto Condensed Regular"/>
                  <a:cs typeface="Roboto Condensed Regular"/>
                </a:rPr>
                <a:t>POS tagger </a:t>
              </a:r>
              <a:r>
                <a:rPr lang="en-US" sz="1400" b="1" dirty="0" smtClean="0">
                  <a:solidFill>
                    <a:srgbClr val="000000"/>
                  </a:solidFill>
                  <a:latin typeface="Roboto Condensed Regular"/>
                  <a:cs typeface="Roboto Condensed Regular"/>
                </a:rPr>
                <a:t>will </a:t>
              </a:r>
              <a:r>
                <a:rPr lang="en-US" sz="1400" b="1" dirty="0">
                  <a:solidFill>
                    <a:srgbClr val="000000"/>
                  </a:solidFill>
                  <a:latin typeface="Roboto Condensed Regular"/>
                  <a:cs typeface="Roboto Condensed Regular"/>
                </a:rPr>
                <a:t>tag each of a token with its corresponding part-of-speech. Each of the tokens can be tagged as a noun, a verb, an adjective, an adverb or others.</a:t>
              </a:r>
              <a:r>
                <a:rPr lang="en-PH" sz="1400" b="1" dirty="0">
                  <a:solidFill>
                    <a:srgbClr val="000000"/>
                  </a:solidFill>
                  <a:latin typeface="Roboto Condensed Regular"/>
                  <a:cs typeface="Roboto Condensed Regular"/>
                </a:rPr>
                <a:t> </a:t>
              </a: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1000273654"/>
              </p:ext>
            </p:extLst>
          </p:nvPr>
        </p:nvGraphicFramePr>
        <p:xfrm>
          <a:off x="4783242" y="2087837"/>
          <a:ext cx="3732106" cy="219665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 “naman”, “nilindol”, “sa”, “Antique”,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[“Kawawa_ADUN”, “naman_NPRO”, “nilindol”, “sa_DECN”, “Antique_NN”, “._PSNS”]</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a:effectLst/>
                          <a:latin typeface="Arial"/>
                          <a:ea typeface="Calibri"/>
                        </a:rPr>
                        <a:t> </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a:effectLst/>
                          <a:latin typeface="Arial"/>
                          <a:ea typeface="Calibri"/>
                        </a:rPr>
                        <a:t>[“Magnitude”, “4.3”, “quake”, “jolts”, “Antique”, “,”, “Boracay”, “Lindol”, “everywhere”]</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[“Magnitude_NN:U”, “4.3”, “quake_NN”, “jolts_NNS”, “Antique_NN”, “,_PSNS”, “Boracay”, “Lindol”, “everywhere_RB” &lt;/tweet&gt;</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288286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472016" y="743198"/>
            <a:ext cx="8147052" cy="551401"/>
            <a:chOff x="289043" y="3545787"/>
            <a:chExt cx="4172841" cy="551401"/>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Roboto Condensed Bold"/>
                  <a:cs typeface="Roboto Condensed Bold"/>
                </a:rPr>
                <a:t>1</a:t>
              </a:r>
            </a:p>
          </p:txBody>
        </p:sp>
        <p:sp>
          <p:nvSpPr>
            <p:cNvPr id="11" name="TextBox 10"/>
            <p:cNvSpPr txBox="1"/>
            <p:nvPr/>
          </p:nvSpPr>
          <p:spPr>
            <a:xfrm>
              <a:off x="601704" y="3641110"/>
              <a:ext cx="3840444" cy="369332"/>
            </a:xfrm>
            <a:prstGeom prst="rect">
              <a:avLst/>
            </a:prstGeom>
            <a:noFill/>
          </p:spPr>
          <p:txBody>
            <a:bodyPr wrap="square" rtlCol="0">
              <a:spAutoFit/>
            </a:bodyPr>
            <a:lstStyle/>
            <a:p>
              <a:r>
                <a:rPr lang="en-US" b="1" dirty="0" smtClean="0">
                  <a:solidFill>
                    <a:schemeClr val="tx1">
                      <a:lumMod val="85000"/>
                      <a:lumOff val="15000"/>
                    </a:schemeClr>
                  </a:solidFill>
                  <a:latin typeface="Roboto Condensed Bold" pitchFamily="2" charset="0"/>
                  <a:ea typeface="Roboto Condensed Bold" pitchFamily="2" charset="0"/>
                </a:rPr>
                <a:t>THE OVERVIEW OF THE FILIET SYSTEM</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13" name="Group 12"/>
          <p:cNvGrpSpPr/>
          <p:nvPr/>
        </p:nvGrpSpPr>
        <p:grpSpPr>
          <a:xfrm>
            <a:off x="472010" y="1429019"/>
            <a:ext cx="8147052" cy="551401"/>
            <a:chOff x="289043" y="3545787"/>
            <a:chExt cx="4172841" cy="551401"/>
          </a:xfrm>
        </p:grpSpPr>
        <p:sp>
          <p:nvSpPr>
            <p:cNvPr id="14" name="Rectangle 13"/>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2</a:t>
              </a:r>
              <a:endParaRPr lang="en-US" sz="2800" b="1" dirty="0">
                <a:solidFill>
                  <a:schemeClr val="bg1"/>
                </a:solidFill>
                <a:latin typeface="Roboto Condensed Bold"/>
                <a:cs typeface="Roboto Condensed Bold"/>
              </a:endParaRPr>
            </a:p>
          </p:txBody>
        </p:sp>
        <p:sp>
          <p:nvSpPr>
            <p:cNvPr id="16" name="TextBox 15"/>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OBJECTIVES &amp; SCOPE AND LIMITATIONS OF THE </a:t>
              </a:r>
              <a:r>
                <a:rPr lang="en-US" b="1" dirty="0" smtClean="0">
                  <a:solidFill>
                    <a:schemeClr val="tx1">
                      <a:lumMod val="85000"/>
                      <a:lumOff val="15000"/>
                    </a:schemeClr>
                  </a:solidFill>
                  <a:latin typeface="Roboto Condensed Bold" pitchFamily="2" charset="0"/>
                  <a:ea typeface="Roboto Condensed Bold" pitchFamily="2" charset="0"/>
                </a:rPr>
                <a:t>SYSTEM</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17" name="Group 16"/>
          <p:cNvGrpSpPr/>
          <p:nvPr/>
        </p:nvGrpSpPr>
        <p:grpSpPr>
          <a:xfrm>
            <a:off x="472004" y="2114840"/>
            <a:ext cx="8147052" cy="551401"/>
            <a:chOff x="289043" y="3545787"/>
            <a:chExt cx="4172841" cy="551401"/>
          </a:xfrm>
        </p:grpSpPr>
        <p:sp>
          <p:nvSpPr>
            <p:cNvPr id="18" name="Rectangle 17"/>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3</a:t>
              </a:r>
              <a:endParaRPr lang="en-US" sz="2800" b="1" dirty="0">
                <a:solidFill>
                  <a:schemeClr val="bg1"/>
                </a:solidFill>
                <a:latin typeface="Roboto Condensed Bold"/>
                <a:cs typeface="Roboto Condensed Bold"/>
              </a:endParaRPr>
            </a:p>
          </p:txBody>
        </p:sp>
        <p:sp>
          <p:nvSpPr>
            <p:cNvPr id="20" name="TextBox 19"/>
            <p:cNvSpPr txBox="1"/>
            <p:nvPr/>
          </p:nvSpPr>
          <p:spPr>
            <a:xfrm>
              <a:off x="601704" y="3641110"/>
              <a:ext cx="3840444" cy="369332"/>
            </a:xfrm>
            <a:prstGeom prst="rect">
              <a:avLst/>
            </a:prstGeom>
            <a:noFill/>
          </p:spPr>
          <p:txBody>
            <a:bodyPr wrap="square" rtlCol="0">
              <a:spAutoFit/>
            </a:bodyPr>
            <a:lstStyle/>
            <a:p>
              <a:r>
                <a:rPr lang="en-US" b="1" dirty="0">
                  <a:solidFill>
                    <a:schemeClr val="tx1">
                      <a:lumMod val="85000"/>
                      <a:lumOff val="15000"/>
                    </a:schemeClr>
                  </a:solidFill>
                  <a:latin typeface="Roboto Condensed Bold" pitchFamily="2" charset="0"/>
                  <a:ea typeface="Roboto Condensed Bold" pitchFamily="2" charset="0"/>
                </a:rPr>
                <a:t>THE ARCHITECTURAL DESIGN OF THE SYSTEM</a:t>
              </a:r>
            </a:p>
          </p:txBody>
        </p:sp>
      </p:grpSp>
      <p:grpSp>
        <p:nvGrpSpPr>
          <p:cNvPr id="21" name="Group 20"/>
          <p:cNvGrpSpPr/>
          <p:nvPr/>
        </p:nvGrpSpPr>
        <p:grpSpPr>
          <a:xfrm>
            <a:off x="471998" y="2800661"/>
            <a:ext cx="8147052" cy="551401"/>
            <a:chOff x="289043" y="3545787"/>
            <a:chExt cx="4172841" cy="551401"/>
          </a:xfrm>
        </p:grpSpPr>
        <p:sp>
          <p:nvSpPr>
            <p:cNvPr id="22" name="Rectangle 21"/>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043" y="3545787"/>
              <a:ext cx="278625" cy="551401"/>
            </a:xfrm>
            <a:prstGeom prst="rect">
              <a:avLst/>
            </a:prstGeom>
            <a:solidFill>
              <a:srgbClr val="FC0486"/>
            </a:solidFill>
            <a:ln>
              <a:solidFill>
                <a:srgbClr val="FC048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bg1"/>
                  </a:solidFill>
                  <a:latin typeface="Roboto Condensed Bold"/>
                  <a:cs typeface="Roboto Condensed Bold"/>
                </a:rPr>
                <a:t>4</a:t>
              </a:r>
              <a:endParaRPr lang="en-US" sz="2800" b="1" dirty="0">
                <a:solidFill>
                  <a:schemeClr val="bg1"/>
                </a:solidFill>
                <a:latin typeface="Roboto Condensed Bold"/>
                <a:cs typeface="Roboto Condensed Bold"/>
              </a:endParaRPr>
            </a:p>
          </p:txBody>
        </p:sp>
        <p:sp>
          <p:nvSpPr>
            <p:cNvPr id="24" name="TextBox 23"/>
            <p:cNvSpPr txBox="1"/>
            <p:nvPr/>
          </p:nvSpPr>
          <p:spPr>
            <a:xfrm>
              <a:off x="601704" y="3641110"/>
              <a:ext cx="3840444" cy="369332"/>
            </a:xfrm>
            <a:prstGeom prst="rect">
              <a:avLst/>
            </a:prstGeom>
            <a:noFill/>
          </p:spPr>
          <p:txBody>
            <a:bodyPr wrap="square" rtlCol="0">
              <a:spAutoFit/>
            </a:bodyPr>
            <a:lstStyle/>
            <a:p>
              <a:r>
                <a:rPr lang="en-US" b="1" dirty="0" smtClean="0">
                  <a:solidFill>
                    <a:schemeClr val="tx1">
                      <a:lumMod val="85000"/>
                      <a:lumOff val="15000"/>
                    </a:schemeClr>
                  </a:solidFill>
                  <a:latin typeface="Roboto Condensed Bold" pitchFamily="2" charset="0"/>
                  <a:ea typeface="Roboto Condensed Bold" pitchFamily="2" charset="0"/>
                </a:rPr>
                <a:t>THE INITIAL RESULTS OF THE SYSTEM</a:t>
              </a:r>
              <a:endParaRPr lang="en-US" b="1"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4239420"/>
            <a:ext cx="9296400" cy="1600200"/>
            <a:chOff x="-76200" y="4239420"/>
            <a:chExt cx="9296400" cy="1600200"/>
          </a:xfrm>
        </p:grpSpPr>
        <p:sp>
          <p:nvSpPr>
            <p:cNvPr id="4" name="Rectangle 3"/>
            <p:cNvSpPr/>
            <p:nvPr/>
          </p:nvSpPr>
          <p:spPr>
            <a:xfrm>
              <a:off x="-76200" y="4239420"/>
              <a:ext cx="9296400" cy="1600200"/>
            </a:xfrm>
            <a:prstGeom prst="rect">
              <a:avLst/>
            </a:prstGeom>
            <a:solidFill>
              <a:srgbClr val="00206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4333403"/>
              <a:ext cx="7315200" cy="707886"/>
            </a:xfrm>
            <a:prstGeom prst="rect">
              <a:avLst/>
            </a:prstGeom>
            <a:noFill/>
          </p:spPr>
          <p:txBody>
            <a:bodyPr wrap="square" rtlCol="0">
              <a:spAutoFit/>
            </a:bodyPr>
            <a:lstStyle/>
            <a:p>
              <a:r>
                <a:rPr lang="en-US" sz="4000" b="1" dirty="0" smtClean="0">
                  <a:solidFill>
                    <a:schemeClr val="bg1"/>
                  </a:solidFill>
                  <a:effectLst>
                    <a:outerShdw blurRad="50800" dist="38100" dir="5400000" algn="t" rotWithShape="0">
                      <a:prstClr val="black">
                        <a:alpha val="40000"/>
                      </a:prstClr>
                    </a:outerShdw>
                  </a:effectLst>
                  <a:latin typeface="Roboto Condensed Bold"/>
                </a:rPr>
                <a:t>Outline of the Presentation</a:t>
              </a:r>
              <a:endParaRPr lang="en-US" sz="4000" dirty="0">
                <a:solidFill>
                  <a:schemeClr val="bg1"/>
                </a:solidFill>
                <a:latin typeface="Roboto Condensed Bold" pitchFamily="2" charset="0"/>
                <a:ea typeface="Roboto Condensed Bold" pitchFamily="2" charset="0"/>
              </a:endParaRPr>
            </a:p>
          </p:txBody>
        </p:sp>
      </p:grpSp>
      <p:sp>
        <p:nvSpPr>
          <p:cNvPr id="5" name="Oval 4"/>
          <p:cNvSpPr/>
          <p:nvPr/>
        </p:nvSpPr>
        <p:spPr>
          <a:xfrm>
            <a:off x="7721372" y="3708408"/>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ii</a:t>
            </a:r>
            <a:endParaRPr lang="en-PH" sz="2800" dirty="0">
              <a:latin typeface="Roboto Condensed Bold" pitchFamily="2" charset="0"/>
              <a:ea typeface="Roboto Condensed Bold" pitchFamily="2" charset="0"/>
            </a:endParaRPr>
          </a:p>
        </p:txBody>
      </p:sp>
      <p:sp>
        <p:nvSpPr>
          <p:cNvPr id="26" name="Oval 25"/>
          <p:cNvSpPr/>
          <p:nvPr/>
        </p:nvSpPr>
        <p:spPr>
          <a:xfrm>
            <a:off x="7721372" y="3698883"/>
            <a:ext cx="1081280" cy="1081280"/>
          </a:xfrm>
          <a:prstGeom prst="ellipse">
            <a:avLst/>
          </a:prstGeom>
          <a:solidFill>
            <a:srgbClr val="7030A0"/>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154589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00" fill="hold"/>
                                        <p:tgtEl>
                                          <p:spTgt spid="8"/>
                                        </p:tgtEl>
                                        <p:attrNameLst>
                                          <p:attrName>ppt_x</p:attrName>
                                        </p:attrNameLst>
                                      </p:cBhvr>
                                      <p:tavLst>
                                        <p:tav tm="0">
                                          <p:val>
                                            <p:strVal val="0-#ppt_w/2"/>
                                          </p:val>
                                        </p:tav>
                                        <p:tav tm="100000">
                                          <p:val>
                                            <p:strVal val="#ppt_x"/>
                                          </p:val>
                                        </p:tav>
                                      </p:tavLst>
                                    </p:anim>
                                    <p:anim calcmode="lin" valueType="num">
                                      <p:cBhvr additive="base">
                                        <p:cTn id="8" dur="6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40000" fill="hold" nodeType="withEffect">
                                  <p:stCondLst>
                                    <p:cond delay="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600" fill="hold"/>
                                        <p:tgtEl>
                                          <p:spTgt spid="13"/>
                                        </p:tgtEl>
                                        <p:attrNameLst>
                                          <p:attrName>ppt_x</p:attrName>
                                        </p:attrNameLst>
                                      </p:cBhvr>
                                      <p:tavLst>
                                        <p:tav tm="0">
                                          <p:val>
                                            <p:strVal val="0-#ppt_w/2"/>
                                          </p:val>
                                        </p:tav>
                                        <p:tav tm="100000">
                                          <p:val>
                                            <p:strVal val="#ppt_x"/>
                                          </p:val>
                                        </p:tav>
                                      </p:tavLst>
                                    </p:anim>
                                    <p:anim calcmode="lin" valueType="num">
                                      <p:cBhvr additive="base">
                                        <p:cTn id="12" dur="6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decel="40000" fill="hold" nodeType="withEffect">
                                  <p:stCondLst>
                                    <p:cond delay="1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600" fill="hold"/>
                                        <p:tgtEl>
                                          <p:spTgt spid="17"/>
                                        </p:tgtEl>
                                        <p:attrNameLst>
                                          <p:attrName>ppt_x</p:attrName>
                                        </p:attrNameLst>
                                      </p:cBhvr>
                                      <p:tavLst>
                                        <p:tav tm="0">
                                          <p:val>
                                            <p:strVal val="0-#ppt_w/2"/>
                                          </p:val>
                                        </p:tav>
                                        <p:tav tm="100000">
                                          <p:val>
                                            <p:strVal val="#ppt_x"/>
                                          </p:val>
                                        </p:tav>
                                      </p:tavLst>
                                    </p:anim>
                                    <p:anim calcmode="lin" valueType="num">
                                      <p:cBhvr additive="base">
                                        <p:cTn id="16" dur="6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decel="40000" fill="hold" nodeType="withEffect">
                                  <p:stCondLst>
                                    <p:cond delay="1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600" fill="hold"/>
                                        <p:tgtEl>
                                          <p:spTgt spid="21"/>
                                        </p:tgtEl>
                                        <p:attrNameLst>
                                          <p:attrName>ppt_x</p:attrName>
                                        </p:attrNameLst>
                                      </p:cBhvr>
                                      <p:tavLst>
                                        <p:tav tm="0">
                                          <p:val>
                                            <p:strVal val="0-#ppt_w/2"/>
                                          </p:val>
                                        </p:tav>
                                        <p:tav tm="100000">
                                          <p:val>
                                            <p:strVal val="#ppt_x"/>
                                          </p:val>
                                        </p:tav>
                                      </p:tavLst>
                                    </p:anim>
                                    <p:anim calcmode="lin" valueType="num">
                                      <p:cBhvr additive="base">
                                        <p:cTn id="20" dur="6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6" presetClass="emph" presetSubtype="0" fill="hold" grpId="0" nodeType="withEffect">
                                  <p:stCondLst>
                                    <p:cond delay="0"/>
                                  </p:stCondLst>
                                  <p:childTnLst>
                                    <p:animScale>
                                      <p:cBhvr>
                                        <p:cTn id="26" dur="1500" fill="hold"/>
                                        <p:tgtEl>
                                          <p:spTgt spid="26"/>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FILIPINO NER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The Filipino NER will be the one who will identify those proper nouns in the </a:t>
              </a:r>
              <a:r>
                <a:rPr lang="en-US" sz="1400" b="1" dirty="0" smtClean="0">
                  <a:solidFill>
                    <a:srgbClr val="000000"/>
                  </a:solidFill>
                  <a:latin typeface="Roboto Condensed Regular"/>
                  <a:cs typeface="Roboto Condensed Regular"/>
                </a:rPr>
                <a:t>tweets. It will use, as a reference, a gazetteer containing all Filipino NER.</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3799253789"/>
              </p:ext>
            </p:extLst>
          </p:nvPr>
        </p:nvGraphicFramePr>
        <p:xfrm>
          <a:off x="4783242" y="2087837"/>
          <a:ext cx="3732106" cy="221374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 “naman”, “nilindol”, “sa”, “Antique”,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[“Kawawa_ADUN”, “naman_NPRO”, “nilindol”, “sa_DECN”, “&lt;location=”Antique_NN”&gt;, “._PSNS”]</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 “4.3”, “quake”, “jolts”, “Antique”, “,”, “Boracay”, “Lindol”, “everywhere”]</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[“Magnitude_NN:U”, “4.3”, “quake_NN”, “jolts_NNS”, &lt;location=“Antique_NN”&gt;, “,_PSNS”, &lt;location=“Boracay”&gt;, “Lindol”, “everywhere_RB” &lt;/tweet&gt;</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262339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DISASTER KEYWORD TAGGER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The disaster keyword tagger module is the module responsible for enclosing the disaster seed words present in the input tweet with a disaster tag.</a:t>
              </a:r>
              <a:r>
                <a:rPr lang="en-PH" sz="1400" b="1" dirty="0">
                  <a:solidFill>
                    <a:srgbClr val="000000"/>
                  </a:solidFill>
                  <a:latin typeface="Roboto Condensed Regular"/>
                  <a:cs typeface="Roboto Condensed Regular"/>
                </a:rPr>
                <a:t> </a:t>
              </a: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4063242427"/>
              </p:ext>
            </p:extLst>
          </p:nvPr>
        </p:nvGraphicFramePr>
        <p:xfrm>
          <a:off x="4783242" y="2005645"/>
          <a:ext cx="3732106" cy="2346959"/>
        </p:xfrm>
        <a:graphic>
          <a:graphicData uri="http://schemas.openxmlformats.org/drawingml/2006/table">
            <a:tbl>
              <a:tblPr firstRow="1" bandRow="1">
                <a:tableStyleId>{5940675A-B579-460E-94D1-54222C63F5DA}</a:tableStyleId>
              </a:tblPr>
              <a:tblGrid>
                <a:gridCol w="1866053"/>
                <a:gridCol w="1866053"/>
              </a:tblGrid>
              <a:tr h="256751">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12894">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a:t>
                      </a:r>
                      <a:r>
                        <a:rPr lang="en-PH" sz="800" dirty="0" err="1">
                          <a:effectLst/>
                          <a:latin typeface="Arial"/>
                          <a:ea typeface="Calibri"/>
                        </a:rPr>
                        <a:t>Kawawa</a:t>
                      </a:r>
                      <a:r>
                        <a:rPr lang="en-PH" sz="800" dirty="0">
                          <a:effectLst/>
                          <a:latin typeface="Arial"/>
                          <a:ea typeface="Calibri"/>
                        </a:rPr>
                        <a:t>”, “</a:t>
                      </a:r>
                      <a:r>
                        <a:rPr lang="en-PH" sz="800" dirty="0" err="1">
                          <a:effectLst/>
                          <a:latin typeface="Arial"/>
                          <a:ea typeface="Calibri"/>
                        </a:rPr>
                        <a:t>naman</a:t>
                      </a:r>
                      <a:r>
                        <a:rPr lang="en-PH" sz="800" dirty="0">
                          <a:effectLst/>
                          <a:latin typeface="Arial"/>
                          <a:ea typeface="Calibri"/>
                        </a:rPr>
                        <a:t>”, “</a:t>
                      </a:r>
                      <a:r>
                        <a:rPr lang="en-PH" sz="800" dirty="0" err="1">
                          <a:effectLst/>
                          <a:latin typeface="Arial"/>
                          <a:ea typeface="Calibri"/>
                        </a:rPr>
                        <a:t>nilindol</a:t>
                      </a:r>
                      <a:r>
                        <a:rPr lang="en-PH" sz="800" dirty="0">
                          <a:effectLst/>
                          <a:latin typeface="Arial"/>
                          <a:ea typeface="Calibri"/>
                        </a:rPr>
                        <a:t>”, “</a:t>
                      </a:r>
                      <a:r>
                        <a:rPr lang="en-PH" sz="800" dirty="0" err="1">
                          <a:effectLst/>
                          <a:latin typeface="Arial"/>
                          <a:ea typeface="Calibri"/>
                        </a:rPr>
                        <a:t>sa</a:t>
                      </a:r>
                      <a:r>
                        <a:rPr lang="en-PH" sz="800" dirty="0">
                          <a:effectLst/>
                          <a:latin typeface="Arial"/>
                          <a:ea typeface="Calibri"/>
                        </a:rPr>
                        <a:t>”, “Antique”,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a:effectLst/>
                          <a:latin typeface="Arial"/>
                          <a:ea typeface="Calibri"/>
                        </a:rPr>
                        <a:t> </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a:effectLst/>
                          <a:latin typeface="Arial"/>
                          <a:ea typeface="Calibri"/>
                        </a:rPr>
                        <a:t>[“Kawawa_ADUN”, “naman_NPRO”, “&lt;disaster=nilindol/&gt;”, “sa_DECN”, “&lt;location=”Antique_NN/”&gt;, “._PSNS”]</a:t>
                      </a:r>
                    </a:p>
                    <a:p>
                      <a:pPr marL="0" marR="0" algn="just">
                        <a:spcBef>
                          <a:spcPts val="0"/>
                        </a:spcBef>
                        <a:spcAft>
                          <a:spcPts val="0"/>
                        </a:spcAft>
                      </a:pPr>
                      <a:r>
                        <a:rPr lang="en-PH" sz="800">
                          <a:effectLst/>
                          <a:latin typeface="Arial"/>
                          <a:ea typeface="Calibri"/>
                        </a:rPr>
                        <a:t>&lt;/tweet&gt;</a:t>
                      </a:r>
                    </a:p>
                    <a:p>
                      <a:pPr marL="0" marR="0" algn="just">
                        <a:spcBef>
                          <a:spcPts val="0"/>
                        </a:spcBef>
                        <a:spcAft>
                          <a:spcPts val="0"/>
                        </a:spcAft>
                      </a:pPr>
                      <a:r>
                        <a:rPr lang="en-PH" sz="800" b="1">
                          <a:effectLst/>
                          <a:latin typeface="Arial"/>
                          <a:ea typeface="Calibri"/>
                        </a:rPr>
                        <a:t> </a:t>
                      </a:r>
                      <a:endParaRPr lang="en-PH" sz="800">
                        <a:effectLst/>
                        <a:latin typeface="Arial"/>
                        <a:ea typeface="Calibri"/>
                      </a:endParaRPr>
                    </a:p>
                    <a:p>
                      <a:pPr marL="0" marR="0" algn="just">
                        <a:spcBef>
                          <a:spcPts val="0"/>
                        </a:spcBef>
                        <a:spcAft>
                          <a:spcPts val="0"/>
                        </a:spcAft>
                      </a:pPr>
                      <a:r>
                        <a:rPr lang="en-PH" sz="80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1027005">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 “4.3”, “quake”, “jolts”, “Antique”, “,”, “</a:t>
                      </a:r>
                      <a:r>
                        <a:rPr lang="en-PH" sz="800" dirty="0" err="1">
                          <a:effectLst/>
                          <a:latin typeface="Arial"/>
                          <a:ea typeface="Calibri"/>
                        </a:rPr>
                        <a:t>Boracay</a:t>
                      </a:r>
                      <a:r>
                        <a:rPr lang="en-PH" sz="800" dirty="0">
                          <a:effectLst/>
                          <a:latin typeface="Arial"/>
                          <a:ea typeface="Calibri"/>
                        </a:rPr>
                        <a:t>”, “</a:t>
                      </a:r>
                      <a:r>
                        <a:rPr lang="en-PH" sz="800" dirty="0" err="1">
                          <a:effectLst/>
                          <a:latin typeface="Arial"/>
                          <a:ea typeface="Calibri"/>
                        </a:rPr>
                        <a:t>Lindol</a:t>
                      </a:r>
                      <a:r>
                        <a:rPr lang="en-PH" sz="800" dirty="0">
                          <a:effectLst/>
                          <a:latin typeface="Arial"/>
                          <a:ea typeface="Calibri"/>
                        </a:rPr>
                        <a:t>”, “everywhere”]</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[“Magnitude_NN:U”, “4.3”, “quake_NN”, “jolts_NNS”, &lt;location=“Antique_NN”&gt;, “,_PSNS”, &lt;location=“Boracay”&gt;, &lt;disaster=“Lindol”&gt;, “everywhere_RB” &lt;/tweet&gt;</a:t>
                      </a:r>
                    </a:p>
                    <a:p>
                      <a:pPr marL="0" marR="0" algn="just">
                        <a:spcBef>
                          <a:spcPts val="0"/>
                        </a:spcBef>
                        <a:spcAft>
                          <a:spcPts val="0"/>
                        </a:spcAft>
                      </a:pPr>
                      <a:r>
                        <a:rPr lang="en-PH" sz="800" dirty="0">
                          <a:effectLst/>
                          <a:latin typeface="Arial"/>
                          <a:ea typeface="Calibri"/>
                        </a:rPr>
                        <a:t> </a:t>
                      </a: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PREPROCESSING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355406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42156"/>
            <a:ext cx="8131105" cy="1315820"/>
            <a:chOff x="487963" y="3510793"/>
            <a:chExt cx="3980044" cy="1315820"/>
          </a:xfrm>
        </p:grpSpPr>
        <p:sp>
          <p:nvSpPr>
            <p:cNvPr id="41" name="Rectangle 40"/>
            <p:cNvSpPr/>
            <p:nvPr/>
          </p:nvSpPr>
          <p:spPr>
            <a:xfrm>
              <a:off x="490367" y="3510793"/>
              <a:ext cx="3977640" cy="1312813"/>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FEATURE EXTRACTOR</a:t>
              </a:r>
              <a:endParaRPr lang="en-US" sz="1400" b="1" dirty="0">
                <a:latin typeface="Roboto Condensed Regular"/>
                <a:cs typeface="Roboto Condensed Regular"/>
              </a:endParaRPr>
            </a:p>
          </p:txBody>
        </p:sp>
        <p:sp>
          <p:nvSpPr>
            <p:cNvPr id="43" name="Rectangle 42"/>
            <p:cNvSpPr/>
            <p:nvPr/>
          </p:nvSpPr>
          <p:spPr>
            <a:xfrm>
              <a:off x="576363" y="3628176"/>
              <a:ext cx="3802572" cy="6563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This module is responsible for extracting the feature from the tweet. The module will extract the presence of disaster words, tweet length, character n-gram, user, location, and trusted accounts. </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87192" y="3478799"/>
            <a:ext cx="8136684" cy="1344808"/>
            <a:chOff x="4643832" y="3478799"/>
            <a:chExt cx="3980044" cy="1344808"/>
          </a:xfrm>
        </p:grpSpPr>
        <p:sp>
          <p:nvSpPr>
            <p:cNvPr id="53" name="Rectangle 52"/>
            <p:cNvSpPr/>
            <p:nvPr/>
          </p:nvSpPr>
          <p:spPr>
            <a:xfrm>
              <a:off x="4646236" y="3478799"/>
              <a:ext cx="3977640" cy="1341802"/>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DATASET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142118025"/>
              </p:ext>
            </p:extLst>
          </p:nvPr>
        </p:nvGraphicFramePr>
        <p:xfrm>
          <a:off x="647215" y="3617519"/>
          <a:ext cx="7836114" cy="686312"/>
        </p:xfrm>
        <a:graphic>
          <a:graphicData uri="http://schemas.openxmlformats.org/drawingml/2006/table">
            <a:tbl>
              <a:tblPr firstRow="1" bandRow="1">
                <a:tableStyleId>{5940675A-B579-460E-94D1-54222C63F5DA}</a:tableStyleId>
              </a:tblPr>
              <a:tblGrid>
                <a:gridCol w="3918057"/>
                <a:gridCol w="783611"/>
                <a:gridCol w="783612"/>
                <a:gridCol w="783611"/>
                <a:gridCol w="783612"/>
                <a:gridCol w="783611"/>
              </a:tblGrid>
              <a:tr h="120429">
                <a:tc>
                  <a:txBody>
                    <a:bodyPr/>
                    <a:lstStyle/>
                    <a:p>
                      <a:pPr algn="ctr"/>
                      <a:r>
                        <a:rPr lang="en-US" sz="1200" b="1" dirty="0" smtClean="0"/>
                        <a:t>INPUT TWEET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Hashtags</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Links</a:t>
                      </a:r>
                      <a:endParaRPr lang="en-US" sz="1200" b="1" dirty="0"/>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Emoticon</a:t>
                      </a:r>
                      <a:endParaRPr lang="en-US" sz="1200" b="1" dirty="0"/>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Mention</a:t>
                      </a:r>
                      <a:endParaRPr lang="en-US" sz="1200" b="1" dirty="0"/>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RT</a:t>
                      </a:r>
                      <a:endParaRPr lang="en-US" sz="1200" b="1" dirty="0"/>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11992">
                <a:tc>
                  <a:txBody>
                    <a:bodyPr/>
                    <a:lstStyle/>
                    <a:p>
                      <a:pPr marL="0" marR="0" algn="ctr">
                        <a:spcBef>
                          <a:spcPts val="0"/>
                        </a:spcBef>
                        <a:spcAft>
                          <a:spcPts val="0"/>
                        </a:spcAft>
                        <a:tabLst>
                          <a:tab pos="2971800" algn="ctr"/>
                          <a:tab pos="5943600" algn="r"/>
                        </a:tabLst>
                      </a:pPr>
                      <a:r>
                        <a:rPr lang="en-PH" sz="900" i="1" dirty="0">
                          <a:effectLst/>
                          <a:latin typeface="+mn-lt"/>
                          <a:ea typeface="Times New Roman"/>
                        </a:rPr>
                        <a:t> </a:t>
                      </a:r>
                      <a:r>
                        <a:rPr lang="en-PH" sz="1200" i="1" kern="1200" dirty="0" smtClean="0">
                          <a:solidFill>
                            <a:schemeClr val="tx1"/>
                          </a:solidFill>
                          <a:effectLst/>
                          <a:latin typeface="+mn-lt"/>
                          <a:ea typeface="+mn-ea"/>
                          <a:cs typeface="+mn-cs"/>
                        </a:rPr>
                        <a:t>“”@ANCALERTS: Magnitude 4.3 quake jolts Antique, Boracay http://t.co/c2BczJEa6Y"" Lindol everywhere :3</a:t>
                      </a:r>
                      <a:r>
                        <a:rPr lang="en-PH" sz="600" i="1" dirty="0" smtClean="0">
                          <a:effectLst/>
                          <a:latin typeface="+mn-lt"/>
                        </a:rPr>
                        <a:t> </a:t>
                      </a:r>
                      <a:endParaRPr lang="en-PH" sz="600" i="1" dirty="0">
                        <a:effectLst/>
                        <a:latin typeface="+mn-lt"/>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i="0" dirty="0" smtClean="0"/>
                        <a:t>0</a:t>
                      </a:r>
                      <a:endParaRPr lang="en-US" sz="1200" b="1" i="0" dirty="0"/>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i="0" dirty="0" smtClean="0"/>
                        <a:t>1</a:t>
                      </a:r>
                      <a:endParaRPr lang="en-US" sz="1200" b="1" i="0" dirty="0"/>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i="0" dirty="0" smtClean="0"/>
                        <a:t>1</a:t>
                      </a:r>
                      <a:endParaRPr lang="en-US" sz="1200" b="1" i="0" dirty="0"/>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i="0" dirty="0" smtClean="0"/>
                        <a:t>1</a:t>
                      </a:r>
                      <a:endParaRPr lang="en-US" sz="1200" b="1" i="0" dirty="0"/>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i="0" dirty="0" smtClean="0"/>
                        <a:t>0</a:t>
                      </a:r>
                      <a:endParaRPr lang="en-US" sz="1200" b="1" i="0" dirty="0"/>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FEATURE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6010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600" fill="hold"/>
                                        <p:tgtEl>
                                          <p:spTgt spid="9"/>
                                        </p:tgtEl>
                                        <p:attrNameLst>
                                          <p:attrName>ppt_x</p:attrName>
                                        </p:attrNameLst>
                                      </p:cBhvr>
                                      <p:tavLst>
                                        <p:tav tm="0">
                                          <p:val>
                                            <p:strVal val="#ppt_x"/>
                                          </p:val>
                                        </p:tav>
                                        <p:tav tm="100000">
                                          <p:val>
                                            <p:strVal val="#ppt_x"/>
                                          </p:val>
                                        </p:tav>
                                      </p:tavLst>
                                    </p:anim>
                                    <p:anim calcmode="lin" valueType="num">
                                      <p:cBhvr additive="base">
                                        <p:cTn id="16" dur="6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3" y="1937660"/>
            <a:ext cx="3980044"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DISASTER CLASSIFIER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000000"/>
                  </a:solidFill>
                  <a:latin typeface="Roboto Condensed Regular"/>
                  <a:cs typeface="Roboto Condensed Regular"/>
                </a:rPr>
                <a:t>The tweets will be classified first to the type of disaster: typhoon, earthquakes, and flood. This is to determine the type of information that will be extracted from the tweets. </a:t>
              </a:r>
              <a:endParaRPr lang="en-PH" sz="1400" b="1" dirty="0">
                <a:solidFill>
                  <a:srgbClr val="000000"/>
                </a:solidFill>
                <a:latin typeface="Roboto Condensed Regular"/>
                <a:cs typeface="Roboto Condensed Regular"/>
              </a:endParaRPr>
            </a:p>
          </p:txBody>
        </p:sp>
      </p:grpSp>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2730890178"/>
              </p:ext>
            </p:extLst>
          </p:nvPr>
        </p:nvGraphicFramePr>
        <p:xfrm>
          <a:off x="4783242" y="2087837"/>
          <a:ext cx="3732106" cy="2213740"/>
        </p:xfrm>
        <a:graphic>
          <a:graphicData uri="http://schemas.openxmlformats.org/drawingml/2006/table">
            <a:tbl>
              <a:tblPr firstRow="1" bandRow="1">
                <a:tableStyleId>{5940675A-B579-460E-94D1-54222C63F5DA}</a:tableStyleId>
              </a:tblPr>
              <a:tblGrid>
                <a:gridCol w="1866053"/>
                <a:gridCol w="1866053"/>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[“Kawawa”, “naman”, “nilindol”, “sa”, &lt;location= “Antique”/&gt;,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 disaster=”earthquake”&gt;</a:t>
                      </a:r>
                    </a:p>
                    <a:p>
                      <a:pPr marL="0" marR="0" algn="just">
                        <a:spcBef>
                          <a:spcPts val="0"/>
                        </a:spcBef>
                        <a:spcAft>
                          <a:spcPts val="0"/>
                        </a:spcAft>
                      </a:pPr>
                      <a:r>
                        <a:rPr lang="en-PH" sz="800" dirty="0">
                          <a:effectLst/>
                          <a:latin typeface="Arial"/>
                          <a:ea typeface="Calibri"/>
                        </a:rPr>
                        <a:t>[“Kawawa_ADUN”, “naman_NPRO”, “&lt;disaster=nilindol/&gt;”, “sa_DECN”, “&lt;location=”Antique_NN/”&gt;, “._PSNS”]</a:t>
                      </a:r>
                    </a:p>
                    <a:p>
                      <a:pPr marL="0" marR="0" algn="just">
                        <a:spcBef>
                          <a:spcPts val="0"/>
                        </a:spcBef>
                        <a:spcAft>
                          <a:spcPts val="0"/>
                        </a:spcAft>
                      </a:pPr>
                      <a:r>
                        <a:rPr lang="en-PH" sz="800" dirty="0">
                          <a:effectLst/>
                          <a:latin typeface="Arial"/>
                          <a:ea typeface="Calibri"/>
                        </a:rPr>
                        <a:t>&lt;/tweet</a:t>
                      </a:r>
                      <a:r>
                        <a:rPr lang="en-PH" sz="800" dirty="0" smtClean="0">
                          <a:effectLst/>
                          <a:latin typeface="Arial"/>
                          <a:ea typeface="Calibri"/>
                        </a:rPr>
                        <a:t>&gt;</a:t>
                      </a:r>
                      <a:endParaRPr lang="en-PH" sz="800" dirty="0">
                        <a:effectLst/>
                        <a:latin typeface="Arial"/>
                        <a:ea typeface="Calibri"/>
                      </a:endParaRP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“Magnitude”, “4.3”, “quake”, “jolts”, “&lt;location= Antique/&gt;, “,”, “&lt;location=Boracay/&gt;, “Lindol”, “everywhere”]</a:t>
                      </a:r>
                    </a:p>
                    <a:p>
                      <a:pPr marL="0" marR="0" algn="just">
                        <a:spcBef>
                          <a:spcPts val="0"/>
                        </a:spcBef>
                        <a:spcAft>
                          <a:spcPts val="0"/>
                        </a:spcAft>
                      </a:pPr>
                      <a:r>
                        <a:rPr lang="en-PH" sz="800" dirty="0">
                          <a:effectLst/>
                          <a:latin typeface="Arial"/>
                          <a:ea typeface="Calibri"/>
                        </a:rPr>
                        <a:t>&lt;/tweet&gt;</a:t>
                      </a:r>
                    </a:p>
                    <a:p>
                      <a:pPr marL="0" marR="0" algn="just">
                        <a:spcBef>
                          <a:spcPts val="0"/>
                        </a:spcBef>
                        <a:spcAft>
                          <a:spcPts val="0"/>
                        </a:spcAft>
                      </a:pPr>
                      <a:r>
                        <a:rPr lang="en-PH" sz="800" dirty="0">
                          <a:effectLst/>
                          <a:latin typeface="Arial"/>
                          <a:ea typeface="Calibri"/>
                        </a:rPr>
                        <a:t> </a:t>
                      </a:r>
                    </a:p>
                  </a:txBody>
                  <a:tcPr marL="68580" marR="68580" marT="0" marB="0">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n-PH" sz="800" dirty="0">
                          <a:effectLst/>
                          <a:latin typeface="Arial"/>
                          <a:ea typeface="Calibri"/>
                        </a:rPr>
                        <a:t> </a:t>
                      </a:r>
                    </a:p>
                    <a:p>
                      <a:pPr marL="0" marR="0" algn="just">
                        <a:spcBef>
                          <a:spcPts val="0"/>
                        </a:spcBef>
                        <a:spcAft>
                          <a:spcPts val="0"/>
                        </a:spcAft>
                      </a:pPr>
                      <a:r>
                        <a:rPr lang="en-PH" sz="800" dirty="0">
                          <a:effectLst/>
                          <a:latin typeface="Arial"/>
                          <a:ea typeface="Calibri"/>
                        </a:rPr>
                        <a:t> &lt;tweet disaster=”earthquake”&gt;</a:t>
                      </a:r>
                    </a:p>
                    <a:p>
                      <a:pPr marL="0" marR="0" algn="just">
                        <a:spcBef>
                          <a:spcPts val="0"/>
                        </a:spcBef>
                        <a:spcAft>
                          <a:spcPts val="0"/>
                        </a:spcAft>
                      </a:pPr>
                      <a:r>
                        <a:rPr lang="en-PH" sz="800" dirty="0">
                          <a:effectLst/>
                          <a:latin typeface="Arial"/>
                          <a:ea typeface="Calibri"/>
                        </a:rPr>
                        <a:t>[“Magnitude_NN:U”, “4.3”, “quake_NN”, “jolts_NNS”, &lt;location=“Antique_NN”&gt;, “,_PSNS”, &lt;location=“Boracay”&gt;, &lt;disaster=“Lindol”&gt;, “everywhere_RB” &lt;/tweet</a:t>
                      </a:r>
                      <a:r>
                        <a:rPr lang="en-PH" sz="800" dirty="0" smtClean="0">
                          <a:effectLst/>
                          <a:latin typeface="Arial"/>
                          <a:ea typeface="Calibri"/>
                        </a:rPr>
                        <a:t>&gt;</a:t>
                      </a:r>
                      <a:endParaRPr lang="en-PH" sz="800" dirty="0">
                        <a:effectLst/>
                        <a:latin typeface="Arial"/>
                        <a:ea typeface="Calibri"/>
                      </a:endParaRPr>
                    </a:p>
                  </a:txBody>
                  <a:tcPr marL="68580" marR="68580" marT="0" marB="0">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DISASTER CLASSIFIER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7819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600" fill="hold"/>
                                        <p:tgtEl>
                                          <p:spTgt spid="9"/>
                                        </p:tgtEl>
                                        <p:attrNameLst>
                                          <p:attrName>ppt_x</p:attrName>
                                        </p:attrNameLst>
                                      </p:cBhvr>
                                      <p:tavLst>
                                        <p:tav tm="0">
                                          <p:val>
                                            <p:strVal val="#ppt_x"/>
                                          </p:val>
                                        </p:tav>
                                        <p:tav tm="100000">
                                          <p:val>
                                            <p:strVal val="#ppt_x"/>
                                          </p:val>
                                        </p:tav>
                                      </p:tavLst>
                                    </p:anim>
                                    <p:anim calcmode="lin" valueType="num">
                                      <p:cBhvr additive="base">
                                        <p:cTn id="16" dur="600" fill="hold"/>
                                        <p:tgtEl>
                                          <p:spTgt spid="9"/>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 EXTRACTOR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The Rule Extractor will extract all the possible rules for the tweets by making use of different patterns that can be found in the input tweet. To generate the rules, the system will identify the seed words or the words that will be extracted that are present in the tweets. With the seed words, the system will apply the windowing technique around the seed words to extract as much patterns of combination of words, which, in turn can be converted to become extraction rules. To generate/extract as much patterns, the researchers will try various Maximum Windows Sizes, W = 1, 2, 3. After generating/extracting the patterns, they will now be converted to extraction rules</a:t>
              </a:r>
              <a:r>
                <a:rPr lang="en-PH" sz="1600" b="1" dirty="0">
                  <a:solidFill>
                    <a:srgbClr val="000000"/>
                  </a:solidFill>
                  <a:latin typeface="Roboto Condensed Regular"/>
                  <a:cs typeface="Roboto Condensed Regular"/>
                </a:rPr>
                <a:t>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41678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 B</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76738986"/>
              </p:ext>
            </p:extLst>
          </p:nvPr>
        </p:nvGraphicFramePr>
        <p:xfrm>
          <a:off x="4783242" y="2087837"/>
          <a:ext cx="3732106" cy="2196652"/>
        </p:xfrm>
        <a:graphic>
          <a:graphicData uri="http://schemas.openxmlformats.org/drawingml/2006/table">
            <a:tbl>
              <a:tblPr firstRow="1" bandRow="1">
                <a:tableStyleId>{5940675A-B579-460E-94D1-54222C63F5DA}</a:tableStyleId>
              </a:tblPr>
              <a:tblGrid>
                <a:gridCol w="1707660"/>
                <a:gridCol w="2024446"/>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9135">
                <a:tc rowSpan="4">
                  <a:txBody>
                    <a:bodyPr/>
                    <a:lstStyle/>
                    <a:p>
                      <a:r>
                        <a:rPr lang="en-PH" sz="1100" kern="1200" dirty="0" smtClean="0">
                          <a:solidFill>
                            <a:schemeClr val="tx1"/>
                          </a:solidFill>
                          <a:effectLst/>
                          <a:latin typeface="+mn-lt"/>
                          <a:ea typeface="+mn-ea"/>
                          <a:cs typeface="+mn-cs"/>
                        </a:rPr>
                        <a:t>&lt;tweet disaster=”earthquake”&gt;</a:t>
                      </a:r>
                    </a:p>
                    <a:p>
                      <a:r>
                        <a:rPr lang="en-PH" sz="1100" kern="1200" dirty="0" smtClean="0">
                          <a:solidFill>
                            <a:schemeClr val="tx1"/>
                          </a:solidFill>
                          <a:effectLst/>
                          <a:latin typeface="+mn-lt"/>
                          <a:ea typeface="+mn-ea"/>
                          <a:cs typeface="+mn-cs"/>
                        </a:rPr>
                        <a:t>[“Magnitude_NN:U”, “4.3”, “quake_NN”, “jolts_NNS”, &lt;location=“Antique_NN”&gt;, “,_PSNS”, &lt;location=“Boracay”&gt;, &lt;disaster=“Lindol”&gt;, “everywhere_RB” &lt;/tweet&gt;</a:t>
                      </a:r>
                      <a:r>
                        <a:rPr lang="en-PH" sz="500" dirty="0" smtClean="0">
                          <a:effectLst/>
                        </a:rPr>
                        <a:t> </a:t>
                      </a:r>
                      <a:endParaRPr lang="en-PH" sz="5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&lt;string: magnitude&gt;&lt;number&gt;AS Intensity</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9135">
                <a:tc vMerge="1">
                  <a:txBody>
                    <a:bodyPr/>
                    <a:lstStyle/>
                    <a:p>
                      <a:endParaRPr lang="en-US"/>
                    </a:p>
                  </a:txBody>
                  <a:tcPr/>
                </a:tc>
                <a:tc>
                  <a:txBody>
                    <a:bodyPr/>
                    <a:lstStyle/>
                    <a:p>
                      <a:pPr marL="0" marR="0" algn="l">
                        <a:spcBef>
                          <a:spcPts val="0"/>
                        </a:spcBef>
                        <a:spcAft>
                          <a:spcPts val="0"/>
                        </a:spcAft>
                      </a:pPr>
                      <a:r>
                        <a:rPr lang="en-PH" sz="1000">
                          <a:effectLst/>
                          <a:latin typeface="Arial"/>
                          <a:ea typeface="Calibri"/>
                        </a:rPr>
                        <a:t>&lt;POS: NNS&gt;&lt;location&gt;&lt;POS: PSNS&gt;AS Location</a:t>
                      </a: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479135">
                <a:tc vMerge="1">
                  <a:txBody>
                    <a:bodyPr/>
                    <a:lstStyle/>
                    <a:p>
                      <a:pPr marL="0" marR="0" algn="just">
                        <a:spcBef>
                          <a:spcPts val="0"/>
                        </a:spcBef>
                        <a:spcAft>
                          <a:spcPts val="0"/>
                        </a:spcAft>
                      </a:pP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&lt;POS: PSNS&gt;&lt;location&gt;&lt;disaster&gt; AS Location</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479135">
                <a:tc vMerge="1">
                  <a:txBody>
                    <a:bodyPr/>
                    <a:lstStyle/>
                    <a:p>
                      <a:endParaRPr lang="en-US"/>
                    </a:p>
                  </a:txBody>
                  <a:tcPr/>
                </a:tc>
                <a:tc>
                  <a:txBody>
                    <a:bodyPr/>
                    <a:lstStyle/>
                    <a:p>
                      <a:pPr marL="0" marR="0" algn="l">
                        <a:spcBef>
                          <a:spcPts val="0"/>
                        </a:spcBef>
                        <a:spcAft>
                          <a:spcPts val="0"/>
                        </a:spcAft>
                      </a:pPr>
                      <a:r>
                        <a:rPr lang="en-US" sz="1000" dirty="0">
                          <a:effectLst/>
                          <a:latin typeface="Arial"/>
                          <a:ea typeface="Calibri"/>
                        </a:rPr>
                        <a:t>&lt;location&gt;&lt;disaster&gt;&lt;string: everywhere&gt; AS Disaster</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18" name="Group 17"/>
          <p:cNvGrpSpPr/>
          <p:nvPr/>
        </p:nvGrpSpPr>
        <p:grpSpPr>
          <a:xfrm>
            <a:off x="492438" y="1937180"/>
            <a:ext cx="3980044" cy="2885947"/>
            <a:chOff x="4643832" y="1937660"/>
            <a:chExt cx="3980044" cy="2885947"/>
          </a:xfrm>
        </p:grpSpPr>
        <p:sp>
          <p:nvSpPr>
            <p:cNvPr id="19" name="Rectangle 18"/>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643832" y="4420700"/>
              <a:ext cx="3980043" cy="402907"/>
            </a:xfrm>
            <a:prstGeom prst="rect">
              <a:avLst/>
            </a:prstGeom>
            <a:solidFill>
              <a:srgbClr val="D32B44"/>
            </a:solidFill>
            <a:ln>
              <a:solidFill>
                <a:srgbClr val="D32B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INPUT/OUTPUT A</a:t>
              </a:r>
              <a:endParaRPr lang="en-US" sz="1400" b="1" dirty="0">
                <a:latin typeface="Roboto Condensed Regular"/>
                <a:cs typeface="Roboto Condensed Regular"/>
              </a:endParaRPr>
            </a:p>
          </p:txBody>
        </p:sp>
      </p:grpSp>
      <p:graphicFrame>
        <p:nvGraphicFramePr>
          <p:cNvPr id="21" name="Table 20"/>
          <p:cNvGraphicFramePr>
            <a:graphicFrameLocks noGrp="1"/>
          </p:cNvGraphicFramePr>
          <p:nvPr>
            <p:extLst>
              <p:ext uri="{D42A27DB-BD31-4B8C-83A1-F6EECF244321}">
                <p14:modId xmlns:p14="http://schemas.microsoft.com/office/powerpoint/2010/main" val="474512387"/>
              </p:ext>
            </p:extLst>
          </p:nvPr>
        </p:nvGraphicFramePr>
        <p:xfrm>
          <a:off x="609600" y="2087837"/>
          <a:ext cx="3732106" cy="2196650"/>
        </p:xfrm>
        <a:graphic>
          <a:graphicData uri="http://schemas.openxmlformats.org/drawingml/2006/table">
            <a:tbl>
              <a:tblPr firstRow="1" bandRow="1">
                <a:tableStyleId>{5940675A-B579-460E-94D1-54222C63F5DA}</a:tableStyleId>
              </a:tblPr>
              <a:tblGrid>
                <a:gridCol w="1742176"/>
                <a:gridCol w="1989930"/>
              </a:tblGrid>
              <a:tr h="280112">
                <a:tc>
                  <a:txBody>
                    <a:bodyPr/>
                    <a:lstStyle/>
                    <a:p>
                      <a:pPr algn="ctr"/>
                      <a:r>
                        <a:rPr lang="en-US" sz="1200" b="1" dirty="0" smtClean="0"/>
                        <a:t>INPUT</a:t>
                      </a:r>
                      <a:endParaRPr lang="en-US" sz="1200" b="1" dirty="0"/>
                    </a:p>
                  </a:txBody>
                  <a:tcPr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a:r>
                        <a:rPr lang="en-US" sz="1200" b="1" dirty="0" smtClean="0"/>
                        <a:t>OUTPUT</a:t>
                      </a:r>
                      <a:endParaRPr lang="en-US" sz="1200" b="1" dirty="0"/>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rowSpan="2">
                  <a:txBody>
                    <a:bodyPr/>
                    <a:lstStyle/>
                    <a:p>
                      <a:r>
                        <a:rPr lang="en-PH" sz="1100" kern="1200" dirty="0" smtClean="0">
                          <a:solidFill>
                            <a:schemeClr val="tx1"/>
                          </a:solidFill>
                          <a:effectLst/>
                          <a:latin typeface="+mn-lt"/>
                          <a:ea typeface="+mn-ea"/>
                          <a:cs typeface="+mn-cs"/>
                        </a:rPr>
                        <a:t>&lt;tweet disaster=”earthquake”&gt;</a:t>
                      </a:r>
                    </a:p>
                    <a:p>
                      <a:r>
                        <a:rPr lang="en-PH" sz="1100" kern="1200" dirty="0" smtClean="0">
                          <a:solidFill>
                            <a:schemeClr val="tx1"/>
                          </a:solidFill>
                          <a:effectLst/>
                          <a:latin typeface="+mn-lt"/>
                          <a:ea typeface="+mn-ea"/>
                          <a:cs typeface="+mn-cs"/>
                        </a:rPr>
                        <a:t>[“Kawawa_ADUN”, “naman_NPRO”, “&lt;disaster=nilindol/&gt;”, “sa_DECN”, “&lt;location=”Antique_NN/”&gt;, “._PSNS”]</a:t>
                      </a:r>
                    </a:p>
                    <a:p>
                      <a:r>
                        <a:rPr lang="en-PH" sz="1100" kern="1200" dirty="0" smtClean="0">
                          <a:solidFill>
                            <a:schemeClr val="tx1"/>
                          </a:solidFill>
                          <a:effectLst/>
                          <a:latin typeface="+mn-lt"/>
                          <a:ea typeface="+mn-ea"/>
                          <a:cs typeface="+mn-cs"/>
                        </a:rPr>
                        <a:t>&lt;/tweet&gt;</a:t>
                      </a:r>
                      <a:r>
                        <a:rPr lang="en-PH" sz="500" dirty="0" smtClean="0">
                          <a:effectLst/>
                        </a:rPr>
                        <a:t> </a:t>
                      </a:r>
                      <a:endParaRPr lang="en-PH" sz="500" dirty="0">
                        <a:effectLst/>
                        <a:latin typeface="Arial"/>
                        <a:ea typeface="Calibri"/>
                      </a:endParaRPr>
                    </a:p>
                    <a:p>
                      <a:pPr marL="0" marR="0" algn="just">
                        <a:spcBef>
                          <a:spcPts val="0"/>
                        </a:spcBef>
                        <a:spcAft>
                          <a:spcPts val="0"/>
                        </a:spcAft>
                      </a:pPr>
                      <a:r>
                        <a:rPr lang="en-US" sz="500" dirty="0">
                          <a:effectLst/>
                          <a:latin typeface="Arial"/>
                          <a:ea typeface="Calibri"/>
                        </a:rPr>
                        <a:t> </a:t>
                      </a: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&lt;string: </a:t>
                      </a:r>
                      <a:r>
                        <a:rPr lang="en-US" sz="1000" dirty="0" err="1">
                          <a:effectLst/>
                          <a:latin typeface="Arial"/>
                          <a:ea typeface="Calibri"/>
                        </a:rPr>
                        <a:t>sa</a:t>
                      </a:r>
                      <a:r>
                        <a:rPr lang="en-US" sz="1000" dirty="0">
                          <a:effectLst/>
                          <a:latin typeface="Arial"/>
                          <a:ea typeface="Calibri"/>
                        </a:rPr>
                        <a:t>&gt;&lt;location&gt;&lt;string: “.”&gt;AS Location</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958269">
                <a:tc vMerge="1">
                  <a:txBody>
                    <a:bodyPr/>
                    <a:lstStyle/>
                    <a:p>
                      <a:pPr marL="0" marR="0" algn="just">
                        <a:spcBef>
                          <a:spcPts val="0"/>
                        </a:spcBef>
                        <a:spcAft>
                          <a:spcPts val="0"/>
                        </a:spcAft>
                      </a:pPr>
                      <a:endParaRPr lang="en-PH" sz="900" dirty="0">
                        <a:effectLst/>
                        <a:latin typeface="Arial"/>
                        <a:ea typeface="Calibri"/>
                      </a:endParaRPr>
                    </a:p>
                  </a:txBody>
                  <a:tcPr marL="68580" marR="68580" marT="0" marB="0" anchor="ctr">
                    <a:lnL w="28575"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US" sz="1000" dirty="0">
                          <a:effectLst/>
                          <a:latin typeface="Arial"/>
                          <a:ea typeface="Calibri"/>
                        </a:rPr>
                        <a:t>&lt;string: </a:t>
                      </a:r>
                      <a:r>
                        <a:rPr lang="en-US" sz="1000" dirty="0" err="1">
                          <a:effectLst/>
                          <a:latin typeface="Arial"/>
                          <a:ea typeface="Calibri"/>
                        </a:rPr>
                        <a:t>naman</a:t>
                      </a:r>
                      <a:r>
                        <a:rPr lang="en-US" sz="1000" dirty="0">
                          <a:effectLst/>
                          <a:latin typeface="Arial"/>
                          <a:ea typeface="Calibri"/>
                        </a:rPr>
                        <a:t>&gt;&lt;disaster&gt;&lt;</a:t>
                      </a:r>
                      <a:r>
                        <a:rPr lang="en-US" sz="1000" dirty="0" err="1">
                          <a:effectLst/>
                          <a:latin typeface="Arial"/>
                          <a:ea typeface="Calibri"/>
                        </a:rPr>
                        <a:t>string:sa</a:t>
                      </a:r>
                      <a:r>
                        <a:rPr lang="en-US" sz="1000" dirty="0">
                          <a:effectLst/>
                          <a:latin typeface="Arial"/>
                          <a:ea typeface="Calibri"/>
                        </a:rPr>
                        <a:t>&gt; AS Disaster</a:t>
                      </a: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253804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 VALIDATOR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The Rule Validator module is responsible for cleaning up the excess rules. This is done to improve the performance of the information extraction rules. Rules that are too specific will be removed, because the rules can only affect small part of the dataset. Rules that are too general will also be removed, because they might extract unwanted information. Rules are specific if they only occurred once in the rule extractor. Rules are general if they extract more than the occurrence count</a:t>
              </a:r>
              <a:r>
                <a:rPr lang="en-US" sz="1600" b="1" dirty="0" smtClean="0">
                  <a:solidFill>
                    <a:srgbClr val="000000"/>
                  </a:solidFill>
                  <a:latin typeface="Roboto Condensed Regular"/>
                  <a:cs typeface="Roboto Condensed Regular"/>
                </a:rPr>
                <a:t>.</a:t>
              </a:r>
              <a:endParaRPr lang="en-PH" sz="1600" b="1"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34066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5">
                <a:lumMod val="7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RULE INDUCTOR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The Rule Inductor module will accept a tokenized and tagged tweets. The tweets contain XML tags that tells the type of disaster, location, time and other information. The, the plan is to generate rules using machine learning techniques and apply the rules to extract the information needed.</a:t>
              </a:r>
              <a:endParaRPr lang="en-PH" sz="1600" b="1" dirty="0">
                <a:solidFill>
                  <a:srgbClr val="000000"/>
                </a:solidFill>
                <a:latin typeface="Roboto Condensed Regular"/>
                <a:cs typeface="Roboto Condensed Regular"/>
              </a:endParaRP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INFORMATION EXTRACTION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81477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600" fill="hold"/>
                                        <p:tgtEl>
                                          <p:spTgt spid="40"/>
                                        </p:tgtEl>
                                        <p:attrNameLst>
                                          <p:attrName>ppt_x</p:attrName>
                                        </p:attrNameLst>
                                      </p:cBhvr>
                                      <p:tavLst>
                                        <p:tav tm="0">
                                          <p:val>
                                            <p:strVal val="#ppt_x"/>
                                          </p:val>
                                        </p:tav>
                                        <p:tav tm="100000">
                                          <p:val>
                                            <p:strVal val="#ppt_x"/>
                                          </p:val>
                                        </p:tav>
                                      </p:tavLst>
                                    </p:anim>
                                    <p:anim calcmode="lin" valueType="num">
                                      <p:cBhvr additive="base">
                                        <p:cTn id="8"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87962" y="1937660"/>
            <a:ext cx="8131103" cy="2888953"/>
            <a:chOff x="487963" y="1937660"/>
            <a:chExt cx="3980044" cy="2888953"/>
          </a:xfrm>
        </p:grpSpPr>
        <p:sp>
          <p:nvSpPr>
            <p:cNvPr id="41" name="Rectangle 40"/>
            <p:cNvSpPr/>
            <p:nvPr/>
          </p:nvSpPr>
          <p:spPr>
            <a:xfrm>
              <a:off x="490367" y="1937660"/>
              <a:ext cx="3977640" cy="2885947"/>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487963" y="4423706"/>
              <a:ext cx="3980043" cy="402907"/>
            </a:xfrm>
            <a:prstGeom prst="rect">
              <a:avLst/>
            </a:prstGeom>
            <a:solidFill>
              <a:schemeClr val="accent6">
                <a:lumMod val="75000"/>
              </a:schemeClr>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TEMPLATE FILLER</a:t>
              </a:r>
              <a:endParaRPr lang="en-US" sz="1400" b="1" dirty="0">
                <a:latin typeface="Roboto Condensed Regular"/>
                <a:cs typeface="Roboto Condensed Regular"/>
              </a:endParaRPr>
            </a:p>
          </p:txBody>
        </p:sp>
        <p:sp>
          <p:nvSpPr>
            <p:cNvPr id="43" name="Rectangle 42"/>
            <p:cNvSpPr/>
            <p:nvPr/>
          </p:nvSpPr>
          <p:spPr>
            <a:xfrm>
              <a:off x="576363" y="2030244"/>
              <a:ext cx="3802572" cy="225424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0000"/>
                  </a:solidFill>
                  <a:latin typeface="Roboto Condensed Regular"/>
                  <a:cs typeface="Roboto Condensed Regular"/>
                </a:rPr>
                <a:t>After the rule induction module, the extracted information will now be placed to a slot in the template. Each type of disaster will have a different type of template as they have different information that can be extracted.</a:t>
              </a:r>
              <a:r>
                <a:rPr lang="en-PH" sz="1600" b="1" dirty="0">
                  <a:solidFill>
                    <a:srgbClr val="000000"/>
                  </a:solidFill>
                  <a:latin typeface="Roboto Condensed Regular"/>
                  <a:cs typeface="Roboto Condensed Regular"/>
                </a:rPr>
                <a:t> </a:t>
              </a:r>
            </a:p>
          </p:txBody>
        </p:sp>
      </p:grpSp>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TEMPLATE FILLER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Tree>
    <p:extLst>
      <p:ext uri="{BB962C8B-B14F-4D97-AF65-F5344CB8AC3E}">
        <p14:creationId xmlns:p14="http://schemas.microsoft.com/office/powerpoint/2010/main" val="181833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600" fill="hold"/>
                                        <p:tgtEl>
                                          <p:spTgt spid="34"/>
                                        </p:tgtEl>
                                        <p:attrNameLst>
                                          <p:attrName>ppt_x</p:attrName>
                                        </p:attrNameLst>
                                      </p:cBhvr>
                                      <p:tavLst>
                                        <p:tav tm="0">
                                          <p:val>
                                            <p:strVal val="#ppt_x"/>
                                          </p:val>
                                        </p:tav>
                                        <p:tav tm="100000">
                                          <p:val>
                                            <p:strVal val="#ppt_x"/>
                                          </p:val>
                                        </p:tav>
                                      </p:tavLst>
                                    </p:anim>
                                    <p:anim calcmode="lin" valueType="num">
                                      <p:cBhvr additive="base">
                                        <p:cTn id="8" dur="6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600" fill="hold"/>
                                        <p:tgtEl>
                                          <p:spTgt spid="40"/>
                                        </p:tgtEl>
                                        <p:attrNameLst>
                                          <p:attrName>ppt_x</p:attrName>
                                        </p:attrNameLst>
                                      </p:cBhvr>
                                      <p:tavLst>
                                        <p:tav tm="0">
                                          <p:val>
                                            <p:strVal val="#ppt_x"/>
                                          </p:val>
                                        </p:tav>
                                        <p:tav tm="100000">
                                          <p:val>
                                            <p:strVal val="#ppt_x"/>
                                          </p:val>
                                        </p:tav>
                                      </p:tavLst>
                                    </p:anim>
                                    <p:anim calcmode="lin" valueType="num">
                                      <p:cBhvr additive="base">
                                        <p:cTn id="12" dur="6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643832" y="1937660"/>
            <a:ext cx="3980044" cy="2885947"/>
            <a:chOff x="4643832" y="1937660"/>
            <a:chExt cx="3980044" cy="2885947"/>
          </a:xfrm>
        </p:grpSpPr>
        <p:sp>
          <p:nvSpPr>
            <p:cNvPr id="53" name="Rectangle 52"/>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OUTPUT B</a:t>
              </a:r>
              <a:endParaRPr lang="en-US" sz="1400" b="1" dirty="0">
                <a:latin typeface="Roboto Condensed Regular"/>
                <a:cs typeface="Roboto Condensed Regular"/>
              </a:endParaRPr>
            </a:p>
          </p:txBody>
        </p:sp>
      </p:grpSp>
      <p:graphicFrame>
        <p:nvGraphicFramePr>
          <p:cNvPr id="6" name="Table 5"/>
          <p:cNvGraphicFramePr>
            <a:graphicFrameLocks noGrp="1"/>
          </p:cNvGraphicFramePr>
          <p:nvPr>
            <p:extLst>
              <p:ext uri="{D42A27DB-BD31-4B8C-83A1-F6EECF244321}">
                <p14:modId xmlns:p14="http://schemas.microsoft.com/office/powerpoint/2010/main" val="1453814592"/>
              </p:ext>
            </p:extLst>
          </p:nvPr>
        </p:nvGraphicFramePr>
        <p:xfrm>
          <a:off x="4783242" y="2087837"/>
          <a:ext cx="3732106" cy="2196652"/>
        </p:xfrm>
        <a:graphic>
          <a:graphicData uri="http://schemas.openxmlformats.org/drawingml/2006/table">
            <a:tbl>
              <a:tblPr firstRow="1" bandRow="1">
                <a:tableStyleId>{5940675A-B579-460E-94D1-54222C63F5DA}</a:tableStyleId>
              </a:tblPr>
              <a:tblGrid>
                <a:gridCol w="1296100"/>
                <a:gridCol w="2436006"/>
              </a:tblGrid>
              <a:tr h="280112">
                <a:tc gridSpan="2">
                  <a:txBody>
                    <a:bodyPr/>
                    <a:lstStyle/>
                    <a:p>
                      <a:pPr algn="ctr"/>
                      <a:r>
                        <a:rPr lang="en-US" sz="1200" b="1" dirty="0" smtClean="0">
                          <a:latin typeface="Roboto Condensed Regular"/>
                          <a:cs typeface="Roboto Condensed Regular"/>
                        </a:rPr>
                        <a:t>EARTHQUAKE</a:t>
                      </a:r>
                      <a:r>
                        <a:rPr lang="en-US" sz="1200" b="1" baseline="0" dirty="0" smtClean="0">
                          <a:latin typeface="Roboto Condensed Regular"/>
                          <a:cs typeface="Roboto Condensed Regular"/>
                        </a:rPr>
                        <a:t> TEMPLATE</a:t>
                      </a:r>
                      <a:endParaRPr lang="en-US" sz="1200" b="1" dirty="0">
                        <a:latin typeface="Roboto Condensed Regular"/>
                        <a:cs typeface="Roboto Condensed Regular"/>
                      </a:endParaRPr>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1200" b="1" dirty="0">
                        <a:latin typeface="Roboto Condensed Regular"/>
                        <a:cs typeface="Roboto Condensed Regular"/>
                      </a:endParaRPr>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319423">
                <a:tc gridSpan="2">
                  <a:txBody>
                    <a:bodyPr/>
                    <a:lstStyle/>
                    <a:p>
                      <a:r>
                        <a:rPr lang="en-PH" sz="1200" dirty="0" smtClean="0">
                          <a:effectLst/>
                          <a:latin typeface="Roboto Condensed Regular"/>
                          <a:ea typeface="Calibri"/>
                          <a:cs typeface="Roboto Condensed Regular"/>
                        </a:rPr>
                        <a:t>GENERAL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sz="1200" dirty="0">
                        <a:latin typeface="Roboto Condensed Regular"/>
                        <a:cs typeface="Roboto Condensed Regular"/>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4">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DISASTER</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Earthquake</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LOCATION</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Boracay, Antique</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TIME</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4">
                <a:tc gridSpan="2">
                  <a:txBody>
                    <a:bodyPr/>
                    <a:lstStyle/>
                    <a:p>
                      <a:r>
                        <a:rPr lang="en-PH" sz="1200" dirty="0" smtClean="0">
                          <a:effectLst/>
                          <a:latin typeface="Roboto Condensed Regular"/>
                          <a:ea typeface="Calibri"/>
                          <a:cs typeface="Roboto Condensed Regular"/>
                        </a:rPr>
                        <a:t>DISASTER-SPECIFIC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sz="1200" dirty="0">
                        <a:latin typeface="Roboto Condensed Regular"/>
                        <a:cs typeface="Roboto Condensed Regular"/>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PH" sz="1200" b="1" dirty="0" smtClean="0">
                          <a:effectLst/>
                          <a:latin typeface="Roboto Condensed Regular"/>
                          <a:ea typeface="Calibri"/>
                          <a:cs typeface="Roboto Condensed Regular"/>
                        </a:rPr>
                        <a:t>INTENSITY</a:t>
                      </a: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r>
                        <a:rPr lang="en-US" sz="1200" dirty="0" smtClean="0">
                          <a:latin typeface="Roboto Condensed Regular"/>
                          <a:cs typeface="Roboto Condensed Regular"/>
                        </a:rPr>
                        <a:t>Magnitude</a:t>
                      </a:r>
                      <a:r>
                        <a:rPr lang="en-US" sz="1200" baseline="0" dirty="0" smtClean="0">
                          <a:latin typeface="Roboto Condensed Regular"/>
                          <a:cs typeface="Roboto Condensed Regular"/>
                        </a:rPr>
                        <a:t> </a:t>
                      </a:r>
                      <a:r>
                        <a:rPr lang="en-US" sz="1200" dirty="0" smtClean="0">
                          <a:latin typeface="Roboto Condensed Regular"/>
                          <a:cs typeface="Roboto Condensed Regular"/>
                        </a:rPr>
                        <a:t>4.3</a:t>
                      </a:r>
                      <a:endParaRPr lang="en-US" sz="1200" dirty="0">
                        <a:latin typeface="Roboto Condensed Regular"/>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18" name="Group 17"/>
          <p:cNvGrpSpPr/>
          <p:nvPr/>
        </p:nvGrpSpPr>
        <p:grpSpPr>
          <a:xfrm>
            <a:off x="492438" y="1937180"/>
            <a:ext cx="3980044" cy="2885947"/>
            <a:chOff x="4643832" y="1937660"/>
            <a:chExt cx="3980044" cy="2885947"/>
          </a:xfrm>
        </p:grpSpPr>
        <p:sp>
          <p:nvSpPr>
            <p:cNvPr id="19" name="Rectangle 18"/>
            <p:cNvSpPr/>
            <p:nvPr/>
          </p:nvSpPr>
          <p:spPr>
            <a:xfrm>
              <a:off x="4646236" y="1937660"/>
              <a:ext cx="3977640" cy="2882941"/>
            </a:xfrm>
            <a:prstGeom prst="rect">
              <a:avLst/>
            </a:prstGeom>
            <a:solidFill>
              <a:srgbClr val="FFFFFF"/>
            </a:solidFill>
            <a:ln>
              <a:solidFill>
                <a:srgbClr val="FFFFFF"/>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643832" y="4420700"/>
              <a:ext cx="3980043" cy="402907"/>
            </a:xfrm>
            <a:prstGeom prst="rect">
              <a:avLst/>
            </a:prstGeom>
            <a:solidFill>
              <a:srgbClr val="67B312"/>
            </a:solidFill>
            <a:ln>
              <a:solidFill>
                <a:srgbClr val="67B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Roboto Condensed Regular"/>
                  <a:cs typeface="Roboto Condensed Regular"/>
                </a:rPr>
                <a:t>SAMPLE OUTPUT A</a:t>
              </a:r>
              <a:endParaRPr lang="en-US" sz="1400" b="1" dirty="0">
                <a:latin typeface="Roboto Condensed Regular"/>
                <a:cs typeface="Roboto Condensed Regular"/>
              </a:endParaRPr>
            </a:p>
          </p:txBody>
        </p:sp>
      </p:grpSp>
      <p:graphicFrame>
        <p:nvGraphicFramePr>
          <p:cNvPr id="21" name="Table 20"/>
          <p:cNvGraphicFramePr>
            <a:graphicFrameLocks noGrp="1"/>
          </p:cNvGraphicFramePr>
          <p:nvPr>
            <p:extLst>
              <p:ext uri="{D42A27DB-BD31-4B8C-83A1-F6EECF244321}">
                <p14:modId xmlns:p14="http://schemas.microsoft.com/office/powerpoint/2010/main" val="1186305516"/>
              </p:ext>
            </p:extLst>
          </p:nvPr>
        </p:nvGraphicFramePr>
        <p:xfrm>
          <a:off x="609600" y="2087837"/>
          <a:ext cx="3732106" cy="2196650"/>
        </p:xfrm>
        <a:graphic>
          <a:graphicData uri="http://schemas.openxmlformats.org/drawingml/2006/table">
            <a:tbl>
              <a:tblPr firstRow="1" bandRow="1">
                <a:tableStyleId>{5940675A-B579-460E-94D1-54222C63F5DA}</a:tableStyleId>
              </a:tblPr>
              <a:tblGrid>
                <a:gridCol w="1318857"/>
                <a:gridCol w="2413249"/>
              </a:tblGrid>
              <a:tr h="280112">
                <a:tc gridSpan="2">
                  <a:txBody>
                    <a:bodyPr/>
                    <a:lstStyle/>
                    <a:p>
                      <a:pPr algn="ctr"/>
                      <a:r>
                        <a:rPr lang="en-US" sz="1200" b="1" dirty="0" smtClean="0">
                          <a:latin typeface="Roboto Condensed Regular"/>
                          <a:cs typeface="Roboto Condensed Regular"/>
                        </a:rPr>
                        <a:t>EARTHQUAKE</a:t>
                      </a:r>
                      <a:r>
                        <a:rPr lang="en-US" sz="1200" b="1" baseline="0" dirty="0" smtClean="0">
                          <a:latin typeface="Roboto Condensed Regular"/>
                          <a:cs typeface="Roboto Condensed Regular"/>
                        </a:rPr>
                        <a:t> TEMPLATE</a:t>
                      </a:r>
                      <a:endParaRPr lang="en-US" sz="1200" b="1" dirty="0">
                        <a:latin typeface="Roboto Condensed Regular"/>
                        <a:cs typeface="Roboto Condensed Regular"/>
                      </a:endParaRPr>
                    </a:p>
                  </a:txBody>
                  <a:tcPr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1200" b="1" dirty="0">
                        <a:latin typeface="Roboto Condensed Regular"/>
                        <a:cs typeface="Roboto Condensed Regular"/>
                      </a:endParaRPr>
                    </a:p>
                  </a:txBody>
                  <a:tcPr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r>
              <a:tr h="319423">
                <a:tc gridSpan="2">
                  <a:txBody>
                    <a:bodyPr/>
                    <a:lstStyle/>
                    <a:p>
                      <a:pPr marL="0" marR="0" algn="just">
                        <a:spcBef>
                          <a:spcPts val="0"/>
                        </a:spcBef>
                        <a:spcAft>
                          <a:spcPts val="0"/>
                        </a:spcAft>
                      </a:pPr>
                      <a:r>
                        <a:rPr lang="en-US" sz="1200" dirty="0" smtClean="0">
                          <a:effectLst/>
                          <a:latin typeface="Roboto Condensed Regular"/>
                          <a:ea typeface="Calibri"/>
                          <a:cs typeface="Roboto Condensed Regular"/>
                        </a:rPr>
                        <a:t>GENERAL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l">
                        <a:spcBef>
                          <a:spcPts val="0"/>
                        </a:spcBef>
                        <a:spcAft>
                          <a:spcPts val="0"/>
                        </a:spcAft>
                      </a:pPr>
                      <a:endParaRPr lang="en-PH" sz="1000" dirty="0">
                        <a:effectLst/>
                        <a:latin typeface="Arial"/>
                        <a:ea typeface="Calibri"/>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DISASTER</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Earthquake</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LOCATION</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Antique</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TIME</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9423">
                <a:tc gridSpan="2">
                  <a:txBody>
                    <a:bodyPr/>
                    <a:lstStyle/>
                    <a:p>
                      <a:pPr marL="0" marR="0" algn="just">
                        <a:spcBef>
                          <a:spcPts val="0"/>
                        </a:spcBef>
                        <a:spcAft>
                          <a:spcPts val="0"/>
                        </a:spcAft>
                      </a:pPr>
                      <a:r>
                        <a:rPr lang="en-PH" sz="1200" dirty="0" smtClean="0">
                          <a:effectLst/>
                          <a:latin typeface="Roboto Condensed Regular"/>
                          <a:ea typeface="Calibri"/>
                          <a:cs typeface="Roboto Condensed Regular"/>
                        </a:rPr>
                        <a:t>DISASTER-SPECIFIC INFORMATION:</a:t>
                      </a:r>
                      <a:endParaRPr lang="en-PH" sz="1200"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marR="0" algn="l">
                        <a:spcBef>
                          <a:spcPts val="0"/>
                        </a:spcBef>
                        <a:spcAft>
                          <a:spcPts val="0"/>
                        </a:spcAft>
                      </a:pPr>
                      <a:endParaRPr lang="en-PH" sz="1200" dirty="0">
                        <a:effectLst/>
                        <a:latin typeface="Roboto Condensed Regular"/>
                        <a:ea typeface="Calibri"/>
                        <a:cs typeface="Roboto Condensed Regular"/>
                      </a:endParaRPr>
                    </a:p>
                  </a:txBody>
                  <a:tcPr marL="68580" marR="68580" marT="0" marB="0" anchor="ctr">
                    <a:lnL w="1905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19423">
                <a:tc>
                  <a:txBody>
                    <a:bodyPr/>
                    <a:lstStyle/>
                    <a:p>
                      <a:pPr marL="0" marR="0" algn="just">
                        <a:spcBef>
                          <a:spcPts val="0"/>
                        </a:spcBef>
                        <a:spcAft>
                          <a:spcPts val="0"/>
                        </a:spcAft>
                      </a:pPr>
                      <a:r>
                        <a:rPr lang="en-PH" sz="1200" b="1" dirty="0" smtClean="0">
                          <a:effectLst/>
                          <a:latin typeface="Roboto Condensed Regular"/>
                          <a:ea typeface="Calibri"/>
                          <a:cs typeface="Roboto Condensed Regular"/>
                        </a:rPr>
                        <a:t>INTENSITY</a:t>
                      </a:r>
                      <a:endParaRPr lang="en-PH" sz="1200" b="1" dirty="0">
                        <a:effectLst/>
                        <a:latin typeface="Roboto Condensed Regular"/>
                        <a:ea typeface="Calibri"/>
                        <a:cs typeface="Roboto Condensed Regular"/>
                      </a:endParaRPr>
                    </a:p>
                  </a:txBody>
                  <a:tcPr marL="68580" marR="68580" marT="0" marB="0" anchor="ctr">
                    <a:lnL w="28575"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0" marR="0" algn="l">
                        <a:spcBef>
                          <a:spcPts val="0"/>
                        </a:spcBef>
                        <a:spcAft>
                          <a:spcPts val="0"/>
                        </a:spcAft>
                      </a:pPr>
                      <a:r>
                        <a:rPr lang="en-PH" sz="1200" dirty="0" smtClean="0">
                          <a:effectLst/>
                          <a:latin typeface="Roboto Condensed Regular"/>
                          <a:ea typeface="Calibri"/>
                          <a:cs typeface="Roboto Condensed Regular"/>
                        </a:rPr>
                        <a:t>--</a:t>
                      </a:r>
                      <a:endParaRPr lang="en-PH" sz="1200" dirty="0">
                        <a:effectLst/>
                        <a:latin typeface="Roboto Condensed Regular"/>
                        <a:ea typeface="Calibri"/>
                        <a:cs typeface="Roboto Condensed Regular"/>
                      </a:endParaRPr>
                    </a:p>
                  </a:txBody>
                  <a:tcPr marL="68580" marR="68580" marT="0" marB="0" anchor="ctr">
                    <a:lnL w="12700"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bl>
          </a:graphicData>
        </a:graphic>
      </p:graphicFrame>
      <p:grpSp>
        <p:nvGrpSpPr>
          <p:cNvPr id="34" name="Group 33"/>
          <p:cNvGrpSpPr/>
          <p:nvPr/>
        </p:nvGrpSpPr>
        <p:grpSpPr>
          <a:xfrm>
            <a:off x="487192" y="1242335"/>
            <a:ext cx="8131876" cy="548640"/>
            <a:chOff x="296816" y="3546379"/>
            <a:chExt cx="4165068" cy="550114"/>
          </a:xfrm>
          <a:solidFill>
            <a:srgbClr val="002060"/>
          </a:solidFill>
        </p:grpSpPr>
        <p:sp>
          <p:nvSpPr>
            <p:cNvPr id="35" name="Rectangle 34"/>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TEMPLATE FILLER MODULE</a:t>
              </a:r>
              <a:endParaRPr lang="en-US" sz="2800" dirty="0">
                <a:solidFill>
                  <a:schemeClr val="bg1"/>
                </a:solidFill>
                <a:latin typeface="Roboto Condensed Bold" pitchFamily="2" charset="0"/>
                <a:ea typeface="Roboto Condensed Bold" pitchFamily="2" charset="0"/>
              </a:endParaRPr>
            </a:p>
          </p:txBody>
        </p:sp>
      </p:grpSp>
      <p:grpSp>
        <p:nvGrpSpPr>
          <p:cNvPr id="2" name="Group 1"/>
          <p:cNvGrpSpPr/>
          <p:nvPr/>
        </p:nvGrpSpPr>
        <p:grpSpPr>
          <a:xfrm>
            <a:off x="-76200" y="-894555"/>
            <a:ext cx="9296400" cy="1975615"/>
            <a:chOff x="-76200" y="-894555"/>
            <a:chExt cx="9296400" cy="1975615"/>
          </a:xfrm>
        </p:grpSpPr>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29738" cy="461665"/>
              </a:xfrm>
              <a:prstGeom prst="rect">
                <a:avLst/>
              </a:prstGeom>
              <a:grpFill/>
            </p:spPr>
            <p:txBody>
              <a:bodyPr wrap="square" rtlCol="0">
                <a:spAutoFit/>
              </a:bodyPr>
              <a:lstStyle/>
              <a:p>
                <a:r>
                  <a:rPr lang="en-US" sz="2400" dirty="0" smtClean="0">
                    <a:solidFill>
                      <a:schemeClr val="bg1"/>
                    </a:solidFill>
                    <a:latin typeface="Roboto Condensed Bold" pitchFamily="2" charset="0"/>
                    <a:ea typeface="Roboto Condensed Bold" pitchFamily="2" charset="0"/>
                  </a:rPr>
                  <a:t>THE ARCHITECTURAL DESIGN OF THE SYSTEM</a:t>
                </a:r>
                <a:endParaRPr lang="en-US" sz="24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88933"/>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solidFill>
                    <a:srgbClr val="000000"/>
                  </a:solidFill>
                  <a:latin typeface="Roboto Condensed Bold" pitchFamily="2" charset="0"/>
                  <a:ea typeface="Roboto Condensed Bold" pitchFamily="2" charset="0"/>
                </a:rPr>
                <a:t>3</a:t>
              </a:r>
              <a:endParaRPr lang="en-PH" sz="2800" dirty="0">
                <a:solidFill>
                  <a:srgbClr val="000000"/>
                </a:solidFill>
                <a:latin typeface="Roboto Condensed Bold" pitchFamily="2" charset="0"/>
                <a:ea typeface="Roboto Condensed Bold" pitchFamily="2" charset="0"/>
              </a:endParaRPr>
            </a:p>
          </p:txBody>
        </p:sp>
      </p:grpSp>
      <p:sp>
        <p:nvSpPr>
          <p:cNvPr id="22" name="Oval 21"/>
          <p:cNvSpPr>
            <a:spLocks/>
          </p:cNvSpPr>
          <p:nvPr/>
        </p:nvSpPr>
        <p:spPr>
          <a:xfrm>
            <a:off x="7991474" y="285532"/>
            <a:ext cx="795528" cy="795528"/>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800" dirty="0">
              <a:latin typeface="Roboto Condensed Bold" pitchFamily="2" charset="0"/>
              <a:ea typeface="Roboto Condensed Bold" pitchFamily="2" charset="0"/>
            </a:endParaRPr>
          </a:p>
        </p:txBody>
      </p:sp>
    </p:spTree>
    <p:extLst>
      <p:ext uri="{BB962C8B-B14F-4D97-AF65-F5344CB8AC3E}">
        <p14:creationId xmlns:p14="http://schemas.microsoft.com/office/powerpoint/2010/main" val="221454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6" presetClass="emph" presetSubtype="0" fill="hold" grpId="0" nodeType="withEffect">
                                  <p:stCondLst>
                                    <p:cond delay="0"/>
                                  </p:stCondLst>
                                  <p:childTnLst>
                                    <p:animScale>
                                      <p:cBhvr>
                                        <p:cTn id="25" dur="800" fill="hold"/>
                                        <p:tgtEl>
                                          <p:spTgt spid="22"/>
                                        </p:tgtEl>
                                      </p:cBhvr>
                                      <p:by x="8000000" y="8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Box 1"/>
          <p:cNvSpPr txBox="1"/>
          <p:nvPr/>
        </p:nvSpPr>
        <p:spPr>
          <a:xfrm>
            <a:off x="750442" y="1831906"/>
            <a:ext cx="7572721" cy="1659942"/>
          </a:xfrm>
          <a:prstGeom prst="rect">
            <a:avLst/>
          </a:prstGeom>
          <a:noFill/>
        </p:spPr>
        <p:txBody>
          <a:bodyPr wrap="square" rtlCol="0">
            <a:spAutoFit/>
          </a:bodyPr>
          <a:lstStyle/>
          <a:p>
            <a:pPr algn="ctr">
              <a:lnSpc>
                <a:spcPct val="80000"/>
              </a:lnSpc>
            </a:pPr>
            <a:r>
              <a:rPr lang="en-US" sz="440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A DISCUSSION OF THE</a:t>
            </a:r>
          </a:p>
          <a:p>
            <a:pPr algn="ctr">
              <a:lnSpc>
                <a:spcPct val="80000"/>
              </a:lnSpc>
            </a:pPr>
            <a:r>
              <a:rPr lang="en-US" sz="8000" spc="65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RESEARCH</a:t>
            </a:r>
            <a:endParaRPr lang="en-US" sz="8000" spc="650" dirty="0">
              <a:solidFill>
                <a:schemeClr val="bg1"/>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22262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487192" y="1937660"/>
            <a:ext cx="8131876" cy="2880361"/>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rmAutofit/>
            </a:bodyPr>
            <a:lstStyle/>
            <a:p>
              <a:pPr algn="ctr"/>
              <a:r>
                <a:rPr lang="en-US" sz="2800" dirty="0" smtClean="0">
                  <a:latin typeface="Roboto Condensed" panose="02000000000000000000" pitchFamily="2" charset="0"/>
                  <a:ea typeface="Roboto Condensed" panose="02000000000000000000" pitchFamily="2" charset="0"/>
                </a:rPr>
                <a:t>RESULTS GO HERE. </a:t>
              </a:r>
              <a:r>
                <a:rPr lang="en-US" sz="2800" dirty="0" smtClean="0">
                  <a:latin typeface="Roboto Condensed" panose="02000000000000000000" pitchFamily="2" charset="0"/>
                  <a:ea typeface="Roboto Condensed" panose="02000000000000000000" pitchFamily="2" charset="0"/>
                  <a:sym typeface="Wingdings"/>
                </a:rPr>
                <a:t></a:t>
              </a:r>
              <a:endParaRPr lang="en-PH" sz="2800" dirty="0">
                <a:latin typeface="Roboto Condensed" panose="02000000000000000000" pitchFamily="2" charset="0"/>
                <a:ea typeface="Roboto Condensed" panose="02000000000000000000" pitchFamily="2" charset="0"/>
              </a:endParaRPr>
            </a:p>
          </p:txBody>
        </p:sp>
      </p:grpSp>
      <p:grpSp>
        <p:nvGrpSpPr>
          <p:cNvPr id="18" name="Group 17"/>
          <p:cNvGrpSpPr/>
          <p:nvPr/>
        </p:nvGrpSpPr>
        <p:grpSpPr>
          <a:xfrm>
            <a:off x="487192" y="1242335"/>
            <a:ext cx="8131876" cy="548640"/>
            <a:chOff x="296816" y="3546379"/>
            <a:chExt cx="4165068" cy="550114"/>
          </a:xfrm>
          <a:solidFill>
            <a:srgbClr val="002060"/>
          </a:solidFill>
        </p:grpSpPr>
        <p:sp>
          <p:nvSpPr>
            <p:cNvPr id="19" name="Rectangle 18"/>
            <p:cNvSpPr/>
            <p:nvPr/>
          </p:nvSpPr>
          <p:spPr>
            <a:xfrm>
              <a:off x="296816" y="3546379"/>
              <a:ext cx="4165068" cy="550114"/>
            </a:xfrm>
            <a:prstGeom prst="rect">
              <a:avLst/>
            </a:prstGeom>
            <a:grpFill/>
            <a:ln>
              <a:solidFill>
                <a:srgbClr val="002060"/>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grpFill/>
            <a:ln>
              <a:solidFill>
                <a:srgbClr val="002060"/>
              </a:solidFill>
            </a:ln>
          </p:spPr>
          <p:txBody>
            <a:bodyPr wrap="square" rtlCol="0" anchor="ctr" anchorCtr="0">
              <a:normAutofit lnSpcReduction="10000"/>
            </a:bodyPr>
            <a:lstStyle/>
            <a:p>
              <a:pPr algn="ctr"/>
              <a:r>
                <a:rPr lang="en-US" sz="2800" dirty="0" smtClean="0">
                  <a:solidFill>
                    <a:schemeClr val="bg1"/>
                  </a:solidFill>
                  <a:latin typeface="Roboto Condensed Bold" pitchFamily="2" charset="0"/>
                  <a:ea typeface="Roboto Condensed Bold" pitchFamily="2" charset="0"/>
                </a:rPr>
                <a:t>DISASTER CLASSIFIER</a:t>
              </a:r>
              <a:endParaRPr lang="en-US" sz="2800" dirty="0">
                <a:solidFill>
                  <a:schemeClr val="bg1"/>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FC0486"/>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30887"/>
            </a:xfrm>
            <a:prstGeom prst="rect">
              <a:avLst/>
            </a:prstGeom>
            <a:grpFill/>
          </p:spPr>
          <p:txBody>
            <a:bodyPr wrap="square" rtlCol="0">
              <a:spAutoFit/>
            </a:bodyPr>
            <a:lstStyle/>
            <a:p>
              <a:r>
                <a:rPr lang="en-US" sz="2200" dirty="0" smtClean="0">
                  <a:solidFill>
                    <a:schemeClr val="bg1"/>
                  </a:solidFill>
                  <a:latin typeface="Roboto Condensed Bold" pitchFamily="2" charset="0"/>
                  <a:ea typeface="Roboto Condensed Bold" pitchFamily="2" charset="0"/>
                </a:rPr>
                <a:t>THE INITIAL RESULTS OF THE SYSTEM</a:t>
              </a:r>
              <a:endParaRPr lang="en-US" sz="2200" dirty="0">
                <a:solidFill>
                  <a:schemeClr val="bg1"/>
                </a:solidFill>
                <a:latin typeface="Roboto Condensed Bold" pitchFamily="2" charset="0"/>
                <a:ea typeface="Roboto Condensed Bold" pitchFamily="2" charset="0"/>
              </a:endParaRPr>
            </a:p>
          </p:txBody>
        </p:sp>
      </p:grpSp>
      <p:sp>
        <p:nvSpPr>
          <p:cNvPr id="5" name="Oval 4"/>
          <p:cNvSpPr/>
          <p:nvPr/>
        </p:nvSpPr>
        <p:spPr>
          <a:xfrm>
            <a:off x="7991474" y="298458"/>
            <a:ext cx="792127" cy="792127"/>
          </a:xfrm>
          <a:prstGeom prst="ellipse">
            <a:avLst/>
          </a:prstGeom>
          <a:solidFill>
            <a:srgbClr val="FEBE35"/>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solidFill>
                  <a:schemeClr val="tx1"/>
                </a:solidFill>
                <a:latin typeface="Roboto Condensed Bold" pitchFamily="2" charset="0"/>
                <a:ea typeface="Roboto Condensed Bold" pitchFamily="2" charset="0"/>
              </a:rPr>
              <a:t>4</a:t>
            </a:r>
          </a:p>
        </p:txBody>
      </p:sp>
    </p:spTree>
    <p:extLst>
      <p:ext uri="{BB962C8B-B14F-4D97-AF65-F5344CB8AC3E}">
        <p14:creationId xmlns:p14="http://schemas.microsoft.com/office/powerpoint/2010/main" val="892113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4000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ppt_x"/>
                                          </p:val>
                                        </p:tav>
                                        <p:tav tm="100000">
                                          <p:val>
                                            <p:strVal val="#ppt_x"/>
                                          </p:val>
                                        </p:tav>
                                      </p:tavLst>
                                    </p:anim>
                                    <p:anim calcmode="lin" valueType="num">
                                      <p:cBhvr additive="base">
                                        <p:cTn id="8" dur="6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decel="4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600" fill="hold"/>
                                        <p:tgtEl>
                                          <p:spTgt spid="8"/>
                                        </p:tgtEl>
                                        <p:attrNameLst>
                                          <p:attrName>ppt_x</p:attrName>
                                        </p:attrNameLst>
                                      </p:cBhvr>
                                      <p:tavLst>
                                        <p:tav tm="0">
                                          <p:val>
                                            <p:strVal val="#ppt_x"/>
                                          </p:val>
                                        </p:tav>
                                        <p:tav tm="100000">
                                          <p:val>
                                            <p:strVal val="#ppt_x"/>
                                          </p:val>
                                        </p:tav>
                                      </p:tavLst>
                                    </p:anim>
                                    <p:anim calcmode="lin" valueType="num">
                                      <p:cBhvr additive="base">
                                        <p:cTn id="12" dur="6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EBE35"/>
        </a:solidFill>
        <a:effectLst/>
      </p:bgPr>
    </p:bg>
    <p:spTree>
      <p:nvGrpSpPr>
        <p:cNvPr id="1" name=""/>
        <p:cNvGrpSpPr/>
        <p:nvPr/>
      </p:nvGrpSpPr>
      <p:grpSpPr>
        <a:xfrm>
          <a:off x="0" y="0"/>
          <a:ext cx="0" cy="0"/>
          <a:chOff x="0" y="0"/>
          <a:chExt cx="0" cy="0"/>
        </a:xfrm>
      </p:grpSpPr>
      <p:sp>
        <p:nvSpPr>
          <p:cNvPr id="2" name="TextBox 1"/>
          <p:cNvSpPr txBox="1"/>
          <p:nvPr/>
        </p:nvSpPr>
        <p:spPr>
          <a:xfrm>
            <a:off x="762201" y="1878946"/>
            <a:ext cx="7572721" cy="1200329"/>
          </a:xfrm>
          <a:prstGeom prst="rect">
            <a:avLst/>
          </a:prstGeom>
          <a:noFill/>
        </p:spPr>
        <p:txBody>
          <a:bodyPr wrap="square" rtlCol="0">
            <a:spAutoFit/>
          </a:bodyPr>
          <a:lstStyle/>
          <a:p>
            <a:pPr algn="ctr"/>
            <a:r>
              <a:rPr lang="en-US" sz="7200" dirty="0" smtClean="0">
                <a:solidFill>
                  <a:srgbClr val="000000"/>
                </a:solidFill>
                <a:effectLst>
                  <a:outerShdw blurRad="50800" dist="38100" dir="5400000" algn="t" rotWithShape="0">
                    <a:prstClr val="black">
                      <a:alpha val="40000"/>
                    </a:prstClr>
                  </a:outerShdw>
                </a:effectLst>
                <a:latin typeface="Roboto Condensed Light"/>
                <a:cs typeface="Roboto Condensed Light"/>
              </a:rPr>
              <a:t>Demo.</a:t>
            </a:r>
            <a:endParaRPr lang="en-US" sz="7200" dirty="0">
              <a:solidFill>
                <a:srgbClr val="000000"/>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159645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2" name="TextBox 1"/>
          <p:cNvSpPr txBox="1"/>
          <p:nvPr/>
        </p:nvSpPr>
        <p:spPr>
          <a:xfrm>
            <a:off x="783547" y="1878946"/>
            <a:ext cx="7572721" cy="1107996"/>
          </a:xfrm>
          <a:prstGeom prst="rect">
            <a:avLst/>
          </a:prstGeom>
          <a:noFill/>
        </p:spPr>
        <p:txBody>
          <a:bodyPr wrap="square" rtlCol="0">
            <a:spAutoFit/>
          </a:bodyPr>
          <a:lstStyle/>
          <a:p>
            <a:pPr algn="ctr"/>
            <a:r>
              <a:rPr lang="en-US" sz="660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Questions.</a:t>
            </a:r>
            <a:endParaRPr lang="en-US" sz="6600" dirty="0">
              <a:solidFill>
                <a:schemeClr val="bg1"/>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22843892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ED761C"/>
        </a:solidFill>
        <a:effectLst/>
      </p:bgPr>
    </p:bg>
    <p:spTree>
      <p:nvGrpSpPr>
        <p:cNvPr id="1" name=""/>
        <p:cNvGrpSpPr/>
        <p:nvPr/>
      </p:nvGrpSpPr>
      <p:grpSpPr>
        <a:xfrm>
          <a:off x="0" y="0"/>
          <a:ext cx="0" cy="0"/>
          <a:chOff x="0" y="0"/>
          <a:chExt cx="0" cy="0"/>
        </a:xfrm>
      </p:grpSpPr>
      <p:sp>
        <p:nvSpPr>
          <p:cNvPr id="2" name="TextBox 1"/>
          <p:cNvSpPr txBox="1"/>
          <p:nvPr/>
        </p:nvSpPr>
        <p:spPr>
          <a:xfrm>
            <a:off x="783547" y="1878946"/>
            <a:ext cx="7572721" cy="1107996"/>
          </a:xfrm>
          <a:prstGeom prst="rect">
            <a:avLst/>
          </a:prstGeom>
          <a:noFill/>
        </p:spPr>
        <p:txBody>
          <a:bodyPr wrap="square" rtlCol="0">
            <a:spAutoFit/>
          </a:bodyPr>
          <a:lstStyle/>
          <a:p>
            <a:pPr algn="ctr"/>
            <a:r>
              <a:rPr lang="en-US" sz="6600" dirty="0" smtClean="0">
                <a:solidFill>
                  <a:schemeClr val="bg1"/>
                </a:solidFill>
                <a:effectLst>
                  <a:outerShdw blurRad="50800" dist="38100" dir="5400000" algn="t" rotWithShape="0">
                    <a:prstClr val="black">
                      <a:alpha val="40000"/>
                    </a:prstClr>
                  </a:outerShdw>
                </a:effectLst>
                <a:latin typeface="Roboto Condensed Light"/>
                <a:cs typeface="Roboto Condensed Light"/>
              </a:rPr>
              <a:t>Thank you for listening.</a:t>
            </a:r>
            <a:endParaRPr lang="en-US" sz="6600" dirty="0">
              <a:solidFill>
                <a:schemeClr val="bg1"/>
              </a:solidFill>
              <a:latin typeface="Roboto Condensed Light"/>
              <a:ea typeface="Roboto Condensed Bold" pitchFamily="2" charset="0"/>
              <a:cs typeface="Roboto Condensed Light"/>
            </a:endParaRPr>
          </a:p>
        </p:txBody>
      </p:sp>
    </p:spTree>
    <p:extLst>
      <p:ext uri="{BB962C8B-B14F-4D97-AF65-F5344CB8AC3E}">
        <p14:creationId xmlns:p14="http://schemas.microsoft.com/office/powerpoint/2010/main" val="36441489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pic>
        <p:nvPicPr>
          <p:cNvPr id="25" name="Picture 24" descr="http://static.guim.co.uk/sys-images/Guardian/Pix/pictures/2009/9/28/1254125198182/flooding-in-Philippines-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228" y="1733550"/>
            <a:ext cx="4326377" cy="25958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globalnation.inquirer.net/files/2013/06/UNISDR-300x250.jpg"/>
          <p:cNvPicPr>
            <a:picLocks noChangeAspect="1" noChangeArrowheads="1"/>
          </p:cNvPicPr>
          <p:nvPr/>
        </p:nvPicPr>
        <p:blipFill rotWithShape="1">
          <a:blip r:embed="rId4">
            <a:extLst>
              <a:ext uri="{28A0092B-C50C-407E-A947-70E740481C1C}">
                <a14:useLocalDpi xmlns:a14="http://schemas.microsoft.com/office/drawing/2010/main" val="0"/>
              </a:ext>
            </a:extLst>
          </a:blip>
          <a:srcRect t="26489" b="32829"/>
          <a:stretch/>
        </p:blipFill>
        <p:spPr bwMode="auto">
          <a:xfrm>
            <a:off x="554493" y="2436405"/>
            <a:ext cx="3312657" cy="112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90782"/>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xmlns:p14="http://schemas.microsoft.com/office/powerpoint/2010/main" spd="med">
        <p:push dir="u"/>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ppt_w</p:attrName>
                                        </p:attrNameLst>
                                      </p:cBhvr>
                                      <p:tavLst>
                                        <p:tav tm="0">
                                          <p:val>
                                            <p:fltVal val="0"/>
                                          </p:val>
                                        </p:tav>
                                        <p:tav tm="100000">
                                          <p:val>
                                            <p:strVal val="#ppt_w"/>
                                          </p:val>
                                        </p:tav>
                                      </p:tavLst>
                                    </p:anim>
                                    <p:anim calcmode="lin" valueType="num">
                                      <p:cBhvr>
                                        <p:cTn id="8" dur="200" fill="hold"/>
                                        <p:tgtEl>
                                          <p:spTgt spid="5"/>
                                        </p:tgtEl>
                                        <p:attrNameLst>
                                          <p:attrName>ppt_h</p:attrName>
                                        </p:attrNameLst>
                                      </p:cBhvr>
                                      <p:tavLst>
                                        <p:tav tm="0">
                                          <p:val>
                                            <p:fltVal val="0"/>
                                          </p:val>
                                        </p:tav>
                                        <p:tav tm="100000">
                                          <p:val>
                                            <p:strVal val="#ppt_h"/>
                                          </p:val>
                                        </p:tav>
                                      </p:tavLst>
                                    </p:anim>
                                    <p:anim calcmode="lin" valueType="num">
                                      <p:cBhvr>
                                        <p:cTn id="9" dur="200" fill="hold"/>
                                        <p:tgtEl>
                                          <p:spTgt spid="5"/>
                                        </p:tgtEl>
                                        <p:attrNameLst>
                                          <p:attrName>style.rotation</p:attrName>
                                        </p:attrNameLst>
                                      </p:cBhvr>
                                      <p:tavLst>
                                        <p:tav tm="0">
                                          <p:val>
                                            <p:fltVal val="90"/>
                                          </p:val>
                                        </p:tav>
                                        <p:tav tm="100000">
                                          <p:val>
                                            <p:fltVal val="0"/>
                                          </p:val>
                                        </p:tav>
                                      </p:tavLst>
                                    </p:anim>
                                    <p:animEffect transition="in" filter="fade">
                                      <p:cBhvr>
                                        <p:cTn id="10" dur="2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decel="4000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600" fill="hold"/>
                                        <p:tgtEl>
                                          <p:spTgt spid="8"/>
                                        </p:tgtEl>
                                        <p:attrNameLst>
                                          <p:attrName>ppt_x</p:attrName>
                                        </p:attrNameLst>
                                      </p:cBhvr>
                                      <p:tavLst>
                                        <p:tav tm="0">
                                          <p:val>
                                            <p:strVal val="#ppt_x"/>
                                          </p:val>
                                        </p:tav>
                                        <p:tav tm="100000">
                                          <p:val>
                                            <p:strVal val="#ppt_x"/>
                                          </p:val>
                                        </p:tav>
                                      </p:tavLst>
                                    </p:anim>
                                    <p:anim calcmode="lin" valueType="num">
                                      <p:cBhvr additive="base">
                                        <p:cTn id="16" dur="6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pic>
        <p:nvPicPr>
          <p:cNvPr id="12" name="Picture 2" descr="http://vanimg.s3.amazonaws.com/1013-icons-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1807774"/>
            <a:ext cx="4457533" cy="24313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762500" y="2004289"/>
            <a:ext cx="3751906" cy="2000548"/>
          </a:xfrm>
          <a:prstGeom prst="rect">
            <a:avLst/>
          </a:prstGeom>
          <a:noFill/>
        </p:spPr>
        <p:txBody>
          <a:bodyPr wrap="square" rtlCol="0">
            <a:spAutoFit/>
          </a:bodyPr>
          <a:lstStyle/>
          <a:p>
            <a:pPr algn="ctr"/>
            <a:r>
              <a:rPr lang="en-PH" sz="3600" dirty="0" smtClean="0">
                <a:solidFill>
                  <a:srgbClr val="7030A0"/>
                </a:solidFill>
                <a:latin typeface="Roboto Condensed Bold" pitchFamily="2" charset="0"/>
                <a:ea typeface="Roboto Condensed Bold" pitchFamily="2" charset="0"/>
              </a:rPr>
              <a:t>Philippines</a:t>
            </a:r>
            <a:endParaRPr lang="en-PH" sz="2000" dirty="0" smtClean="0">
              <a:solidFill>
                <a:srgbClr val="7030A0"/>
              </a:solidFill>
              <a:latin typeface="Roboto Condensed Bold" pitchFamily="2" charset="0"/>
              <a:ea typeface="Roboto Condensed Bold" pitchFamily="2" charset="0"/>
            </a:endParaRPr>
          </a:p>
          <a:p>
            <a:pPr algn="ctr"/>
            <a:endParaRPr lang="en-PH" sz="2000" dirty="0" smtClean="0">
              <a:latin typeface="Roboto Condensed Bold" pitchFamily="2" charset="0"/>
              <a:ea typeface="Roboto Condensed Bold" pitchFamily="2" charset="0"/>
            </a:endParaRPr>
          </a:p>
          <a:p>
            <a:pPr algn="ctr"/>
            <a:endParaRPr lang="en-PH" sz="2000" dirty="0">
              <a:latin typeface="Roboto Condensed Bold" pitchFamily="2" charset="0"/>
              <a:ea typeface="Roboto Condensed Bold" pitchFamily="2" charset="0"/>
            </a:endParaRPr>
          </a:p>
          <a:p>
            <a:pPr algn="ctr"/>
            <a:r>
              <a:rPr lang="en-PH" sz="2000" dirty="0" smtClean="0">
                <a:latin typeface="Roboto Condensed Bold" pitchFamily="2" charset="0"/>
                <a:ea typeface="Roboto Condensed Bold" pitchFamily="2" charset="0"/>
              </a:rPr>
              <a:t>“</a:t>
            </a:r>
            <a:r>
              <a:rPr lang="en-PH" sz="2400" dirty="0" smtClean="0">
                <a:solidFill>
                  <a:srgbClr val="7030A0"/>
                </a:solidFill>
                <a:latin typeface="Roboto Condensed Bold" pitchFamily="2" charset="0"/>
                <a:ea typeface="Roboto Condensed Bold" pitchFamily="2" charset="0"/>
              </a:rPr>
              <a:t>Social Media Capital of the World</a:t>
            </a:r>
            <a:r>
              <a:rPr lang="en-PH" sz="2000" dirty="0" smtClean="0">
                <a:latin typeface="Roboto Condensed Bold" pitchFamily="2" charset="0"/>
                <a:ea typeface="Roboto Condensed Bold" pitchFamily="2" charset="0"/>
              </a:rPr>
              <a:t>”</a:t>
            </a:r>
            <a:endParaRPr lang="en-US" sz="2000" dirty="0">
              <a:latin typeface="Roboto Condensed Bold" pitchFamily="2" charset="0"/>
              <a:ea typeface="Roboto Condensed Bold" pitchFamily="2" charset="0"/>
            </a:endParaRPr>
          </a:p>
        </p:txBody>
      </p:sp>
      <p:cxnSp>
        <p:nvCxnSpPr>
          <p:cNvPr id="14" name="Straight Arrow Connector 13"/>
          <p:cNvCxnSpPr/>
          <p:nvPr/>
        </p:nvCxnSpPr>
        <p:spPr>
          <a:xfrm flipH="1">
            <a:off x="6609936" y="2698205"/>
            <a:ext cx="1" cy="457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671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7192" y="1251860"/>
            <a:ext cx="8131876" cy="3563291"/>
            <a:chOff x="296816" y="3546379"/>
            <a:chExt cx="4165068" cy="550114"/>
          </a:xfrm>
        </p:grpSpPr>
        <p:sp>
          <p:nvSpPr>
            <p:cNvPr id="9" name="Rectangle 8"/>
            <p:cNvSpPr/>
            <p:nvPr/>
          </p:nvSpPr>
          <p:spPr>
            <a:xfrm>
              <a:off x="296816" y="3546379"/>
              <a:ext cx="4165068" cy="550114"/>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ormAutofit/>
            </a:bodyPr>
            <a:lstStyle/>
            <a:p>
              <a:endParaRPr lang="en-US" dirty="0">
                <a:solidFill>
                  <a:schemeClr val="tx1">
                    <a:lumMod val="85000"/>
                    <a:lumOff val="15000"/>
                  </a:schemeClr>
                </a:solidFill>
                <a:latin typeface="Roboto Condensed Bold" pitchFamily="2" charset="0"/>
                <a:ea typeface="Roboto Condensed Bold" pitchFamily="2" charset="0"/>
              </a:endParaRPr>
            </a:p>
          </p:txBody>
        </p:sp>
      </p:grpSp>
      <p:grpSp>
        <p:nvGrpSpPr>
          <p:cNvPr id="29" name="Group 28"/>
          <p:cNvGrpSpPr/>
          <p:nvPr/>
        </p:nvGrpSpPr>
        <p:grpSpPr>
          <a:xfrm>
            <a:off x="-76200" y="-894555"/>
            <a:ext cx="9296400" cy="1600200"/>
            <a:chOff x="-76200" y="4239420"/>
            <a:chExt cx="9296400" cy="1600200"/>
          </a:xfrm>
          <a:solidFill>
            <a:srgbClr val="7030A0"/>
          </a:solidFill>
        </p:grpSpPr>
        <p:sp>
          <p:nvSpPr>
            <p:cNvPr id="4" name="Rectangle 3"/>
            <p:cNvSpPr/>
            <p:nvPr/>
          </p:nvSpPr>
          <p:spPr>
            <a:xfrm>
              <a:off x="-76200" y="4239420"/>
              <a:ext cx="9296400" cy="1600200"/>
            </a:xfrm>
            <a:prstGeom prst="rect">
              <a:avLst/>
            </a:prstGeom>
            <a:grp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225137" y="5266853"/>
              <a:ext cx="7315200" cy="461665"/>
            </a:xfrm>
            <a:prstGeom prst="rect">
              <a:avLst/>
            </a:prstGeom>
            <a:grpFill/>
          </p:spPr>
          <p:txBody>
            <a:bodyPr wrap="square" rtlCol="0">
              <a:spAutoFit/>
            </a:bodyPr>
            <a:lstStyle/>
            <a:p>
              <a:r>
                <a:rPr lang="en-US" sz="2400" dirty="0">
                  <a:solidFill>
                    <a:schemeClr val="bg1"/>
                  </a:solidFill>
                  <a:latin typeface="Roboto Condensed Bold" pitchFamily="2" charset="0"/>
                  <a:ea typeface="Roboto Condensed Bold" pitchFamily="2" charset="0"/>
                </a:rPr>
                <a:t>THE OVERVIEW OF THE CURRENT STATE OF TECHNOLOGY</a:t>
              </a:r>
            </a:p>
          </p:txBody>
        </p:sp>
      </p:grpSp>
      <p:sp>
        <p:nvSpPr>
          <p:cNvPr id="5" name="Oval 4"/>
          <p:cNvSpPr/>
          <p:nvPr/>
        </p:nvSpPr>
        <p:spPr>
          <a:xfrm>
            <a:off x="7991474" y="298458"/>
            <a:ext cx="792127" cy="792127"/>
          </a:xfrm>
          <a:prstGeom prst="ellipse">
            <a:avLst/>
          </a:prstGeom>
          <a:solidFill>
            <a:srgbClr val="FC0486"/>
          </a:solidFill>
          <a:ln>
            <a:noFill/>
          </a:ln>
          <a:effectLst>
            <a:outerShdw blurRad="177800" dist="889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smtClean="0">
                <a:latin typeface="Roboto Condensed Bold" pitchFamily="2" charset="0"/>
                <a:ea typeface="Roboto Condensed Bold" pitchFamily="2" charset="0"/>
              </a:rPr>
              <a:t>1</a:t>
            </a:r>
            <a:endParaRPr lang="en-PH" sz="2800" dirty="0">
              <a:latin typeface="Roboto Condensed Bold" pitchFamily="2" charset="0"/>
              <a:ea typeface="Roboto Condensed Bold" pitchFamily="2" charset="0"/>
            </a:endParaRPr>
          </a:p>
        </p:txBody>
      </p:sp>
      <p:sp>
        <p:nvSpPr>
          <p:cNvPr id="15" name="TextBox 14"/>
          <p:cNvSpPr txBox="1"/>
          <p:nvPr/>
        </p:nvSpPr>
        <p:spPr>
          <a:xfrm>
            <a:off x="478294" y="2275597"/>
            <a:ext cx="3684132" cy="1569660"/>
          </a:xfrm>
          <a:prstGeom prst="rect">
            <a:avLst/>
          </a:prstGeom>
          <a:noFill/>
        </p:spPr>
        <p:txBody>
          <a:bodyPr wrap="square" rtlCol="0">
            <a:spAutoFit/>
          </a:bodyPr>
          <a:lstStyle/>
          <a:p>
            <a:pPr algn="ctr"/>
            <a:r>
              <a:rPr lang="en-PH" sz="3200" dirty="0" smtClean="0">
                <a:solidFill>
                  <a:srgbClr val="7030A0"/>
                </a:solidFill>
                <a:latin typeface="Roboto Condensed Bold" pitchFamily="2" charset="0"/>
                <a:ea typeface="Roboto Condensed Bold" pitchFamily="2" charset="0"/>
              </a:rPr>
              <a:t>Social</a:t>
            </a:r>
            <a:r>
              <a:rPr lang="en-PH" sz="3200" dirty="0" smtClean="0">
                <a:latin typeface="Roboto Condensed Bold" pitchFamily="2" charset="0"/>
                <a:ea typeface="Roboto Condensed Bold" pitchFamily="2" charset="0"/>
              </a:rPr>
              <a:t> </a:t>
            </a:r>
            <a:r>
              <a:rPr lang="en-PH" sz="3200" dirty="0" smtClean="0">
                <a:solidFill>
                  <a:srgbClr val="7030A0"/>
                </a:solidFill>
                <a:latin typeface="Roboto Condensed Bold" pitchFamily="2" charset="0"/>
                <a:ea typeface="Roboto Condensed Bold" pitchFamily="2" charset="0"/>
              </a:rPr>
              <a:t>media</a:t>
            </a:r>
            <a:r>
              <a:rPr lang="en-PH" sz="3200" dirty="0" smtClean="0">
                <a:latin typeface="Roboto Condensed Bold" pitchFamily="2" charset="0"/>
                <a:ea typeface="Roboto Condensed Bold" pitchFamily="2" charset="0"/>
              </a:rPr>
              <a:t> plays a </a:t>
            </a:r>
            <a:r>
              <a:rPr lang="en-PH" sz="3200" dirty="0" smtClean="0">
                <a:solidFill>
                  <a:srgbClr val="7030A0"/>
                </a:solidFill>
                <a:latin typeface="Roboto Condensed Bold" pitchFamily="2" charset="0"/>
                <a:ea typeface="Roboto Condensed Bold" pitchFamily="2" charset="0"/>
              </a:rPr>
              <a:t>vital role</a:t>
            </a:r>
            <a:r>
              <a:rPr lang="en-PH" sz="3200" dirty="0" smtClean="0">
                <a:latin typeface="Roboto Condensed Bold" pitchFamily="2" charset="0"/>
                <a:ea typeface="Roboto Condensed Bold" pitchFamily="2" charset="0"/>
              </a:rPr>
              <a:t> in </a:t>
            </a:r>
            <a:r>
              <a:rPr lang="en-PH" sz="3200" dirty="0" smtClean="0">
                <a:solidFill>
                  <a:srgbClr val="7030A0"/>
                </a:solidFill>
                <a:latin typeface="Roboto Condensed Bold" pitchFamily="2" charset="0"/>
                <a:ea typeface="Roboto Condensed Bold" pitchFamily="2" charset="0"/>
              </a:rPr>
              <a:t>disaster</a:t>
            </a:r>
            <a:r>
              <a:rPr lang="en-PH" sz="3200" dirty="0" smtClean="0">
                <a:latin typeface="Roboto Condensed Bold" pitchFamily="2" charset="0"/>
                <a:ea typeface="Roboto Condensed Bold" pitchFamily="2" charset="0"/>
              </a:rPr>
              <a:t> </a:t>
            </a:r>
            <a:r>
              <a:rPr lang="en-PH" sz="3200" dirty="0" smtClean="0">
                <a:solidFill>
                  <a:srgbClr val="7030A0"/>
                </a:solidFill>
                <a:latin typeface="Roboto Condensed Bold" pitchFamily="2" charset="0"/>
                <a:ea typeface="Roboto Condensed Bold" pitchFamily="2" charset="0"/>
              </a:rPr>
              <a:t>management</a:t>
            </a:r>
            <a:r>
              <a:rPr lang="en-PH" sz="3200" dirty="0" smtClean="0">
                <a:latin typeface="Roboto Condensed Bold" pitchFamily="2" charset="0"/>
                <a:ea typeface="Roboto Condensed Bold" pitchFamily="2" charset="0"/>
              </a:rPr>
              <a:t>.</a:t>
            </a:r>
            <a:endParaRPr lang="en-US" sz="3200" dirty="0">
              <a:latin typeface="Roboto Condensed Bold" pitchFamily="2" charset="0"/>
              <a:ea typeface="Roboto Condensed Bold" pitchFamily="2" charset="0"/>
            </a:endParaRPr>
          </a:p>
        </p:txBody>
      </p:sp>
      <p:pic>
        <p:nvPicPr>
          <p:cNvPr id="16" name="Picture 4" descr="http://www.smedio.com/wp-content/uploads/2011/02/Social-Disaster-Management-e12985717322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435" y="1735570"/>
            <a:ext cx="4572000" cy="260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714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3685</Words>
  <Application>Microsoft Macintosh PowerPoint</Application>
  <PresentationFormat>On-screen Show (16:9)</PresentationFormat>
  <Paragraphs>651</Paragraphs>
  <Slides>63</Slides>
  <Notes>62</Notes>
  <HiddenSlides>5</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 La Salle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FILIET: An Information Extraction System for Filipino Disaster-Related Reports</dc:title>
  <dc:creator>Kyle Mc Hale Dela Cruz</dc:creator>
  <cp:lastModifiedBy>Kyle Mc Hale Dela Cruz</cp:lastModifiedBy>
  <cp:revision>280</cp:revision>
  <dcterms:created xsi:type="dcterms:W3CDTF">2014-08-08T10:16:15Z</dcterms:created>
  <dcterms:modified xsi:type="dcterms:W3CDTF">2014-10-20T15:36:34Z</dcterms:modified>
</cp:coreProperties>
</file>