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ppt/comments/comment18.xml" ContentType="application/vnd.openxmlformats-officedocument.presentationml.comments+xml"/>
  <Override PartName="/ppt/comments/comment19.xml" ContentType="application/vnd.openxmlformats-officedocument.presentationml.comments+xml"/>
  <Override PartName="/ppt/comments/comment20.xml" ContentType="application/vnd.openxmlformats-officedocument.presentationml.comments+xml"/>
  <Override PartName="/ppt/comments/comment21.xml" ContentType="application/vnd.openxmlformats-officedocument.presentationml.comments+xml"/>
  <Override PartName="/ppt/comments/comment22.xml" ContentType="application/vnd.openxmlformats-officedocument.presentationml.comments+xml"/>
  <Override PartName="/ppt/comments/comment23.xml" ContentType="application/vnd.openxmlformats-officedocument.presentationml.comments+xml"/>
  <Override PartName="/ppt/comments/comment24.xml" ContentType="application/vnd.openxmlformats-officedocument.presentationml.comments+xml"/>
  <Override PartName="/ppt/comments/comment25.xml" ContentType="application/vnd.openxmlformats-officedocument.presentationml.comments+xml"/>
  <Override PartName="/ppt/comments/comment26.xml" ContentType="application/vnd.openxmlformats-officedocument.presentationml.comments+xml"/>
  <Override PartName="/ppt/comments/comment27.xml" ContentType="application/vnd.openxmlformats-officedocument.presentationml.comments+xml"/>
  <Override PartName="/ppt/comments/comment28.xml" ContentType="application/vnd.openxmlformats-officedocument.presentationml.comments+xml"/>
  <Override PartName="/ppt/comments/comment29.xml" ContentType="application/vnd.openxmlformats-officedocument.presentationml.comments+xml"/>
  <Override PartName="/ppt/comments/comment30.xml" ContentType="application/vnd.openxmlformats-officedocument.presentationml.comments+xml"/>
  <Override PartName="/ppt/comments/comment31.xml" ContentType="application/vnd.openxmlformats-officedocument.presentationml.comments+xml"/>
  <Override PartName="/ppt/comments/comment32.xml" ContentType="application/vnd.openxmlformats-officedocument.presentationml.comments+xml"/>
  <Override PartName="/ppt/notesSlides/notesSlide1.xml" ContentType="application/vnd.openxmlformats-officedocument.presentationml.notesSlide+xml"/>
  <Override PartName="/ppt/comments/comment33.xml" ContentType="application/vnd.openxmlformats-officedocument.presentationml.comments+xml"/>
  <Override PartName="/ppt/notesSlides/notesSlide2.xml" ContentType="application/vnd.openxmlformats-officedocument.presentationml.notesSlide+xml"/>
  <Override PartName="/ppt/comments/comment3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260" r:id="rId3"/>
    <p:sldId id="258" r:id="rId4"/>
    <p:sldId id="261" r:id="rId5"/>
    <p:sldId id="263" r:id="rId6"/>
    <p:sldId id="262" r:id="rId7"/>
    <p:sldId id="264" r:id="rId8"/>
    <p:sldId id="265" r:id="rId9"/>
    <p:sldId id="323" r:id="rId10"/>
    <p:sldId id="266" r:id="rId11"/>
    <p:sldId id="269" r:id="rId12"/>
    <p:sldId id="271" r:id="rId13"/>
    <p:sldId id="272" r:id="rId14"/>
    <p:sldId id="281" r:id="rId15"/>
    <p:sldId id="283" r:id="rId16"/>
    <p:sldId id="284" r:id="rId17"/>
    <p:sldId id="277" r:id="rId18"/>
    <p:sldId id="278" r:id="rId19"/>
    <p:sldId id="280" r:id="rId20"/>
    <p:sldId id="285" r:id="rId21"/>
    <p:sldId id="286" r:id="rId22"/>
    <p:sldId id="344" r:id="rId23"/>
    <p:sldId id="345" r:id="rId24"/>
    <p:sldId id="346" r:id="rId25"/>
    <p:sldId id="347" r:id="rId26"/>
    <p:sldId id="267" r:id="rId27"/>
    <p:sldId id="274" r:id="rId28"/>
    <p:sldId id="287" r:id="rId29"/>
    <p:sldId id="288" r:id="rId30"/>
    <p:sldId id="289" r:id="rId31"/>
    <p:sldId id="290" r:id="rId32"/>
    <p:sldId id="291" r:id="rId33"/>
    <p:sldId id="324" r:id="rId34"/>
    <p:sldId id="325" r:id="rId35"/>
    <p:sldId id="326" r:id="rId36"/>
    <p:sldId id="334" r:id="rId37"/>
    <p:sldId id="328" r:id="rId38"/>
    <p:sldId id="330" r:id="rId39"/>
    <p:sldId id="331" r:id="rId40"/>
    <p:sldId id="333" r:id="rId41"/>
    <p:sldId id="332" r:id="rId42"/>
    <p:sldId id="335" r:id="rId43"/>
    <p:sldId id="336" r:id="rId44"/>
    <p:sldId id="337" r:id="rId45"/>
    <p:sldId id="339" r:id="rId46"/>
    <p:sldId id="327" r:id="rId47"/>
    <p:sldId id="268" r:id="rId48"/>
    <p:sldId id="294" r:id="rId49"/>
    <p:sldId id="297" r:id="rId50"/>
    <p:sldId id="292" r:id="rId51"/>
    <p:sldId id="293" r:id="rId52"/>
    <p:sldId id="295" r:id="rId53"/>
    <p:sldId id="296" r:id="rId54"/>
    <p:sldId id="352" r:id="rId55"/>
    <p:sldId id="348" r:id="rId56"/>
    <p:sldId id="354" r:id="rId57"/>
    <p:sldId id="349" r:id="rId58"/>
    <p:sldId id="351" r:id="rId59"/>
    <p:sldId id="298" r:id="rId60"/>
    <p:sldId id="301" r:id="rId61"/>
    <p:sldId id="299" r:id="rId62"/>
    <p:sldId id="311" r:id="rId63"/>
    <p:sldId id="300" r:id="rId64"/>
    <p:sldId id="312" r:id="rId65"/>
    <p:sldId id="302" r:id="rId66"/>
    <p:sldId id="313" r:id="rId67"/>
    <p:sldId id="303" r:id="rId68"/>
    <p:sldId id="314" r:id="rId69"/>
    <p:sldId id="304" r:id="rId70"/>
    <p:sldId id="315" r:id="rId71"/>
    <p:sldId id="305" r:id="rId72"/>
    <p:sldId id="316" r:id="rId73"/>
    <p:sldId id="306" r:id="rId74"/>
    <p:sldId id="317" r:id="rId75"/>
    <p:sldId id="307" r:id="rId76"/>
    <p:sldId id="308" r:id="rId77"/>
    <p:sldId id="309" r:id="rId78"/>
    <p:sldId id="310" r:id="rId79"/>
    <p:sldId id="318" r:id="rId80"/>
    <p:sldId id="341" r:id="rId81"/>
    <p:sldId id="340" r:id="rId82"/>
    <p:sldId id="319" r:id="rId83"/>
    <p:sldId id="342" r:id="rId84"/>
    <p:sldId id="320" r:id="rId85"/>
    <p:sldId id="321" r:id="rId86"/>
    <p:sldId id="322" r:id="rId87"/>
    <p:sldId id="275" r:id="rId88"/>
    <p:sldId id="276"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38879F9-F8A3-414C-8F35-969883D04A7C}">
          <p14:sldIdLst>
            <p14:sldId id="256"/>
            <p14:sldId id="260"/>
            <p14:sldId id="258"/>
            <p14:sldId id="261"/>
          </p14:sldIdLst>
        </p14:section>
        <p14:section name="Research Discussion" id="{AB8E4D0F-36D8-48DE-B7C8-C3D4AD636572}">
          <p14:sldIdLst>
            <p14:sldId id="263"/>
            <p14:sldId id="262"/>
            <p14:sldId id="264"/>
            <p14:sldId id="265"/>
            <p14:sldId id="323"/>
            <p14:sldId id="266"/>
            <p14:sldId id="269"/>
            <p14:sldId id="271"/>
            <p14:sldId id="272"/>
            <p14:sldId id="281"/>
            <p14:sldId id="283"/>
            <p14:sldId id="284"/>
            <p14:sldId id="277"/>
            <p14:sldId id="278"/>
            <p14:sldId id="280"/>
            <p14:sldId id="285"/>
            <p14:sldId id="286"/>
            <p14:sldId id="344"/>
            <p14:sldId id="345"/>
            <p14:sldId id="346"/>
            <p14:sldId id="347"/>
          </p14:sldIdLst>
        </p14:section>
        <p14:section name="System Discussion" id="{CEEE5EF8-6CCA-4B4C-A7BE-63BA47427B46}">
          <p14:sldIdLst>
            <p14:sldId id="267"/>
            <p14:sldId id="274"/>
            <p14:sldId id="287"/>
            <p14:sldId id="288"/>
            <p14:sldId id="289"/>
            <p14:sldId id="290"/>
            <p14:sldId id="291"/>
            <p14:sldId id="324"/>
            <p14:sldId id="325"/>
            <p14:sldId id="326"/>
            <p14:sldId id="334"/>
            <p14:sldId id="328"/>
            <p14:sldId id="330"/>
            <p14:sldId id="331"/>
            <p14:sldId id="333"/>
            <p14:sldId id="332"/>
            <p14:sldId id="335"/>
            <p14:sldId id="336"/>
            <p14:sldId id="337"/>
            <p14:sldId id="339"/>
            <p14:sldId id="327"/>
          </p14:sldIdLst>
        </p14:section>
        <p14:section name="Results Discussion" id="{952F74FC-AB8C-4BDD-BC07-C8C2964E79EB}">
          <p14:sldIdLst>
            <p14:sldId id="268"/>
            <p14:sldId id="294"/>
            <p14:sldId id="297"/>
            <p14:sldId id="292"/>
            <p14:sldId id="293"/>
            <p14:sldId id="295"/>
            <p14:sldId id="296"/>
            <p14:sldId id="352"/>
            <p14:sldId id="348"/>
            <p14:sldId id="354"/>
            <p14:sldId id="349"/>
            <p14:sldId id="351"/>
            <p14:sldId id="298"/>
            <p14:sldId id="301"/>
            <p14:sldId id="299"/>
            <p14:sldId id="311"/>
            <p14:sldId id="300"/>
            <p14:sldId id="312"/>
            <p14:sldId id="302"/>
            <p14:sldId id="313"/>
            <p14:sldId id="303"/>
            <p14:sldId id="314"/>
            <p14:sldId id="304"/>
            <p14:sldId id="315"/>
            <p14:sldId id="305"/>
            <p14:sldId id="316"/>
            <p14:sldId id="306"/>
            <p14:sldId id="317"/>
            <p14:sldId id="307"/>
            <p14:sldId id="308"/>
            <p14:sldId id="309"/>
            <p14:sldId id="310"/>
            <p14:sldId id="318"/>
            <p14:sldId id="341"/>
            <p14:sldId id="340"/>
            <p14:sldId id="319"/>
            <p14:sldId id="342"/>
            <p14:sldId id="320"/>
            <p14:sldId id="321"/>
            <p14:sldId id="322"/>
            <p14:sldId id="275"/>
          </p14:sldIdLst>
        </p14:section>
        <p14:section name="Question &amp; Answer Part" id="{A8766316-E1AB-4D96-9946-EA824F927986}">
          <p14:sldIdLst>
            <p14:sldId id="27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lson Lu" initials="VL" lastIdx="2" clrIdx="0">
    <p:extLst>
      <p:ext uri="{19B8F6BF-5375-455C-9EA6-DF929625EA0E}">
        <p15:presenceInfo xmlns:p15="http://schemas.microsoft.com/office/powerpoint/2012/main" userId="38ce1a4b0c63855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29D"/>
    <a:srgbClr val="DF5A49"/>
    <a:srgbClr val="EFC94C"/>
    <a:srgbClr val="EAEFF7"/>
    <a:srgbClr val="F5A503"/>
    <a:srgbClr val="334D5C"/>
    <a:srgbClr val="E27A3F"/>
    <a:srgbClr val="E9F1DF"/>
    <a:srgbClr val="D0D0D0"/>
    <a:srgbClr val="F238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95" autoAdjust="0"/>
    <p:restoredTop sz="94660"/>
  </p:normalViewPr>
  <p:slideViewPr>
    <p:cSldViewPr snapToGrid="0">
      <p:cViewPr varScale="1">
        <p:scale>
          <a:sx n="67" d="100"/>
          <a:sy n="67" d="100"/>
        </p:scale>
        <p:origin x="27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4-03T23:21:21.984" idx="1">
    <p:pos x="4259" y="2103"/>
    <p:text>Pagsasama ko na ung Chapter 4 and Chapter 5</p:text>
    <p:extLst>
      <p:ext uri="{C676402C-5697-4E1C-873F-D02D1690AC5C}">
        <p15:threadingInfo xmlns:p15="http://schemas.microsoft.com/office/powerpoint/2012/main" timeZoneBias="-4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5-04-04T00:05:19.634" idx="2">
    <p:pos x="-271" y="1763"/>
    <p:text>Any other wordings?</p:text>
    <p:extLst>
      <p:ext uri="{C676402C-5697-4E1C-873F-D02D1690AC5C}">
        <p15:threadingInfo xmlns:p15="http://schemas.microsoft.com/office/powerpoint/2012/main" timeZoneBias="-48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5-04-04T00:05:19.634" idx="2">
    <p:pos x="-271" y="1763"/>
    <p:text>Any other wordings?</p:text>
    <p:extLst>
      <p:ext uri="{C676402C-5697-4E1C-873F-D02D1690AC5C}">
        <p15:threadingInfo xmlns:p15="http://schemas.microsoft.com/office/powerpoint/2012/main" timeZoneBias="-48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5-04-04T00:05:19.634" idx="2">
    <p:pos x="-271" y="1763"/>
    <p:text>Any other wordings?</p:text>
    <p:extLst>
      <p:ext uri="{C676402C-5697-4E1C-873F-D02D1690AC5C}">
        <p15:threadingInfo xmlns:p15="http://schemas.microsoft.com/office/powerpoint/2012/main" timeZoneBias="-48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5-04-04T00:05:19.634" idx="2">
    <p:pos x="-271" y="1763"/>
    <p:text>Any other wordings?</p:text>
    <p:extLst>
      <p:ext uri="{C676402C-5697-4E1C-873F-D02D1690AC5C}">
        <p15:threadingInfo xmlns:p15="http://schemas.microsoft.com/office/powerpoint/2012/main" timeZoneBias="-48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15-04-04T00:05:19.634" idx="2">
    <p:pos x="-271" y="1763"/>
    <p:text>Any other wordings?</p:text>
    <p:extLst>
      <p:ext uri="{C676402C-5697-4E1C-873F-D02D1690AC5C}">
        <p15:threadingInfo xmlns:p15="http://schemas.microsoft.com/office/powerpoint/2012/main" timeZoneBias="-48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15-04-04T00:05:19.634" idx="2">
    <p:pos x="-271" y="1763"/>
    <p:text>Any other wordings?</p:text>
    <p:extLst>
      <p:ext uri="{C676402C-5697-4E1C-873F-D02D1690AC5C}">
        <p15:threadingInfo xmlns:p15="http://schemas.microsoft.com/office/powerpoint/2012/main" timeZoneBias="-48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15-04-04T00:05:19.634" idx="2">
    <p:pos x="-271" y="1763"/>
    <p:text>Any other wordings?</p:text>
    <p:extLst>
      <p:ext uri="{C676402C-5697-4E1C-873F-D02D1690AC5C}">
        <p15:threadingInfo xmlns:p15="http://schemas.microsoft.com/office/powerpoint/2012/main" timeZoneBias="-48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15-04-04T00:05:19.634" idx="2">
    <p:pos x="-271" y="1763"/>
    <p:text>Any other wordings?</p:text>
    <p:extLst>
      <p:ext uri="{C676402C-5697-4E1C-873F-D02D1690AC5C}">
        <p15:threadingInfo xmlns:p15="http://schemas.microsoft.com/office/powerpoint/2012/main" timeZoneBias="-48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15-04-04T00:05:19.634" idx="2">
    <p:pos x="-271" y="1763"/>
    <p:text>Any other wordings?</p:text>
    <p:extLst>
      <p:ext uri="{C676402C-5697-4E1C-873F-D02D1690AC5C}">
        <p15:threadingInfo xmlns:p15="http://schemas.microsoft.com/office/powerpoint/2012/main" timeZoneBias="-48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15-04-04T00:05:19.634" idx="2">
    <p:pos x="-271" y="1763"/>
    <p:text>Any other wordings?</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04-04T00:05:19.634" idx="2">
    <p:pos x="-271" y="1763"/>
    <p:text>Any other wordings?</p:text>
    <p:extLst>
      <p:ext uri="{C676402C-5697-4E1C-873F-D02D1690AC5C}">
        <p15:threadingInfo xmlns:p15="http://schemas.microsoft.com/office/powerpoint/2012/main" timeZoneBias="-48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1" dt="2015-04-04T00:05:19.634" idx="2">
    <p:pos x="-271" y="1763"/>
    <p:text>Any other wordings?</p:text>
    <p:extLst>
      <p:ext uri="{C676402C-5697-4E1C-873F-D02D1690AC5C}">
        <p15:threadingInfo xmlns:p15="http://schemas.microsoft.com/office/powerpoint/2012/main" timeZoneBias="-480"/>
      </p:ext>
    </p:extLst>
  </p:cm>
</p:cmLst>
</file>

<file path=ppt/comments/comment21.xml><?xml version="1.0" encoding="utf-8"?>
<p:cmLst xmlns:a="http://schemas.openxmlformats.org/drawingml/2006/main" xmlns:r="http://schemas.openxmlformats.org/officeDocument/2006/relationships" xmlns:p="http://schemas.openxmlformats.org/presentationml/2006/main">
  <p:cm authorId="1" dt="2015-04-04T00:05:19.634" idx="2">
    <p:pos x="-271" y="1763"/>
    <p:text>Any other wordings?</p:text>
    <p:extLst>
      <p:ext uri="{C676402C-5697-4E1C-873F-D02D1690AC5C}">
        <p15:threadingInfo xmlns:p15="http://schemas.microsoft.com/office/powerpoint/2012/main" timeZoneBias="-480"/>
      </p:ext>
    </p:extLst>
  </p:cm>
</p:cmLst>
</file>

<file path=ppt/comments/comment22.xml><?xml version="1.0" encoding="utf-8"?>
<p:cmLst xmlns:a="http://schemas.openxmlformats.org/drawingml/2006/main" xmlns:r="http://schemas.openxmlformats.org/officeDocument/2006/relationships" xmlns:p="http://schemas.openxmlformats.org/presentationml/2006/main">
  <p:cm authorId="1" dt="2015-04-04T00:05:19.634" idx="2">
    <p:pos x="-271" y="1763"/>
    <p:text>Any other wordings?</p:text>
    <p:extLst>
      <p:ext uri="{C676402C-5697-4E1C-873F-D02D1690AC5C}">
        <p15:threadingInfo xmlns:p15="http://schemas.microsoft.com/office/powerpoint/2012/main" timeZoneBias="-480"/>
      </p:ext>
    </p:extLst>
  </p:cm>
</p:cmLst>
</file>

<file path=ppt/comments/comment23.xml><?xml version="1.0" encoding="utf-8"?>
<p:cmLst xmlns:a="http://schemas.openxmlformats.org/drawingml/2006/main" xmlns:r="http://schemas.openxmlformats.org/officeDocument/2006/relationships" xmlns:p="http://schemas.openxmlformats.org/presentationml/2006/main">
  <p:cm authorId="1" dt="2015-04-04T00:05:19.634" idx="2">
    <p:pos x="-271" y="1763"/>
    <p:text>Any other wordings?</p:text>
    <p:extLst>
      <p:ext uri="{C676402C-5697-4E1C-873F-D02D1690AC5C}">
        <p15:threadingInfo xmlns:p15="http://schemas.microsoft.com/office/powerpoint/2012/main" timeZoneBias="-480"/>
      </p:ext>
    </p:extLst>
  </p:cm>
</p:cmLst>
</file>

<file path=ppt/comments/comment24.xml><?xml version="1.0" encoding="utf-8"?>
<p:cmLst xmlns:a="http://schemas.openxmlformats.org/drawingml/2006/main" xmlns:r="http://schemas.openxmlformats.org/officeDocument/2006/relationships" xmlns:p="http://schemas.openxmlformats.org/presentationml/2006/main">
  <p:cm authorId="1" dt="2015-04-04T00:05:19.634" idx="2">
    <p:pos x="-271" y="1763"/>
    <p:text>Any other wordings?</p:text>
    <p:extLst>
      <p:ext uri="{C676402C-5697-4E1C-873F-D02D1690AC5C}">
        <p15:threadingInfo xmlns:p15="http://schemas.microsoft.com/office/powerpoint/2012/main" timeZoneBias="-480"/>
      </p:ext>
    </p:extLst>
  </p:cm>
</p:cmLst>
</file>

<file path=ppt/comments/comment25.xml><?xml version="1.0" encoding="utf-8"?>
<p:cmLst xmlns:a="http://schemas.openxmlformats.org/drawingml/2006/main" xmlns:r="http://schemas.openxmlformats.org/officeDocument/2006/relationships" xmlns:p="http://schemas.openxmlformats.org/presentationml/2006/main">
  <p:cm authorId="1" dt="2015-04-04T00:05:19.634" idx="2">
    <p:pos x="-271" y="1763"/>
    <p:text>Any other wordings?</p:text>
    <p:extLst>
      <p:ext uri="{C676402C-5697-4E1C-873F-D02D1690AC5C}">
        <p15:threadingInfo xmlns:p15="http://schemas.microsoft.com/office/powerpoint/2012/main" timeZoneBias="-480"/>
      </p:ext>
    </p:extLst>
  </p:cm>
</p:cmLst>
</file>

<file path=ppt/comments/comment26.xml><?xml version="1.0" encoding="utf-8"?>
<p:cmLst xmlns:a="http://schemas.openxmlformats.org/drawingml/2006/main" xmlns:r="http://schemas.openxmlformats.org/officeDocument/2006/relationships" xmlns:p="http://schemas.openxmlformats.org/presentationml/2006/main">
  <p:cm authorId="1" dt="2015-04-04T00:05:19.634" idx="2">
    <p:pos x="-271" y="1763"/>
    <p:text>Any other wordings?</p:text>
    <p:extLst>
      <p:ext uri="{C676402C-5697-4E1C-873F-D02D1690AC5C}">
        <p15:threadingInfo xmlns:p15="http://schemas.microsoft.com/office/powerpoint/2012/main" timeZoneBias="-480"/>
      </p:ext>
    </p:extLst>
  </p:cm>
</p:cmLst>
</file>

<file path=ppt/comments/comment27.xml><?xml version="1.0" encoding="utf-8"?>
<p:cmLst xmlns:a="http://schemas.openxmlformats.org/drawingml/2006/main" xmlns:r="http://schemas.openxmlformats.org/officeDocument/2006/relationships" xmlns:p="http://schemas.openxmlformats.org/presentationml/2006/main">
  <p:cm authorId="1" dt="2015-04-04T00:05:19.634" idx="2">
    <p:pos x="-271" y="1763"/>
    <p:text>Any other wordings?</p:text>
    <p:extLst>
      <p:ext uri="{C676402C-5697-4E1C-873F-D02D1690AC5C}">
        <p15:threadingInfo xmlns:p15="http://schemas.microsoft.com/office/powerpoint/2012/main" timeZoneBias="-480"/>
      </p:ext>
    </p:extLst>
  </p:cm>
</p:cmLst>
</file>

<file path=ppt/comments/comment28.xml><?xml version="1.0" encoding="utf-8"?>
<p:cmLst xmlns:a="http://schemas.openxmlformats.org/drawingml/2006/main" xmlns:r="http://schemas.openxmlformats.org/officeDocument/2006/relationships" xmlns:p="http://schemas.openxmlformats.org/presentationml/2006/main">
  <p:cm authorId="1" dt="2015-04-04T00:05:19.634" idx="2">
    <p:pos x="-271" y="1763"/>
    <p:text>Any other wordings?</p:text>
    <p:extLst>
      <p:ext uri="{C676402C-5697-4E1C-873F-D02D1690AC5C}">
        <p15:threadingInfo xmlns:p15="http://schemas.microsoft.com/office/powerpoint/2012/main" timeZoneBias="-480"/>
      </p:ext>
    </p:extLst>
  </p:cm>
</p:cmLst>
</file>

<file path=ppt/comments/comment29.xml><?xml version="1.0" encoding="utf-8"?>
<p:cmLst xmlns:a="http://schemas.openxmlformats.org/drawingml/2006/main" xmlns:r="http://schemas.openxmlformats.org/officeDocument/2006/relationships" xmlns:p="http://schemas.openxmlformats.org/presentationml/2006/main">
  <p:cm authorId="1" dt="2015-04-04T00:05:19.634" idx="2">
    <p:pos x="-271" y="1763"/>
    <p:text>Any other wordings?</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04-04T00:05:19.634" idx="2">
    <p:pos x="-271" y="1763"/>
    <p:text>Any other wordings?</p:text>
    <p:extLst>
      <p:ext uri="{C676402C-5697-4E1C-873F-D02D1690AC5C}">
        <p15:threadingInfo xmlns:p15="http://schemas.microsoft.com/office/powerpoint/2012/main" timeZoneBias="-480"/>
      </p:ext>
    </p:extLst>
  </p:cm>
</p:cmLst>
</file>

<file path=ppt/comments/comment30.xml><?xml version="1.0" encoding="utf-8"?>
<p:cmLst xmlns:a="http://schemas.openxmlformats.org/drawingml/2006/main" xmlns:r="http://schemas.openxmlformats.org/officeDocument/2006/relationships" xmlns:p="http://schemas.openxmlformats.org/presentationml/2006/main">
  <p:cm authorId="1" dt="2015-04-04T00:05:19.634" idx="2">
    <p:pos x="-271" y="1763"/>
    <p:text>Any other wordings?</p:text>
    <p:extLst>
      <p:ext uri="{C676402C-5697-4E1C-873F-D02D1690AC5C}">
        <p15:threadingInfo xmlns:p15="http://schemas.microsoft.com/office/powerpoint/2012/main" timeZoneBias="-480"/>
      </p:ext>
    </p:extLst>
  </p:cm>
</p:cmLst>
</file>

<file path=ppt/comments/comment31.xml><?xml version="1.0" encoding="utf-8"?>
<p:cmLst xmlns:a="http://schemas.openxmlformats.org/drawingml/2006/main" xmlns:r="http://schemas.openxmlformats.org/officeDocument/2006/relationships" xmlns:p="http://schemas.openxmlformats.org/presentationml/2006/main">
  <p:cm authorId="1" dt="2015-04-04T00:05:19.634" idx="2">
    <p:pos x="-271" y="1763"/>
    <p:text>Any other wordings?</p:text>
    <p:extLst>
      <p:ext uri="{C676402C-5697-4E1C-873F-D02D1690AC5C}">
        <p15:threadingInfo xmlns:p15="http://schemas.microsoft.com/office/powerpoint/2012/main" timeZoneBias="-480"/>
      </p:ext>
    </p:extLst>
  </p:cm>
</p:cmLst>
</file>

<file path=ppt/comments/comment32.xml><?xml version="1.0" encoding="utf-8"?>
<p:cmLst xmlns:a="http://schemas.openxmlformats.org/drawingml/2006/main" xmlns:r="http://schemas.openxmlformats.org/officeDocument/2006/relationships" xmlns:p="http://schemas.openxmlformats.org/presentationml/2006/main">
  <p:cm authorId="1" dt="2015-04-04T00:05:19.634" idx="2">
    <p:pos x="-271" y="1763"/>
    <p:text>Any other wordings?</p:text>
    <p:extLst>
      <p:ext uri="{C676402C-5697-4E1C-873F-D02D1690AC5C}">
        <p15:threadingInfo xmlns:p15="http://schemas.microsoft.com/office/powerpoint/2012/main" timeZoneBias="-480"/>
      </p:ext>
    </p:extLst>
  </p:cm>
</p:cmLst>
</file>

<file path=ppt/comments/comment33.xml><?xml version="1.0" encoding="utf-8"?>
<p:cmLst xmlns:a="http://schemas.openxmlformats.org/drawingml/2006/main" xmlns:r="http://schemas.openxmlformats.org/officeDocument/2006/relationships" xmlns:p="http://schemas.openxmlformats.org/presentationml/2006/main">
  <p:cm authorId="1" dt="2015-04-04T00:05:19.634" idx="2">
    <p:pos x="-271" y="1763"/>
    <p:text>Any other wordings?</p:text>
    <p:extLst>
      <p:ext uri="{C676402C-5697-4E1C-873F-D02D1690AC5C}">
        <p15:threadingInfo xmlns:p15="http://schemas.microsoft.com/office/powerpoint/2012/main" timeZoneBias="-480"/>
      </p:ext>
    </p:extLst>
  </p:cm>
</p:cmLst>
</file>

<file path=ppt/comments/comment34.xml><?xml version="1.0" encoding="utf-8"?>
<p:cmLst xmlns:a="http://schemas.openxmlformats.org/drawingml/2006/main" xmlns:r="http://schemas.openxmlformats.org/officeDocument/2006/relationships" xmlns:p="http://schemas.openxmlformats.org/presentationml/2006/main">
  <p:cm authorId="1" dt="2015-04-04T00:05:19.634" idx="2">
    <p:pos x="-271" y="1763"/>
    <p:text>Any other wordings?</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04-04T00:05:19.634" idx="2">
    <p:pos x="-271" y="1763"/>
    <p:text>Any other wordings?</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5-04-04T00:05:19.634" idx="2">
    <p:pos x="-271" y="1763"/>
    <p:text>Any other wordings?</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5-04-04T00:05:19.634" idx="2">
    <p:pos x="-271" y="1763"/>
    <p:text>Any other wordings?</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5-04-04T00:05:19.634" idx="2">
    <p:pos x="-271" y="1763"/>
    <p:text>Any other wordings?</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5-04-04T00:05:19.634" idx="2">
    <p:pos x="-271" y="1763"/>
    <p:text>Any other wordings?</p:text>
    <p:extLst>
      <p:ext uri="{C676402C-5697-4E1C-873F-D02D1690AC5C}">
        <p15:threadingInfo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5-04-04T00:05:19.634" idx="2">
    <p:pos x="-271" y="1763"/>
    <p:text>Any other wordings?</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A372C7-E5CA-424E-AB0F-2DF5F19B65A9}" type="doc">
      <dgm:prSet loTypeId="urn:microsoft.com/office/officeart/2005/8/layout/process1" loCatId="process" qsTypeId="urn:microsoft.com/office/officeart/2005/8/quickstyle/simple1" qsCatId="simple" csTypeId="urn:microsoft.com/office/officeart/2005/8/colors/accent4_5" csCatId="accent4" phldr="1"/>
      <dgm:spPr/>
    </dgm:pt>
    <dgm:pt modelId="{3058BC7F-9800-47A5-AE24-EE3C6CDE4176}">
      <dgm:prSet phldrT="[Text]" custT="1"/>
      <dgm:spPr>
        <a:solidFill>
          <a:srgbClr val="E27A3F">
            <a:alpha val="90000"/>
          </a:srgbClr>
        </a:solidFill>
        <a:ln>
          <a:noFill/>
        </a:ln>
      </dgm:spPr>
      <dgm:t>
        <a:bodyPr/>
        <a:lstStyle/>
        <a:p>
          <a:r>
            <a:rPr lang="en-PH" sz="2500" dirty="0" smtClean="0">
              <a:latin typeface="Supria Sans Cond Bold" panose="020B0806030203050203" pitchFamily="34" charset="0"/>
              <a:ea typeface="Roboto Condensed Bold" pitchFamily="2" charset="0"/>
            </a:rPr>
            <a:t>Social Media Data</a:t>
          </a:r>
          <a:endParaRPr lang="en-US" sz="2500" dirty="0">
            <a:latin typeface="Supria Sans Cond Bold" panose="020B0806030203050203" pitchFamily="34" charset="0"/>
            <a:ea typeface="Roboto Condensed Bold" pitchFamily="2" charset="0"/>
          </a:endParaRPr>
        </a:p>
      </dgm:t>
    </dgm:pt>
    <dgm:pt modelId="{A9557C11-BE71-4CCF-A4F6-F9E19D9A9108}" type="parTrans" cxnId="{BCFEE5A9-3682-49F6-B031-038F867194B1}">
      <dgm:prSet/>
      <dgm:spPr/>
      <dgm:t>
        <a:bodyPr/>
        <a:lstStyle/>
        <a:p>
          <a:endParaRPr lang="en-US"/>
        </a:p>
      </dgm:t>
    </dgm:pt>
    <dgm:pt modelId="{D104EC75-A5FC-4940-9B39-D014215EEDDE}" type="sibTrans" cxnId="{BCFEE5A9-3682-49F6-B031-038F867194B1}">
      <dgm:prSet/>
      <dgm:spPr>
        <a:solidFill>
          <a:schemeClr val="tx1">
            <a:lumMod val="75000"/>
            <a:lumOff val="25000"/>
          </a:schemeClr>
        </a:solidFill>
      </dgm:spPr>
      <dgm:t>
        <a:bodyPr/>
        <a:lstStyle/>
        <a:p>
          <a:endParaRPr lang="en-US"/>
        </a:p>
      </dgm:t>
    </dgm:pt>
    <dgm:pt modelId="{29FA6A2F-ECA4-4795-8544-B0583128945A}">
      <dgm:prSet phldrT="[Text]"/>
      <dgm:spPr>
        <a:solidFill>
          <a:srgbClr val="E27A3F">
            <a:alpha val="70000"/>
          </a:srgbClr>
        </a:solidFill>
        <a:ln>
          <a:noFill/>
        </a:ln>
      </dgm:spPr>
      <dgm:t>
        <a:bodyPr/>
        <a:lstStyle/>
        <a:p>
          <a:r>
            <a:rPr lang="en-PH" dirty="0" smtClean="0">
              <a:latin typeface="Supria Sans Cond Bold" panose="020B0806030203050203" pitchFamily="34" charset="0"/>
              <a:ea typeface="Roboto Condensed Bold" pitchFamily="2" charset="0"/>
            </a:rPr>
            <a:t>Information Extraction Module</a:t>
          </a:r>
          <a:endParaRPr lang="en-US" dirty="0">
            <a:latin typeface="Supria Sans Cond Bold" panose="020B0806030203050203" pitchFamily="34" charset="0"/>
            <a:ea typeface="Roboto Condensed Bold" pitchFamily="2" charset="0"/>
          </a:endParaRPr>
        </a:p>
      </dgm:t>
    </dgm:pt>
    <dgm:pt modelId="{C371EB33-E856-4919-A4D0-9A14C127F94B}" type="parTrans" cxnId="{D7E25A1A-A8C9-4341-A8F4-3EE4891984BE}">
      <dgm:prSet/>
      <dgm:spPr/>
      <dgm:t>
        <a:bodyPr/>
        <a:lstStyle/>
        <a:p>
          <a:endParaRPr lang="en-US"/>
        </a:p>
      </dgm:t>
    </dgm:pt>
    <dgm:pt modelId="{6A86B302-8DE9-42FF-931F-B29994A285AF}" type="sibTrans" cxnId="{D7E25A1A-A8C9-4341-A8F4-3EE4891984BE}">
      <dgm:prSet/>
      <dgm:spPr>
        <a:solidFill>
          <a:schemeClr val="tx1">
            <a:lumMod val="75000"/>
            <a:lumOff val="25000"/>
          </a:schemeClr>
        </a:solidFill>
      </dgm:spPr>
      <dgm:t>
        <a:bodyPr/>
        <a:lstStyle/>
        <a:p>
          <a:endParaRPr lang="en-US"/>
        </a:p>
      </dgm:t>
    </dgm:pt>
    <dgm:pt modelId="{D9346C99-4B29-4368-8118-95FBD8F8F795}">
      <dgm:prSet phldrT="[Text]"/>
      <dgm:spPr>
        <a:solidFill>
          <a:srgbClr val="E27A3F">
            <a:alpha val="50000"/>
          </a:srgbClr>
        </a:solidFill>
        <a:ln>
          <a:noFill/>
        </a:ln>
      </dgm:spPr>
      <dgm:t>
        <a:bodyPr/>
        <a:lstStyle/>
        <a:p>
          <a:r>
            <a:rPr lang="en-PH" dirty="0" smtClean="0">
              <a:latin typeface="Supria Sans Cond Bold" panose="020B0806030203050203" pitchFamily="34" charset="0"/>
              <a:ea typeface="Roboto Condensed Bold" pitchFamily="2" charset="0"/>
            </a:rPr>
            <a:t>Type, date and time, and location of the disaster</a:t>
          </a:r>
          <a:endParaRPr lang="en-US" dirty="0">
            <a:latin typeface="Supria Sans Cond Bold" panose="020B0806030203050203" pitchFamily="34" charset="0"/>
            <a:ea typeface="Roboto Condensed Bold" pitchFamily="2" charset="0"/>
          </a:endParaRPr>
        </a:p>
      </dgm:t>
    </dgm:pt>
    <dgm:pt modelId="{B9ABD306-C181-4DC7-BE30-0AECCC0C293C}" type="parTrans" cxnId="{67381FC6-BB7D-458D-A32E-5B04D30AD8F3}">
      <dgm:prSet/>
      <dgm:spPr/>
      <dgm:t>
        <a:bodyPr/>
        <a:lstStyle/>
        <a:p>
          <a:endParaRPr lang="en-US"/>
        </a:p>
      </dgm:t>
    </dgm:pt>
    <dgm:pt modelId="{7FA51D73-EC8F-4457-8507-D76BCD97FD94}" type="sibTrans" cxnId="{67381FC6-BB7D-458D-A32E-5B04D30AD8F3}">
      <dgm:prSet/>
      <dgm:spPr/>
      <dgm:t>
        <a:bodyPr/>
        <a:lstStyle/>
        <a:p>
          <a:endParaRPr lang="en-US"/>
        </a:p>
      </dgm:t>
    </dgm:pt>
    <dgm:pt modelId="{82652C1A-F9AA-4710-B923-C0F7E74CE255}" type="pres">
      <dgm:prSet presAssocID="{E5A372C7-E5CA-424E-AB0F-2DF5F19B65A9}" presName="Name0" presStyleCnt="0">
        <dgm:presLayoutVars>
          <dgm:dir/>
          <dgm:resizeHandles val="exact"/>
        </dgm:presLayoutVars>
      </dgm:prSet>
      <dgm:spPr/>
    </dgm:pt>
    <dgm:pt modelId="{CEB6B55F-B14E-4822-9FBC-D9D305AFF8B4}" type="pres">
      <dgm:prSet presAssocID="{3058BC7F-9800-47A5-AE24-EE3C6CDE4176}" presName="node" presStyleLbl="node1" presStyleIdx="0" presStyleCnt="3">
        <dgm:presLayoutVars>
          <dgm:bulletEnabled val="1"/>
        </dgm:presLayoutVars>
      </dgm:prSet>
      <dgm:spPr/>
      <dgm:t>
        <a:bodyPr/>
        <a:lstStyle/>
        <a:p>
          <a:endParaRPr lang="en-US"/>
        </a:p>
      </dgm:t>
    </dgm:pt>
    <dgm:pt modelId="{049787E7-C7EF-4B37-B9E6-A70E3C803096}" type="pres">
      <dgm:prSet presAssocID="{D104EC75-A5FC-4940-9B39-D014215EEDDE}" presName="sibTrans" presStyleLbl="sibTrans2D1" presStyleIdx="0" presStyleCnt="2"/>
      <dgm:spPr/>
      <dgm:t>
        <a:bodyPr/>
        <a:lstStyle/>
        <a:p>
          <a:endParaRPr lang="en-PH"/>
        </a:p>
      </dgm:t>
    </dgm:pt>
    <dgm:pt modelId="{EED9EC08-4FB4-4D22-8E7F-7FEB6C60BDA8}" type="pres">
      <dgm:prSet presAssocID="{D104EC75-A5FC-4940-9B39-D014215EEDDE}" presName="connectorText" presStyleLbl="sibTrans2D1" presStyleIdx="0" presStyleCnt="2"/>
      <dgm:spPr/>
      <dgm:t>
        <a:bodyPr/>
        <a:lstStyle/>
        <a:p>
          <a:endParaRPr lang="en-PH"/>
        </a:p>
      </dgm:t>
    </dgm:pt>
    <dgm:pt modelId="{38BAC229-4699-4030-9C84-10AABE56E9BA}" type="pres">
      <dgm:prSet presAssocID="{29FA6A2F-ECA4-4795-8544-B0583128945A}" presName="node" presStyleLbl="node1" presStyleIdx="1" presStyleCnt="3">
        <dgm:presLayoutVars>
          <dgm:bulletEnabled val="1"/>
        </dgm:presLayoutVars>
      </dgm:prSet>
      <dgm:spPr/>
      <dgm:t>
        <a:bodyPr/>
        <a:lstStyle/>
        <a:p>
          <a:endParaRPr lang="en-PH"/>
        </a:p>
      </dgm:t>
    </dgm:pt>
    <dgm:pt modelId="{30A39069-3926-482C-B2FF-CF95312F9A43}" type="pres">
      <dgm:prSet presAssocID="{6A86B302-8DE9-42FF-931F-B29994A285AF}" presName="sibTrans" presStyleLbl="sibTrans2D1" presStyleIdx="1" presStyleCnt="2"/>
      <dgm:spPr/>
      <dgm:t>
        <a:bodyPr/>
        <a:lstStyle/>
        <a:p>
          <a:endParaRPr lang="en-PH"/>
        </a:p>
      </dgm:t>
    </dgm:pt>
    <dgm:pt modelId="{1052F8AB-C5EE-43F7-A5E2-4C4EC64AD20A}" type="pres">
      <dgm:prSet presAssocID="{6A86B302-8DE9-42FF-931F-B29994A285AF}" presName="connectorText" presStyleLbl="sibTrans2D1" presStyleIdx="1" presStyleCnt="2"/>
      <dgm:spPr/>
      <dgm:t>
        <a:bodyPr/>
        <a:lstStyle/>
        <a:p>
          <a:endParaRPr lang="en-PH"/>
        </a:p>
      </dgm:t>
    </dgm:pt>
    <dgm:pt modelId="{57800C1C-5883-4FFD-A63A-ABC3D6E5D252}" type="pres">
      <dgm:prSet presAssocID="{D9346C99-4B29-4368-8118-95FBD8F8F795}" presName="node" presStyleLbl="node1" presStyleIdx="2" presStyleCnt="3">
        <dgm:presLayoutVars>
          <dgm:bulletEnabled val="1"/>
        </dgm:presLayoutVars>
      </dgm:prSet>
      <dgm:spPr/>
      <dgm:t>
        <a:bodyPr/>
        <a:lstStyle/>
        <a:p>
          <a:endParaRPr lang="en-US"/>
        </a:p>
      </dgm:t>
    </dgm:pt>
  </dgm:ptLst>
  <dgm:cxnLst>
    <dgm:cxn modelId="{3220C5C2-BB06-4946-B7AB-1E12EC90683F}" type="presOf" srcId="{3058BC7F-9800-47A5-AE24-EE3C6CDE4176}" destId="{CEB6B55F-B14E-4822-9FBC-D9D305AFF8B4}" srcOrd="0" destOrd="0" presId="urn:microsoft.com/office/officeart/2005/8/layout/process1"/>
    <dgm:cxn modelId="{2F4D4CB9-22F1-4752-876C-E2028D266541}" type="presOf" srcId="{D104EC75-A5FC-4940-9B39-D014215EEDDE}" destId="{EED9EC08-4FB4-4D22-8E7F-7FEB6C60BDA8}" srcOrd="1" destOrd="0" presId="urn:microsoft.com/office/officeart/2005/8/layout/process1"/>
    <dgm:cxn modelId="{67381FC6-BB7D-458D-A32E-5B04D30AD8F3}" srcId="{E5A372C7-E5CA-424E-AB0F-2DF5F19B65A9}" destId="{D9346C99-4B29-4368-8118-95FBD8F8F795}" srcOrd="2" destOrd="0" parTransId="{B9ABD306-C181-4DC7-BE30-0AECCC0C293C}" sibTransId="{7FA51D73-EC8F-4457-8507-D76BCD97FD94}"/>
    <dgm:cxn modelId="{1ED2AB93-5E91-4F28-8639-E5708834B4EF}" type="presOf" srcId="{E5A372C7-E5CA-424E-AB0F-2DF5F19B65A9}" destId="{82652C1A-F9AA-4710-B923-C0F7E74CE255}" srcOrd="0" destOrd="0" presId="urn:microsoft.com/office/officeart/2005/8/layout/process1"/>
    <dgm:cxn modelId="{D7E25A1A-A8C9-4341-A8F4-3EE4891984BE}" srcId="{E5A372C7-E5CA-424E-AB0F-2DF5F19B65A9}" destId="{29FA6A2F-ECA4-4795-8544-B0583128945A}" srcOrd="1" destOrd="0" parTransId="{C371EB33-E856-4919-A4D0-9A14C127F94B}" sibTransId="{6A86B302-8DE9-42FF-931F-B29994A285AF}"/>
    <dgm:cxn modelId="{1B893B15-3E97-4632-B147-D9E887752E37}" type="presOf" srcId="{D9346C99-4B29-4368-8118-95FBD8F8F795}" destId="{57800C1C-5883-4FFD-A63A-ABC3D6E5D252}" srcOrd="0" destOrd="0" presId="urn:microsoft.com/office/officeart/2005/8/layout/process1"/>
    <dgm:cxn modelId="{6D3FBB44-2C83-4872-8362-75217C881AAC}" type="presOf" srcId="{D104EC75-A5FC-4940-9B39-D014215EEDDE}" destId="{049787E7-C7EF-4B37-B9E6-A70E3C803096}" srcOrd="0" destOrd="0" presId="urn:microsoft.com/office/officeart/2005/8/layout/process1"/>
    <dgm:cxn modelId="{141BAC1F-670C-49D3-9933-3E3569881D45}" type="presOf" srcId="{6A86B302-8DE9-42FF-931F-B29994A285AF}" destId="{30A39069-3926-482C-B2FF-CF95312F9A43}" srcOrd="0" destOrd="0" presId="urn:microsoft.com/office/officeart/2005/8/layout/process1"/>
    <dgm:cxn modelId="{CDD2E9AD-3499-48C0-9F1C-2599125A2A9D}" type="presOf" srcId="{29FA6A2F-ECA4-4795-8544-B0583128945A}" destId="{38BAC229-4699-4030-9C84-10AABE56E9BA}" srcOrd="0" destOrd="0" presId="urn:microsoft.com/office/officeart/2005/8/layout/process1"/>
    <dgm:cxn modelId="{BCFEE5A9-3682-49F6-B031-038F867194B1}" srcId="{E5A372C7-E5CA-424E-AB0F-2DF5F19B65A9}" destId="{3058BC7F-9800-47A5-AE24-EE3C6CDE4176}" srcOrd="0" destOrd="0" parTransId="{A9557C11-BE71-4CCF-A4F6-F9E19D9A9108}" sibTransId="{D104EC75-A5FC-4940-9B39-D014215EEDDE}"/>
    <dgm:cxn modelId="{19FA87C8-7632-4A62-BC85-9517078BD852}" type="presOf" srcId="{6A86B302-8DE9-42FF-931F-B29994A285AF}" destId="{1052F8AB-C5EE-43F7-A5E2-4C4EC64AD20A}" srcOrd="1" destOrd="0" presId="urn:microsoft.com/office/officeart/2005/8/layout/process1"/>
    <dgm:cxn modelId="{2682B552-5261-4962-BA66-5BFE598F875C}" type="presParOf" srcId="{82652C1A-F9AA-4710-B923-C0F7E74CE255}" destId="{CEB6B55F-B14E-4822-9FBC-D9D305AFF8B4}" srcOrd="0" destOrd="0" presId="urn:microsoft.com/office/officeart/2005/8/layout/process1"/>
    <dgm:cxn modelId="{DCA9CCAE-2502-4CB0-8E64-756C44514504}" type="presParOf" srcId="{82652C1A-F9AA-4710-B923-C0F7E74CE255}" destId="{049787E7-C7EF-4B37-B9E6-A70E3C803096}" srcOrd="1" destOrd="0" presId="urn:microsoft.com/office/officeart/2005/8/layout/process1"/>
    <dgm:cxn modelId="{0BA899B4-10A7-47AC-90CD-8A027D1C39E5}" type="presParOf" srcId="{049787E7-C7EF-4B37-B9E6-A70E3C803096}" destId="{EED9EC08-4FB4-4D22-8E7F-7FEB6C60BDA8}" srcOrd="0" destOrd="0" presId="urn:microsoft.com/office/officeart/2005/8/layout/process1"/>
    <dgm:cxn modelId="{FE8638B2-084A-433E-A500-737FD7C45D75}" type="presParOf" srcId="{82652C1A-F9AA-4710-B923-C0F7E74CE255}" destId="{38BAC229-4699-4030-9C84-10AABE56E9BA}" srcOrd="2" destOrd="0" presId="urn:microsoft.com/office/officeart/2005/8/layout/process1"/>
    <dgm:cxn modelId="{B02B80E5-B40B-4E4D-8878-D2C1642B12B9}" type="presParOf" srcId="{82652C1A-F9AA-4710-B923-C0F7E74CE255}" destId="{30A39069-3926-482C-B2FF-CF95312F9A43}" srcOrd="3" destOrd="0" presId="urn:microsoft.com/office/officeart/2005/8/layout/process1"/>
    <dgm:cxn modelId="{DCCAAA67-F9B3-4ADE-8677-A8A3B9EF4BDC}" type="presParOf" srcId="{30A39069-3926-482C-B2FF-CF95312F9A43}" destId="{1052F8AB-C5EE-43F7-A5E2-4C4EC64AD20A}" srcOrd="0" destOrd="0" presId="urn:microsoft.com/office/officeart/2005/8/layout/process1"/>
    <dgm:cxn modelId="{FC70E89A-3261-4DA3-B373-F53111FCE0A6}" type="presParOf" srcId="{82652C1A-F9AA-4710-B923-C0F7E74CE255}" destId="{57800C1C-5883-4FFD-A63A-ABC3D6E5D252}"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94761E5F-7317-4365-A6FB-C7378E2C2D4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DF186E89-DEA1-4F76-B4B6-0E74F9ADDEC1}">
      <dgm:prSet phldrT="[Text]" custT="1"/>
      <dgm:spPr>
        <a:solidFill>
          <a:srgbClr val="E27A3F"/>
        </a:solidFill>
        <a:ln>
          <a:noFill/>
        </a:ln>
      </dgm:spPr>
      <dgm:t>
        <a:bodyPr/>
        <a:lstStyle/>
        <a:p>
          <a:pPr algn="ctr"/>
          <a:r>
            <a:rPr lang="en-PH" sz="2400" dirty="0" smtClean="0">
              <a:latin typeface="Supria Sans Cond Bold" panose="020B0806030203050203" pitchFamily="34" charset="0"/>
              <a:ea typeface="Roboto Condensed Bold" pitchFamily="2" charset="0"/>
            </a:rPr>
            <a:t>Problems</a:t>
          </a:r>
          <a:endParaRPr lang="en-US" sz="2400" dirty="0">
            <a:latin typeface="Supria Sans Cond Bold" panose="020B0806030203050203" pitchFamily="34" charset="0"/>
            <a:ea typeface="Roboto Condensed Bold" pitchFamily="2" charset="0"/>
          </a:endParaRPr>
        </a:p>
      </dgm:t>
    </dgm:pt>
    <dgm:pt modelId="{785FBB0F-724B-44E2-9977-C5EA8A098293}" type="parTrans" cxnId="{05A4C2F1-9747-4BA8-8EC9-6F6C783B96E6}">
      <dgm:prSet/>
      <dgm:spPr/>
      <dgm:t>
        <a:bodyPr/>
        <a:lstStyle/>
        <a:p>
          <a:endParaRPr lang="en-US"/>
        </a:p>
      </dgm:t>
    </dgm:pt>
    <dgm:pt modelId="{38A95AB1-10AE-4FD1-A522-BE3B24C5700F}" type="sibTrans" cxnId="{05A4C2F1-9747-4BA8-8EC9-6F6C783B96E6}">
      <dgm:prSet/>
      <dgm:spPr/>
      <dgm:t>
        <a:bodyPr/>
        <a:lstStyle/>
        <a:p>
          <a:endParaRPr lang="en-US"/>
        </a:p>
      </dgm:t>
    </dgm:pt>
    <dgm:pt modelId="{A55D9F13-F244-4AC5-A217-86138CBC435E}">
      <dgm:prSet phldrT="[Text]" custT="1"/>
      <dgm:spPr>
        <a:solidFill>
          <a:srgbClr val="E27A3F"/>
        </a:solidFill>
        <a:ln>
          <a:noFill/>
        </a:ln>
      </dgm:spPr>
      <dgm:t>
        <a:bodyPr/>
        <a:lstStyle/>
        <a:p>
          <a:pPr algn="ctr"/>
          <a:r>
            <a:rPr lang="en-PH" sz="2400" dirty="0" smtClean="0">
              <a:latin typeface="Supria Sans Cond Bold" panose="020B0806030203050203" pitchFamily="34" charset="0"/>
              <a:ea typeface="Roboto Condensed Bold" pitchFamily="2" charset="0"/>
            </a:rPr>
            <a:t>Filipino Extraction Module vs. English Extraction Module</a:t>
          </a:r>
          <a:endParaRPr lang="en-US" sz="2400" dirty="0">
            <a:latin typeface="Supria Sans Cond Bold" panose="020B0806030203050203" pitchFamily="34" charset="0"/>
            <a:ea typeface="Roboto Condensed Bold" pitchFamily="2" charset="0"/>
          </a:endParaRPr>
        </a:p>
      </dgm:t>
    </dgm:pt>
    <dgm:pt modelId="{F28A7FA7-F976-43BB-A73E-413B34C717F3}" type="parTrans" cxnId="{D4931474-C9FD-499E-B04B-0C97FEC65599}">
      <dgm:prSet/>
      <dgm:spPr>
        <a:ln>
          <a:solidFill>
            <a:schemeClr val="tx1">
              <a:lumMod val="75000"/>
              <a:lumOff val="25000"/>
            </a:schemeClr>
          </a:solidFill>
        </a:ln>
      </dgm:spPr>
      <dgm:t>
        <a:bodyPr/>
        <a:lstStyle/>
        <a:p>
          <a:pPr algn="ctr"/>
          <a:endParaRPr lang="en-US"/>
        </a:p>
      </dgm:t>
    </dgm:pt>
    <dgm:pt modelId="{D1BE0187-6864-4F31-977D-8F7A34E43FF9}" type="sibTrans" cxnId="{D4931474-C9FD-499E-B04B-0C97FEC65599}">
      <dgm:prSet/>
      <dgm:spPr/>
      <dgm:t>
        <a:bodyPr/>
        <a:lstStyle/>
        <a:p>
          <a:endParaRPr lang="en-US"/>
        </a:p>
      </dgm:t>
    </dgm:pt>
    <dgm:pt modelId="{C6E25036-1F38-4C78-9016-49B858EC8F5B}">
      <dgm:prSet phldrT="[Text]" custT="1"/>
      <dgm:spPr>
        <a:solidFill>
          <a:srgbClr val="E27A3F"/>
        </a:solidFill>
        <a:ln>
          <a:noFill/>
        </a:ln>
      </dgm:spPr>
      <dgm:t>
        <a:bodyPr/>
        <a:lstStyle/>
        <a:p>
          <a:pPr algn="ctr"/>
          <a:r>
            <a:rPr lang="en-PH" sz="2400" dirty="0" smtClean="0">
              <a:latin typeface="Supria Sans Cond Bold" panose="020B0806030203050203" pitchFamily="34" charset="0"/>
              <a:ea typeface="Roboto Condensed Bold" pitchFamily="2" charset="0"/>
            </a:rPr>
            <a:t>Filipino: Morphologically Rich Language</a:t>
          </a:r>
          <a:endParaRPr lang="en-US" sz="2400" dirty="0">
            <a:latin typeface="Supria Sans Cond Bold" panose="020B0806030203050203" pitchFamily="34" charset="0"/>
            <a:ea typeface="Roboto Condensed Bold" pitchFamily="2" charset="0"/>
          </a:endParaRPr>
        </a:p>
      </dgm:t>
    </dgm:pt>
    <dgm:pt modelId="{08823430-1A77-4B41-AD3E-E196DBBE98B7}" type="parTrans" cxnId="{8E978EE6-8501-4CDD-AAA0-516D0A2CA05A}">
      <dgm:prSet/>
      <dgm:spPr>
        <a:ln>
          <a:solidFill>
            <a:schemeClr val="tx1">
              <a:lumMod val="75000"/>
              <a:lumOff val="25000"/>
            </a:schemeClr>
          </a:solidFill>
        </a:ln>
      </dgm:spPr>
      <dgm:t>
        <a:bodyPr/>
        <a:lstStyle/>
        <a:p>
          <a:pPr algn="ctr"/>
          <a:endParaRPr lang="en-US"/>
        </a:p>
      </dgm:t>
    </dgm:pt>
    <dgm:pt modelId="{E164334B-2B15-40EB-906A-410D282C276C}" type="sibTrans" cxnId="{8E978EE6-8501-4CDD-AAA0-516D0A2CA05A}">
      <dgm:prSet/>
      <dgm:spPr/>
      <dgm:t>
        <a:bodyPr/>
        <a:lstStyle/>
        <a:p>
          <a:endParaRPr lang="en-US"/>
        </a:p>
      </dgm:t>
    </dgm:pt>
    <dgm:pt modelId="{64BF48CE-1550-4616-85CD-C218B3D20724}">
      <dgm:prSet phldrT="[Text]" custT="1"/>
      <dgm:spPr>
        <a:solidFill>
          <a:srgbClr val="E27A3F"/>
        </a:solidFill>
        <a:ln>
          <a:noFill/>
        </a:ln>
      </dgm:spPr>
      <dgm:t>
        <a:bodyPr/>
        <a:lstStyle/>
        <a:p>
          <a:pPr algn="ctr"/>
          <a:r>
            <a:rPr lang="en-PH" sz="2400" dirty="0" smtClean="0">
              <a:latin typeface="Supria Sans Cond Bold" panose="020B0806030203050203" pitchFamily="34" charset="0"/>
              <a:ea typeface="Roboto Condensed Bold" pitchFamily="2" charset="0"/>
            </a:rPr>
            <a:t>Variations in the Filipino Language</a:t>
          </a:r>
          <a:endParaRPr lang="en-US" sz="2400" dirty="0">
            <a:latin typeface="Supria Sans Cond Bold" panose="020B0806030203050203" pitchFamily="34" charset="0"/>
            <a:ea typeface="Roboto Condensed Bold" pitchFamily="2" charset="0"/>
          </a:endParaRPr>
        </a:p>
      </dgm:t>
    </dgm:pt>
    <dgm:pt modelId="{64456E48-4FF6-4574-B3EF-4BCD6E632997}" type="parTrans" cxnId="{14983492-3481-42CB-8EFF-1541DFED1926}">
      <dgm:prSet/>
      <dgm:spPr>
        <a:solidFill>
          <a:srgbClr val="7030A0"/>
        </a:solidFill>
        <a:ln>
          <a:solidFill>
            <a:schemeClr val="tx1">
              <a:lumMod val="75000"/>
              <a:lumOff val="25000"/>
            </a:schemeClr>
          </a:solidFill>
        </a:ln>
      </dgm:spPr>
      <dgm:t>
        <a:bodyPr/>
        <a:lstStyle/>
        <a:p>
          <a:pPr algn="ctr"/>
          <a:endParaRPr lang="en-US"/>
        </a:p>
      </dgm:t>
    </dgm:pt>
    <dgm:pt modelId="{385655E4-AF5C-46E1-9CD3-5CA1F4848F16}" type="sibTrans" cxnId="{14983492-3481-42CB-8EFF-1541DFED1926}">
      <dgm:prSet/>
      <dgm:spPr/>
      <dgm:t>
        <a:bodyPr/>
        <a:lstStyle/>
        <a:p>
          <a:endParaRPr lang="en-US"/>
        </a:p>
      </dgm:t>
    </dgm:pt>
    <dgm:pt modelId="{E65D054A-DF60-41FF-9B04-118A4CD9B95D}" type="pres">
      <dgm:prSet presAssocID="{94761E5F-7317-4365-A6FB-C7378E2C2D4A}" presName="hierChild1" presStyleCnt="0">
        <dgm:presLayoutVars>
          <dgm:orgChart val="1"/>
          <dgm:chPref val="1"/>
          <dgm:dir/>
          <dgm:animOne val="branch"/>
          <dgm:animLvl val="lvl"/>
          <dgm:resizeHandles/>
        </dgm:presLayoutVars>
      </dgm:prSet>
      <dgm:spPr/>
      <dgm:t>
        <a:bodyPr/>
        <a:lstStyle/>
        <a:p>
          <a:endParaRPr lang="en-PH"/>
        </a:p>
      </dgm:t>
    </dgm:pt>
    <dgm:pt modelId="{A79BC3FE-69F0-4CC5-9E9C-044254AA739A}" type="pres">
      <dgm:prSet presAssocID="{DF186E89-DEA1-4F76-B4B6-0E74F9ADDEC1}" presName="hierRoot1" presStyleCnt="0">
        <dgm:presLayoutVars>
          <dgm:hierBranch val="init"/>
        </dgm:presLayoutVars>
      </dgm:prSet>
      <dgm:spPr/>
    </dgm:pt>
    <dgm:pt modelId="{4434D2C3-5C62-49D6-B75A-160F46FF022D}" type="pres">
      <dgm:prSet presAssocID="{DF186E89-DEA1-4F76-B4B6-0E74F9ADDEC1}" presName="rootComposite1" presStyleCnt="0"/>
      <dgm:spPr/>
    </dgm:pt>
    <dgm:pt modelId="{276D25E5-8CB6-419E-AA9A-CCFE00C54D7C}" type="pres">
      <dgm:prSet presAssocID="{DF186E89-DEA1-4F76-B4B6-0E74F9ADDEC1}" presName="rootText1" presStyleLbl="node0" presStyleIdx="0" presStyleCnt="1" custLinFactNeighborX="-2425" custLinFactNeighborY="-970">
        <dgm:presLayoutVars>
          <dgm:chPref val="3"/>
        </dgm:presLayoutVars>
      </dgm:prSet>
      <dgm:spPr/>
      <dgm:t>
        <a:bodyPr/>
        <a:lstStyle/>
        <a:p>
          <a:endParaRPr lang="en-PH"/>
        </a:p>
      </dgm:t>
    </dgm:pt>
    <dgm:pt modelId="{7CB9014A-38EE-42BB-BF5A-F0D017B013F3}" type="pres">
      <dgm:prSet presAssocID="{DF186E89-DEA1-4F76-B4B6-0E74F9ADDEC1}" presName="rootConnector1" presStyleLbl="node1" presStyleIdx="0" presStyleCnt="0"/>
      <dgm:spPr/>
      <dgm:t>
        <a:bodyPr/>
        <a:lstStyle/>
        <a:p>
          <a:endParaRPr lang="en-PH"/>
        </a:p>
      </dgm:t>
    </dgm:pt>
    <dgm:pt modelId="{566C9986-7E24-4FD5-898C-460989B8A18A}" type="pres">
      <dgm:prSet presAssocID="{DF186E89-DEA1-4F76-B4B6-0E74F9ADDEC1}" presName="hierChild2" presStyleCnt="0"/>
      <dgm:spPr/>
    </dgm:pt>
    <dgm:pt modelId="{184A4E61-6AE8-498D-A322-8E096F3077C2}" type="pres">
      <dgm:prSet presAssocID="{F28A7FA7-F976-43BB-A73E-413B34C717F3}" presName="Name37" presStyleLbl="parChTrans1D2" presStyleIdx="0" presStyleCnt="3"/>
      <dgm:spPr/>
      <dgm:t>
        <a:bodyPr/>
        <a:lstStyle/>
        <a:p>
          <a:endParaRPr lang="en-PH"/>
        </a:p>
      </dgm:t>
    </dgm:pt>
    <dgm:pt modelId="{04D3D462-1629-4284-9FFF-12B59B511E21}" type="pres">
      <dgm:prSet presAssocID="{A55D9F13-F244-4AC5-A217-86138CBC435E}" presName="hierRoot2" presStyleCnt="0">
        <dgm:presLayoutVars>
          <dgm:hierBranch val="init"/>
        </dgm:presLayoutVars>
      </dgm:prSet>
      <dgm:spPr/>
    </dgm:pt>
    <dgm:pt modelId="{BF10E4BA-27C5-4217-B07E-A2F83F8B8784}" type="pres">
      <dgm:prSet presAssocID="{A55D9F13-F244-4AC5-A217-86138CBC435E}" presName="rootComposite" presStyleCnt="0"/>
      <dgm:spPr/>
    </dgm:pt>
    <dgm:pt modelId="{82F3B6F7-4862-4455-9923-1F35319A26E6}" type="pres">
      <dgm:prSet presAssocID="{A55D9F13-F244-4AC5-A217-86138CBC435E}" presName="rootText" presStyleLbl="node2" presStyleIdx="0" presStyleCnt="3">
        <dgm:presLayoutVars>
          <dgm:chPref val="3"/>
        </dgm:presLayoutVars>
      </dgm:prSet>
      <dgm:spPr/>
      <dgm:t>
        <a:bodyPr/>
        <a:lstStyle/>
        <a:p>
          <a:endParaRPr lang="en-PH"/>
        </a:p>
      </dgm:t>
    </dgm:pt>
    <dgm:pt modelId="{97935978-6154-4B19-AC4F-574A1FA0FA9D}" type="pres">
      <dgm:prSet presAssocID="{A55D9F13-F244-4AC5-A217-86138CBC435E}" presName="rootConnector" presStyleLbl="node2" presStyleIdx="0" presStyleCnt="3"/>
      <dgm:spPr/>
      <dgm:t>
        <a:bodyPr/>
        <a:lstStyle/>
        <a:p>
          <a:endParaRPr lang="en-PH"/>
        </a:p>
      </dgm:t>
    </dgm:pt>
    <dgm:pt modelId="{743D7112-A5A7-4C44-BFE5-A40133D7C391}" type="pres">
      <dgm:prSet presAssocID="{A55D9F13-F244-4AC5-A217-86138CBC435E}" presName="hierChild4" presStyleCnt="0"/>
      <dgm:spPr/>
    </dgm:pt>
    <dgm:pt modelId="{5A125840-9E26-408C-92C4-E7DE9AB17CEF}" type="pres">
      <dgm:prSet presAssocID="{A55D9F13-F244-4AC5-A217-86138CBC435E}" presName="hierChild5" presStyleCnt="0"/>
      <dgm:spPr/>
    </dgm:pt>
    <dgm:pt modelId="{120EE9E3-5C18-4922-94A6-5759222A54F9}" type="pres">
      <dgm:prSet presAssocID="{08823430-1A77-4B41-AD3E-E196DBBE98B7}" presName="Name37" presStyleLbl="parChTrans1D2" presStyleIdx="1" presStyleCnt="3"/>
      <dgm:spPr/>
      <dgm:t>
        <a:bodyPr/>
        <a:lstStyle/>
        <a:p>
          <a:endParaRPr lang="en-PH"/>
        </a:p>
      </dgm:t>
    </dgm:pt>
    <dgm:pt modelId="{A0926A53-2882-43B7-BB7F-A79CA5B4BE4F}" type="pres">
      <dgm:prSet presAssocID="{C6E25036-1F38-4C78-9016-49B858EC8F5B}" presName="hierRoot2" presStyleCnt="0">
        <dgm:presLayoutVars>
          <dgm:hierBranch val="init"/>
        </dgm:presLayoutVars>
      </dgm:prSet>
      <dgm:spPr/>
    </dgm:pt>
    <dgm:pt modelId="{2028BA16-3AC3-45C4-9CE8-DC06E176C9E9}" type="pres">
      <dgm:prSet presAssocID="{C6E25036-1F38-4C78-9016-49B858EC8F5B}" presName="rootComposite" presStyleCnt="0"/>
      <dgm:spPr/>
    </dgm:pt>
    <dgm:pt modelId="{BD4BF947-49E1-4367-8732-8341F19435FB}" type="pres">
      <dgm:prSet presAssocID="{C6E25036-1F38-4C78-9016-49B858EC8F5B}" presName="rootText" presStyleLbl="node2" presStyleIdx="1" presStyleCnt="3" custScaleX="106048" custLinFactNeighborX="0">
        <dgm:presLayoutVars>
          <dgm:chPref val="3"/>
        </dgm:presLayoutVars>
      </dgm:prSet>
      <dgm:spPr/>
      <dgm:t>
        <a:bodyPr/>
        <a:lstStyle/>
        <a:p>
          <a:endParaRPr lang="en-PH"/>
        </a:p>
      </dgm:t>
    </dgm:pt>
    <dgm:pt modelId="{92306B7C-F875-4148-A62F-5D719C43B096}" type="pres">
      <dgm:prSet presAssocID="{C6E25036-1F38-4C78-9016-49B858EC8F5B}" presName="rootConnector" presStyleLbl="node2" presStyleIdx="1" presStyleCnt="3"/>
      <dgm:spPr/>
      <dgm:t>
        <a:bodyPr/>
        <a:lstStyle/>
        <a:p>
          <a:endParaRPr lang="en-PH"/>
        </a:p>
      </dgm:t>
    </dgm:pt>
    <dgm:pt modelId="{9B5B2A22-E374-4B5C-8CC2-822E7BD4F160}" type="pres">
      <dgm:prSet presAssocID="{C6E25036-1F38-4C78-9016-49B858EC8F5B}" presName="hierChild4" presStyleCnt="0"/>
      <dgm:spPr/>
    </dgm:pt>
    <dgm:pt modelId="{5C9F2C7E-892C-4C28-9E92-ABE710EEC0D6}" type="pres">
      <dgm:prSet presAssocID="{C6E25036-1F38-4C78-9016-49B858EC8F5B}" presName="hierChild5" presStyleCnt="0"/>
      <dgm:spPr/>
    </dgm:pt>
    <dgm:pt modelId="{0ADD4BF0-0D5B-4306-AFEE-E89F025005C2}" type="pres">
      <dgm:prSet presAssocID="{64456E48-4FF6-4574-B3EF-4BCD6E632997}" presName="Name37" presStyleLbl="parChTrans1D2" presStyleIdx="2" presStyleCnt="3"/>
      <dgm:spPr/>
      <dgm:t>
        <a:bodyPr/>
        <a:lstStyle/>
        <a:p>
          <a:endParaRPr lang="en-PH"/>
        </a:p>
      </dgm:t>
    </dgm:pt>
    <dgm:pt modelId="{FE92D886-3AD6-4717-9FA8-E767231E1F53}" type="pres">
      <dgm:prSet presAssocID="{64BF48CE-1550-4616-85CD-C218B3D20724}" presName="hierRoot2" presStyleCnt="0">
        <dgm:presLayoutVars>
          <dgm:hierBranch val="init"/>
        </dgm:presLayoutVars>
      </dgm:prSet>
      <dgm:spPr/>
    </dgm:pt>
    <dgm:pt modelId="{841DB9D6-A41E-43A9-9422-191088BCD9A8}" type="pres">
      <dgm:prSet presAssocID="{64BF48CE-1550-4616-85CD-C218B3D20724}" presName="rootComposite" presStyleCnt="0"/>
      <dgm:spPr/>
    </dgm:pt>
    <dgm:pt modelId="{7E974E91-BA4B-49A8-8F8B-18C644D68348}" type="pres">
      <dgm:prSet presAssocID="{64BF48CE-1550-4616-85CD-C218B3D20724}" presName="rootText" presStyleLbl="node2" presStyleIdx="2" presStyleCnt="3" custScaleX="104888">
        <dgm:presLayoutVars>
          <dgm:chPref val="3"/>
        </dgm:presLayoutVars>
      </dgm:prSet>
      <dgm:spPr/>
      <dgm:t>
        <a:bodyPr/>
        <a:lstStyle/>
        <a:p>
          <a:endParaRPr lang="en-PH"/>
        </a:p>
      </dgm:t>
    </dgm:pt>
    <dgm:pt modelId="{AB7337DD-45E0-47AF-B8B0-1B45733ED280}" type="pres">
      <dgm:prSet presAssocID="{64BF48CE-1550-4616-85CD-C218B3D20724}" presName="rootConnector" presStyleLbl="node2" presStyleIdx="2" presStyleCnt="3"/>
      <dgm:spPr/>
      <dgm:t>
        <a:bodyPr/>
        <a:lstStyle/>
        <a:p>
          <a:endParaRPr lang="en-PH"/>
        </a:p>
      </dgm:t>
    </dgm:pt>
    <dgm:pt modelId="{EFC3CD50-CF48-43A7-9598-8585C78AEB7A}" type="pres">
      <dgm:prSet presAssocID="{64BF48CE-1550-4616-85CD-C218B3D20724}" presName="hierChild4" presStyleCnt="0"/>
      <dgm:spPr/>
    </dgm:pt>
    <dgm:pt modelId="{EE1DED8A-A9E9-4838-9079-3D89FB8D93E2}" type="pres">
      <dgm:prSet presAssocID="{64BF48CE-1550-4616-85CD-C218B3D20724}" presName="hierChild5" presStyleCnt="0"/>
      <dgm:spPr/>
    </dgm:pt>
    <dgm:pt modelId="{46D9D440-FF7B-4D18-927C-D6A4DB854C9F}" type="pres">
      <dgm:prSet presAssocID="{DF186E89-DEA1-4F76-B4B6-0E74F9ADDEC1}" presName="hierChild3" presStyleCnt="0"/>
      <dgm:spPr/>
    </dgm:pt>
  </dgm:ptLst>
  <dgm:cxnLst>
    <dgm:cxn modelId="{832451F9-CD33-41E6-9B7D-299B7341AAB2}" type="presOf" srcId="{A55D9F13-F244-4AC5-A217-86138CBC435E}" destId="{82F3B6F7-4862-4455-9923-1F35319A26E6}" srcOrd="0" destOrd="0" presId="urn:microsoft.com/office/officeart/2005/8/layout/orgChart1"/>
    <dgm:cxn modelId="{D4931474-C9FD-499E-B04B-0C97FEC65599}" srcId="{DF186E89-DEA1-4F76-B4B6-0E74F9ADDEC1}" destId="{A55D9F13-F244-4AC5-A217-86138CBC435E}" srcOrd="0" destOrd="0" parTransId="{F28A7FA7-F976-43BB-A73E-413B34C717F3}" sibTransId="{D1BE0187-6864-4F31-977D-8F7A34E43FF9}"/>
    <dgm:cxn modelId="{BF806BC9-EA3D-4E13-AEA7-A2601F250660}" type="presOf" srcId="{08823430-1A77-4B41-AD3E-E196DBBE98B7}" destId="{120EE9E3-5C18-4922-94A6-5759222A54F9}" srcOrd="0" destOrd="0" presId="urn:microsoft.com/office/officeart/2005/8/layout/orgChart1"/>
    <dgm:cxn modelId="{4D714156-1851-450D-ADB2-B6C854EFECC4}" type="presOf" srcId="{64BF48CE-1550-4616-85CD-C218B3D20724}" destId="{AB7337DD-45E0-47AF-B8B0-1B45733ED280}" srcOrd="1" destOrd="0" presId="urn:microsoft.com/office/officeart/2005/8/layout/orgChart1"/>
    <dgm:cxn modelId="{D585FFE4-8393-4BEA-B951-C4C8D7FF1157}" type="presOf" srcId="{64456E48-4FF6-4574-B3EF-4BCD6E632997}" destId="{0ADD4BF0-0D5B-4306-AFEE-E89F025005C2}" srcOrd="0" destOrd="0" presId="urn:microsoft.com/office/officeart/2005/8/layout/orgChart1"/>
    <dgm:cxn modelId="{B7200318-8843-4381-86B7-B68E261A0AFF}" type="presOf" srcId="{DF186E89-DEA1-4F76-B4B6-0E74F9ADDEC1}" destId="{276D25E5-8CB6-419E-AA9A-CCFE00C54D7C}" srcOrd="0" destOrd="0" presId="urn:microsoft.com/office/officeart/2005/8/layout/orgChart1"/>
    <dgm:cxn modelId="{8E978EE6-8501-4CDD-AAA0-516D0A2CA05A}" srcId="{DF186E89-DEA1-4F76-B4B6-0E74F9ADDEC1}" destId="{C6E25036-1F38-4C78-9016-49B858EC8F5B}" srcOrd="1" destOrd="0" parTransId="{08823430-1A77-4B41-AD3E-E196DBBE98B7}" sibTransId="{E164334B-2B15-40EB-906A-410D282C276C}"/>
    <dgm:cxn modelId="{77E85C35-BE5D-4B35-97AB-40B2EE35D626}" type="presOf" srcId="{64BF48CE-1550-4616-85CD-C218B3D20724}" destId="{7E974E91-BA4B-49A8-8F8B-18C644D68348}" srcOrd="0" destOrd="0" presId="urn:microsoft.com/office/officeart/2005/8/layout/orgChart1"/>
    <dgm:cxn modelId="{14983492-3481-42CB-8EFF-1541DFED1926}" srcId="{DF186E89-DEA1-4F76-B4B6-0E74F9ADDEC1}" destId="{64BF48CE-1550-4616-85CD-C218B3D20724}" srcOrd="2" destOrd="0" parTransId="{64456E48-4FF6-4574-B3EF-4BCD6E632997}" sibTransId="{385655E4-AF5C-46E1-9CD3-5CA1F4848F16}"/>
    <dgm:cxn modelId="{9BE31BE8-E61D-4054-B979-3C71764662A7}" type="presOf" srcId="{94761E5F-7317-4365-A6FB-C7378E2C2D4A}" destId="{E65D054A-DF60-41FF-9B04-118A4CD9B95D}" srcOrd="0" destOrd="0" presId="urn:microsoft.com/office/officeart/2005/8/layout/orgChart1"/>
    <dgm:cxn modelId="{DCA3D836-B215-4F23-A722-282309882640}" type="presOf" srcId="{C6E25036-1F38-4C78-9016-49B858EC8F5B}" destId="{92306B7C-F875-4148-A62F-5D719C43B096}" srcOrd="1" destOrd="0" presId="urn:microsoft.com/office/officeart/2005/8/layout/orgChart1"/>
    <dgm:cxn modelId="{7E73DE21-5070-4021-A135-5C2BA201377A}" type="presOf" srcId="{DF186E89-DEA1-4F76-B4B6-0E74F9ADDEC1}" destId="{7CB9014A-38EE-42BB-BF5A-F0D017B013F3}" srcOrd="1" destOrd="0" presId="urn:microsoft.com/office/officeart/2005/8/layout/orgChart1"/>
    <dgm:cxn modelId="{05A4C2F1-9747-4BA8-8EC9-6F6C783B96E6}" srcId="{94761E5F-7317-4365-A6FB-C7378E2C2D4A}" destId="{DF186E89-DEA1-4F76-B4B6-0E74F9ADDEC1}" srcOrd="0" destOrd="0" parTransId="{785FBB0F-724B-44E2-9977-C5EA8A098293}" sibTransId="{38A95AB1-10AE-4FD1-A522-BE3B24C5700F}"/>
    <dgm:cxn modelId="{AA0787E0-45E2-4044-A82F-1C6625564B93}" type="presOf" srcId="{C6E25036-1F38-4C78-9016-49B858EC8F5B}" destId="{BD4BF947-49E1-4367-8732-8341F19435FB}" srcOrd="0" destOrd="0" presId="urn:microsoft.com/office/officeart/2005/8/layout/orgChart1"/>
    <dgm:cxn modelId="{F97F49D1-0368-404C-AD8C-B6E0F623619D}" type="presOf" srcId="{A55D9F13-F244-4AC5-A217-86138CBC435E}" destId="{97935978-6154-4B19-AC4F-574A1FA0FA9D}" srcOrd="1" destOrd="0" presId="urn:microsoft.com/office/officeart/2005/8/layout/orgChart1"/>
    <dgm:cxn modelId="{5F055404-8221-4D8C-90D9-8AE49DBE0A71}" type="presOf" srcId="{F28A7FA7-F976-43BB-A73E-413B34C717F3}" destId="{184A4E61-6AE8-498D-A322-8E096F3077C2}" srcOrd="0" destOrd="0" presId="urn:microsoft.com/office/officeart/2005/8/layout/orgChart1"/>
    <dgm:cxn modelId="{F207248F-6462-4D4F-89C3-667AEBBE5CC5}" type="presParOf" srcId="{E65D054A-DF60-41FF-9B04-118A4CD9B95D}" destId="{A79BC3FE-69F0-4CC5-9E9C-044254AA739A}" srcOrd="0" destOrd="0" presId="urn:microsoft.com/office/officeart/2005/8/layout/orgChart1"/>
    <dgm:cxn modelId="{477A437D-DA7F-4AE5-82AC-4077E84A85F9}" type="presParOf" srcId="{A79BC3FE-69F0-4CC5-9E9C-044254AA739A}" destId="{4434D2C3-5C62-49D6-B75A-160F46FF022D}" srcOrd="0" destOrd="0" presId="urn:microsoft.com/office/officeart/2005/8/layout/orgChart1"/>
    <dgm:cxn modelId="{EC4D3BF7-DCD6-435D-A128-2E871331A2A8}" type="presParOf" srcId="{4434D2C3-5C62-49D6-B75A-160F46FF022D}" destId="{276D25E5-8CB6-419E-AA9A-CCFE00C54D7C}" srcOrd="0" destOrd="0" presId="urn:microsoft.com/office/officeart/2005/8/layout/orgChart1"/>
    <dgm:cxn modelId="{C60C14D1-2FFB-4514-8620-2674F884F382}" type="presParOf" srcId="{4434D2C3-5C62-49D6-B75A-160F46FF022D}" destId="{7CB9014A-38EE-42BB-BF5A-F0D017B013F3}" srcOrd="1" destOrd="0" presId="urn:microsoft.com/office/officeart/2005/8/layout/orgChart1"/>
    <dgm:cxn modelId="{DD43D0F6-61E2-4065-AB16-847DC257A721}" type="presParOf" srcId="{A79BC3FE-69F0-4CC5-9E9C-044254AA739A}" destId="{566C9986-7E24-4FD5-898C-460989B8A18A}" srcOrd="1" destOrd="0" presId="urn:microsoft.com/office/officeart/2005/8/layout/orgChart1"/>
    <dgm:cxn modelId="{C71BBC59-0060-4B1F-80B3-AF72224492FA}" type="presParOf" srcId="{566C9986-7E24-4FD5-898C-460989B8A18A}" destId="{184A4E61-6AE8-498D-A322-8E096F3077C2}" srcOrd="0" destOrd="0" presId="urn:microsoft.com/office/officeart/2005/8/layout/orgChart1"/>
    <dgm:cxn modelId="{5B870769-C76A-4CDD-8636-2CD8183197A6}" type="presParOf" srcId="{566C9986-7E24-4FD5-898C-460989B8A18A}" destId="{04D3D462-1629-4284-9FFF-12B59B511E21}" srcOrd="1" destOrd="0" presId="urn:microsoft.com/office/officeart/2005/8/layout/orgChart1"/>
    <dgm:cxn modelId="{2763C0D0-3F24-41D5-B6C2-05494E9BECBC}" type="presParOf" srcId="{04D3D462-1629-4284-9FFF-12B59B511E21}" destId="{BF10E4BA-27C5-4217-B07E-A2F83F8B8784}" srcOrd="0" destOrd="0" presId="urn:microsoft.com/office/officeart/2005/8/layout/orgChart1"/>
    <dgm:cxn modelId="{395EB5E9-1378-4961-8810-F0B198AE5525}" type="presParOf" srcId="{BF10E4BA-27C5-4217-B07E-A2F83F8B8784}" destId="{82F3B6F7-4862-4455-9923-1F35319A26E6}" srcOrd="0" destOrd="0" presId="urn:microsoft.com/office/officeart/2005/8/layout/orgChart1"/>
    <dgm:cxn modelId="{1E242E86-0B52-490C-B0CA-E2DA17CEE70C}" type="presParOf" srcId="{BF10E4BA-27C5-4217-B07E-A2F83F8B8784}" destId="{97935978-6154-4B19-AC4F-574A1FA0FA9D}" srcOrd="1" destOrd="0" presId="urn:microsoft.com/office/officeart/2005/8/layout/orgChart1"/>
    <dgm:cxn modelId="{D47C228B-F665-4DA5-811A-4F7B41E4B4BF}" type="presParOf" srcId="{04D3D462-1629-4284-9FFF-12B59B511E21}" destId="{743D7112-A5A7-4C44-BFE5-A40133D7C391}" srcOrd="1" destOrd="0" presId="urn:microsoft.com/office/officeart/2005/8/layout/orgChart1"/>
    <dgm:cxn modelId="{A4182909-D38E-4665-9551-887BD8984B3B}" type="presParOf" srcId="{04D3D462-1629-4284-9FFF-12B59B511E21}" destId="{5A125840-9E26-408C-92C4-E7DE9AB17CEF}" srcOrd="2" destOrd="0" presId="urn:microsoft.com/office/officeart/2005/8/layout/orgChart1"/>
    <dgm:cxn modelId="{752CA8CF-DE4E-4EF9-B8BE-192076825DF7}" type="presParOf" srcId="{566C9986-7E24-4FD5-898C-460989B8A18A}" destId="{120EE9E3-5C18-4922-94A6-5759222A54F9}" srcOrd="2" destOrd="0" presId="urn:microsoft.com/office/officeart/2005/8/layout/orgChart1"/>
    <dgm:cxn modelId="{7AD6FC70-D941-4641-9907-3E08F269E0B4}" type="presParOf" srcId="{566C9986-7E24-4FD5-898C-460989B8A18A}" destId="{A0926A53-2882-43B7-BB7F-A79CA5B4BE4F}" srcOrd="3" destOrd="0" presId="urn:microsoft.com/office/officeart/2005/8/layout/orgChart1"/>
    <dgm:cxn modelId="{8BF0C4B8-B497-47A8-9651-B5EC610EEA5F}" type="presParOf" srcId="{A0926A53-2882-43B7-BB7F-A79CA5B4BE4F}" destId="{2028BA16-3AC3-45C4-9CE8-DC06E176C9E9}" srcOrd="0" destOrd="0" presId="urn:microsoft.com/office/officeart/2005/8/layout/orgChart1"/>
    <dgm:cxn modelId="{88EA6976-9293-4564-B61C-46940E0943D0}" type="presParOf" srcId="{2028BA16-3AC3-45C4-9CE8-DC06E176C9E9}" destId="{BD4BF947-49E1-4367-8732-8341F19435FB}" srcOrd="0" destOrd="0" presId="urn:microsoft.com/office/officeart/2005/8/layout/orgChart1"/>
    <dgm:cxn modelId="{5B55AA2A-079B-461D-90CE-534CCF5FDF19}" type="presParOf" srcId="{2028BA16-3AC3-45C4-9CE8-DC06E176C9E9}" destId="{92306B7C-F875-4148-A62F-5D719C43B096}" srcOrd="1" destOrd="0" presId="urn:microsoft.com/office/officeart/2005/8/layout/orgChart1"/>
    <dgm:cxn modelId="{DEC150F0-7EFE-4856-B4FD-BD49F74B71A1}" type="presParOf" srcId="{A0926A53-2882-43B7-BB7F-A79CA5B4BE4F}" destId="{9B5B2A22-E374-4B5C-8CC2-822E7BD4F160}" srcOrd="1" destOrd="0" presId="urn:microsoft.com/office/officeart/2005/8/layout/orgChart1"/>
    <dgm:cxn modelId="{A5E209E0-1471-4F7A-9490-B1BE11564219}" type="presParOf" srcId="{A0926A53-2882-43B7-BB7F-A79CA5B4BE4F}" destId="{5C9F2C7E-892C-4C28-9E92-ABE710EEC0D6}" srcOrd="2" destOrd="0" presId="urn:microsoft.com/office/officeart/2005/8/layout/orgChart1"/>
    <dgm:cxn modelId="{7093A19C-0AAF-421F-95CC-1D28DBBC3038}" type="presParOf" srcId="{566C9986-7E24-4FD5-898C-460989B8A18A}" destId="{0ADD4BF0-0D5B-4306-AFEE-E89F025005C2}" srcOrd="4" destOrd="0" presId="urn:microsoft.com/office/officeart/2005/8/layout/orgChart1"/>
    <dgm:cxn modelId="{9D0E5663-F778-42D0-AEBB-2A98A28A9270}" type="presParOf" srcId="{566C9986-7E24-4FD5-898C-460989B8A18A}" destId="{FE92D886-3AD6-4717-9FA8-E767231E1F53}" srcOrd="5" destOrd="0" presId="urn:microsoft.com/office/officeart/2005/8/layout/orgChart1"/>
    <dgm:cxn modelId="{FECE0E4D-E09F-493D-BCB7-66FDCE310BE8}" type="presParOf" srcId="{FE92D886-3AD6-4717-9FA8-E767231E1F53}" destId="{841DB9D6-A41E-43A9-9422-191088BCD9A8}" srcOrd="0" destOrd="0" presId="urn:microsoft.com/office/officeart/2005/8/layout/orgChart1"/>
    <dgm:cxn modelId="{A432A80C-173C-42AB-8BEB-2C91503E59DC}" type="presParOf" srcId="{841DB9D6-A41E-43A9-9422-191088BCD9A8}" destId="{7E974E91-BA4B-49A8-8F8B-18C644D68348}" srcOrd="0" destOrd="0" presId="urn:microsoft.com/office/officeart/2005/8/layout/orgChart1"/>
    <dgm:cxn modelId="{3C994DB8-63E4-4E52-BC1B-CDA706F48496}" type="presParOf" srcId="{841DB9D6-A41E-43A9-9422-191088BCD9A8}" destId="{AB7337DD-45E0-47AF-B8B0-1B45733ED280}" srcOrd="1" destOrd="0" presId="urn:microsoft.com/office/officeart/2005/8/layout/orgChart1"/>
    <dgm:cxn modelId="{DF4335B1-BB96-4140-9C3E-58C286EBDB29}" type="presParOf" srcId="{FE92D886-3AD6-4717-9FA8-E767231E1F53}" destId="{EFC3CD50-CF48-43A7-9598-8585C78AEB7A}" srcOrd="1" destOrd="0" presId="urn:microsoft.com/office/officeart/2005/8/layout/orgChart1"/>
    <dgm:cxn modelId="{636002BA-ED96-4B9F-BD65-F514449E73DC}" type="presParOf" srcId="{FE92D886-3AD6-4717-9FA8-E767231E1F53}" destId="{EE1DED8A-A9E9-4838-9079-3D89FB8D93E2}" srcOrd="2" destOrd="0" presId="urn:microsoft.com/office/officeart/2005/8/layout/orgChart1"/>
    <dgm:cxn modelId="{E57B9E75-0BF1-44D5-9672-FB424EAAD053}" type="presParOf" srcId="{A79BC3FE-69F0-4CC5-9E9C-044254AA739A}" destId="{46D9D440-FF7B-4D18-927C-D6A4DB854C9F}"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42074A-3283-48BF-A712-DE5FD2CA8212}" type="doc">
      <dgm:prSet loTypeId="urn:microsoft.com/office/officeart/2005/8/layout/process2" loCatId="process" qsTypeId="urn:microsoft.com/office/officeart/2005/8/quickstyle/simple1" qsCatId="simple" csTypeId="urn:microsoft.com/office/officeart/2005/8/colors/accent1_2" csCatId="accent1" phldr="1"/>
      <dgm:spPr/>
    </dgm:pt>
    <dgm:pt modelId="{D98C396D-9622-472D-B543-2D3F4ACF8AD9}">
      <dgm:prSet phldrT="[Text]" custT="1"/>
      <dgm:spPr>
        <a:solidFill>
          <a:srgbClr val="DF5A49"/>
        </a:solidFill>
      </dgm:spPr>
      <dgm:t>
        <a:bodyPr/>
        <a:lstStyle/>
        <a:p>
          <a:r>
            <a:rPr lang="en-PH" sz="2000" dirty="0" smtClean="0">
              <a:latin typeface="Supria Sans Cond Bold" panose="020B0806030203050203" pitchFamily="34" charset="0"/>
            </a:rPr>
            <a:t>Text </a:t>
          </a:r>
          <a:r>
            <a:rPr lang="en-PH" sz="2000" dirty="0" err="1" smtClean="0">
              <a:latin typeface="Supria Sans Cond Bold" panose="020B0806030203050203" pitchFamily="34" charset="0"/>
            </a:rPr>
            <a:t>Norrmalizer</a:t>
          </a:r>
          <a:endParaRPr lang="en-PH" sz="2000" dirty="0">
            <a:latin typeface="Supria Sans Cond Bold" panose="020B0806030203050203" pitchFamily="34" charset="0"/>
          </a:endParaRPr>
        </a:p>
      </dgm:t>
    </dgm:pt>
    <dgm:pt modelId="{391FE285-7C75-4CA7-919C-CF05994EC7AF}" type="parTrans" cxnId="{3D460C1B-28FD-467E-B6F5-D7D95D8D683B}">
      <dgm:prSet/>
      <dgm:spPr/>
      <dgm:t>
        <a:bodyPr/>
        <a:lstStyle/>
        <a:p>
          <a:endParaRPr lang="en-PH"/>
        </a:p>
      </dgm:t>
    </dgm:pt>
    <dgm:pt modelId="{FA3F208A-70D5-41FE-8944-914FF40FE1B8}" type="sibTrans" cxnId="{3D460C1B-28FD-467E-B6F5-D7D95D8D683B}">
      <dgm:prSet/>
      <dgm:spPr/>
      <dgm:t>
        <a:bodyPr/>
        <a:lstStyle/>
        <a:p>
          <a:endParaRPr lang="en-PH"/>
        </a:p>
      </dgm:t>
    </dgm:pt>
    <dgm:pt modelId="{2A8E2410-31B6-4B89-B7D9-FAB2DF4E1874}">
      <dgm:prSet phldrT="[Text]" custT="1"/>
      <dgm:spPr>
        <a:solidFill>
          <a:srgbClr val="DF5A49"/>
        </a:solidFill>
      </dgm:spPr>
      <dgm:t>
        <a:bodyPr/>
        <a:lstStyle/>
        <a:p>
          <a:r>
            <a:rPr lang="en-PH" sz="2000" dirty="0" err="1" smtClean="0">
              <a:latin typeface="Supria Sans Cond Bold" panose="020B0806030203050203" pitchFamily="34" charset="0"/>
            </a:rPr>
            <a:t>Tokenizer</a:t>
          </a:r>
          <a:endParaRPr lang="en-PH" sz="2000" dirty="0">
            <a:latin typeface="Supria Sans Cond Bold" panose="020B0806030203050203" pitchFamily="34" charset="0"/>
          </a:endParaRPr>
        </a:p>
      </dgm:t>
    </dgm:pt>
    <dgm:pt modelId="{8240C47A-EF67-40EF-9474-02ABB24E1207}" type="parTrans" cxnId="{6BC34F19-0843-4579-93C5-78B39C5F2A6D}">
      <dgm:prSet/>
      <dgm:spPr/>
      <dgm:t>
        <a:bodyPr/>
        <a:lstStyle/>
        <a:p>
          <a:endParaRPr lang="en-PH"/>
        </a:p>
      </dgm:t>
    </dgm:pt>
    <dgm:pt modelId="{3D613F05-60FA-4F70-BDB0-B051B54B934D}" type="sibTrans" cxnId="{6BC34F19-0843-4579-93C5-78B39C5F2A6D}">
      <dgm:prSet/>
      <dgm:spPr/>
      <dgm:t>
        <a:bodyPr/>
        <a:lstStyle/>
        <a:p>
          <a:endParaRPr lang="en-PH"/>
        </a:p>
      </dgm:t>
    </dgm:pt>
    <dgm:pt modelId="{96D2C48A-6F82-4456-9C45-464389313068}">
      <dgm:prSet phldrT="[Text]" custT="1"/>
      <dgm:spPr>
        <a:solidFill>
          <a:srgbClr val="DF5A49"/>
        </a:solidFill>
      </dgm:spPr>
      <dgm:t>
        <a:bodyPr/>
        <a:lstStyle/>
        <a:p>
          <a:r>
            <a:rPr lang="en-PH" sz="2000" dirty="0" smtClean="0">
              <a:latin typeface="Supria Sans Cond Bold" panose="020B0806030203050203" pitchFamily="34" charset="0"/>
            </a:rPr>
            <a:t>POS Tagger</a:t>
          </a:r>
          <a:endParaRPr lang="en-PH" sz="2000" dirty="0">
            <a:latin typeface="Supria Sans Cond Bold" panose="020B0806030203050203" pitchFamily="34" charset="0"/>
          </a:endParaRPr>
        </a:p>
      </dgm:t>
    </dgm:pt>
    <dgm:pt modelId="{4FFD70CC-F7D7-4FEC-88BF-DCD782857300}" type="parTrans" cxnId="{F33A6A62-84CF-4A37-B91F-E47AB1AE1B04}">
      <dgm:prSet/>
      <dgm:spPr/>
      <dgm:t>
        <a:bodyPr/>
        <a:lstStyle/>
        <a:p>
          <a:endParaRPr lang="en-PH"/>
        </a:p>
      </dgm:t>
    </dgm:pt>
    <dgm:pt modelId="{FF695DB2-67C2-44AD-8B7B-D2C190D5FBB9}" type="sibTrans" cxnId="{F33A6A62-84CF-4A37-B91F-E47AB1AE1B04}">
      <dgm:prSet/>
      <dgm:spPr/>
      <dgm:t>
        <a:bodyPr/>
        <a:lstStyle/>
        <a:p>
          <a:endParaRPr lang="en-PH"/>
        </a:p>
      </dgm:t>
    </dgm:pt>
    <dgm:pt modelId="{CB6E1697-B60C-4FDD-AADC-F8D09B1BFB89}">
      <dgm:prSet phldrT="[Text]" custT="1"/>
      <dgm:spPr>
        <a:solidFill>
          <a:srgbClr val="DF5A49"/>
        </a:solidFill>
      </dgm:spPr>
      <dgm:t>
        <a:bodyPr/>
        <a:lstStyle/>
        <a:p>
          <a:r>
            <a:rPr lang="en-PH" sz="2000" dirty="0" smtClean="0">
              <a:latin typeface="Supria Sans Cond Bold" panose="020B0806030203050203" pitchFamily="34" charset="0"/>
            </a:rPr>
            <a:t>NER</a:t>
          </a:r>
          <a:endParaRPr lang="en-PH" sz="2000" dirty="0">
            <a:latin typeface="Supria Sans Cond Bold" panose="020B0806030203050203" pitchFamily="34" charset="0"/>
          </a:endParaRPr>
        </a:p>
      </dgm:t>
    </dgm:pt>
    <dgm:pt modelId="{A27E131E-571D-4590-86BD-857FEF2A5CFA}" type="parTrans" cxnId="{E3B00C97-4909-44A7-8C89-F341CAA697F1}">
      <dgm:prSet/>
      <dgm:spPr/>
      <dgm:t>
        <a:bodyPr/>
        <a:lstStyle/>
        <a:p>
          <a:endParaRPr lang="en-PH"/>
        </a:p>
      </dgm:t>
    </dgm:pt>
    <dgm:pt modelId="{985893AE-0AAF-4DCE-AF2A-EC26711EDFA1}" type="sibTrans" cxnId="{E3B00C97-4909-44A7-8C89-F341CAA697F1}">
      <dgm:prSet/>
      <dgm:spPr/>
      <dgm:t>
        <a:bodyPr/>
        <a:lstStyle/>
        <a:p>
          <a:endParaRPr lang="en-PH"/>
        </a:p>
      </dgm:t>
    </dgm:pt>
    <dgm:pt modelId="{9D37FCAC-259B-436C-BE78-C0490E517BBC}" type="pres">
      <dgm:prSet presAssocID="{8B42074A-3283-48BF-A712-DE5FD2CA8212}" presName="linearFlow" presStyleCnt="0">
        <dgm:presLayoutVars>
          <dgm:resizeHandles val="exact"/>
        </dgm:presLayoutVars>
      </dgm:prSet>
      <dgm:spPr/>
    </dgm:pt>
    <dgm:pt modelId="{4F26BFFA-FDE4-40CC-A6D5-702914787B41}" type="pres">
      <dgm:prSet presAssocID="{D98C396D-9622-472D-B543-2D3F4ACF8AD9}" presName="node" presStyleLbl="node1" presStyleIdx="0" presStyleCnt="4">
        <dgm:presLayoutVars>
          <dgm:bulletEnabled val="1"/>
        </dgm:presLayoutVars>
      </dgm:prSet>
      <dgm:spPr/>
      <dgm:t>
        <a:bodyPr/>
        <a:lstStyle/>
        <a:p>
          <a:endParaRPr lang="en-PH"/>
        </a:p>
      </dgm:t>
    </dgm:pt>
    <dgm:pt modelId="{489F338F-0B7C-4848-9F6A-E252ECEFBF7C}" type="pres">
      <dgm:prSet presAssocID="{FA3F208A-70D5-41FE-8944-914FF40FE1B8}" presName="sibTrans" presStyleLbl="sibTrans2D1" presStyleIdx="0" presStyleCnt="3"/>
      <dgm:spPr/>
      <dgm:t>
        <a:bodyPr/>
        <a:lstStyle/>
        <a:p>
          <a:endParaRPr lang="en-US"/>
        </a:p>
      </dgm:t>
    </dgm:pt>
    <dgm:pt modelId="{FD43F7D3-2D87-429D-89FD-C0D4043D617C}" type="pres">
      <dgm:prSet presAssocID="{FA3F208A-70D5-41FE-8944-914FF40FE1B8}" presName="connectorText" presStyleLbl="sibTrans2D1" presStyleIdx="0" presStyleCnt="3"/>
      <dgm:spPr/>
      <dgm:t>
        <a:bodyPr/>
        <a:lstStyle/>
        <a:p>
          <a:endParaRPr lang="en-US"/>
        </a:p>
      </dgm:t>
    </dgm:pt>
    <dgm:pt modelId="{D0F652EB-5D46-4E46-8A18-9D2386B32042}" type="pres">
      <dgm:prSet presAssocID="{2A8E2410-31B6-4B89-B7D9-FAB2DF4E1874}" presName="node" presStyleLbl="node1" presStyleIdx="1" presStyleCnt="4">
        <dgm:presLayoutVars>
          <dgm:bulletEnabled val="1"/>
        </dgm:presLayoutVars>
      </dgm:prSet>
      <dgm:spPr/>
      <dgm:t>
        <a:bodyPr/>
        <a:lstStyle/>
        <a:p>
          <a:endParaRPr lang="en-PH"/>
        </a:p>
      </dgm:t>
    </dgm:pt>
    <dgm:pt modelId="{C524EDB7-51D6-4343-AE33-1CA7D05C314A}" type="pres">
      <dgm:prSet presAssocID="{3D613F05-60FA-4F70-BDB0-B051B54B934D}" presName="sibTrans" presStyleLbl="sibTrans2D1" presStyleIdx="1" presStyleCnt="3"/>
      <dgm:spPr/>
      <dgm:t>
        <a:bodyPr/>
        <a:lstStyle/>
        <a:p>
          <a:endParaRPr lang="en-US"/>
        </a:p>
      </dgm:t>
    </dgm:pt>
    <dgm:pt modelId="{3F6F35C2-C634-4ADA-AABF-E295F0730198}" type="pres">
      <dgm:prSet presAssocID="{3D613F05-60FA-4F70-BDB0-B051B54B934D}" presName="connectorText" presStyleLbl="sibTrans2D1" presStyleIdx="1" presStyleCnt="3"/>
      <dgm:spPr/>
      <dgm:t>
        <a:bodyPr/>
        <a:lstStyle/>
        <a:p>
          <a:endParaRPr lang="en-US"/>
        </a:p>
      </dgm:t>
    </dgm:pt>
    <dgm:pt modelId="{0BA0D4D7-8146-4B80-A7CF-960367D82A86}" type="pres">
      <dgm:prSet presAssocID="{96D2C48A-6F82-4456-9C45-464389313068}" presName="node" presStyleLbl="node1" presStyleIdx="2" presStyleCnt="4">
        <dgm:presLayoutVars>
          <dgm:bulletEnabled val="1"/>
        </dgm:presLayoutVars>
      </dgm:prSet>
      <dgm:spPr/>
      <dgm:t>
        <a:bodyPr/>
        <a:lstStyle/>
        <a:p>
          <a:endParaRPr lang="en-PH"/>
        </a:p>
      </dgm:t>
    </dgm:pt>
    <dgm:pt modelId="{3C93581D-BC1C-47D5-BCAA-389FDF87D027}" type="pres">
      <dgm:prSet presAssocID="{FF695DB2-67C2-44AD-8B7B-D2C190D5FBB9}" presName="sibTrans" presStyleLbl="sibTrans2D1" presStyleIdx="2" presStyleCnt="3"/>
      <dgm:spPr/>
      <dgm:t>
        <a:bodyPr/>
        <a:lstStyle/>
        <a:p>
          <a:endParaRPr lang="en-US"/>
        </a:p>
      </dgm:t>
    </dgm:pt>
    <dgm:pt modelId="{9D2541B1-4F1B-4D36-801C-0B66A6ACD960}" type="pres">
      <dgm:prSet presAssocID="{FF695DB2-67C2-44AD-8B7B-D2C190D5FBB9}" presName="connectorText" presStyleLbl="sibTrans2D1" presStyleIdx="2" presStyleCnt="3"/>
      <dgm:spPr/>
      <dgm:t>
        <a:bodyPr/>
        <a:lstStyle/>
        <a:p>
          <a:endParaRPr lang="en-US"/>
        </a:p>
      </dgm:t>
    </dgm:pt>
    <dgm:pt modelId="{1D3BBF89-9DD6-4CFD-9B1E-68AB6A0BDC50}" type="pres">
      <dgm:prSet presAssocID="{CB6E1697-B60C-4FDD-AADC-F8D09B1BFB89}" presName="node" presStyleLbl="node1" presStyleIdx="3" presStyleCnt="4">
        <dgm:presLayoutVars>
          <dgm:bulletEnabled val="1"/>
        </dgm:presLayoutVars>
      </dgm:prSet>
      <dgm:spPr/>
      <dgm:t>
        <a:bodyPr/>
        <a:lstStyle/>
        <a:p>
          <a:endParaRPr lang="en-US"/>
        </a:p>
      </dgm:t>
    </dgm:pt>
  </dgm:ptLst>
  <dgm:cxnLst>
    <dgm:cxn modelId="{3C99FBF3-F1F9-4D76-B278-95F13B31050C}" type="presOf" srcId="{8B42074A-3283-48BF-A712-DE5FD2CA8212}" destId="{9D37FCAC-259B-436C-BE78-C0490E517BBC}" srcOrd="0" destOrd="0" presId="urn:microsoft.com/office/officeart/2005/8/layout/process2"/>
    <dgm:cxn modelId="{E3B00C97-4909-44A7-8C89-F341CAA697F1}" srcId="{8B42074A-3283-48BF-A712-DE5FD2CA8212}" destId="{CB6E1697-B60C-4FDD-AADC-F8D09B1BFB89}" srcOrd="3" destOrd="0" parTransId="{A27E131E-571D-4590-86BD-857FEF2A5CFA}" sibTransId="{985893AE-0AAF-4DCE-AF2A-EC26711EDFA1}"/>
    <dgm:cxn modelId="{6BC34F19-0843-4579-93C5-78B39C5F2A6D}" srcId="{8B42074A-3283-48BF-A712-DE5FD2CA8212}" destId="{2A8E2410-31B6-4B89-B7D9-FAB2DF4E1874}" srcOrd="1" destOrd="0" parTransId="{8240C47A-EF67-40EF-9474-02ABB24E1207}" sibTransId="{3D613F05-60FA-4F70-BDB0-B051B54B934D}"/>
    <dgm:cxn modelId="{3D460C1B-28FD-467E-B6F5-D7D95D8D683B}" srcId="{8B42074A-3283-48BF-A712-DE5FD2CA8212}" destId="{D98C396D-9622-472D-B543-2D3F4ACF8AD9}" srcOrd="0" destOrd="0" parTransId="{391FE285-7C75-4CA7-919C-CF05994EC7AF}" sibTransId="{FA3F208A-70D5-41FE-8944-914FF40FE1B8}"/>
    <dgm:cxn modelId="{4DFEE7CC-43F0-4884-AF6E-F1F79A5288FE}" type="presOf" srcId="{3D613F05-60FA-4F70-BDB0-B051B54B934D}" destId="{3F6F35C2-C634-4ADA-AABF-E295F0730198}" srcOrd="1" destOrd="0" presId="urn:microsoft.com/office/officeart/2005/8/layout/process2"/>
    <dgm:cxn modelId="{F89CA879-C016-44D1-A39C-9DE46593535B}" type="presOf" srcId="{CB6E1697-B60C-4FDD-AADC-F8D09B1BFB89}" destId="{1D3BBF89-9DD6-4CFD-9B1E-68AB6A0BDC50}" srcOrd="0" destOrd="0" presId="urn:microsoft.com/office/officeart/2005/8/layout/process2"/>
    <dgm:cxn modelId="{1B9C8300-6B4F-4F43-8AD5-154B429B1896}" type="presOf" srcId="{2A8E2410-31B6-4B89-B7D9-FAB2DF4E1874}" destId="{D0F652EB-5D46-4E46-8A18-9D2386B32042}" srcOrd="0" destOrd="0" presId="urn:microsoft.com/office/officeart/2005/8/layout/process2"/>
    <dgm:cxn modelId="{F5750895-79E0-4753-ADC5-02B8B0AE2A2C}" type="presOf" srcId="{3D613F05-60FA-4F70-BDB0-B051B54B934D}" destId="{C524EDB7-51D6-4343-AE33-1CA7D05C314A}" srcOrd="0" destOrd="0" presId="urn:microsoft.com/office/officeart/2005/8/layout/process2"/>
    <dgm:cxn modelId="{F33A6A62-84CF-4A37-B91F-E47AB1AE1B04}" srcId="{8B42074A-3283-48BF-A712-DE5FD2CA8212}" destId="{96D2C48A-6F82-4456-9C45-464389313068}" srcOrd="2" destOrd="0" parTransId="{4FFD70CC-F7D7-4FEC-88BF-DCD782857300}" sibTransId="{FF695DB2-67C2-44AD-8B7B-D2C190D5FBB9}"/>
    <dgm:cxn modelId="{9BB28E94-BDBC-478A-9399-9B55DDB1948D}" type="presOf" srcId="{FA3F208A-70D5-41FE-8944-914FF40FE1B8}" destId="{489F338F-0B7C-4848-9F6A-E252ECEFBF7C}" srcOrd="0" destOrd="0" presId="urn:microsoft.com/office/officeart/2005/8/layout/process2"/>
    <dgm:cxn modelId="{9728E774-7070-4019-84EC-44653C45E334}" type="presOf" srcId="{FA3F208A-70D5-41FE-8944-914FF40FE1B8}" destId="{FD43F7D3-2D87-429D-89FD-C0D4043D617C}" srcOrd="1" destOrd="0" presId="urn:microsoft.com/office/officeart/2005/8/layout/process2"/>
    <dgm:cxn modelId="{4905EA72-CABE-41C1-B761-4C13FEDCDC4F}" type="presOf" srcId="{D98C396D-9622-472D-B543-2D3F4ACF8AD9}" destId="{4F26BFFA-FDE4-40CC-A6D5-702914787B41}" srcOrd="0" destOrd="0" presId="urn:microsoft.com/office/officeart/2005/8/layout/process2"/>
    <dgm:cxn modelId="{106DF557-8562-448E-94FD-2874148A8B04}" type="presOf" srcId="{FF695DB2-67C2-44AD-8B7B-D2C190D5FBB9}" destId="{9D2541B1-4F1B-4D36-801C-0B66A6ACD960}" srcOrd="1" destOrd="0" presId="urn:microsoft.com/office/officeart/2005/8/layout/process2"/>
    <dgm:cxn modelId="{E2E5A289-D534-40B9-8241-AD4D49C46EF8}" type="presOf" srcId="{FF695DB2-67C2-44AD-8B7B-D2C190D5FBB9}" destId="{3C93581D-BC1C-47D5-BCAA-389FDF87D027}" srcOrd="0" destOrd="0" presId="urn:microsoft.com/office/officeart/2005/8/layout/process2"/>
    <dgm:cxn modelId="{E7DD60FB-2067-4DE6-8266-6AE622656204}" type="presOf" srcId="{96D2C48A-6F82-4456-9C45-464389313068}" destId="{0BA0D4D7-8146-4B80-A7CF-960367D82A86}" srcOrd="0" destOrd="0" presId="urn:microsoft.com/office/officeart/2005/8/layout/process2"/>
    <dgm:cxn modelId="{3E6AC26E-52BA-4DD7-837A-4036A9869261}" type="presParOf" srcId="{9D37FCAC-259B-436C-BE78-C0490E517BBC}" destId="{4F26BFFA-FDE4-40CC-A6D5-702914787B41}" srcOrd="0" destOrd="0" presId="urn:microsoft.com/office/officeart/2005/8/layout/process2"/>
    <dgm:cxn modelId="{623066C1-4866-4DA9-AE48-01464015160E}" type="presParOf" srcId="{9D37FCAC-259B-436C-BE78-C0490E517BBC}" destId="{489F338F-0B7C-4848-9F6A-E252ECEFBF7C}" srcOrd="1" destOrd="0" presId="urn:microsoft.com/office/officeart/2005/8/layout/process2"/>
    <dgm:cxn modelId="{44D90C80-A5FF-47FF-8829-FAFB03E334ED}" type="presParOf" srcId="{489F338F-0B7C-4848-9F6A-E252ECEFBF7C}" destId="{FD43F7D3-2D87-429D-89FD-C0D4043D617C}" srcOrd="0" destOrd="0" presId="urn:microsoft.com/office/officeart/2005/8/layout/process2"/>
    <dgm:cxn modelId="{8BFBD5AE-ADEA-4D17-B4B9-65A39F1D9A5B}" type="presParOf" srcId="{9D37FCAC-259B-436C-BE78-C0490E517BBC}" destId="{D0F652EB-5D46-4E46-8A18-9D2386B32042}" srcOrd="2" destOrd="0" presId="urn:microsoft.com/office/officeart/2005/8/layout/process2"/>
    <dgm:cxn modelId="{2F292DB8-52D0-4530-964C-80211BEFD15E}" type="presParOf" srcId="{9D37FCAC-259B-436C-BE78-C0490E517BBC}" destId="{C524EDB7-51D6-4343-AE33-1CA7D05C314A}" srcOrd="3" destOrd="0" presId="urn:microsoft.com/office/officeart/2005/8/layout/process2"/>
    <dgm:cxn modelId="{05F3FC08-4AAE-4DDC-9862-A1A7CA5A8397}" type="presParOf" srcId="{C524EDB7-51D6-4343-AE33-1CA7D05C314A}" destId="{3F6F35C2-C634-4ADA-AABF-E295F0730198}" srcOrd="0" destOrd="0" presId="urn:microsoft.com/office/officeart/2005/8/layout/process2"/>
    <dgm:cxn modelId="{D4DD5988-60A6-41B4-9987-9D5692DBB4EB}" type="presParOf" srcId="{9D37FCAC-259B-436C-BE78-C0490E517BBC}" destId="{0BA0D4D7-8146-4B80-A7CF-960367D82A86}" srcOrd="4" destOrd="0" presId="urn:microsoft.com/office/officeart/2005/8/layout/process2"/>
    <dgm:cxn modelId="{9D728259-274C-4027-BDC9-05EDBAE88AE3}" type="presParOf" srcId="{9D37FCAC-259B-436C-BE78-C0490E517BBC}" destId="{3C93581D-BC1C-47D5-BCAA-389FDF87D027}" srcOrd="5" destOrd="0" presId="urn:microsoft.com/office/officeart/2005/8/layout/process2"/>
    <dgm:cxn modelId="{911C77A4-69D2-4A4B-9D19-62D4CBAD2BAA}" type="presParOf" srcId="{3C93581D-BC1C-47D5-BCAA-389FDF87D027}" destId="{9D2541B1-4F1B-4D36-801C-0B66A6ACD960}" srcOrd="0" destOrd="0" presId="urn:microsoft.com/office/officeart/2005/8/layout/process2"/>
    <dgm:cxn modelId="{73BD0372-00E8-48CA-9637-2B529E486E93}" type="presParOf" srcId="{9D37FCAC-259B-436C-BE78-C0490E517BBC}" destId="{1D3BBF89-9DD6-4CFD-9B1E-68AB6A0BDC50}" srcOrd="6" destOrd="0" presId="urn:microsoft.com/office/officeart/2005/8/layout/process2"/>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B6B55F-B14E-4822-9FBC-D9D305AFF8B4}">
      <dsp:nvSpPr>
        <dsp:cNvPr id="0" name=""/>
        <dsp:cNvSpPr/>
      </dsp:nvSpPr>
      <dsp:spPr>
        <a:xfrm>
          <a:off x="8858" y="464267"/>
          <a:ext cx="2647568" cy="1588540"/>
        </a:xfrm>
        <a:prstGeom prst="roundRect">
          <a:avLst>
            <a:gd name="adj" fmla="val 10000"/>
          </a:avLst>
        </a:prstGeom>
        <a:solidFill>
          <a:srgbClr val="E27A3F">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PH" sz="2500" kern="1200" dirty="0" smtClean="0">
              <a:latin typeface="Supria Sans Cond Bold" panose="020B0806030203050203" pitchFamily="34" charset="0"/>
              <a:ea typeface="Roboto Condensed Bold" pitchFamily="2" charset="0"/>
            </a:rPr>
            <a:t>Social Media Data</a:t>
          </a:r>
          <a:endParaRPr lang="en-US" sz="2500" kern="1200" dirty="0">
            <a:latin typeface="Supria Sans Cond Bold" panose="020B0806030203050203" pitchFamily="34" charset="0"/>
            <a:ea typeface="Roboto Condensed Bold" pitchFamily="2" charset="0"/>
          </a:endParaRPr>
        </a:p>
      </dsp:txBody>
      <dsp:txXfrm>
        <a:off x="55385" y="510794"/>
        <a:ext cx="2554514" cy="1495486"/>
      </dsp:txXfrm>
    </dsp:sp>
    <dsp:sp modelId="{049787E7-C7EF-4B37-B9E6-A70E3C803096}">
      <dsp:nvSpPr>
        <dsp:cNvPr id="0" name=""/>
        <dsp:cNvSpPr/>
      </dsp:nvSpPr>
      <dsp:spPr>
        <a:xfrm>
          <a:off x="2921182" y="930239"/>
          <a:ext cx="561284" cy="656596"/>
        </a:xfrm>
        <a:prstGeom prst="rightArrow">
          <a:avLst>
            <a:gd name="adj1" fmla="val 60000"/>
            <a:gd name="adj2" fmla="val 50000"/>
          </a:avLst>
        </a:prstGeom>
        <a:solidFill>
          <a:schemeClr val="tx1">
            <a:lumMod val="75000"/>
            <a:lumOff val="2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2921182" y="1061558"/>
        <a:ext cx="392899" cy="393958"/>
      </dsp:txXfrm>
    </dsp:sp>
    <dsp:sp modelId="{38BAC229-4699-4030-9C84-10AABE56E9BA}">
      <dsp:nvSpPr>
        <dsp:cNvPr id="0" name=""/>
        <dsp:cNvSpPr/>
      </dsp:nvSpPr>
      <dsp:spPr>
        <a:xfrm>
          <a:off x="3715453" y="464267"/>
          <a:ext cx="2647568" cy="1588540"/>
        </a:xfrm>
        <a:prstGeom prst="roundRect">
          <a:avLst>
            <a:gd name="adj" fmla="val 10000"/>
          </a:avLst>
        </a:prstGeom>
        <a:solidFill>
          <a:srgbClr val="E27A3F">
            <a:alpha val="7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PH" sz="2500" kern="1200" dirty="0" smtClean="0">
              <a:latin typeface="Supria Sans Cond Bold" panose="020B0806030203050203" pitchFamily="34" charset="0"/>
              <a:ea typeface="Roboto Condensed Bold" pitchFamily="2" charset="0"/>
            </a:rPr>
            <a:t>Information Extraction Module</a:t>
          </a:r>
          <a:endParaRPr lang="en-US" sz="2500" kern="1200" dirty="0">
            <a:latin typeface="Supria Sans Cond Bold" panose="020B0806030203050203" pitchFamily="34" charset="0"/>
            <a:ea typeface="Roboto Condensed Bold" pitchFamily="2" charset="0"/>
          </a:endParaRPr>
        </a:p>
      </dsp:txBody>
      <dsp:txXfrm>
        <a:off x="3761980" y="510794"/>
        <a:ext cx="2554514" cy="1495486"/>
      </dsp:txXfrm>
    </dsp:sp>
    <dsp:sp modelId="{30A39069-3926-482C-B2FF-CF95312F9A43}">
      <dsp:nvSpPr>
        <dsp:cNvPr id="0" name=""/>
        <dsp:cNvSpPr/>
      </dsp:nvSpPr>
      <dsp:spPr>
        <a:xfrm>
          <a:off x="6627778" y="930239"/>
          <a:ext cx="561284" cy="656596"/>
        </a:xfrm>
        <a:prstGeom prst="rightArrow">
          <a:avLst>
            <a:gd name="adj1" fmla="val 60000"/>
            <a:gd name="adj2" fmla="val 50000"/>
          </a:avLst>
        </a:prstGeom>
        <a:solidFill>
          <a:schemeClr val="tx1">
            <a:lumMod val="75000"/>
            <a:lumOff val="2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6627778" y="1061558"/>
        <a:ext cx="392899" cy="393958"/>
      </dsp:txXfrm>
    </dsp:sp>
    <dsp:sp modelId="{57800C1C-5883-4FFD-A63A-ABC3D6E5D252}">
      <dsp:nvSpPr>
        <dsp:cNvPr id="0" name=""/>
        <dsp:cNvSpPr/>
      </dsp:nvSpPr>
      <dsp:spPr>
        <a:xfrm>
          <a:off x="7422048" y="464267"/>
          <a:ext cx="2647568" cy="1588540"/>
        </a:xfrm>
        <a:prstGeom prst="roundRect">
          <a:avLst>
            <a:gd name="adj" fmla="val 10000"/>
          </a:avLst>
        </a:prstGeom>
        <a:solidFill>
          <a:srgbClr val="E27A3F">
            <a:alpha val="5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PH" sz="2500" kern="1200" dirty="0" smtClean="0">
              <a:latin typeface="Supria Sans Cond Bold" panose="020B0806030203050203" pitchFamily="34" charset="0"/>
              <a:ea typeface="Roboto Condensed Bold" pitchFamily="2" charset="0"/>
            </a:rPr>
            <a:t>Type, date and time, and location of the disaster</a:t>
          </a:r>
          <a:endParaRPr lang="en-US" sz="2500" kern="1200" dirty="0">
            <a:latin typeface="Supria Sans Cond Bold" panose="020B0806030203050203" pitchFamily="34" charset="0"/>
            <a:ea typeface="Roboto Condensed Bold" pitchFamily="2" charset="0"/>
          </a:endParaRPr>
        </a:p>
      </dsp:txBody>
      <dsp:txXfrm>
        <a:off x="7468575" y="510794"/>
        <a:ext cx="2554514" cy="14954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DD4BF0-0D5B-4306-AFEE-E89F025005C2}">
      <dsp:nvSpPr>
        <dsp:cNvPr id="0" name=""/>
        <dsp:cNvSpPr/>
      </dsp:nvSpPr>
      <dsp:spPr>
        <a:xfrm>
          <a:off x="5209212" y="1660162"/>
          <a:ext cx="3782875" cy="642749"/>
        </a:xfrm>
        <a:custGeom>
          <a:avLst/>
          <a:gdLst/>
          <a:ahLst/>
          <a:cxnLst/>
          <a:rect l="0" t="0" r="0" b="0"/>
          <a:pathLst>
            <a:path>
              <a:moveTo>
                <a:pt x="0" y="0"/>
              </a:moveTo>
              <a:lnTo>
                <a:pt x="0" y="328629"/>
              </a:lnTo>
              <a:lnTo>
                <a:pt x="3782875" y="328629"/>
              </a:lnTo>
              <a:lnTo>
                <a:pt x="3782875" y="642749"/>
              </a:lnTo>
            </a:path>
          </a:pathLst>
        </a:custGeom>
        <a:noFill/>
        <a:ln w="12700" cap="flat" cmpd="sng" algn="ctr">
          <a:solidFill>
            <a:schemeClr val="tx1">
              <a:lumMod val="75000"/>
              <a:lumOff val="25000"/>
            </a:schemeClr>
          </a:solidFill>
          <a:prstDash val="solid"/>
          <a:miter lim="800000"/>
        </a:ln>
        <a:effectLst/>
      </dsp:spPr>
      <dsp:style>
        <a:lnRef idx="2">
          <a:scrgbClr r="0" g="0" b="0"/>
        </a:lnRef>
        <a:fillRef idx="0">
          <a:scrgbClr r="0" g="0" b="0"/>
        </a:fillRef>
        <a:effectRef idx="0">
          <a:scrgbClr r="0" g="0" b="0"/>
        </a:effectRef>
        <a:fontRef idx="minor"/>
      </dsp:style>
    </dsp:sp>
    <dsp:sp modelId="{120EE9E3-5C18-4922-94A6-5759222A54F9}">
      <dsp:nvSpPr>
        <dsp:cNvPr id="0" name=""/>
        <dsp:cNvSpPr/>
      </dsp:nvSpPr>
      <dsp:spPr>
        <a:xfrm>
          <a:off x="5162923" y="1660162"/>
          <a:ext cx="91440" cy="642749"/>
        </a:xfrm>
        <a:custGeom>
          <a:avLst/>
          <a:gdLst/>
          <a:ahLst/>
          <a:cxnLst/>
          <a:rect l="0" t="0" r="0" b="0"/>
          <a:pathLst>
            <a:path>
              <a:moveTo>
                <a:pt x="46288" y="0"/>
              </a:moveTo>
              <a:lnTo>
                <a:pt x="46288" y="328629"/>
              </a:lnTo>
              <a:lnTo>
                <a:pt x="45720" y="328629"/>
              </a:lnTo>
              <a:lnTo>
                <a:pt x="45720" y="642749"/>
              </a:lnTo>
            </a:path>
          </a:pathLst>
        </a:custGeom>
        <a:noFill/>
        <a:ln w="12700" cap="flat" cmpd="sng" algn="ctr">
          <a:solidFill>
            <a:schemeClr val="tx1">
              <a:lumMod val="75000"/>
              <a:lumOff val="25000"/>
            </a:schemeClr>
          </a:solidFill>
          <a:prstDash val="solid"/>
          <a:miter lim="800000"/>
        </a:ln>
        <a:effectLst/>
      </dsp:spPr>
      <dsp:style>
        <a:lnRef idx="2">
          <a:scrgbClr r="0" g="0" b="0"/>
        </a:lnRef>
        <a:fillRef idx="0">
          <a:scrgbClr r="0" g="0" b="0"/>
        </a:fillRef>
        <a:effectRef idx="0">
          <a:scrgbClr r="0" g="0" b="0"/>
        </a:effectRef>
        <a:fontRef idx="minor"/>
      </dsp:style>
    </dsp:sp>
    <dsp:sp modelId="{184A4E61-6AE8-498D-A322-8E096F3077C2}">
      <dsp:nvSpPr>
        <dsp:cNvPr id="0" name=""/>
        <dsp:cNvSpPr/>
      </dsp:nvSpPr>
      <dsp:spPr>
        <a:xfrm>
          <a:off x="1498315" y="1660162"/>
          <a:ext cx="3710896" cy="642749"/>
        </a:xfrm>
        <a:custGeom>
          <a:avLst/>
          <a:gdLst/>
          <a:ahLst/>
          <a:cxnLst/>
          <a:rect l="0" t="0" r="0" b="0"/>
          <a:pathLst>
            <a:path>
              <a:moveTo>
                <a:pt x="3710896" y="0"/>
              </a:moveTo>
              <a:lnTo>
                <a:pt x="3710896" y="328629"/>
              </a:lnTo>
              <a:lnTo>
                <a:pt x="0" y="328629"/>
              </a:lnTo>
              <a:lnTo>
                <a:pt x="0" y="642749"/>
              </a:lnTo>
            </a:path>
          </a:pathLst>
        </a:custGeom>
        <a:noFill/>
        <a:ln w="12700" cap="flat" cmpd="sng" algn="ctr">
          <a:solidFill>
            <a:schemeClr val="tx1">
              <a:lumMod val="75000"/>
              <a:lumOff val="25000"/>
            </a:schemeClr>
          </a:solidFill>
          <a:prstDash val="solid"/>
          <a:miter lim="800000"/>
        </a:ln>
        <a:effectLst/>
      </dsp:spPr>
      <dsp:style>
        <a:lnRef idx="2">
          <a:scrgbClr r="0" g="0" b="0"/>
        </a:lnRef>
        <a:fillRef idx="0">
          <a:scrgbClr r="0" g="0" b="0"/>
        </a:fillRef>
        <a:effectRef idx="0">
          <a:scrgbClr r="0" g="0" b="0"/>
        </a:effectRef>
        <a:fontRef idx="minor"/>
      </dsp:style>
    </dsp:sp>
    <dsp:sp modelId="{276D25E5-8CB6-419E-AA9A-CCFE00C54D7C}">
      <dsp:nvSpPr>
        <dsp:cNvPr id="0" name=""/>
        <dsp:cNvSpPr/>
      </dsp:nvSpPr>
      <dsp:spPr>
        <a:xfrm>
          <a:off x="3713401" y="164352"/>
          <a:ext cx="2991621" cy="1495810"/>
        </a:xfrm>
        <a:prstGeom prst="rect">
          <a:avLst/>
        </a:prstGeom>
        <a:solidFill>
          <a:srgbClr val="E27A3F"/>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PH" sz="2400" kern="1200" dirty="0" smtClean="0">
              <a:latin typeface="Supria Sans Cond Bold" panose="020B0806030203050203" pitchFamily="34" charset="0"/>
              <a:ea typeface="Roboto Condensed Bold" pitchFamily="2" charset="0"/>
            </a:rPr>
            <a:t>Problems</a:t>
          </a:r>
          <a:endParaRPr lang="en-US" sz="2400" kern="1200" dirty="0">
            <a:latin typeface="Supria Sans Cond Bold" panose="020B0806030203050203" pitchFamily="34" charset="0"/>
            <a:ea typeface="Roboto Condensed Bold" pitchFamily="2" charset="0"/>
          </a:endParaRPr>
        </a:p>
      </dsp:txBody>
      <dsp:txXfrm>
        <a:off x="3713401" y="164352"/>
        <a:ext cx="2991621" cy="1495810"/>
      </dsp:txXfrm>
    </dsp:sp>
    <dsp:sp modelId="{82F3B6F7-4862-4455-9923-1F35319A26E6}">
      <dsp:nvSpPr>
        <dsp:cNvPr id="0" name=""/>
        <dsp:cNvSpPr/>
      </dsp:nvSpPr>
      <dsp:spPr>
        <a:xfrm>
          <a:off x="2504" y="2302912"/>
          <a:ext cx="2991621" cy="1495810"/>
        </a:xfrm>
        <a:prstGeom prst="rect">
          <a:avLst/>
        </a:prstGeom>
        <a:solidFill>
          <a:srgbClr val="E27A3F"/>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PH" sz="2400" kern="1200" dirty="0" smtClean="0">
              <a:latin typeface="Supria Sans Cond Bold" panose="020B0806030203050203" pitchFamily="34" charset="0"/>
              <a:ea typeface="Roboto Condensed Bold" pitchFamily="2" charset="0"/>
            </a:rPr>
            <a:t>Filipino Extraction Module vs. English Extraction Module</a:t>
          </a:r>
          <a:endParaRPr lang="en-US" sz="2400" kern="1200" dirty="0">
            <a:latin typeface="Supria Sans Cond Bold" panose="020B0806030203050203" pitchFamily="34" charset="0"/>
            <a:ea typeface="Roboto Condensed Bold" pitchFamily="2" charset="0"/>
          </a:endParaRPr>
        </a:p>
      </dsp:txBody>
      <dsp:txXfrm>
        <a:off x="2504" y="2302912"/>
        <a:ext cx="2991621" cy="1495810"/>
      </dsp:txXfrm>
    </dsp:sp>
    <dsp:sp modelId="{BD4BF947-49E1-4367-8732-8341F19435FB}">
      <dsp:nvSpPr>
        <dsp:cNvPr id="0" name=""/>
        <dsp:cNvSpPr/>
      </dsp:nvSpPr>
      <dsp:spPr>
        <a:xfrm>
          <a:off x="3622366" y="2302912"/>
          <a:ext cx="3172554" cy="1495810"/>
        </a:xfrm>
        <a:prstGeom prst="rect">
          <a:avLst/>
        </a:prstGeom>
        <a:solidFill>
          <a:srgbClr val="E27A3F"/>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PH" sz="2400" kern="1200" dirty="0" smtClean="0">
              <a:latin typeface="Supria Sans Cond Bold" panose="020B0806030203050203" pitchFamily="34" charset="0"/>
              <a:ea typeface="Roboto Condensed Bold" pitchFamily="2" charset="0"/>
            </a:rPr>
            <a:t>Filipino: Morphologically Rich Language</a:t>
          </a:r>
          <a:endParaRPr lang="en-US" sz="2400" kern="1200" dirty="0">
            <a:latin typeface="Supria Sans Cond Bold" panose="020B0806030203050203" pitchFamily="34" charset="0"/>
            <a:ea typeface="Roboto Condensed Bold" pitchFamily="2" charset="0"/>
          </a:endParaRPr>
        </a:p>
      </dsp:txBody>
      <dsp:txXfrm>
        <a:off x="3622366" y="2302912"/>
        <a:ext cx="3172554" cy="1495810"/>
      </dsp:txXfrm>
    </dsp:sp>
    <dsp:sp modelId="{7E974E91-BA4B-49A8-8F8B-18C644D68348}">
      <dsp:nvSpPr>
        <dsp:cNvPr id="0" name=""/>
        <dsp:cNvSpPr/>
      </dsp:nvSpPr>
      <dsp:spPr>
        <a:xfrm>
          <a:off x="7423161" y="2302912"/>
          <a:ext cx="3137851" cy="1495810"/>
        </a:xfrm>
        <a:prstGeom prst="rect">
          <a:avLst/>
        </a:prstGeom>
        <a:solidFill>
          <a:srgbClr val="E27A3F"/>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PH" sz="2400" kern="1200" dirty="0" smtClean="0">
              <a:latin typeface="Supria Sans Cond Bold" panose="020B0806030203050203" pitchFamily="34" charset="0"/>
              <a:ea typeface="Roboto Condensed Bold" pitchFamily="2" charset="0"/>
            </a:rPr>
            <a:t>Variations in the Filipino Language</a:t>
          </a:r>
          <a:endParaRPr lang="en-US" sz="2400" kern="1200" dirty="0">
            <a:latin typeface="Supria Sans Cond Bold" panose="020B0806030203050203" pitchFamily="34" charset="0"/>
            <a:ea typeface="Roboto Condensed Bold" pitchFamily="2" charset="0"/>
          </a:endParaRPr>
        </a:p>
      </dsp:txBody>
      <dsp:txXfrm>
        <a:off x="7423161" y="2302912"/>
        <a:ext cx="3137851" cy="14958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2DDA79-8CE3-43F9-A47A-0BE0F00A7F56}" type="datetimeFigureOut">
              <a:rPr lang="en-US" smtClean="0"/>
              <a:t>4/6/2015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F13CF1-707E-4B27-A977-355829C69336}" type="slidenum">
              <a:rPr lang="en-US" smtClean="0"/>
              <a:t>‹#›</a:t>
            </a:fld>
            <a:endParaRPr lang="en-US"/>
          </a:p>
        </p:txBody>
      </p:sp>
    </p:spTree>
    <p:extLst>
      <p:ext uri="{BB962C8B-B14F-4D97-AF65-F5344CB8AC3E}">
        <p14:creationId xmlns:p14="http://schemas.microsoft.com/office/powerpoint/2010/main" val="640963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chemeClr val="tx1">
                    <a:lumMod val="75000"/>
                    <a:lumOff val="25000"/>
                  </a:schemeClr>
                </a:solidFill>
                <a:latin typeface="Supria Sans Cond Light" panose="020B0306030203050203" pitchFamily="34" charset="0"/>
              </a:rPr>
              <a:t>As encountered in the different tweet instances that were processed by the system, there are actually tweets that had multiple locations, objects and victims related to the said instances. For instance, “Laguna, Cavite &amp; Quezon” can be found in the location that can be extracted from the given tweet instance.</a:t>
            </a:r>
          </a:p>
          <a:p>
            <a:endParaRPr lang="en-US" sz="1200" dirty="0" smtClean="0">
              <a:solidFill>
                <a:schemeClr val="tx1">
                  <a:lumMod val="75000"/>
                  <a:lumOff val="25000"/>
                </a:schemeClr>
              </a:solidFill>
              <a:latin typeface="Supria Sans Cond Light" panose="020B030603020305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lumMod val="75000"/>
                    <a:lumOff val="25000"/>
                  </a:schemeClr>
                </a:solidFill>
                <a:latin typeface="Supria Sans Cond Light" panose="020B0306030203050203" pitchFamily="34" charset="0"/>
              </a:rPr>
              <a:t> Like for example, the information that is stored for the Victim class is only limited to just the victim name. Further details can be added to this class like victim details and the like.</a:t>
            </a:r>
            <a:endParaRPr lang="en-PH" sz="1200" dirty="0" smtClean="0">
              <a:solidFill>
                <a:schemeClr val="tx1">
                  <a:lumMod val="75000"/>
                  <a:lumOff val="25000"/>
                </a:schemeClr>
              </a:solidFill>
              <a:latin typeface="Supria Sans Cond Light" panose="020B0306030203050203" pitchFamily="34" charset="0"/>
            </a:endParaRPr>
          </a:p>
          <a:p>
            <a:endParaRPr lang="en-US" dirty="0"/>
          </a:p>
        </p:txBody>
      </p:sp>
      <p:sp>
        <p:nvSpPr>
          <p:cNvPr id="4" name="Slide Number Placeholder 3"/>
          <p:cNvSpPr>
            <a:spLocks noGrp="1"/>
          </p:cNvSpPr>
          <p:nvPr>
            <p:ph type="sldNum" sz="quarter" idx="10"/>
          </p:nvPr>
        </p:nvSpPr>
        <p:spPr/>
        <p:txBody>
          <a:bodyPr/>
          <a:lstStyle/>
          <a:p>
            <a:fld id="{1BF13CF1-707E-4B27-A977-355829C69336}" type="slidenum">
              <a:rPr lang="en-US" smtClean="0"/>
              <a:t>85</a:t>
            </a:fld>
            <a:endParaRPr lang="en-US"/>
          </a:p>
        </p:txBody>
      </p:sp>
    </p:spTree>
    <p:extLst>
      <p:ext uri="{BB962C8B-B14F-4D97-AF65-F5344CB8AC3E}">
        <p14:creationId xmlns:p14="http://schemas.microsoft.com/office/powerpoint/2010/main" val="2357975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latin typeface="Supria Sans Cond Light" panose="020B0306030203050203" pitchFamily="34" charset="0"/>
              </a:rPr>
              <a:t>The current view is limited to just viewing the information stored in the ontology in table form and there is no concrete step for the users to search and manipulate its results within the ontology.</a:t>
            </a:r>
          </a:p>
          <a:p>
            <a:endParaRPr lang="en-US" sz="1200" dirty="0" smtClean="0">
              <a:latin typeface="Supria Sans Cond Light" panose="020B030603020305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Supria Sans Cond Light" panose="020B0306030203050203" pitchFamily="34" charset="0"/>
              </a:rPr>
              <a:t>With a generalized ontological population approach, the system can be able to manipulate the information stored in a more customizable way by being able to separately store instances for different classes.</a:t>
            </a:r>
            <a:endParaRPr lang="en-PH" sz="1200" dirty="0" smtClean="0">
              <a:latin typeface="Supria Sans Cond Light" panose="020B0306030203050203" pitchFamily="34" charset="0"/>
            </a:endParaRPr>
          </a:p>
          <a:p>
            <a:endParaRPr lang="en-US" dirty="0"/>
          </a:p>
        </p:txBody>
      </p:sp>
      <p:sp>
        <p:nvSpPr>
          <p:cNvPr id="4" name="Slide Number Placeholder 3"/>
          <p:cNvSpPr>
            <a:spLocks noGrp="1"/>
          </p:cNvSpPr>
          <p:nvPr>
            <p:ph type="sldNum" sz="quarter" idx="10"/>
          </p:nvPr>
        </p:nvSpPr>
        <p:spPr/>
        <p:txBody>
          <a:bodyPr/>
          <a:lstStyle/>
          <a:p>
            <a:fld id="{1BF13CF1-707E-4B27-A977-355829C69336}" type="slidenum">
              <a:rPr lang="en-US" smtClean="0"/>
              <a:t>86</a:t>
            </a:fld>
            <a:endParaRPr lang="en-US"/>
          </a:p>
        </p:txBody>
      </p:sp>
    </p:spTree>
    <p:extLst>
      <p:ext uri="{BB962C8B-B14F-4D97-AF65-F5344CB8AC3E}">
        <p14:creationId xmlns:p14="http://schemas.microsoft.com/office/powerpoint/2010/main" val="777731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PH"/>
          </a:p>
        </p:txBody>
      </p:sp>
      <p:sp>
        <p:nvSpPr>
          <p:cNvPr id="4" name="Date Placeholder 3"/>
          <p:cNvSpPr>
            <a:spLocks noGrp="1"/>
          </p:cNvSpPr>
          <p:nvPr>
            <p:ph type="dt" sz="half" idx="10"/>
          </p:nvPr>
        </p:nvSpPr>
        <p:spPr/>
        <p:txBody>
          <a:bodyPr/>
          <a:lstStyle/>
          <a:p>
            <a:fld id="{0ABE5CC8-16C8-4191-A8BD-A37E49BCC51D}" type="datetimeFigureOut">
              <a:rPr lang="en-PH" smtClean="0"/>
              <a:t>4/6/2015</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1ADEDC2-5A71-49A9-B183-1BEBE5FED25A}" type="slidenum">
              <a:rPr lang="en-PH" smtClean="0"/>
              <a:t>‹#›</a:t>
            </a:fld>
            <a:endParaRPr lang="en-PH"/>
          </a:p>
        </p:txBody>
      </p:sp>
    </p:spTree>
    <p:extLst>
      <p:ext uri="{BB962C8B-B14F-4D97-AF65-F5344CB8AC3E}">
        <p14:creationId xmlns:p14="http://schemas.microsoft.com/office/powerpoint/2010/main" val="2570652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0ABE5CC8-16C8-4191-A8BD-A37E49BCC51D}" type="datetimeFigureOut">
              <a:rPr lang="en-PH" smtClean="0"/>
              <a:t>4/6/2015</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1ADEDC2-5A71-49A9-B183-1BEBE5FED25A}" type="slidenum">
              <a:rPr lang="en-PH" smtClean="0"/>
              <a:t>‹#›</a:t>
            </a:fld>
            <a:endParaRPr lang="en-PH"/>
          </a:p>
        </p:txBody>
      </p:sp>
    </p:spTree>
    <p:extLst>
      <p:ext uri="{BB962C8B-B14F-4D97-AF65-F5344CB8AC3E}">
        <p14:creationId xmlns:p14="http://schemas.microsoft.com/office/powerpoint/2010/main" val="2967802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0ABE5CC8-16C8-4191-A8BD-A37E49BCC51D}" type="datetimeFigureOut">
              <a:rPr lang="en-PH" smtClean="0"/>
              <a:t>4/6/2015</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1ADEDC2-5A71-49A9-B183-1BEBE5FED25A}" type="slidenum">
              <a:rPr lang="en-PH" smtClean="0"/>
              <a:t>‹#›</a:t>
            </a:fld>
            <a:endParaRPr lang="en-PH"/>
          </a:p>
        </p:txBody>
      </p:sp>
    </p:spTree>
    <p:extLst>
      <p:ext uri="{BB962C8B-B14F-4D97-AF65-F5344CB8AC3E}">
        <p14:creationId xmlns:p14="http://schemas.microsoft.com/office/powerpoint/2010/main" val="3535388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0ABE5CC8-16C8-4191-A8BD-A37E49BCC51D}" type="datetimeFigureOut">
              <a:rPr lang="en-PH" smtClean="0"/>
              <a:t>4/6/2015</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1ADEDC2-5A71-49A9-B183-1BEBE5FED25A}" type="slidenum">
              <a:rPr lang="en-PH" smtClean="0"/>
              <a:t>‹#›</a:t>
            </a:fld>
            <a:endParaRPr lang="en-PH"/>
          </a:p>
        </p:txBody>
      </p:sp>
    </p:spTree>
    <p:extLst>
      <p:ext uri="{BB962C8B-B14F-4D97-AF65-F5344CB8AC3E}">
        <p14:creationId xmlns:p14="http://schemas.microsoft.com/office/powerpoint/2010/main" val="3555090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BE5CC8-16C8-4191-A8BD-A37E49BCC51D}" type="datetimeFigureOut">
              <a:rPr lang="en-PH" smtClean="0"/>
              <a:t>4/6/2015</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1ADEDC2-5A71-49A9-B183-1BEBE5FED25A}" type="slidenum">
              <a:rPr lang="en-PH" smtClean="0"/>
              <a:t>‹#›</a:t>
            </a:fld>
            <a:endParaRPr lang="en-PH"/>
          </a:p>
        </p:txBody>
      </p:sp>
    </p:spTree>
    <p:extLst>
      <p:ext uri="{BB962C8B-B14F-4D97-AF65-F5344CB8AC3E}">
        <p14:creationId xmlns:p14="http://schemas.microsoft.com/office/powerpoint/2010/main" val="986592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Date Placeholder 4"/>
          <p:cNvSpPr>
            <a:spLocks noGrp="1"/>
          </p:cNvSpPr>
          <p:nvPr>
            <p:ph type="dt" sz="half" idx="10"/>
          </p:nvPr>
        </p:nvSpPr>
        <p:spPr/>
        <p:txBody>
          <a:bodyPr/>
          <a:lstStyle/>
          <a:p>
            <a:fld id="{0ABE5CC8-16C8-4191-A8BD-A37E49BCC51D}" type="datetimeFigureOut">
              <a:rPr lang="en-PH" smtClean="0"/>
              <a:t>4/6/2015</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1ADEDC2-5A71-49A9-B183-1BEBE5FED25A}" type="slidenum">
              <a:rPr lang="en-PH" smtClean="0"/>
              <a:t>‹#›</a:t>
            </a:fld>
            <a:endParaRPr lang="en-PH"/>
          </a:p>
        </p:txBody>
      </p:sp>
    </p:spTree>
    <p:extLst>
      <p:ext uri="{BB962C8B-B14F-4D97-AF65-F5344CB8AC3E}">
        <p14:creationId xmlns:p14="http://schemas.microsoft.com/office/powerpoint/2010/main" val="4000461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7" name="Date Placeholder 6"/>
          <p:cNvSpPr>
            <a:spLocks noGrp="1"/>
          </p:cNvSpPr>
          <p:nvPr>
            <p:ph type="dt" sz="half" idx="10"/>
          </p:nvPr>
        </p:nvSpPr>
        <p:spPr/>
        <p:txBody>
          <a:bodyPr/>
          <a:lstStyle/>
          <a:p>
            <a:fld id="{0ABE5CC8-16C8-4191-A8BD-A37E49BCC51D}" type="datetimeFigureOut">
              <a:rPr lang="en-PH" smtClean="0"/>
              <a:t>4/6/2015</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91ADEDC2-5A71-49A9-B183-1BEBE5FED25A}" type="slidenum">
              <a:rPr lang="en-PH" smtClean="0"/>
              <a:t>‹#›</a:t>
            </a:fld>
            <a:endParaRPr lang="en-PH"/>
          </a:p>
        </p:txBody>
      </p:sp>
    </p:spTree>
    <p:extLst>
      <p:ext uri="{BB962C8B-B14F-4D97-AF65-F5344CB8AC3E}">
        <p14:creationId xmlns:p14="http://schemas.microsoft.com/office/powerpoint/2010/main" val="839571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Date Placeholder 2"/>
          <p:cNvSpPr>
            <a:spLocks noGrp="1"/>
          </p:cNvSpPr>
          <p:nvPr>
            <p:ph type="dt" sz="half" idx="10"/>
          </p:nvPr>
        </p:nvSpPr>
        <p:spPr/>
        <p:txBody>
          <a:bodyPr/>
          <a:lstStyle/>
          <a:p>
            <a:fld id="{0ABE5CC8-16C8-4191-A8BD-A37E49BCC51D}" type="datetimeFigureOut">
              <a:rPr lang="en-PH" smtClean="0"/>
              <a:t>4/6/2015</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91ADEDC2-5A71-49A9-B183-1BEBE5FED25A}" type="slidenum">
              <a:rPr lang="en-PH" smtClean="0"/>
              <a:t>‹#›</a:t>
            </a:fld>
            <a:endParaRPr lang="en-PH"/>
          </a:p>
        </p:txBody>
      </p:sp>
    </p:spTree>
    <p:extLst>
      <p:ext uri="{BB962C8B-B14F-4D97-AF65-F5344CB8AC3E}">
        <p14:creationId xmlns:p14="http://schemas.microsoft.com/office/powerpoint/2010/main" val="350979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BE5CC8-16C8-4191-A8BD-A37E49BCC51D}" type="datetimeFigureOut">
              <a:rPr lang="en-PH" smtClean="0"/>
              <a:t>4/6/2015</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91ADEDC2-5A71-49A9-B183-1BEBE5FED25A}" type="slidenum">
              <a:rPr lang="en-PH" smtClean="0"/>
              <a:t>‹#›</a:t>
            </a:fld>
            <a:endParaRPr lang="en-PH"/>
          </a:p>
        </p:txBody>
      </p:sp>
    </p:spTree>
    <p:extLst>
      <p:ext uri="{BB962C8B-B14F-4D97-AF65-F5344CB8AC3E}">
        <p14:creationId xmlns:p14="http://schemas.microsoft.com/office/powerpoint/2010/main" val="1506388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BE5CC8-16C8-4191-A8BD-A37E49BCC51D}" type="datetimeFigureOut">
              <a:rPr lang="en-PH" smtClean="0"/>
              <a:t>4/6/2015</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1ADEDC2-5A71-49A9-B183-1BEBE5FED25A}" type="slidenum">
              <a:rPr lang="en-PH" smtClean="0"/>
              <a:t>‹#›</a:t>
            </a:fld>
            <a:endParaRPr lang="en-PH"/>
          </a:p>
        </p:txBody>
      </p:sp>
    </p:spTree>
    <p:extLst>
      <p:ext uri="{BB962C8B-B14F-4D97-AF65-F5344CB8AC3E}">
        <p14:creationId xmlns:p14="http://schemas.microsoft.com/office/powerpoint/2010/main" val="674199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BE5CC8-16C8-4191-A8BD-A37E49BCC51D}" type="datetimeFigureOut">
              <a:rPr lang="en-PH" smtClean="0"/>
              <a:t>4/6/2015</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1ADEDC2-5A71-49A9-B183-1BEBE5FED25A}" type="slidenum">
              <a:rPr lang="en-PH" smtClean="0"/>
              <a:t>‹#›</a:t>
            </a:fld>
            <a:endParaRPr lang="en-PH"/>
          </a:p>
        </p:txBody>
      </p:sp>
    </p:spTree>
    <p:extLst>
      <p:ext uri="{BB962C8B-B14F-4D97-AF65-F5344CB8AC3E}">
        <p14:creationId xmlns:p14="http://schemas.microsoft.com/office/powerpoint/2010/main" val="857287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9F1D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E5CC8-16C8-4191-A8BD-A37E49BCC51D}" type="datetimeFigureOut">
              <a:rPr lang="en-PH" smtClean="0"/>
              <a:t>4/6/2015</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ADEDC2-5A71-49A9-B183-1BEBE5FED25A}" type="slidenum">
              <a:rPr lang="en-PH" smtClean="0"/>
              <a:t>‹#›</a:t>
            </a:fld>
            <a:endParaRPr lang="en-PH"/>
          </a:p>
        </p:txBody>
      </p:sp>
    </p:spTree>
    <p:extLst>
      <p:ext uri="{BB962C8B-B14F-4D97-AF65-F5344CB8AC3E}">
        <p14:creationId xmlns:p14="http://schemas.microsoft.com/office/powerpoint/2010/main" val="178976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comments" Target="../comments/comment8.xml"/><Relationship Id="rId4" Type="http://schemas.openxmlformats.org/officeDocument/2006/relationships/image" Target="../media/image70.png"/></Relationships>
</file>

<file path=ppt/slides/_rels/slide61.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comments" Target="../comments/comment1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comments" Target="../comments/comment1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comments" Target="../comments/comment1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comments" Target="../comments/comment1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comments" Target="../comments/comment1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comments" Target="../comments/comment1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comments" Target="../comments/comment1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comments" Target="../comments/comment1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comments" Target="../comments/comment1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comments" Target="../comments/comment2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comments" Target="../comments/comment2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comments" Target="../comments/comment2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comments" Target="../comments/comment2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comments" Target="../comments/comment2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comments" Target="../comments/comment2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comments" Target="../comments/comment2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comments" Target="../comments/comment2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comments" Target="../comments/comment2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comments" Target="../comments/comment2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comments" Target="../comments/comment3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comments" Target="../comments/comment3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comments" Target="../comments/comment3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comments" Target="../comments/comment33.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comments" Target="../comments/comment34.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 y="554056"/>
            <a:ext cx="12192000" cy="2729132"/>
          </a:xfrm>
          <a:prstGeom prst="rect">
            <a:avLst/>
          </a:prstGeom>
          <a:solidFill>
            <a:srgbClr val="E27A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rgbClr val="334D5C"/>
              </a:solidFill>
            </a:endParaRPr>
          </a:p>
        </p:txBody>
      </p:sp>
      <p:sp>
        <p:nvSpPr>
          <p:cNvPr id="6" name="Title 5"/>
          <p:cNvSpPr>
            <a:spLocks noGrp="1"/>
          </p:cNvSpPr>
          <p:nvPr>
            <p:ph type="ctrTitle"/>
          </p:nvPr>
        </p:nvSpPr>
        <p:spPr>
          <a:xfrm>
            <a:off x="1" y="486266"/>
            <a:ext cx="12191999" cy="2387600"/>
          </a:xfrm>
        </p:spPr>
        <p:txBody>
          <a:bodyPr>
            <a:normAutofit/>
          </a:bodyPr>
          <a:lstStyle/>
          <a:p>
            <a:r>
              <a:rPr lang="en-PH" dirty="0" smtClean="0">
                <a:solidFill>
                  <a:schemeClr val="bg1"/>
                </a:solidFill>
                <a:latin typeface="Supria Sans Cond Heavy" panose="020B0906030203050203" pitchFamily="34" charset="0"/>
              </a:rPr>
              <a:t>FILIET</a:t>
            </a:r>
            <a:r>
              <a:rPr lang="en-PH" dirty="0" smtClean="0">
                <a:solidFill>
                  <a:schemeClr val="bg1"/>
                </a:solidFill>
                <a:latin typeface="Supria Sans Cond Light" panose="020B0306030203050203" pitchFamily="34" charset="0"/>
              </a:rPr>
              <a:t>: An information extraction system for Filipino disaster-related tweets</a:t>
            </a:r>
            <a:endParaRPr lang="en-PH" dirty="0">
              <a:solidFill>
                <a:schemeClr val="bg1"/>
              </a:solidFill>
              <a:latin typeface="Supria Sans Cond Light" panose="020B0306030203050203" pitchFamily="34" charset="0"/>
            </a:endParaRPr>
          </a:p>
        </p:txBody>
      </p:sp>
      <p:sp>
        <p:nvSpPr>
          <p:cNvPr id="7" name="Subtitle 6"/>
          <p:cNvSpPr>
            <a:spLocks noGrp="1"/>
          </p:cNvSpPr>
          <p:nvPr>
            <p:ph type="subTitle" idx="1"/>
          </p:nvPr>
        </p:nvSpPr>
        <p:spPr>
          <a:xfrm>
            <a:off x="1" y="3479155"/>
            <a:ext cx="12191999" cy="2989386"/>
          </a:xfrm>
        </p:spPr>
        <p:txBody>
          <a:bodyPr>
            <a:noAutofit/>
          </a:bodyPr>
          <a:lstStyle/>
          <a:p>
            <a:r>
              <a:rPr lang="en-PH" b="1" dirty="0" smtClean="0">
                <a:solidFill>
                  <a:srgbClr val="E27A3F"/>
                </a:solidFill>
                <a:latin typeface="Helvetica" pitchFamily="2" charset="0"/>
              </a:rPr>
              <a:t>Proponents</a:t>
            </a:r>
          </a:p>
          <a:p>
            <a:r>
              <a:rPr lang="en-PH" sz="1800" dirty="0" err="1" smtClean="0">
                <a:latin typeface="Helvetica" pitchFamily="2" charset="0"/>
              </a:rPr>
              <a:t>Dela</a:t>
            </a:r>
            <a:r>
              <a:rPr lang="en-PH" sz="1800" dirty="0" smtClean="0">
                <a:latin typeface="Helvetica" pitchFamily="2" charset="0"/>
              </a:rPr>
              <a:t> Cruz, Kyle Mc Hale B.</a:t>
            </a:r>
          </a:p>
          <a:p>
            <a:r>
              <a:rPr lang="en-PH" sz="1800" dirty="0" smtClean="0">
                <a:latin typeface="Helvetica" pitchFamily="2" charset="0"/>
              </a:rPr>
              <a:t>Garcia, John Paul F.</a:t>
            </a:r>
          </a:p>
          <a:p>
            <a:r>
              <a:rPr lang="en-PH" sz="1800" dirty="0" err="1" smtClean="0">
                <a:latin typeface="Helvetica" pitchFamily="2" charset="0"/>
              </a:rPr>
              <a:t>Kalaw</a:t>
            </a:r>
            <a:r>
              <a:rPr lang="en-PH" sz="1800" dirty="0" smtClean="0">
                <a:latin typeface="Helvetica" pitchFamily="2" charset="0"/>
              </a:rPr>
              <a:t>, Kristine Ma. Dominique F.</a:t>
            </a:r>
          </a:p>
          <a:p>
            <a:r>
              <a:rPr lang="en-PH" sz="1800" dirty="0" smtClean="0">
                <a:latin typeface="Helvetica" pitchFamily="2" charset="0"/>
              </a:rPr>
              <a:t>Lu, Vilson E.</a:t>
            </a:r>
            <a:endParaRPr lang="en-PH" sz="2800" dirty="0" smtClean="0">
              <a:latin typeface="Helvetica" pitchFamily="2" charset="0"/>
            </a:endParaRPr>
          </a:p>
          <a:p>
            <a:r>
              <a:rPr lang="en-PH" b="1" dirty="0" smtClean="0">
                <a:solidFill>
                  <a:srgbClr val="E27A3F"/>
                </a:solidFill>
                <a:latin typeface="Helvetica" pitchFamily="2" charset="0"/>
              </a:rPr>
              <a:t>Thesis Adviser</a:t>
            </a:r>
          </a:p>
          <a:p>
            <a:r>
              <a:rPr lang="en-PH" sz="1800" dirty="0" smtClean="0">
                <a:latin typeface="Helvetica" pitchFamily="2" charset="0"/>
              </a:rPr>
              <a:t>Regalado, Ralph Vincent J.</a:t>
            </a:r>
            <a:endParaRPr lang="en-PH" sz="1600" dirty="0" smtClean="0">
              <a:latin typeface="Helvetica" pitchFamily="2" charset="0"/>
            </a:endParaRPr>
          </a:p>
        </p:txBody>
      </p:sp>
    </p:spTree>
    <p:extLst>
      <p:ext uri="{BB962C8B-B14F-4D97-AF65-F5344CB8AC3E}">
        <p14:creationId xmlns:p14="http://schemas.microsoft.com/office/powerpoint/2010/main" val="4911381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4134" y="1253067"/>
            <a:ext cx="11717867" cy="2980267"/>
          </a:xfrm>
        </p:spPr>
        <p:txBody>
          <a:bodyPr/>
          <a:lstStyle/>
          <a:p>
            <a:pPr marL="571500" indent="-571500">
              <a:buClr>
                <a:srgbClr val="EFC94C"/>
              </a:buClr>
              <a:buFont typeface="+mj-lt"/>
              <a:buAutoNum type="romanUcPeriod"/>
            </a:pPr>
            <a:endParaRPr lang="en-PH" sz="4800" dirty="0" smtClean="0"/>
          </a:p>
          <a:p>
            <a:endParaRPr lang="en-PH" dirty="0"/>
          </a:p>
        </p:txBody>
      </p:sp>
      <p:sp>
        <p:nvSpPr>
          <p:cNvPr id="4" name="Rectangle 3"/>
          <p:cNvSpPr/>
          <p:nvPr/>
        </p:nvSpPr>
        <p:spPr>
          <a:xfrm>
            <a:off x="1" y="5146766"/>
            <a:ext cx="12192000" cy="1711234"/>
          </a:xfrm>
          <a:prstGeom prst="rect">
            <a:avLst/>
          </a:prstGeom>
          <a:solidFill>
            <a:srgbClr val="EF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EFC94C"/>
              </a:buClr>
            </a:pPr>
            <a:r>
              <a:rPr lang="en-PH" sz="4000" dirty="0" smtClean="0">
                <a:latin typeface="Supria Sans Cond Medium Oblique" panose="020B06060302030C0203" pitchFamily="34" charset="0"/>
              </a:rPr>
              <a:t>  Overview of the Current State of Technology</a:t>
            </a:r>
          </a:p>
        </p:txBody>
      </p:sp>
      <p:graphicFrame>
        <p:nvGraphicFramePr>
          <p:cNvPr id="11" name="Diagram 10"/>
          <p:cNvGraphicFramePr/>
          <p:nvPr>
            <p:extLst>
              <p:ext uri="{D42A27DB-BD31-4B8C-83A1-F6EECF244321}">
                <p14:modId xmlns:p14="http://schemas.microsoft.com/office/powerpoint/2010/main" val="1767671980"/>
              </p:ext>
            </p:extLst>
          </p:nvPr>
        </p:nvGraphicFramePr>
        <p:xfrm>
          <a:off x="1091271" y="929509"/>
          <a:ext cx="10078475" cy="25170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p:cNvSpPr txBox="1"/>
          <p:nvPr/>
        </p:nvSpPr>
        <p:spPr>
          <a:xfrm>
            <a:off x="1111348" y="3215731"/>
            <a:ext cx="10072466" cy="1107996"/>
          </a:xfrm>
          <a:prstGeom prst="rect">
            <a:avLst/>
          </a:prstGeom>
          <a:noFill/>
        </p:spPr>
        <p:txBody>
          <a:bodyPr wrap="square" rtlCol="0">
            <a:spAutoFit/>
          </a:bodyPr>
          <a:lstStyle/>
          <a:p>
            <a:pPr algn="ctr"/>
            <a:r>
              <a:rPr lang="en-PH" sz="6600" dirty="0" smtClean="0">
                <a:solidFill>
                  <a:schemeClr val="tx1">
                    <a:lumMod val="75000"/>
                    <a:lumOff val="25000"/>
                  </a:schemeClr>
                </a:solidFill>
                <a:latin typeface="Supria Sans Cond Heavy" panose="020B0906030203050203" pitchFamily="34" charset="0"/>
                <a:ea typeface="Roboto Condensed Bold" pitchFamily="2" charset="0"/>
              </a:rPr>
              <a:t>SOMIDIA</a:t>
            </a:r>
            <a:endParaRPr lang="en-US" sz="6600" dirty="0">
              <a:solidFill>
                <a:schemeClr val="tx1">
                  <a:lumMod val="75000"/>
                  <a:lumOff val="25000"/>
                </a:schemeClr>
              </a:solidFill>
              <a:latin typeface="Supria Sans Cond Heavy" panose="020B0906030203050203" pitchFamily="34" charset="0"/>
              <a:ea typeface="Roboto Condensed Bold" pitchFamily="2" charset="0"/>
            </a:endParaRPr>
          </a:p>
        </p:txBody>
      </p:sp>
    </p:spTree>
    <p:extLst>
      <p:ext uri="{BB962C8B-B14F-4D97-AF65-F5344CB8AC3E}">
        <p14:creationId xmlns:p14="http://schemas.microsoft.com/office/powerpoint/2010/main" val="1608358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4134" y="1253067"/>
            <a:ext cx="11717867" cy="2980267"/>
          </a:xfrm>
        </p:spPr>
        <p:txBody>
          <a:bodyPr/>
          <a:lstStyle/>
          <a:p>
            <a:pPr marL="571500" indent="-571500">
              <a:buClr>
                <a:srgbClr val="EFC94C"/>
              </a:buClr>
              <a:buFont typeface="+mj-lt"/>
              <a:buAutoNum type="romanUcPeriod"/>
            </a:pPr>
            <a:endParaRPr lang="en-PH" sz="4800" dirty="0" smtClean="0"/>
          </a:p>
          <a:p>
            <a:endParaRPr lang="en-PH" dirty="0"/>
          </a:p>
        </p:txBody>
      </p:sp>
      <p:sp>
        <p:nvSpPr>
          <p:cNvPr id="4" name="Rectangle 3"/>
          <p:cNvSpPr/>
          <p:nvPr/>
        </p:nvSpPr>
        <p:spPr>
          <a:xfrm>
            <a:off x="1" y="5146766"/>
            <a:ext cx="12192000" cy="1711234"/>
          </a:xfrm>
          <a:prstGeom prst="rect">
            <a:avLst/>
          </a:prstGeom>
          <a:solidFill>
            <a:srgbClr val="EF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EFC94C"/>
              </a:buClr>
            </a:pPr>
            <a:r>
              <a:rPr lang="en-PH" sz="4000" dirty="0" smtClean="0">
                <a:latin typeface="Supria Sans Cond Medium Oblique" panose="020B06060302030C0203" pitchFamily="34" charset="0"/>
              </a:rPr>
              <a:t>  Overview of the Current State of Technology</a:t>
            </a:r>
          </a:p>
        </p:txBody>
      </p:sp>
      <p:graphicFrame>
        <p:nvGraphicFramePr>
          <p:cNvPr id="6" name="Diagram 5"/>
          <p:cNvGraphicFramePr/>
          <p:nvPr>
            <p:extLst>
              <p:ext uri="{D42A27DB-BD31-4B8C-83A1-F6EECF244321}">
                <p14:modId xmlns:p14="http://schemas.microsoft.com/office/powerpoint/2010/main" val="3556336700"/>
              </p:ext>
            </p:extLst>
          </p:nvPr>
        </p:nvGraphicFramePr>
        <p:xfrm>
          <a:off x="831312" y="590843"/>
          <a:ext cx="10563518" cy="39775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2770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4134" y="1253067"/>
            <a:ext cx="11717867" cy="2980267"/>
          </a:xfrm>
        </p:spPr>
        <p:txBody>
          <a:bodyPr/>
          <a:lstStyle/>
          <a:p>
            <a:pPr marL="571500" indent="-571500">
              <a:buClr>
                <a:srgbClr val="EFC94C"/>
              </a:buClr>
              <a:buFont typeface="+mj-lt"/>
              <a:buAutoNum type="romanUcPeriod"/>
            </a:pPr>
            <a:endParaRPr lang="en-PH" sz="4800" dirty="0" smtClean="0"/>
          </a:p>
          <a:p>
            <a:endParaRPr lang="en-PH" dirty="0"/>
          </a:p>
        </p:txBody>
      </p:sp>
      <p:sp>
        <p:nvSpPr>
          <p:cNvPr id="4" name="Rectangle 3"/>
          <p:cNvSpPr/>
          <p:nvPr/>
        </p:nvSpPr>
        <p:spPr>
          <a:xfrm>
            <a:off x="1" y="5146766"/>
            <a:ext cx="12192000" cy="1711234"/>
          </a:xfrm>
          <a:prstGeom prst="rect">
            <a:avLst/>
          </a:prstGeom>
          <a:solidFill>
            <a:srgbClr val="EF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The Objectives &amp; Scope and Limitations of the Research</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General Objective</a:t>
            </a:r>
            <a:endParaRPr lang="en-PH" sz="3600" dirty="0">
              <a:latin typeface="Supria Sans Cond Bold" panose="020B0806030203050203" pitchFamily="34" charset="0"/>
            </a:endParaRPr>
          </a:p>
        </p:txBody>
      </p:sp>
      <p:sp>
        <p:nvSpPr>
          <p:cNvPr id="8" name="Rectangle 7"/>
          <p:cNvSpPr/>
          <p:nvPr/>
        </p:nvSpPr>
        <p:spPr>
          <a:xfrm>
            <a:off x="795672" y="1673839"/>
            <a:ext cx="11074790" cy="3170099"/>
          </a:xfrm>
          <a:prstGeom prst="rect">
            <a:avLst/>
          </a:prstGeom>
        </p:spPr>
        <p:txBody>
          <a:bodyPr wrap="square">
            <a:spAutoFit/>
          </a:bodyPr>
          <a:lstStyle/>
          <a:p>
            <a:r>
              <a:rPr lang="en-PH" sz="4000" dirty="0">
                <a:solidFill>
                  <a:schemeClr val="tx1">
                    <a:lumMod val="75000"/>
                    <a:lumOff val="25000"/>
                  </a:schemeClr>
                </a:solidFill>
                <a:latin typeface="Supria Sans Cond Medium Oblique" panose="020B06060302030C0203" pitchFamily="34" charset="0"/>
                <a:ea typeface="Roboto Condensed Bold" pitchFamily="2" charset="0"/>
              </a:rPr>
              <a:t>“To develop an </a:t>
            </a:r>
            <a:r>
              <a:rPr lang="en-PH" sz="4000" dirty="0">
                <a:solidFill>
                  <a:srgbClr val="EFC94C"/>
                </a:solidFill>
                <a:latin typeface="Supria Sans Cond Heavy Oblique" panose="020B09060302030C0203" pitchFamily="34" charset="0"/>
                <a:ea typeface="Roboto Condensed Bold" pitchFamily="2" charset="0"/>
              </a:rPr>
              <a:t>information extraction system </a:t>
            </a:r>
            <a:r>
              <a:rPr lang="en-PH" sz="4000" dirty="0">
                <a:solidFill>
                  <a:schemeClr val="tx1">
                    <a:lumMod val="75000"/>
                    <a:lumOff val="25000"/>
                  </a:schemeClr>
                </a:solidFill>
                <a:latin typeface="Supria Sans Cond Medium Oblique" panose="020B06060302030C0203" pitchFamily="34" charset="0"/>
                <a:ea typeface="Roboto Condensed Bold" pitchFamily="2" charset="0"/>
              </a:rPr>
              <a:t>that extracts relevant information from</a:t>
            </a:r>
            <a:r>
              <a:rPr lang="en-PH" sz="4000" dirty="0">
                <a:latin typeface="Supria Sans Cond Medium Oblique" panose="020B06060302030C0203" pitchFamily="34" charset="0"/>
                <a:ea typeface="Roboto Condensed Bold" pitchFamily="2" charset="0"/>
              </a:rPr>
              <a:t> </a:t>
            </a:r>
            <a:r>
              <a:rPr lang="en-PH" sz="4000" dirty="0">
                <a:solidFill>
                  <a:srgbClr val="EFC94C"/>
                </a:solidFill>
                <a:latin typeface="Supria Sans Cond Heavy Oblique" panose="020B09060302030C0203" pitchFamily="34" charset="0"/>
                <a:ea typeface="Roboto Condensed Bold" pitchFamily="2" charset="0"/>
              </a:rPr>
              <a:t>disaster-related texts from social media </a:t>
            </a:r>
            <a:r>
              <a:rPr lang="en-PH" sz="4000" dirty="0">
                <a:solidFill>
                  <a:schemeClr val="tx1">
                    <a:lumMod val="75000"/>
                    <a:lumOff val="25000"/>
                  </a:schemeClr>
                </a:solidFill>
                <a:latin typeface="Supria Sans Cond Medium Oblique" panose="020B06060302030C0203" pitchFamily="34" charset="0"/>
                <a:ea typeface="Roboto Condensed Bold" pitchFamily="2" charset="0"/>
              </a:rPr>
              <a:t>and takes into consideration the different available variations in the </a:t>
            </a:r>
            <a:r>
              <a:rPr lang="en-PH" sz="4000" dirty="0">
                <a:solidFill>
                  <a:srgbClr val="EFC94C"/>
                </a:solidFill>
                <a:latin typeface="Supria Sans Cond Heavy Oblique" panose="020B09060302030C0203" pitchFamily="34" charset="0"/>
                <a:ea typeface="Roboto Condensed Bold" pitchFamily="2" charset="0"/>
              </a:rPr>
              <a:t>Filipino language</a:t>
            </a:r>
            <a:r>
              <a:rPr lang="en-PH" sz="4000" dirty="0">
                <a:latin typeface="Supria Sans Cond Medium Oblique" panose="020B06060302030C0203" pitchFamily="34" charset="0"/>
                <a:ea typeface="Roboto Condensed Bold" pitchFamily="2" charset="0"/>
              </a:rPr>
              <a:t>.”</a:t>
            </a:r>
            <a:endParaRPr lang="en-US" sz="4000" dirty="0">
              <a:latin typeface="Supria Sans Cond Medium Oblique" panose="020B06060302030C0203" pitchFamily="34" charset="0"/>
              <a:ea typeface="Roboto Condensed Bold" pitchFamily="2" charset="0"/>
            </a:endParaRPr>
          </a:p>
        </p:txBody>
      </p:sp>
    </p:spTree>
    <p:extLst>
      <p:ext uri="{BB962C8B-B14F-4D97-AF65-F5344CB8AC3E}">
        <p14:creationId xmlns:p14="http://schemas.microsoft.com/office/powerpoint/2010/main" val="1700233575"/>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EF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The Objectives &amp; Scope and Limitations of the Research</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Specific Objectives – Scope and Limitations</a:t>
            </a:r>
            <a:endParaRPr lang="en-PH" sz="3600" dirty="0">
              <a:latin typeface="Supria Sans Cond Bold" panose="020B0806030203050203" pitchFamily="34" charset="0"/>
            </a:endParaRPr>
          </a:p>
        </p:txBody>
      </p:sp>
      <p:grpSp>
        <p:nvGrpSpPr>
          <p:cNvPr id="12" name="Group 11"/>
          <p:cNvGrpSpPr/>
          <p:nvPr/>
        </p:nvGrpSpPr>
        <p:grpSpPr>
          <a:xfrm>
            <a:off x="881085" y="1845106"/>
            <a:ext cx="5160119" cy="2726895"/>
            <a:chOff x="296816" y="3546379"/>
            <a:chExt cx="4165068" cy="558987"/>
          </a:xfrm>
        </p:grpSpPr>
        <p:sp>
          <p:nvSpPr>
            <p:cNvPr id="13" name="Rectangle 12"/>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59512" y="3564642"/>
              <a:ext cx="4049248" cy="510488"/>
            </a:xfrm>
            <a:prstGeom prst="rect">
              <a:avLst/>
            </a:prstGeom>
            <a:noFill/>
          </p:spPr>
          <p:txBody>
            <a:bodyPr wrap="square" rtlCol="0" anchor="ctr" anchorCtr="0">
              <a:noAutofit/>
            </a:bodyPr>
            <a:lstStyle/>
            <a:p>
              <a:pPr algn="ctr"/>
              <a:r>
                <a:rPr lang="en-PH" sz="2800" b="1" dirty="0">
                  <a:latin typeface="Supria Sans Cond Medium Oblique" panose="020B06060302030C0203" pitchFamily="34" charset="0"/>
                  <a:ea typeface="Roboto Condensed Bold" pitchFamily="2" charset="0"/>
                </a:rPr>
                <a:t>To review different information extraction systems in morphologically rich </a:t>
              </a:r>
              <a:r>
                <a:rPr lang="en-PH" sz="2800" b="1" dirty="0" smtClean="0">
                  <a:latin typeface="Supria Sans Cond Medium Oblique" panose="020B06060302030C0203" pitchFamily="34" charset="0"/>
                  <a:ea typeface="Roboto Condensed Bold" pitchFamily="2" charset="0"/>
                </a:rPr>
                <a:t>languages.</a:t>
              </a:r>
              <a:endParaRPr lang="en-PH" sz="2800" b="1" dirty="0">
                <a:latin typeface="Supria Sans Cond Medium Oblique" panose="020B06060302030C0203" pitchFamily="34" charset="0"/>
                <a:ea typeface="Roboto Condensed Bold" pitchFamily="2" charset="0"/>
              </a:endParaRPr>
            </a:p>
          </p:txBody>
        </p:sp>
      </p:grpSp>
      <p:grpSp>
        <p:nvGrpSpPr>
          <p:cNvPr id="15" name="Group 14"/>
          <p:cNvGrpSpPr/>
          <p:nvPr/>
        </p:nvGrpSpPr>
        <p:grpSpPr>
          <a:xfrm>
            <a:off x="6206146" y="3097138"/>
            <a:ext cx="5146480" cy="1474863"/>
            <a:chOff x="296816" y="3546379"/>
            <a:chExt cx="4165068" cy="558987"/>
          </a:xfrm>
        </p:grpSpPr>
        <p:sp>
          <p:nvSpPr>
            <p:cNvPr id="16" name="Rectangle 15"/>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359512" y="3564642"/>
              <a:ext cx="4049248" cy="510488"/>
            </a:xfrm>
            <a:prstGeom prst="rect">
              <a:avLst/>
            </a:prstGeom>
            <a:noFill/>
          </p:spPr>
          <p:txBody>
            <a:bodyPr wrap="square" rtlCol="0" anchor="ctr" anchorCtr="0">
              <a:noAutofit/>
            </a:bodyPr>
            <a:lstStyle/>
            <a:p>
              <a:pPr algn="ctr"/>
              <a:r>
                <a:rPr lang="en-PH" b="1" dirty="0">
                  <a:latin typeface="Supria Sans Cond Light" panose="020B0306030203050203" pitchFamily="34" charset="0"/>
                  <a:ea typeface="Roboto Condensed Bold" pitchFamily="2" charset="0"/>
                </a:rPr>
                <a:t>To understand the different approaches (i.e. architectures, implementation, and components) of implementing an information extraction system.</a:t>
              </a:r>
              <a:endParaRPr lang="en-US" b="1" dirty="0">
                <a:latin typeface="Supria Sans Cond Light" panose="020B0306030203050203" pitchFamily="34" charset="0"/>
                <a:ea typeface="Roboto Condensed Bold" pitchFamily="2" charset="0"/>
              </a:endParaRPr>
            </a:p>
          </p:txBody>
        </p:sp>
      </p:grpSp>
      <p:grpSp>
        <p:nvGrpSpPr>
          <p:cNvPr id="18" name="Group 17"/>
          <p:cNvGrpSpPr/>
          <p:nvPr/>
        </p:nvGrpSpPr>
        <p:grpSpPr>
          <a:xfrm>
            <a:off x="6206146" y="1845106"/>
            <a:ext cx="5146480" cy="1212420"/>
            <a:chOff x="296816" y="3546379"/>
            <a:chExt cx="4165068" cy="558987"/>
          </a:xfrm>
        </p:grpSpPr>
        <p:sp>
          <p:nvSpPr>
            <p:cNvPr id="19" name="Rectangle 1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2" y="3564642"/>
              <a:ext cx="4049248" cy="510488"/>
            </a:xfrm>
            <a:prstGeom prst="rect">
              <a:avLst/>
            </a:prstGeom>
            <a:noFill/>
          </p:spPr>
          <p:txBody>
            <a:bodyPr wrap="square" rtlCol="0" anchor="ctr" anchorCtr="0">
              <a:noAutofit/>
            </a:bodyPr>
            <a:lstStyle/>
            <a:p>
              <a:pPr algn="ctr"/>
              <a:r>
                <a:rPr lang="en-PH" sz="2000" b="1" dirty="0">
                  <a:latin typeface="Supria Sans Cond Light" panose="020B0306030203050203" pitchFamily="34" charset="0"/>
                  <a:ea typeface="Roboto Condensed Bold" pitchFamily="2" charset="0"/>
                </a:rPr>
                <a:t>Review of various information extraction systems that extract </a:t>
              </a:r>
              <a:r>
                <a:rPr lang="en-PH" sz="2000" b="1" dirty="0" smtClean="0">
                  <a:latin typeface="Supria Sans Cond Light" panose="020B0306030203050203" pitchFamily="34" charset="0"/>
                  <a:ea typeface="Roboto Condensed Bold" pitchFamily="2" charset="0"/>
                </a:rPr>
                <a:t>information.</a:t>
              </a:r>
              <a:endParaRPr lang="en-US" sz="2000" b="1" dirty="0">
                <a:latin typeface="Supria Sans Cond Light" panose="020B0306030203050203" pitchFamily="34" charset="0"/>
                <a:ea typeface="Roboto Condensed Bold" pitchFamily="2" charset="0"/>
              </a:endParaRPr>
            </a:p>
          </p:txBody>
        </p:sp>
      </p:grpSp>
    </p:spTree>
    <p:extLst>
      <p:ext uri="{BB962C8B-B14F-4D97-AF65-F5344CB8AC3E}">
        <p14:creationId xmlns:p14="http://schemas.microsoft.com/office/powerpoint/2010/main" val="26929092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EF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The Objectives &amp; Scope and Limitations of the Research</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Specific Objectives – Scope and Limitations</a:t>
            </a:r>
            <a:endParaRPr lang="en-PH" sz="3600" dirty="0">
              <a:latin typeface="Supria Sans Cond Bold" panose="020B0806030203050203" pitchFamily="34" charset="0"/>
            </a:endParaRPr>
          </a:p>
        </p:txBody>
      </p:sp>
      <p:grpSp>
        <p:nvGrpSpPr>
          <p:cNvPr id="12" name="Group 11"/>
          <p:cNvGrpSpPr/>
          <p:nvPr/>
        </p:nvGrpSpPr>
        <p:grpSpPr>
          <a:xfrm>
            <a:off x="881085" y="1845106"/>
            <a:ext cx="5139885" cy="2726895"/>
            <a:chOff x="296816" y="3546379"/>
            <a:chExt cx="4165068" cy="558987"/>
          </a:xfrm>
        </p:grpSpPr>
        <p:sp>
          <p:nvSpPr>
            <p:cNvPr id="13" name="Rectangle 12"/>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59512" y="3564642"/>
              <a:ext cx="4049248" cy="510488"/>
            </a:xfrm>
            <a:prstGeom prst="rect">
              <a:avLst/>
            </a:prstGeom>
            <a:noFill/>
          </p:spPr>
          <p:txBody>
            <a:bodyPr wrap="square" rtlCol="0" anchor="ctr" anchorCtr="0">
              <a:noAutofit/>
            </a:bodyPr>
            <a:lstStyle/>
            <a:p>
              <a:pPr algn="ctr"/>
              <a:r>
                <a:rPr lang="en-PH" sz="2800" b="1" dirty="0">
                  <a:latin typeface="Supria Sans Cond Medium Oblique" panose="020B06060302030C0203" pitchFamily="34" charset="0"/>
                  <a:ea typeface="Roboto Condensed Bold" pitchFamily="2" charset="0"/>
                </a:rPr>
                <a:t>To identify data source that will be used for the information extraction </a:t>
              </a:r>
              <a:r>
                <a:rPr lang="en-PH" sz="2800" b="1" dirty="0" smtClean="0">
                  <a:latin typeface="Supria Sans Cond Medium Oblique" panose="020B06060302030C0203" pitchFamily="34" charset="0"/>
                  <a:ea typeface="Roboto Condensed Bold" pitchFamily="2" charset="0"/>
                </a:rPr>
                <a:t>system.</a:t>
              </a:r>
              <a:endParaRPr lang="en-PH" sz="2800" b="1" dirty="0">
                <a:latin typeface="Supria Sans Cond Medium Oblique" panose="020B06060302030C0203" pitchFamily="34" charset="0"/>
                <a:ea typeface="Roboto Condensed Bold" pitchFamily="2" charset="0"/>
              </a:endParaRPr>
            </a:p>
          </p:txBody>
        </p:sp>
      </p:grpSp>
      <p:grpSp>
        <p:nvGrpSpPr>
          <p:cNvPr id="15" name="Group 14"/>
          <p:cNvGrpSpPr/>
          <p:nvPr/>
        </p:nvGrpSpPr>
        <p:grpSpPr>
          <a:xfrm>
            <a:off x="6206146" y="3097138"/>
            <a:ext cx="5146480" cy="1474863"/>
            <a:chOff x="296816" y="3546379"/>
            <a:chExt cx="4165068" cy="558987"/>
          </a:xfrm>
        </p:grpSpPr>
        <p:sp>
          <p:nvSpPr>
            <p:cNvPr id="16" name="Rectangle 15"/>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359512" y="3564642"/>
              <a:ext cx="4049248" cy="510488"/>
            </a:xfrm>
            <a:prstGeom prst="rect">
              <a:avLst/>
            </a:prstGeom>
            <a:noFill/>
          </p:spPr>
          <p:txBody>
            <a:bodyPr wrap="square" rtlCol="0" anchor="ctr" anchorCtr="0">
              <a:noAutofit/>
            </a:bodyPr>
            <a:lstStyle/>
            <a:p>
              <a:pPr algn="ctr"/>
              <a:r>
                <a:rPr lang="en-PH" dirty="0">
                  <a:latin typeface="Supria Sans Cond Light" panose="020B0306030203050203" pitchFamily="34" charset="0"/>
                  <a:ea typeface="Roboto Condensed Bold" pitchFamily="2" charset="0"/>
                  <a:cs typeface="Arial" panose="020B0604020202020204" pitchFamily="34" charset="0"/>
                </a:rPr>
                <a:t>Identifying the data source that will be used in the information extraction will help in choosing appropriate pre-processing techniques and algorithms.</a:t>
              </a:r>
              <a:endParaRPr lang="en-US" dirty="0">
                <a:latin typeface="Supria Sans Cond Light" panose="020B0306030203050203" pitchFamily="34" charset="0"/>
                <a:ea typeface="Roboto Condensed Bold" pitchFamily="2" charset="0"/>
                <a:cs typeface="Arial" panose="020B0604020202020204" pitchFamily="34" charset="0"/>
              </a:endParaRPr>
            </a:p>
          </p:txBody>
        </p:sp>
      </p:grpSp>
      <p:grpSp>
        <p:nvGrpSpPr>
          <p:cNvPr id="18" name="Group 17"/>
          <p:cNvGrpSpPr/>
          <p:nvPr/>
        </p:nvGrpSpPr>
        <p:grpSpPr>
          <a:xfrm>
            <a:off x="6206146" y="1845106"/>
            <a:ext cx="5146480" cy="1212420"/>
            <a:chOff x="296816" y="3546379"/>
            <a:chExt cx="4165068" cy="558987"/>
          </a:xfrm>
        </p:grpSpPr>
        <p:sp>
          <p:nvSpPr>
            <p:cNvPr id="19" name="Rectangle 1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2" y="3564642"/>
              <a:ext cx="4049248" cy="510488"/>
            </a:xfrm>
            <a:prstGeom prst="rect">
              <a:avLst/>
            </a:prstGeom>
            <a:noFill/>
          </p:spPr>
          <p:txBody>
            <a:bodyPr wrap="square" rtlCol="0" anchor="ctr" anchorCtr="0">
              <a:noAutofit/>
            </a:bodyPr>
            <a:lstStyle/>
            <a:p>
              <a:pPr algn="ctr"/>
              <a:r>
                <a:rPr lang="en-PH" sz="2000" dirty="0">
                  <a:latin typeface="Supria Sans Cond Light" panose="020B0306030203050203" pitchFamily="34" charset="0"/>
                  <a:ea typeface="Roboto Condensed Bold" pitchFamily="2" charset="0"/>
                </a:rPr>
                <a:t>Example of data source: Facebook and Twitter.</a:t>
              </a:r>
            </a:p>
          </p:txBody>
        </p:sp>
      </p:grpSp>
    </p:spTree>
    <p:extLst>
      <p:ext uri="{BB962C8B-B14F-4D97-AF65-F5344CB8AC3E}">
        <p14:creationId xmlns:p14="http://schemas.microsoft.com/office/powerpoint/2010/main" val="3840950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EF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The Objectives &amp; Scope and Limitations of the Research</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Specific Objectives – Scope and Limitations</a:t>
            </a:r>
            <a:endParaRPr lang="en-PH" sz="3600" dirty="0">
              <a:latin typeface="Supria Sans Cond Bold" panose="020B0806030203050203" pitchFamily="34" charset="0"/>
            </a:endParaRPr>
          </a:p>
        </p:txBody>
      </p:sp>
      <p:grpSp>
        <p:nvGrpSpPr>
          <p:cNvPr id="13" name="Group 12"/>
          <p:cNvGrpSpPr/>
          <p:nvPr/>
        </p:nvGrpSpPr>
        <p:grpSpPr>
          <a:xfrm>
            <a:off x="769580" y="1818708"/>
            <a:ext cx="5026103" cy="2880361"/>
            <a:chOff x="296816" y="3546379"/>
            <a:chExt cx="4165068" cy="558987"/>
          </a:xfrm>
        </p:grpSpPr>
        <p:sp>
          <p:nvSpPr>
            <p:cNvPr id="14" name="Rectangle 13"/>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359512" y="3564642"/>
              <a:ext cx="4049248" cy="510488"/>
            </a:xfrm>
            <a:prstGeom prst="rect">
              <a:avLst/>
            </a:prstGeom>
            <a:noFill/>
          </p:spPr>
          <p:txBody>
            <a:bodyPr wrap="square" rtlCol="0" anchor="ctr" anchorCtr="0">
              <a:noAutofit/>
            </a:bodyPr>
            <a:lstStyle/>
            <a:p>
              <a:pPr algn="ctr"/>
              <a:r>
                <a:rPr lang="en-PH" sz="2800" b="1" dirty="0">
                  <a:latin typeface="Supria Sans Cond Medium Oblique" panose="020B06060302030C0203" pitchFamily="34" charset="0"/>
                  <a:ea typeface="Roboto Condensed Bold" pitchFamily="2" charset="0"/>
                </a:rPr>
                <a:t>To review different natural language processing techniques that will pre-process data for the information extraction system.</a:t>
              </a:r>
            </a:p>
          </p:txBody>
        </p:sp>
      </p:grpSp>
      <p:grpSp>
        <p:nvGrpSpPr>
          <p:cNvPr id="16" name="Group 15"/>
          <p:cNvGrpSpPr/>
          <p:nvPr/>
        </p:nvGrpSpPr>
        <p:grpSpPr>
          <a:xfrm>
            <a:off x="5997388" y="1818707"/>
            <a:ext cx="5392271" cy="2880361"/>
            <a:chOff x="296816" y="3546379"/>
            <a:chExt cx="4165068" cy="558987"/>
          </a:xfrm>
        </p:grpSpPr>
        <p:sp>
          <p:nvSpPr>
            <p:cNvPr id="17" name="Rectangle 16"/>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359512" y="3564642"/>
              <a:ext cx="4049248" cy="510488"/>
            </a:xfrm>
            <a:prstGeom prst="rect">
              <a:avLst/>
            </a:prstGeom>
            <a:noFill/>
          </p:spPr>
          <p:txBody>
            <a:bodyPr wrap="square" rtlCol="0" anchor="ctr" anchorCtr="0">
              <a:noAutofit/>
            </a:bodyPr>
            <a:lstStyle/>
            <a:p>
              <a:pPr algn="ctr"/>
              <a:r>
                <a:rPr lang="en-PH" sz="2400" dirty="0">
                  <a:latin typeface="Supria Sans Cond Light" panose="020B0306030203050203" pitchFamily="34" charset="0"/>
                  <a:ea typeface="Roboto Condensed Bold" pitchFamily="2" charset="0"/>
                </a:rPr>
                <a:t>Examples of the NLP techniques: text classification </a:t>
              </a:r>
              <a:r>
                <a:rPr lang="en-PH" sz="2400" dirty="0" smtClean="0">
                  <a:latin typeface="Supria Sans Cond Light" panose="020B0306030203050203" pitchFamily="34" charset="0"/>
                  <a:ea typeface="Roboto Condensed Bold" pitchFamily="2" charset="0"/>
                </a:rPr>
                <a:t>and </a:t>
              </a:r>
              <a:r>
                <a:rPr lang="en-PH" sz="2400" dirty="0">
                  <a:latin typeface="Supria Sans Cond Light" panose="020B0306030203050203" pitchFamily="34" charset="0"/>
                  <a:ea typeface="Roboto Condensed Bold" pitchFamily="2" charset="0"/>
                </a:rPr>
                <a:t>text normalization.</a:t>
              </a:r>
              <a:endParaRPr lang="en-US" sz="2400" dirty="0">
                <a:latin typeface="Supria Sans Cond Light" panose="020B0306030203050203" pitchFamily="34" charset="0"/>
                <a:ea typeface="Roboto Condensed Bold" pitchFamily="2" charset="0"/>
              </a:endParaRPr>
            </a:p>
          </p:txBody>
        </p:sp>
      </p:grpSp>
    </p:spTree>
    <p:extLst>
      <p:ext uri="{BB962C8B-B14F-4D97-AF65-F5344CB8AC3E}">
        <p14:creationId xmlns:p14="http://schemas.microsoft.com/office/powerpoint/2010/main" val="1080155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EF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The Objectives &amp; Scope and Limitations of the Research</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Specific Objectives – Scope and Limitations</a:t>
            </a:r>
            <a:endParaRPr lang="en-PH" sz="3600" dirty="0">
              <a:latin typeface="Supria Sans Cond Bold" panose="020B0806030203050203" pitchFamily="34" charset="0"/>
            </a:endParaRPr>
          </a:p>
        </p:txBody>
      </p:sp>
      <p:grpSp>
        <p:nvGrpSpPr>
          <p:cNvPr id="13" name="Group 12"/>
          <p:cNvGrpSpPr/>
          <p:nvPr/>
        </p:nvGrpSpPr>
        <p:grpSpPr>
          <a:xfrm>
            <a:off x="769580" y="1818708"/>
            <a:ext cx="5026103" cy="2880361"/>
            <a:chOff x="296816" y="3546379"/>
            <a:chExt cx="4165068" cy="558987"/>
          </a:xfrm>
        </p:grpSpPr>
        <p:sp>
          <p:nvSpPr>
            <p:cNvPr id="14" name="Rectangle 13"/>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359512" y="3564642"/>
              <a:ext cx="4049248" cy="510488"/>
            </a:xfrm>
            <a:prstGeom prst="rect">
              <a:avLst/>
            </a:prstGeom>
            <a:noFill/>
          </p:spPr>
          <p:txBody>
            <a:bodyPr wrap="square" rtlCol="0" anchor="ctr" anchorCtr="0">
              <a:noAutofit/>
            </a:bodyPr>
            <a:lstStyle/>
            <a:p>
              <a:pPr algn="ctr"/>
              <a:r>
                <a:rPr lang="en-US" sz="2800" b="1" dirty="0">
                  <a:latin typeface="Supria Sans Cond Medium Oblique" panose="020B06060302030C0203" pitchFamily="34" charset="0"/>
                  <a:ea typeface="Roboto Condensed Bold" pitchFamily="2" charset="0"/>
                </a:rPr>
                <a:t>To review different information extraction techniques.</a:t>
              </a:r>
              <a:endParaRPr lang="en-PH" sz="2800" b="1" dirty="0">
                <a:latin typeface="Supria Sans Cond Medium Oblique" panose="020B06060302030C0203" pitchFamily="34" charset="0"/>
                <a:ea typeface="Roboto Condensed Bold" pitchFamily="2" charset="0"/>
              </a:endParaRPr>
            </a:p>
          </p:txBody>
        </p:sp>
      </p:grpSp>
      <p:grpSp>
        <p:nvGrpSpPr>
          <p:cNvPr id="16" name="Group 15"/>
          <p:cNvGrpSpPr/>
          <p:nvPr/>
        </p:nvGrpSpPr>
        <p:grpSpPr>
          <a:xfrm>
            <a:off x="5997388" y="1818707"/>
            <a:ext cx="5392271" cy="2880361"/>
            <a:chOff x="296816" y="3546379"/>
            <a:chExt cx="4165068" cy="558987"/>
          </a:xfrm>
        </p:grpSpPr>
        <p:sp>
          <p:nvSpPr>
            <p:cNvPr id="17" name="Rectangle 16"/>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359512" y="3564642"/>
              <a:ext cx="4049248" cy="510488"/>
            </a:xfrm>
            <a:prstGeom prst="rect">
              <a:avLst/>
            </a:prstGeom>
            <a:noFill/>
          </p:spPr>
          <p:txBody>
            <a:bodyPr wrap="square" rtlCol="0" anchor="ctr" anchorCtr="0">
              <a:noAutofit/>
            </a:bodyPr>
            <a:lstStyle/>
            <a:p>
              <a:pPr algn="ctr"/>
              <a:r>
                <a:rPr lang="en-PH" sz="2400" dirty="0">
                  <a:latin typeface="Supria Sans Cond Light" panose="020B0306030203050203" pitchFamily="34" charset="0"/>
                  <a:ea typeface="Roboto Condensed Bold" pitchFamily="2" charset="0"/>
                </a:rPr>
                <a:t>Examples of IE techniques: Named Entity Recognition (NER), lexical analysis, and coreference analysis.</a:t>
              </a:r>
              <a:endParaRPr lang="en-US" sz="2400" dirty="0">
                <a:latin typeface="Supria Sans Cond Light" panose="020B0306030203050203" pitchFamily="34" charset="0"/>
                <a:ea typeface="Roboto Condensed Bold" pitchFamily="2" charset="0"/>
              </a:endParaRPr>
            </a:p>
          </p:txBody>
        </p:sp>
      </p:grpSp>
    </p:spTree>
    <p:extLst>
      <p:ext uri="{BB962C8B-B14F-4D97-AF65-F5344CB8AC3E}">
        <p14:creationId xmlns:p14="http://schemas.microsoft.com/office/powerpoint/2010/main" val="681323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EF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The Objectives &amp; Scope and Limitations of the Research</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Specific Objectives – Scope and Limitations</a:t>
            </a:r>
            <a:endParaRPr lang="en-PH" sz="3600" dirty="0">
              <a:latin typeface="Supria Sans Cond Bold" panose="020B0806030203050203" pitchFamily="34" charset="0"/>
            </a:endParaRPr>
          </a:p>
        </p:txBody>
      </p:sp>
      <p:grpSp>
        <p:nvGrpSpPr>
          <p:cNvPr id="21" name="Group 20"/>
          <p:cNvGrpSpPr/>
          <p:nvPr/>
        </p:nvGrpSpPr>
        <p:grpSpPr>
          <a:xfrm>
            <a:off x="790680" y="1775511"/>
            <a:ext cx="5405809" cy="2965513"/>
            <a:chOff x="296816" y="3546379"/>
            <a:chExt cx="4111944" cy="558987"/>
          </a:xfrm>
        </p:grpSpPr>
        <p:sp>
          <p:nvSpPr>
            <p:cNvPr id="22" name="Rectangle 21"/>
            <p:cNvSpPr/>
            <p:nvPr/>
          </p:nvSpPr>
          <p:spPr>
            <a:xfrm>
              <a:off x="296816" y="3546379"/>
              <a:ext cx="4111944"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359512" y="3564642"/>
              <a:ext cx="4049248" cy="510488"/>
            </a:xfrm>
            <a:prstGeom prst="rect">
              <a:avLst/>
            </a:prstGeom>
            <a:noFill/>
          </p:spPr>
          <p:txBody>
            <a:bodyPr wrap="square" rtlCol="0" anchor="ctr" anchorCtr="0">
              <a:noAutofit/>
            </a:bodyPr>
            <a:lstStyle/>
            <a:p>
              <a:pPr algn="ctr"/>
              <a:r>
                <a:rPr lang="en-PH" sz="2800" b="1" dirty="0">
                  <a:latin typeface="Supria Sans Cond Medium Oblique" panose="020B06060302030C0203" pitchFamily="34" charset="0"/>
                  <a:ea typeface="Roboto Condensed Bold" pitchFamily="2" charset="0"/>
                </a:rPr>
                <a:t>To evaluate existing tools and resources which could be incorporated in the information extraction components of the </a:t>
              </a:r>
              <a:r>
                <a:rPr lang="en-PH" sz="2800" b="1" dirty="0" smtClean="0">
                  <a:latin typeface="Supria Sans Cond Medium Oblique" panose="020B06060302030C0203" pitchFamily="34" charset="0"/>
                  <a:ea typeface="Roboto Condensed Bold" pitchFamily="2" charset="0"/>
                </a:rPr>
                <a:t>system.</a:t>
              </a:r>
              <a:endParaRPr lang="en-PH" sz="2800" b="1" dirty="0">
                <a:latin typeface="Supria Sans Cond Medium Oblique" panose="020B06060302030C0203" pitchFamily="34" charset="0"/>
                <a:ea typeface="Roboto Condensed Bold" pitchFamily="2" charset="0"/>
              </a:endParaRPr>
            </a:p>
          </p:txBody>
        </p:sp>
      </p:grpSp>
      <p:grpSp>
        <p:nvGrpSpPr>
          <p:cNvPr id="24" name="Group 23"/>
          <p:cNvGrpSpPr/>
          <p:nvPr/>
        </p:nvGrpSpPr>
        <p:grpSpPr>
          <a:xfrm>
            <a:off x="6348753" y="3370667"/>
            <a:ext cx="5027459" cy="1371600"/>
            <a:chOff x="296816" y="3546379"/>
            <a:chExt cx="4218879" cy="558987"/>
          </a:xfrm>
        </p:grpSpPr>
        <p:sp>
          <p:nvSpPr>
            <p:cNvPr id="25" name="Rectangle 24"/>
            <p:cNvSpPr/>
            <p:nvPr/>
          </p:nvSpPr>
          <p:spPr>
            <a:xfrm>
              <a:off x="296816" y="3546379"/>
              <a:ext cx="4218879"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359512" y="3564642"/>
              <a:ext cx="4049248" cy="510488"/>
            </a:xfrm>
            <a:prstGeom prst="rect">
              <a:avLst/>
            </a:prstGeom>
            <a:noFill/>
          </p:spPr>
          <p:txBody>
            <a:bodyPr wrap="square" rtlCol="0" anchor="ctr" anchorCtr="0">
              <a:noAutofit/>
            </a:bodyPr>
            <a:lstStyle/>
            <a:p>
              <a:pPr algn="ctr"/>
              <a:r>
                <a:rPr lang="en-PH" sz="2200" dirty="0">
                  <a:latin typeface="Supria Sans Cond Light" panose="020B0306030203050203" pitchFamily="34" charset="0"/>
                  <a:ea typeface="Roboto Condensed Bold" pitchFamily="2" charset="0"/>
                </a:rPr>
                <a:t>Examples of NLP </a:t>
              </a:r>
              <a:r>
                <a:rPr lang="en-PH" sz="2200" dirty="0" smtClean="0">
                  <a:latin typeface="Supria Sans Cond Light" panose="020B0306030203050203" pitchFamily="34" charset="0"/>
                  <a:ea typeface="Roboto Condensed Bold" pitchFamily="2" charset="0"/>
                </a:rPr>
                <a:t>tools:</a:t>
              </a:r>
            </a:p>
            <a:p>
              <a:pPr algn="ctr"/>
              <a:r>
                <a:rPr lang="en-PH" sz="2200" dirty="0" smtClean="0">
                  <a:latin typeface="Supria Sans Cond Light" panose="020B0306030203050203" pitchFamily="34" charset="0"/>
                  <a:ea typeface="Roboto Condensed Bold" pitchFamily="2" charset="0"/>
                </a:rPr>
                <a:t>OpenNLP </a:t>
              </a:r>
              <a:r>
                <a:rPr lang="en-PH" sz="2200" dirty="0">
                  <a:latin typeface="Supria Sans Cond Light" panose="020B0306030203050203" pitchFamily="34" charset="0"/>
                  <a:ea typeface="Roboto Condensed Bold" pitchFamily="2" charset="0"/>
                </a:rPr>
                <a:t>and </a:t>
              </a:r>
              <a:r>
                <a:rPr lang="en-PH" sz="2200" dirty="0" smtClean="0">
                  <a:latin typeface="Supria Sans Cond Light" panose="020B0306030203050203" pitchFamily="34" charset="0"/>
                  <a:ea typeface="Roboto Condensed Bold" pitchFamily="2" charset="0"/>
                </a:rPr>
                <a:t>LingPipe.</a:t>
              </a:r>
              <a:endParaRPr lang="en-US" sz="2200" dirty="0">
                <a:latin typeface="Supria Sans Cond Light" panose="020B0306030203050203" pitchFamily="34" charset="0"/>
                <a:ea typeface="Roboto Condensed Bold" pitchFamily="2" charset="0"/>
              </a:endParaRPr>
            </a:p>
          </p:txBody>
        </p:sp>
      </p:grpSp>
      <p:grpSp>
        <p:nvGrpSpPr>
          <p:cNvPr id="27" name="Group 26"/>
          <p:cNvGrpSpPr/>
          <p:nvPr/>
        </p:nvGrpSpPr>
        <p:grpSpPr>
          <a:xfrm>
            <a:off x="6348753" y="1775511"/>
            <a:ext cx="5027459" cy="1411940"/>
            <a:chOff x="296816" y="3546379"/>
            <a:chExt cx="4165068" cy="558987"/>
          </a:xfrm>
        </p:grpSpPr>
        <p:sp>
          <p:nvSpPr>
            <p:cNvPr id="28" name="Rectangle 27"/>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359512" y="3564642"/>
              <a:ext cx="4049248" cy="510488"/>
            </a:xfrm>
            <a:prstGeom prst="rect">
              <a:avLst/>
            </a:prstGeom>
            <a:noFill/>
          </p:spPr>
          <p:txBody>
            <a:bodyPr wrap="square" rtlCol="0" anchor="ctr" anchorCtr="0">
              <a:noAutofit/>
            </a:bodyPr>
            <a:lstStyle/>
            <a:p>
              <a:pPr algn="ctr"/>
              <a:r>
                <a:rPr lang="en-PH" sz="2200" dirty="0">
                  <a:latin typeface="Supria Sans Cond Light" panose="020B0306030203050203" pitchFamily="34" charset="0"/>
                  <a:ea typeface="Roboto Condensed Bold" pitchFamily="2" charset="0"/>
                </a:rPr>
                <a:t>Existing tools that will be used in building the information extraction system will be reviewed and </a:t>
              </a:r>
              <a:r>
                <a:rPr lang="en-PH" sz="2200" dirty="0" smtClean="0">
                  <a:latin typeface="Supria Sans Cond Light" panose="020B0306030203050203" pitchFamily="34" charset="0"/>
                  <a:ea typeface="Roboto Condensed Bold" pitchFamily="2" charset="0"/>
                </a:rPr>
                <a:t>evaluated.</a:t>
              </a:r>
              <a:endParaRPr lang="en-PH" sz="2200" dirty="0">
                <a:latin typeface="Supria Sans Cond Light" panose="020B0306030203050203" pitchFamily="34" charset="0"/>
                <a:ea typeface="Roboto Condensed Bold" pitchFamily="2" charset="0"/>
              </a:endParaRPr>
            </a:p>
          </p:txBody>
        </p:sp>
      </p:grpSp>
    </p:spTree>
    <p:extLst>
      <p:ext uri="{BB962C8B-B14F-4D97-AF65-F5344CB8AC3E}">
        <p14:creationId xmlns:p14="http://schemas.microsoft.com/office/powerpoint/2010/main" val="236611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EF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The Objectives &amp; Scope and Limitations of the Research</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Specific Objectives – Scope and Limitations</a:t>
            </a:r>
            <a:endParaRPr lang="en-PH" sz="3600" dirty="0">
              <a:latin typeface="Supria Sans Cond Bold" panose="020B0806030203050203" pitchFamily="34" charset="0"/>
            </a:endParaRPr>
          </a:p>
        </p:txBody>
      </p:sp>
      <p:grpSp>
        <p:nvGrpSpPr>
          <p:cNvPr id="13" name="Group 12"/>
          <p:cNvGrpSpPr/>
          <p:nvPr/>
        </p:nvGrpSpPr>
        <p:grpSpPr>
          <a:xfrm>
            <a:off x="769580" y="1818708"/>
            <a:ext cx="5026103" cy="2880361"/>
            <a:chOff x="296816" y="3546379"/>
            <a:chExt cx="4165068" cy="558987"/>
          </a:xfrm>
        </p:grpSpPr>
        <p:sp>
          <p:nvSpPr>
            <p:cNvPr id="14" name="Rectangle 13"/>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359512" y="3564642"/>
              <a:ext cx="4049248" cy="510488"/>
            </a:xfrm>
            <a:prstGeom prst="rect">
              <a:avLst/>
            </a:prstGeom>
            <a:noFill/>
          </p:spPr>
          <p:txBody>
            <a:bodyPr wrap="square" rtlCol="0" anchor="ctr" anchorCtr="0">
              <a:noAutofit/>
            </a:bodyPr>
            <a:lstStyle/>
            <a:p>
              <a:pPr algn="ctr"/>
              <a:r>
                <a:rPr lang="en-PH" sz="2800" b="1" dirty="0">
                  <a:latin typeface="Supria Sans Cond Medium Oblique" panose="020B06060302030C0203" pitchFamily="34" charset="0"/>
                  <a:ea typeface="Roboto Condensed Bold" pitchFamily="2" charset="0"/>
                </a:rPr>
                <a:t>To determine the metrics for evaluating the information extraction </a:t>
              </a:r>
              <a:r>
                <a:rPr lang="en-PH" sz="2800" b="1" dirty="0" smtClean="0">
                  <a:latin typeface="Supria Sans Cond Medium Oblique" panose="020B06060302030C0203" pitchFamily="34" charset="0"/>
                  <a:ea typeface="Roboto Condensed Bold" pitchFamily="2" charset="0"/>
                </a:rPr>
                <a:t>system.</a:t>
              </a:r>
              <a:endParaRPr lang="en-PH" sz="2800" b="1" dirty="0">
                <a:latin typeface="Supria Sans Cond Medium Oblique" panose="020B06060302030C0203" pitchFamily="34" charset="0"/>
                <a:ea typeface="Roboto Condensed Bold" pitchFamily="2" charset="0"/>
              </a:endParaRPr>
            </a:p>
          </p:txBody>
        </p:sp>
      </p:grpSp>
      <p:grpSp>
        <p:nvGrpSpPr>
          <p:cNvPr id="16" name="Group 15"/>
          <p:cNvGrpSpPr/>
          <p:nvPr/>
        </p:nvGrpSpPr>
        <p:grpSpPr>
          <a:xfrm>
            <a:off x="5997388" y="1818707"/>
            <a:ext cx="5392271" cy="2880361"/>
            <a:chOff x="296816" y="3546379"/>
            <a:chExt cx="4165068" cy="558987"/>
          </a:xfrm>
        </p:grpSpPr>
        <p:sp>
          <p:nvSpPr>
            <p:cNvPr id="17" name="Rectangle 16"/>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359512" y="3564642"/>
              <a:ext cx="4049248" cy="510488"/>
            </a:xfrm>
            <a:prstGeom prst="rect">
              <a:avLst/>
            </a:prstGeom>
            <a:noFill/>
          </p:spPr>
          <p:txBody>
            <a:bodyPr wrap="square" rtlCol="0" anchor="ctr" anchorCtr="0">
              <a:noAutofit/>
            </a:bodyPr>
            <a:lstStyle/>
            <a:p>
              <a:pPr algn="ctr"/>
              <a:r>
                <a:rPr lang="en-PH" sz="2400" dirty="0">
                  <a:latin typeface="Supria Sans Cond Light" panose="020B0306030203050203" pitchFamily="34" charset="0"/>
                  <a:ea typeface="Roboto Condensed Bold" pitchFamily="2" charset="0"/>
                </a:rPr>
                <a:t>In order to evaluate the information extraction system, the research will determine the metrics to measure the system’s </a:t>
              </a:r>
              <a:r>
                <a:rPr lang="en-PH" sz="2400" dirty="0" smtClean="0">
                  <a:latin typeface="Supria Sans Cond Light" panose="020B0306030203050203" pitchFamily="34" charset="0"/>
                  <a:ea typeface="Roboto Condensed Bold" pitchFamily="2" charset="0"/>
                </a:rPr>
                <a:t>performance.</a:t>
              </a:r>
              <a:endParaRPr lang="en-US" sz="2400" dirty="0">
                <a:latin typeface="Supria Sans Cond Light" panose="020B0306030203050203" pitchFamily="34" charset="0"/>
                <a:ea typeface="Roboto Condensed Bold" pitchFamily="2" charset="0"/>
              </a:endParaRPr>
            </a:p>
          </p:txBody>
        </p:sp>
      </p:grpSp>
    </p:spTree>
    <p:extLst>
      <p:ext uri="{BB962C8B-B14F-4D97-AF65-F5344CB8AC3E}">
        <p14:creationId xmlns:p14="http://schemas.microsoft.com/office/powerpoint/2010/main" val="474238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EF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a:latin typeface="Supria Sans Cond Medium Oblique" panose="020B06060302030C0203" pitchFamily="34" charset="0"/>
              </a:rPr>
              <a:t> </a:t>
            </a:r>
            <a:r>
              <a:rPr lang="en-PH" sz="4000" dirty="0" smtClean="0">
                <a:latin typeface="Supria Sans Cond Medium Oblique" panose="020B06060302030C0203" pitchFamily="34" charset="0"/>
              </a:rPr>
              <a:t> Theoretical Framework</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Information Extraction</a:t>
            </a:r>
            <a:endParaRPr lang="en-PH" sz="3600" dirty="0">
              <a:latin typeface="Supria Sans Cond Bold" panose="020B0806030203050203" pitchFamily="34" charset="0"/>
            </a:endParaRPr>
          </a:p>
        </p:txBody>
      </p:sp>
      <p:sp>
        <p:nvSpPr>
          <p:cNvPr id="2" name="Rectangle 1"/>
          <p:cNvSpPr/>
          <p:nvPr/>
        </p:nvSpPr>
        <p:spPr>
          <a:xfrm>
            <a:off x="721660" y="1887486"/>
            <a:ext cx="10748682" cy="2554545"/>
          </a:xfrm>
          <a:prstGeom prst="rect">
            <a:avLst/>
          </a:prstGeom>
        </p:spPr>
        <p:txBody>
          <a:bodyPr wrap="square">
            <a:spAutoFit/>
          </a:bodyPr>
          <a:lstStyle/>
          <a:p>
            <a:r>
              <a:rPr lang="en-US" sz="4000" b="1" dirty="0">
                <a:solidFill>
                  <a:srgbClr val="EFC94C"/>
                </a:solidFill>
                <a:latin typeface="Supria Sans Cond Bold Oblique" panose="020B08060302030C0203" pitchFamily="34" charset="0"/>
                <a:ea typeface="Roboto Condensed Bold" pitchFamily="2" charset="0"/>
              </a:rPr>
              <a:t>Information extraction</a:t>
            </a:r>
            <a:r>
              <a:rPr lang="en-US" sz="4000" dirty="0">
                <a:solidFill>
                  <a:srgbClr val="EFC94C"/>
                </a:solidFill>
                <a:latin typeface="Supria Sans Cond Bold Oblique" panose="020B08060302030C0203" pitchFamily="34" charset="0"/>
                <a:ea typeface="Roboto Condensed Bold" pitchFamily="2" charset="0"/>
              </a:rPr>
              <a:t> </a:t>
            </a:r>
            <a:r>
              <a:rPr lang="en-US" sz="4000" dirty="0">
                <a:solidFill>
                  <a:schemeClr val="tx1">
                    <a:lumMod val="75000"/>
                    <a:lumOff val="25000"/>
                  </a:schemeClr>
                </a:solidFill>
                <a:latin typeface="Supria Sans Cond Medium Oblique" panose="020B06060302030C0203" pitchFamily="34" charset="0"/>
                <a:ea typeface="Roboto Condensed Bold" pitchFamily="2" charset="0"/>
              </a:rPr>
              <a:t>is the identification of class of events or relationship and the extraction of relevant arguments of the event or relationship inside a natural language (Grisham, 1997).</a:t>
            </a:r>
          </a:p>
        </p:txBody>
      </p:sp>
    </p:spTree>
    <p:extLst>
      <p:ext uri="{BB962C8B-B14F-4D97-AF65-F5344CB8AC3E}">
        <p14:creationId xmlns:p14="http://schemas.microsoft.com/office/powerpoint/2010/main" val="2712424290"/>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4134" y="1253067"/>
            <a:ext cx="11717867" cy="2980267"/>
          </a:xfrm>
        </p:spPr>
        <p:txBody>
          <a:bodyPr/>
          <a:lstStyle/>
          <a:p>
            <a:pPr marL="571500" indent="-571500">
              <a:buClr>
                <a:srgbClr val="EFC94C"/>
              </a:buClr>
              <a:buFont typeface="+mj-lt"/>
              <a:buAutoNum type="romanUcPeriod"/>
            </a:pPr>
            <a:endParaRPr lang="en-PH" sz="4800" dirty="0" smtClean="0">
              <a:latin typeface="Supria Sans Cond Light" panose="020B0306030203050203" pitchFamily="34" charset="0"/>
            </a:endParaRPr>
          </a:p>
          <a:p>
            <a:pPr marL="571500" indent="-571500">
              <a:buClr>
                <a:srgbClr val="EFC94C"/>
              </a:buClr>
              <a:buFont typeface="+mj-lt"/>
              <a:buAutoNum type="romanUcPeriod"/>
            </a:pPr>
            <a:r>
              <a:rPr lang="en-PH" sz="4000" dirty="0" smtClean="0">
                <a:solidFill>
                  <a:schemeClr val="tx1">
                    <a:lumMod val="75000"/>
                    <a:lumOff val="25000"/>
                  </a:schemeClr>
                </a:solidFill>
                <a:latin typeface="Supria Sans Cond Light" panose="020B0306030203050203" pitchFamily="34" charset="0"/>
              </a:rPr>
              <a:t>Overview of the Current State of Technology</a:t>
            </a:r>
          </a:p>
          <a:p>
            <a:pPr marL="571500" indent="-571500">
              <a:buClr>
                <a:srgbClr val="EFC94C"/>
              </a:buClr>
              <a:buFont typeface="+mj-lt"/>
              <a:buAutoNum type="romanUcPeriod"/>
            </a:pPr>
            <a:r>
              <a:rPr lang="en-PH" sz="4000" dirty="0" smtClean="0">
                <a:solidFill>
                  <a:schemeClr val="tx1">
                    <a:lumMod val="75000"/>
                    <a:lumOff val="25000"/>
                  </a:schemeClr>
                </a:solidFill>
                <a:latin typeface="Supria Sans Cond Light" panose="020B0306030203050203" pitchFamily="34" charset="0"/>
              </a:rPr>
              <a:t>Objectives &amp; Scope and Limitations</a:t>
            </a:r>
          </a:p>
          <a:p>
            <a:pPr marL="571500" indent="-571500">
              <a:buClr>
                <a:srgbClr val="EFC94C"/>
              </a:buClr>
              <a:buFont typeface="+mj-lt"/>
              <a:buAutoNum type="romanUcPeriod"/>
            </a:pPr>
            <a:r>
              <a:rPr lang="en-PH" sz="4000" dirty="0" smtClean="0">
                <a:solidFill>
                  <a:schemeClr val="tx1">
                    <a:lumMod val="75000"/>
                    <a:lumOff val="25000"/>
                  </a:schemeClr>
                </a:solidFill>
                <a:latin typeface="Supria Sans Cond Light" panose="020B0306030203050203" pitchFamily="34" charset="0"/>
              </a:rPr>
              <a:t>Theoretical Framework</a:t>
            </a:r>
          </a:p>
          <a:p>
            <a:endParaRPr lang="en-PH" dirty="0"/>
          </a:p>
        </p:txBody>
      </p:sp>
      <p:sp>
        <p:nvSpPr>
          <p:cNvPr id="4" name="Rectangle 3"/>
          <p:cNvSpPr/>
          <p:nvPr/>
        </p:nvSpPr>
        <p:spPr>
          <a:xfrm>
            <a:off x="1" y="5146766"/>
            <a:ext cx="12192000" cy="1711234"/>
          </a:xfrm>
          <a:prstGeom prst="rect">
            <a:avLst/>
          </a:prstGeom>
          <a:solidFill>
            <a:srgbClr val="EF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8000" dirty="0" smtClean="0"/>
              <a:t>  </a:t>
            </a:r>
            <a:r>
              <a:rPr lang="en-PH" sz="8000" dirty="0" smtClean="0">
                <a:latin typeface="Supria Sans Cond Heavy" panose="020B0906030203050203" pitchFamily="34" charset="0"/>
              </a:rPr>
              <a:t>Outline</a:t>
            </a:r>
            <a:endParaRPr lang="en-PH" sz="8000" dirty="0">
              <a:latin typeface="Supria Sans Cond Heavy" panose="020B0906030203050203" pitchFamily="34" charset="0"/>
            </a:endParaRPr>
          </a:p>
        </p:txBody>
      </p:sp>
    </p:spTree>
    <p:extLst>
      <p:ext uri="{BB962C8B-B14F-4D97-AF65-F5344CB8AC3E}">
        <p14:creationId xmlns:p14="http://schemas.microsoft.com/office/powerpoint/2010/main" val="2220928475"/>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EF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a:latin typeface="Supria Sans Cond Medium Oblique" panose="020B06060302030C0203" pitchFamily="34" charset="0"/>
              </a:rPr>
              <a:t> </a:t>
            </a:r>
            <a:r>
              <a:rPr lang="en-PH" sz="4000" dirty="0" smtClean="0">
                <a:latin typeface="Supria Sans Cond Medium Oblique" panose="020B06060302030C0203" pitchFamily="34" charset="0"/>
              </a:rPr>
              <a:t> Theoretical Framework</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Information Extraction Modules</a:t>
            </a:r>
            <a:endParaRPr lang="en-PH" sz="3600" dirty="0">
              <a:latin typeface="Supria Sans Cond Bold" panose="020B0806030203050203" pitchFamily="34" charset="0"/>
            </a:endParaRPr>
          </a:p>
        </p:txBody>
      </p:sp>
      <p:grpSp>
        <p:nvGrpSpPr>
          <p:cNvPr id="5" name="Group 4"/>
          <p:cNvGrpSpPr/>
          <p:nvPr/>
        </p:nvGrpSpPr>
        <p:grpSpPr>
          <a:xfrm>
            <a:off x="4347868" y="1849780"/>
            <a:ext cx="3528617" cy="841248"/>
            <a:chOff x="296816" y="3546379"/>
            <a:chExt cx="4165068" cy="558987"/>
          </a:xfrm>
        </p:grpSpPr>
        <p:sp>
          <p:nvSpPr>
            <p:cNvPr id="6" name="Rectangle 5"/>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59512" y="3564642"/>
              <a:ext cx="4049248" cy="510488"/>
            </a:xfrm>
            <a:prstGeom prst="rect">
              <a:avLst/>
            </a:prstGeom>
            <a:noFill/>
          </p:spPr>
          <p:txBody>
            <a:bodyPr wrap="square" rtlCol="0" anchor="ctr" anchorCtr="0">
              <a:noAutofit/>
            </a:bodyPr>
            <a:lstStyle/>
            <a:p>
              <a:pPr algn="ctr"/>
              <a:r>
                <a:rPr lang="en-PH" sz="2000" b="1" dirty="0" smtClean="0">
                  <a:latin typeface="Supria Sans Cond Bold Oblique" panose="020B08060302030C0203" pitchFamily="34" charset="0"/>
                  <a:ea typeface="Roboto Condensed Bold" pitchFamily="2" charset="0"/>
                </a:rPr>
                <a:t>TOKENIZER</a:t>
              </a:r>
              <a:endParaRPr lang="en-US" sz="2000" b="1" dirty="0">
                <a:latin typeface="Supria Sans Cond Bold Oblique" panose="020B08060302030C0203" pitchFamily="34" charset="0"/>
                <a:ea typeface="Roboto Condensed Bold" pitchFamily="2" charset="0"/>
              </a:endParaRPr>
            </a:p>
          </p:txBody>
        </p:sp>
      </p:grpSp>
      <p:grpSp>
        <p:nvGrpSpPr>
          <p:cNvPr id="9" name="Group 8"/>
          <p:cNvGrpSpPr/>
          <p:nvPr/>
        </p:nvGrpSpPr>
        <p:grpSpPr>
          <a:xfrm>
            <a:off x="4347868" y="2879276"/>
            <a:ext cx="3528617" cy="841248"/>
            <a:chOff x="296816" y="3546379"/>
            <a:chExt cx="4165068" cy="558987"/>
          </a:xfrm>
        </p:grpSpPr>
        <p:sp>
          <p:nvSpPr>
            <p:cNvPr id="10" name="Rectangle 9"/>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59512" y="3564642"/>
              <a:ext cx="4049248" cy="510488"/>
            </a:xfrm>
            <a:prstGeom prst="rect">
              <a:avLst/>
            </a:prstGeom>
            <a:noFill/>
          </p:spPr>
          <p:txBody>
            <a:bodyPr wrap="square" rtlCol="0" anchor="ctr" anchorCtr="0">
              <a:noAutofit/>
            </a:bodyPr>
            <a:lstStyle/>
            <a:p>
              <a:pPr algn="ctr"/>
              <a:r>
                <a:rPr lang="en-PH" sz="2000" b="1" dirty="0" smtClean="0">
                  <a:latin typeface="Supria Sans Cond Bold Oblique" panose="020B08060302030C0203" pitchFamily="34" charset="0"/>
                  <a:ea typeface="Roboto Condensed Bold" pitchFamily="2" charset="0"/>
                </a:rPr>
                <a:t>NORMALIZER</a:t>
              </a:r>
              <a:endParaRPr lang="en-US" sz="2000" b="1" dirty="0">
                <a:latin typeface="Supria Sans Cond Bold Oblique" panose="020B08060302030C0203" pitchFamily="34" charset="0"/>
                <a:ea typeface="Roboto Condensed Bold" pitchFamily="2" charset="0"/>
              </a:endParaRPr>
            </a:p>
          </p:txBody>
        </p:sp>
      </p:grpSp>
      <p:grpSp>
        <p:nvGrpSpPr>
          <p:cNvPr id="12" name="Group 11"/>
          <p:cNvGrpSpPr/>
          <p:nvPr/>
        </p:nvGrpSpPr>
        <p:grpSpPr>
          <a:xfrm>
            <a:off x="4347867" y="3895276"/>
            <a:ext cx="3528617" cy="841248"/>
            <a:chOff x="296816" y="3546379"/>
            <a:chExt cx="4165068" cy="558987"/>
          </a:xfrm>
        </p:grpSpPr>
        <p:sp>
          <p:nvSpPr>
            <p:cNvPr id="13" name="Rectangle 12"/>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59512" y="3564642"/>
              <a:ext cx="4049248" cy="510488"/>
            </a:xfrm>
            <a:prstGeom prst="rect">
              <a:avLst/>
            </a:prstGeom>
            <a:noFill/>
          </p:spPr>
          <p:txBody>
            <a:bodyPr wrap="square" rtlCol="0" anchor="ctr" anchorCtr="0">
              <a:noAutofit/>
            </a:bodyPr>
            <a:lstStyle/>
            <a:p>
              <a:pPr algn="ctr"/>
              <a:r>
                <a:rPr lang="en-PH" sz="2000" b="1" dirty="0" smtClean="0">
                  <a:latin typeface="Supria Sans Cond Bold Oblique" panose="020B08060302030C0203" pitchFamily="34" charset="0"/>
                  <a:ea typeface="Roboto Condensed Bold" pitchFamily="2" charset="0"/>
                </a:rPr>
                <a:t>GAZETTEER</a:t>
              </a:r>
              <a:endParaRPr lang="en-US" sz="2000" b="1" dirty="0">
                <a:latin typeface="Supria Sans Cond Bold Oblique" panose="020B08060302030C0203" pitchFamily="34" charset="0"/>
                <a:ea typeface="Roboto Condensed Bold" pitchFamily="2" charset="0"/>
              </a:endParaRPr>
            </a:p>
          </p:txBody>
        </p:sp>
      </p:grpSp>
      <p:grpSp>
        <p:nvGrpSpPr>
          <p:cNvPr id="15" name="Group 14"/>
          <p:cNvGrpSpPr/>
          <p:nvPr/>
        </p:nvGrpSpPr>
        <p:grpSpPr>
          <a:xfrm>
            <a:off x="664535" y="1850576"/>
            <a:ext cx="3528617" cy="841248"/>
            <a:chOff x="296816" y="3546379"/>
            <a:chExt cx="4165068" cy="558987"/>
          </a:xfrm>
        </p:grpSpPr>
        <p:sp>
          <p:nvSpPr>
            <p:cNvPr id="16" name="Rectangle 15"/>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359512" y="3564642"/>
              <a:ext cx="4049248" cy="510488"/>
            </a:xfrm>
            <a:prstGeom prst="rect">
              <a:avLst/>
            </a:prstGeom>
            <a:noFill/>
          </p:spPr>
          <p:txBody>
            <a:bodyPr wrap="square" rtlCol="0" anchor="ctr" anchorCtr="0">
              <a:noAutofit/>
            </a:bodyPr>
            <a:lstStyle/>
            <a:p>
              <a:pPr algn="ctr"/>
              <a:r>
                <a:rPr lang="en-PH" sz="2000" b="1" dirty="0" smtClean="0">
                  <a:latin typeface="Supria Sans Cond Bold Oblique" panose="020B08060302030C0203" pitchFamily="34" charset="0"/>
                  <a:ea typeface="Roboto Condensed Bold" pitchFamily="2" charset="0"/>
                </a:rPr>
                <a:t>TEXT CLASSIFICATION</a:t>
              </a:r>
              <a:endParaRPr lang="en-US" sz="2000" b="1" dirty="0">
                <a:latin typeface="Supria Sans Cond Bold Oblique" panose="020B08060302030C0203" pitchFamily="34" charset="0"/>
                <a:ea typeface="Roboto Condensed Bold" pitchFamily="2" charset="0"/>
              </a:endParaRPr>
            </a:p>
          </p:txBody>
        </p:sp>
      </p:grpSp>
      <p:grpSp>
        <p:nvGrpSpPr>
          <p:cNvPr id="18" name="Group 17"/>
          <p:cNvGrpSpPr/>
          <p:nvPr/>
        </p:nvGrpSpPr>
        <p:grpSpPr>
          <a:xfrm>
            <a:off x="664535" y="2879276"/>
            <a:ext cx="3528617" cy="841248"/>
            <a:chOff x="296816" y="3546379"/>
            <a:chExt cx="4165068" cy="558987"/>
          </a:xfrm>
        </p:grpSpPr>
        <p:sp>
          <p:nvSpPr>
            <p:cNvPr id="19" name="Rectangle 1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2" y="3564642"/>
              <a:ext cx="4049248" cy="510488"/>
            </a:xfrm>
            <a:prstGeom prst="rect">
              <a:avLst/>
            </a:prstGeom>
            <a:noFill/>
          </p:spPr>
          <p:txBody>
            <a:bodyPr wrap="square" rtlCol="0" anchor="ctr" anchorCtr="0">
              <a:noAutofit/>
            </a:bodyPr>
            <a:lstStyle/>
            <a:p>
              <a:pPr algn="ctr"/>
              <a:r>
                <a:rPr lang="en-PH" sz="2000" b="1" dirty="0" smtClean="0">
                  <a:latin typeface="Supria Sans Cond Bold Oblique" panose="020B08060302030C0203" pitchFamily="34" charset="0"/>
                  <a:ea typeface="Roboto Condensed Bold" pitchFamily="2" charset="0"/>
                </a:rPr>
                <a:t>SENTENCE SPLITTER</a:t>
              </a:r>
              <a:endParaRPr lang="en-US" sz="2000" b="1" dirty="0">
                <a:latin typeface="Supria Sans Cond Bold Oblique" panose="020B08060302030C0203" pitchFamily="34" charset="0"/>
                <a:ea typeface="Roboto Condensed Bold" pitchFamily="2" charset="0"/>
              </a:endParaRPr>
            </a:p>
          </p:txBody>
        </p:sp>
      </p:grpSp>
      <p:grpSp>
        <p:nvGrpSpPr>
          <p:cNvPr id="21" name="Group 20"/>
          <p:cNvGrpSpPr/>
          <p:nvPr/>
        </p:nvGrpSpPr>
        <p:grpSpPr>
          <a:xfrm>
            <a:off x="664535" y="3895276"/>
            <a:ext cx="3528617" cy="841248"/>
            <a:chOff x="296816" y="3546379"/>
            <a:chExt cx="4165068" cy="558987"/>
          </a:xfrm>
        </p:grpSpPr>
        <p:sp>
          <p:nvSpPr>
            <p:cNvPr id="22" name="Rectangle 21"/>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359512" y="3564642"/>
              <a:ext cx="4049248" cy="510488"/>
            </a:xfrm>
            <a:prstGeom prst="rect">
              <a:avLst/>
            </a:prstGeom>
            <a:noFill/>
          </p:spPr>
          <p:txBody>
            <a:bodyPr wrap="square" rtlCol="0" anchor="ctr" anchorCtr="0">
              <a:noAutofit/>
            </a:bodyPr>
            <a:lstStyle/>
            <a:p>
              <a:pPr algn="ctr"/>
              <a:r>
                <a:rPr lang="en-PH" sz="2000" b="1" dirty="0" smtClean="0">
                  <a:latin typeface="Supria Sans Cond Bold Oblique" panose="020B08060302030C0203" pitchFamily="34" charset="0"/>
                  <a:ea typeface="Roboto Condensed Bold" pitchFamily="2" charset="0"/>
                </a:rPr>
                <a:t>POS TAGGER</a:t>
              </a:r>
              <a:endParaRPr lang="en-US" sz="2000" b="1" dirty="0">
                <a:latin typeface="Supria Sans Cond Bold Oblique" panose="020B08060302030C0203" pitchFamily="34" charset="0"/>
                <a:ea typeface="Roboto Condensed Bold" pitchFamily="2" charset="0"/>
              </a:endParaRPr>
            </a:p>
          </p:txBody>
        </p:sp>
      </p:grpSp>
      <p:grpSp>
        <p:nvGrpSpPr>
          <p:cNvPr id="24" name="Group 23"/>
          <p:cNvGrpSpPr/>
          <p:nvPr/>
        </p:nvGrpSpPr>
        <p:grpSpPr>
          <a:xfrm>
            <a:off x="8031200" y="2876531"/>
            <a:ext cx="3528617" cy="841248"/>
            <a:chOff x="296816" y="3546379"/>
            <a:chExt cx="4165068" cy="558987"/>
          </a:xfrm>
        </p:grpSpPr>
        <p:sp>
          <p:nvSpPr>
            <p:cNvPr id="25" name="Rectangle 24"/>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359512" y="3564642"/>
              <a:ext cx="4049248" cy="510488"/>
            </a:xfrm>
            <a:prstGeom prst="rect">
              <a:avLst/>
            </a:prstGeom>
            <a:noFill/>
          </p:spPr>
          <p:txBody>
            <a:bodyPr wrap="square" rtlCol="0" anchor="ctr" anchorCtr="0">
              <a:noAutofit/>
            </a:bodyPr>
            <a:lstStyle/>
            <a:p>
              <a:pPr algn="ctr"/>
              <a:r>
                <a:rPr lang="en-PH" sz="2000" b="1" dirty="0" smtClean="0">
                  <a:latin typeface="Supria Sans Cond Bold Oblique" panose="020B08060302030C0203" pitchFamily="34" charset="0"/>
                  <a:ea typeface="Roboto Condensed Bold" pitchFamily="2" charset="0"/>
                </a:rPr>
                <a:t>COREFERENCE RESOLUTION</a:t>
              </a:r>
              <a:endParaRPr lang="en-US" sz="2000" b="1" dirty="0">
                <a:latin typeface="Supria Sans Cond Bold Oblique" panose="020B08060302030C0203" pitchFamily="34" charset="0"/>
                <a:ea typeface="Roboto Condensed Bold" pitchFamily="2" charset="0"/>
              </a:endParaRPr>
            </a:p>
          </p:txBody>
        </p:sp>
      </p:grpSp>
      <p:grpSp>
        <p:nvGrpSpPr>
          <p:cNvPr id="27" name="Group 26"/>
          <p:cNvGrpSpPr/>
          <p:nvPr/>
        </p:nvGrpSpPr>
        <p:grpSpPr>
          <a:xfrm>
            <a:off x="8031201" y="1830301"/>
            <a:ext cx="3528617" cy="841248"/>
            <a:chOff x="296816" y="3546379"/>
            <a:chExt cx="4165068" cy="558987"/>
          </a:xfrm>
        </p:grpSpPr>
        <p:sp>
          <p:nvSpPr>
            <p:cNvPr id="28" name="Rectangle 27"/>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359512" y="3564642"/>
              <a:ext cx="4049248" cy="510488"/>
            </a:xfrm>
            <a:prstGeom prst="rect">
              <a:avLst/>
            </a:prstGeom>
            <a:noFill/>
          </p:spPr>
          <p:txBody>
            <a:bodyPr wrap="square" rtlCol="0" anchor="ctr" anchorCtr="0">
              <a:noAutofit/>
            </a:bodyPr>
            <a:lstStyle/>
            <a:p>
              <a:pPr algn="ctr"/>
              <a:r>
                <a:rPr lang="en-PH" sz="2000" b="1" dirty="0" smtClean="0">
                  <a:latin typeface="Supria Sans Cond Bold Oblique" panose="020B08060302030C0203" pitchFamily="34" charset="0"/>
                  <a:ea typeface="Roboto Condensed Bold" pitchFamily="2" charset="0"/>
                </a:rPr>
                <a:t>LEMMATIZER</a:t>
              </a:r>
              <a:endParaRPr lang="en-US" sz="2000" b="1" dirty="0">
                <a:latin typeface="Supria Sans Cond Bold Oblique" panose="020B08060302030C0203" pitchFamily="34" charset="0"/>
                <a:ea typeface="Roboto Condensed Bold" pitchFamily="2" charset="0"/>
              </a:endParaRPr>
            </a:p>
          </p:txBody>
        </p:sp>
      </p:grpSp>
      <p:grpSp>
        <p:nvGrpSpPr>
          <p:cNvPr id="30" name="Group 29"/>
          <p:cNvGrpSpPr/>
          <p:nvPr/>
        </p:nvGrpSpPr>
        <p:grpSpPr>
          <a:xfrm>
            <a:off x="8031200" y="3922761"/>
            <a:ext cx="3528617" cy="841248"/>
            <a:chOff x="296816" y="3546379"/>
            <a:chExt cx="4165068" cy="558987"/>
          </a:xfrm>
        </p:grpSpPr>
        <p:sp>
          <p:nvSpPr>
            <p:cNvPr id="31" name="Rectangle 30"/>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359512" y="3564642"/>
              <a:ext cx="4049248" cy="510488"/>
            </a:xfrm>
            <a:prstGeom prst="rect">
              <a:avLst/>
            </a:prstGeom>
            <a:noFill/>
          </p:spPr>
          <p:txBody>
            <a:bodyPr wrap="square" rtlCol="0" anchor="ctr" anchorCtr="0">
              <a:noAutofit/>
            </a:bodyPr>
            <a:lstStyle/>
            <a:p>
              <a:pPr algn="ctr"/>
              <a:r>
                <a:rPr lang="en-PH" sz="2000" b="1" dirty="0" smtClean="0">
                  <a:latin typeface="Supria Sans Cond Bold Oblique" panose="020B08060302030C0203" pitchFamily="34" charset="0"/>
                  <a:ea typeface="Roboto Condensed Bold" pitchFamily="2" charset="0"/>
                </a:rPr>
                <a:t>NAMED ENTITY RECOGNITION</a:t>
              </a:r>
              <a:endParaRPr lang="en-US" sz="2000" b="1" dirty="0">
                <a:latin typeface="Supria Sans Cond Bold Oblique" panose="020B08060302030C0203" pitchFamily="34" charset="0"/>
                <a:ea typeface="Roboto Condensed Bold" pitchFamily="2" charset="0"/>
              </a:endParaRPr>
            </a:p>
          </p:txBody>
        </p:sp>
      </p:grpSp>
    </p:spTree>
    <p:extLst>
      <p:ext uri="{BB962C8B-B14F-4D97-AF65-F5344CB8AC3E}">
        <p14:creationId xmlns:p14="http://schemas.microsoft.com/office/powerpoint/2010/main" val="185952139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EF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a:latin typeface="Supria Sans Cond Medium Oblique" panose="020B06060302030C0203" pitchFamily="34" charset="0"/>
              </a:rPr>
              <a:t> </a:t>
            </a:r>
            <a:r>
              <a:rPr lang="en-PH" sz="4000" dirty="0" smtClean="0">
                <a:latin typeface="Supria Sans Cond Medium Oblique" panose="020B06060302030C0203" pitchFamily="34" charset="0"/>
              </a:rPr>
              <a:t> Theoretical Framework</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Information Extraction Systems</a:t>
            </a:r>
            <a:endParaRPr lang="en-PH" sz="3600" dirty="0">
              <a:latin typeface="Supria Sans Cond Bold" panose="020B0806030203050203" pitchFamily="34" charset="0"/>
            </a:endParaRPr>
          </a:p>
        </p:txBody>
      </p:sp>
      <p:grpSp>
        <p:nvGrpSpPr>
          <p:cNvPr id="24" name="Group 23"/>
          <p:cNvGrpSpPr>
            <a:grpSpLocks/>
          </p:cNvGrpSpPr>
          <p:nvPr/>
        </p:nvGrpSpPr>
        <p:grpSpPr bwMode="auto">
          <a:xfrm>
            <a:off x="6027936" y="1785784"/>
            <a:ext cx="3319463" cy="2938462"/>
            <a:chOff x="6381517" y="1615896"/>
            <a:chExt cx="1526849" cy="2939256"/>
          </a:xfrm>
        </p:grpSpPr>
        <p:sp>
          <p:nvSpPr>
            <p:cNvPr id="25" name="Rectangle 24"/>
            <p:cNvSpPr/>
            <p:nvPr/>
          </p:nvSpPr>
          <p:spPr>
            <a:xfrm>
              <a:off x="6381517" y="1615896"/>
              <a:ext cx="1526849" cy="2936080"/>
            </a:xfrm>
            <a:prstGeom prst="rect">
              <a:avLst/>
            </a:prstGeom>
            <a:solidFill>
              <a:schemeClr val="bg1"/>
            </a:solidFill>
            <a:ln>
              <a:noFill/>
            </a:ln>
            <a:effectLst>
              <a:outerShdw blurRad="177800" dist="508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PH" dirty="0"/>
            </a:p>
          </p:txBody>
        </p:sp>
        <p:sp>
          <p:nvSpPr>
            <p:cNvPr id="26" name="TextBox 25"/>
            <p:cNvSpPr txBox="1"/>
            <p:nvPr/>
          </p:nvSpPr>
          <p:spPr>
            <a:xfrm>
              <a:off x="6381517" y="3743721"/>
              <a:ext cx="1526849" cy="811431"/>
            </a:xfrm>
            <a:prstGeom prst="rect">
              <a:avLst/>
            </a:prstGeom>
            <a:solidFill>
              <a:srgbClr val="2399FE"/>
            </a:solidFill>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r>
                <a:rPr lang="en-US" altLang="en-US" sz="1400" b="1" dirty="0">
                  <a:solidFill>
                    <a:schemeClr val="lt1"/>
                  </a:solidFill>
                  <a:latin typeface="Supria Sans Cond Bold" panose="020B0806030203050203" pitchFamily="34" charset="0"/>
                  <a:cs typeface="Roboto Condensed Regular"/>
                </a:rPr>
                <a:t>Imran, </a:t>
              </a:r>
              <a:r>
                <a:rPr lang="en-US" altLang="en-US" sz="1400" b="1" dirty="0" err="1">
                  <a:solidFill>
                    <a:schemeClr val="lt1"/>
                  </a:solidFill>
                  <a:latin typeface="Supria Sans Cond Bold" panose="020B0806030203050203" pitchFamily="34" charset="0"/>
                  <a:cs typeface="Roboto Condensed Regular"/>
                </a:rPr>
                <a:t>Elbassuoni</a:t>
              </a:r>
              <a:r>
                <a:rPr lang="en-US" altLang="en-US" sz="1400" b="1" dirty="0">
                  <a:solidFill>
                    <a:schemeClr val="lt1"/>
                  </a:solidFill>
                  <a:latin typeface="Supria Sans Cond Bold" panose="020B0806030203050203" pitchFamily="34" charset="0"/>
                  <a:cs typeface="Roboto Condensed Regular"/>
                </a:rPr>
                <a:t>, Castillo, Diaz, &amp; Meier (2013) </a:t>
              </a:r>
              <a:endParaRPr lang="en-PH" altLang="en-US" sz="1400" b="1" dirty="0">
                <a:solidFill>
                  <a:schemeClr val="lt1"/>
                </a:solidFill>
                <a:latin typeface="Supria Sans Cond Bold" panose="020B0806030203050203" pitchFamily="34" charset="0"/>
                <a:cs typeface="Roboto Condensed Regular"/>
              </a:endParaRPr>
            </a:p>
          </p:txBody>
        </p:sp>
        <p:sp>
          <p:nvSpPr>
            <p:cNvPr id="27" name="TextBox 37"/>
            <p:cNvSpPr txBox="1">
              <a:spLocks noChangeArrowheads="1"/>
            </p:cNvSpPr>
            <p:nvPr/>
          </p:nvSpPr>
          <p:spPr bwMode="auto">
            <a:xfrm>
              <a:off x="6381517" y="1615896"/>
              <a:ext cx="1526849" cy="2128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en-US" dirty="0">
                  <a:latin typeface="Supria Sans Cond Light" panose="020B0306030203050203" pitchFamily="34" charset="0"/>
                  <a:cs typeface="Roboto Condensed Regular"/>
                </a:rPr>
                <a:t>PRACTICAL EXTRACTION OF DISASTER-RELEVANT INFORMATION FROM SOCIAL MEDIA</a:t>
              </a:r>
              <a:r>
                <a:rPr lang="en-PH" altLang="en-US" dirty="0">
                  <a:latin typeface="Supria Sans Cond Light" panose="020B0306030203050203" pitchFamily="34" charset="0"/>
                  <a:cs typeface="Roboto Condensed Regular"/>
                </a:rPr>
                <a:t> </a:t>
              </a:r>
            </a:p>
          </p:txBody>
        </p:sp>
      </p:grpSp>
      <p:grpSp>
        <p:nvGrpSpPr>
          <p:cNvPr id="28" name="Group 27"/>
          <p:cNvGrpSpPr>
            <a:grpSpLocks/>
          </p:cNvGrpSpPr>
          <p:nvPr/>
        </p:nvGrpSpPr>
        <p:grpSpPr bwMode="auto">
          <a:xfrm>
            <a:off x="2581474" y="1771496"/>
            <a:ext cx="3317875" cy="2952750"/>
            <a:chOff x="4635160" y="1619016"/>
            <a:chExt cx="1526850" cy="2953830"/>
          </a:xfrm>
        </p:grpSpPr>
        <p:sp>
          <p:nvSpPr>
            <p:cNvPr id="29" name="Rectangle 28"/>
            <p:cNvSpPr/>
            <p:nvPr/>
          </p:nvSpPr>
          <p:spPr>
            <a:xfrm>
              <a:off x="4635160" y="1619016"/>
              <a:ext cx="1526850" cy="2936362"/>
            </a:xfrm>
            <a:prstGeom prst="rect">
              <a:avLst/>
            </a:prstGeom>
            <a:solidFill>
              <a:schemeClr val="bg1"/>
            </a:solidFill>
            <a:ln>
              <a:noFill/>
            </a:ln>
            <a:effectLst>
              <a:outerShdw blurRad="177800" dist="508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PH" dirty="0"/>
            </a:p>
          </p:txBody>
        </p:sp>
        <p:sp>
          <p:nvSpPr>
            <p:cNvPr id="30" name="TextBox 29"/>
            <p:cNvSpPr txBox="1"/>
            <p:nvPr/>
          </p:nvSpPr>
          <p:spPr>
            <a:xfrm>
              <a:off x="4635160" y="3761337"/>
              <a:ext cx="1526850" cy="811509"/>
            </a:xfrm>
            <a:prstGeom prst="rect">
              <a:avLst/>
            </a:prstGeom>
            <a:solidFill>
              <a:srgbClr val="41B522"/>
            </a:solidFill>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r>
                <a:rPr lang="en-US" altLang="en-US" sz="1400" b="1" dirty="0">
                  <a:solidFill>
                    <a:schemeClr val="lt1"/>
                  </a:solidFill>
                  <a:latin typeface="Supria Sans Cond Bold" panose="020B0806030203050203" pitchFamily="34" charset="0"/>
                  <a:cs typeface="Roboto Condensed Regular"/>
                </a:rPr>
                <a:t>Imran, </a:t>
              </a:r>
              <a:r>
                <a:rPr lang="en-US" altLang="en-US" sz="1400" b="1" dirty="0" err="1">
                  <a:solidFill>
                    <a:schemeClr val="lt1"/>
                  </a:solidFill>
                  <a:latin typeface="Supria Sans Cond Bold" panose="020B0806030203050203" pitchFamily="34" charset="0"/>
                  <a:cs typeface="Roboto Condensed Regular"/>
                </a:rPr>
                <a:t>Elbassuoni</a:t>
              </a:r>
              <a:r>
                <a:rPr lang="en-US" altLang="en-US" sz="1400" b="1" dirty="0">
                  <a:solidFill>
                    <a:schemeClr val="lt1"/>
                  </a:solidFill>
                  <a:latin typeface="Supria Sans Cond Bold" panose="020B0806030203050203" pitchFamily="34" charset="0"/>
                  <a:cs typeface="Roboto Condensed Regular"/>
                </a:rPr>
                <a:t>, Castillo, Diaz, &amp; Meier (2013) </a:t>
              </a:r>
              <a:endParaRPr lang="en-PH" altLang="en-US" sz="1400" b="1" dirty="0">
                <a:solidFill>
                  <a:schemeClr val="lt1"/>
                </a:solidFill>
                <a:latin typeface="Supria Sans Cond Bold" panose="020B0806030203050203" pitchFamily="34" charset="0"/>
                <a:cs typeface="Roboto Condensed Regular"/>
              </a:endParaRPr>
            </a:p>
          </p:txBody>
        </p:sp>
        <p:sp>
          <p:nvSpPr>
            <p:cNvPr id="31" name="TextBox 30"/>
            <p:cNvSpPr txBox="1"/>
            <p:nvPr/>
          </p:nvSpPr>
          <p:spPr>
            <a:xfrm>
              <a:off x="4635160" y="1633309"/>
              <a:ext cx="1526850" cy="2128028"/>
            </a:xfrm>
            <a:prstGeom prst="rect">
              <a:avLst/>
            </a:prstGeom>
            <a:noFill/>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en-US" dirty="0">
                  <a:latin typeface="Supria Sans Cond Light" panose="020B0306030203050203" pitchFamily="34" charset="0"/>
                  <a:cs typeface="Roboto Condensed Regular"/>
                </a:rPr>
                <a:t>EXTRACTING INFORMATION NUGGETS FROM</a:t>
              </a:r>
            </a:p>
            <a:p>
              <a:pPr algn="ctr">
                <a:lnSpc>
                  <a:spcPct val="90000"/>
                </a:lnSpc>
              </a:pPr>
              <a:r>
                <a:rPr lang="en-US" altLang="en-US" dirty="0">
                  <a:latin typeface="Supria Sans Cond Light" panose="020B0306030203050203" pitchFamily="34" charset="0"/>
                  <a:cs typeface="Roboto Condensed Regular"/>
                </a:rPr>
                <a:t>DISASTER-RELATED MESSAGES IN SOCIAL MEDIA</a:t>
              </a:r>
              <a:r>
                <a:rPr lang="en-PH" altLang="en-US" dirty="0">
                  <a:latin typeface="Supria Sans Cond Light" panose="020B0306030203050203" pitchFamily="34" charset="0"/>
                  <a:cs typeface="Roboto Condensed Regular"/>
                </a:rPr>
                <a:t> </a:t>
              </a:r>
            </a:p>
          </p:txBody>
        </p:sp>
      </p:grpSp>
    </p:spTree>
    <p:extLst>
      <p:ext uri="{BB962C8B-B14F-4D97-AF65-F5344CB8AC3E}">
        <p14:creationId xmlns:p14="http://schemas.microsoft.com/office/powerpoint/2010/main" val="297400072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EF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a:latin typeface="Supria Sans Cond Medium Oblique" panose="020B06060302030C0203" pitchFamily="34" charset="0"/>
              </a:rPr>
              <a:t> </a:t>
            </a:r>
            <a:r>
              <a:rPr lang="en-PH" sz="4000" dirty="0" smtClean="0">
                <a:latin typeface="Supria Sans Cond Medium Oblique" panose="020B06060302030C0203" pitchFamily="34" charset="0"/>
              </a:rPr>
              <a:t> Theoretical Framework</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Information Extraction Systems – Machine Learning-Based</a:t>
            </a:r>
            <a:endParaRPr lang="en-PH" sz="3600" dirty="0">
              <a:latin typeface="Supria Sans Cond Bold" panose="020B0806030203050203" pitchFamily="34" charset="0"/>
            </a:endParaRPr>
          </a:p>
        </p:txBody>
      </p:sp>
      <p:grpSp>
        <p:nvGrpSpPr>
          <p:cNvPr id="32" name="Group 31"/>
          <p:cNvGrpSpPr>
            <a:grpSpLocks/>
          </p:cNvGrpSpPr>
          <p:nvPr/>
        </p:nvGrpSpPr>
        <p:grpSpPr bwMode="auto">
          <a:xfrm>
            <a:off x="2638778" y="1749194"/>
            <a:ext cx="2138362" cy="2952750"/>
            <a:chOff x="4635160" y="1619016"/>
            <a:chExt cx="1526850" cy="2953831"/>
          </a:xfrm>
        </p:grpSpPr>
        <p:sp>
          <p:nvSpPr>
            <p:cNvPr id="33" name="Rectangle 32"/>
            <p:cNvSpPr/>
            <p:nvPr/>
          </p:nvSpPr>
          <p:spPr>
            <a:xfrm>
              <a:off x="4635160" y="1619016"/>
              <a:ext cx="1526850" cy="2936362"/>
            </a:xfrm>
            <a:prstGeom prst="rect">
              <a:avLst/>
            </a:prstGeom>
            <a:solidFill>
              <a:schemeClr val="bg1"/>
            </a:solidFill>
            <a:ln>
              <a:noFill/>
            </a:ln>
            <a:effectLst>
              <a:outerShdw blurRad="177800" dist="508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PH" dirty="0"/>
            </a:p>
          </p:txBody>
        </p:sp>
        <p:sp>
          <p:nvSpPr>
            <p:cNvPr id="34" name="TextBox 33"/>
            <p:cNvSpPr txBox="1"/>
            <p:nvPr/>
          </p:nvSpPr>
          <p:spPr>
            <a:xfrm>
              <a:off x="4635160" y="3761338"/>
              <a:ext cx="1526850" cy="811509"/>
            </a:xfrm>
            <a:prstGeom prst="rect">
              <a:avLst/>
            </a:prstGeom>
            <a:solidFill>
              <a:srgbClr val="41B522"/>
            </a:solidFill>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r>
                <a:rPr lang="en-US" altLang="en-US" sz="1400" b="1" dirty="0" err="1">
                  <a:solidFill>
                    <a:schemeClr val="lt1"/>
                  </a:solidFill>
                  <a:latin typeface="Supria Sans Cond Bold" panose="020B0806030203050203" pitchFamily="34" charset="0"/>
                  <a:cs typeface="Roboto Condensed Regular"/>
                </a:rPr>
                <a:t>Freitag</a:t>
              </a:r>
              <a:r>
                <a:rPr lang="en-US" altLang="en-US" sz="1400" b="1" dirty="0">
                  <a:solidFill>
                    <a:schemeClr val="lt1"/>
                  </a:solidFill>
                  <a:latin typeface="Supria Sans Cond Bold" panose="020B0806030203050203" pitchFamily="34" charset="0"/>
                  <a:cs typeface="Roboto Condensed Regular"/>
                </a:rPr>
                <a:t> (2000)</a:t>
              </a:r>
              <a:endParaRPr lang="en-PH" altLang="en-US" sz="1400" b="1" dirty="0">
                <a:solidFill>
                  <a:schemeClr val="lt1"/>
                </a:solidFill>
                <a:latin typeface="Supria Sans Cond Bold" panose="020B0806030203050203" pitchFamily="34" charset="0"/>
                <a:cs typeface="Roboto Condensed Regular"/>
              </a:endParaRPr>
            </a:p>
          </p:txBody>
        </p:sp>
        <p:sp>
          <p:nvSpPr>
            <p:cNvPr id="35" name="TextBox 34"/>
            <p:cNvSpPr txBox="1"/>
            <p:nvPr/>
          </p:nvSpPr>
          <p:spPr>
            <a:xfrm>
              <a:off x="4635160" y="1633309"/>
              <a:ext cx="1526850" cy="2128028"/>
            </a:xfrm>
            <a:prstGeom prst="rect">
              <a:avLst/>
            </a:prstGeom>
            <a:noFill/>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r>
                <a:rPr lang="en-US" altLang="en-US" dirty="0">
                  <a:latin typeface="Supria Sans Cond Light" panose="020B0306030203050203" pitchFamily="34" charset="0"/>
                  <a:cs typeface="Roboto Condensed Regular"/>
                </a:rPr>
                <a:t>MACHINE LEARNING FOR INFORMATION EXTRACTION IN INFORMAL DOMAINS</a:t>
              </a:r>
              <a:r>
                <a:rPr lang="en-PH" altLang="en-US" dirty="0">
                  <a:latin typeface="Supria Sans Cond Light" panose="020B0306030203050203" pitchFamily="34" charset="0"/>
                  <a:cs typeface="Roboto Condensed Regular"/>
                </a:rPr>
                <a:t> </a:t>
              </a:r>
            </a:p>
          </p:txBody>
        </p:sp>
      </p:grpSp>
      <p:grpSp>
        <p:nvGrpSpPr>
          <p:cNvPr id="36" name="Group 35"/>
          <p:cNvGrpSpPr>
            <a:grpSpLocks/>
          </p:cNvGrpSpPr>
          <p:nvPr/>
        </p:nvGrpSpPr>
        <p:grpSpPr bwMode="auto">
          <a:xfrm>
            <a:off x="7233003" y="1757132"/>
            <a:ext cx="2138362" cy="2938462"/>
            <a:chOff x="6381517" y="1615896"/>
            <a:chExt cx="1526849" cy="2939256"/>
          </a:xfrm>
        </p:grpSpPr>
        <p:sp>
          <p:nvSpPr>
            <p:cNvPr id="37" name="Rectangle 36"/>
            <p:cNvSpPr/>
            <p:nvPr/>
          </p:nvSpPr>
          <p:spPr>
            <a:xfrm>
              <a:off x="6381517" y="1615896"/>
              <a:ext cx="1526849" cy="2936080"/>
            </a:xfrm>
            <a:prstGeom prst="rect">
              <a:avLst/>
            </a:prstGeom>
            <a:solidFill>
              <a:schemeClr val="bg1"/>
            </a:solidFill>
            <a:ln>
              <a:noFill/>
            </a:ln>
            <a:effectLst>
              <a:outerShdw blurRad="177800" dist="508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PH" dirty="0"/>
            </a:p>
          </p:txBody>
        </p:sp>
        <p:sp>
          <p:nvSpPr>
            <p:cNvPr id="38" name="TextBox 37"/>
            <p:cNvSpPr txBox="1"/>
            <p:nvPr/>
          </p:nvSpPr>
          <p:spPr>
            <a:xfrm>
              <a:off x="6381517" y="3743721"/>
              <a:ext cx="1526849" cy="811431"/>
            </a:xfrm>
            <a:prstGeom prst="rect">
              <a:avLst/>
            </a:prstGeom>
            <a:solidFill>
              <a:srgbClr val="FF6600"/>
            </a:solidFill>
          </p:spPr>
          <p:txBody>
            <a:bodyPr anchor="ctr"/>
            <a:lstStyle/>
            <a:p>
              <a:pPr algn="ctr" eaLnBrk="1" fontAlgn="auto" hangingPunct="1">
                <a:lnSpc>
                  <a:spcPct val="90000"/>
                </a:lnSpc>
                <a:spcBef>
                  <a:spcPts val="0"/>
                </a:spcBef>
                <a:spcAft>
                  <a:spcPts val="0"/>
                </a:spcAft>
                <a:defRPr/>
              </a:pPr>
              <a:r>
                <a:rPr lang="en-US" sz="1400" b="1" dirty="0">
                  <a:solidFill>
                    <a:schemeClr val="lt1"/>
                  </a:solidFill>
                  <a:latin typeface="Supria Sans Cond Bold" panose="020B0806030203050203" pitchFamily="34" charset="0"/>
                  <a:cs typeface="Roboto Condensed Regular"/>
                </a:rPr>
                <a:t>Turmo &amp; Rodriguez (2000</a:t>
              </a:r>
              <a:r>
                <a:rPr lang="en-PH" sz="1400" b="1" dirty="0">
                  <a:solidFill>
                    <a:schemeClr val="lt1"/>
                  </a:solidFill>
                  <a:latin typeface="Supria Sans Cond Bold" panose="020B0806030203050203" pitchFamily="34" charset="0"/>
                  <a:cs typeface="Roboto Condensed Regular"/>
                </a:rPr>
                <a:t>)</a:t>
              </a:r>
            </a:p>
          </p:txBody>
        </p:sp>
        <p:sp>
          <p:nvSpPr>
            <p:cNvPr id="39" name="TextBox 19"/>
            <p:cNvSpPr txBox="1">
              <a:spLocks noChangeArrowheads="1"/>
            </p:cNvSpPr>
            <p:nvPr/>
          </p:nvSpPr>
          <p:spPr bwMode="auto">
            <a:xfrm>
              <a:off x="6381517" y="1615896"/>
              <a:ext cx="1526849" cy="2128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r>
                <a:rPr lang="en-US" altLang="en-US" dirty="0">
                  <a:latin typeface="Supria Sans Cond Light" panose="020B0306030203050203" pitchFamily="34" charset="0"/>
                  <a:cs typeface="Roboto Condensed Regular"/>
                </a:rPr>
                <a:t>LEARNING IE RULES FOR A SET OF RELATED CONCEPTS</a:t>
              </a:r>
              <a:r>
                <a:rPr lang="en-PH" altLang="en-US" dirty="0">
                  <a:latin typeface="Supria Sans Cond Light" panose="020B0306030203050203" pitchFamily="34" charset="0"/>
                  <a:cs typeface="Roboto Condensed Regular"/>
                </a:rPr>
                <a:t> </a:t>
              </a:r>
            </a:p>
          </p:txBody>
        </p:sp>
      </p:grpSp>
      <p:grpSp>
        <p:nvGrpSpPr>
          <p:cNvPr id="40" name="Group 39"/>
          <p:cNvGrpSpPr>
            <a:grpSpLocks/>
          </p:cNvGrpSpPr>
          <p:nvPr/>
        </p:nvGrpSpPr>
        <p:grpSpPr bwMode="auto">
          <a:xfrm>
            <a:off x="4940653" y="1752369"/>
            <a:ext cx="2136775" cy="2954338"/>
            <a:chOff x="4635160" y="1619016"/>
            <a:chExt cx="1526850" cy="2953830"/>
          </a:xfrm>
        </p:grpSpPr>
        <p:sp>
          <p:nvSpPr>
            <p:cNvPr id="41" name="Rectangle 40"/>
            <p:cNvSpPr/>
            <p:nvPr/>
          </p:nvSpPr>
          <p:spPr>
            <a:xfrm>
              <a:off x="4635160" y="1619016"/>
              <a:ext cx="1526850" cy="2936370"/>
            </a:xfrm>
            <a:prstGeom prst="rect">
              <a:avLst/>
            </a:prstGeom>
            <a:solidFill>
              <a:schemeClr val="bg1"/>
            </a:solidFill>
            <a:ln>
              <a:noFill/>
            </a:ln>
            <a:effectLst>
              <a:outerShdw blurRad="177800" dist="508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PH" dirty="0"/>
            </a:p>
          </p:txBody>
        </p:sp>
        <p:sp>
          <p:nvSpPr>
            <p:cNvPr id="42" name="TextBox 41"/>
            <p:cNvSpPr txBox="1"/>
            <p:nvPr/>
          </p:nvSpPr>
          <p:spPr>
            <a:xfrm>
              <a:off x="4635160" y="3761772"/>
              <a:ext cx="1526850" cy="811074"/>
            </a:xfrm>
            <a:prstGeom prst="rect">
              <a:avLst/>
            </a:prstGeom>
            <a:solidFill>
              <a:srgbClr val="2399FE"/>
            </a:solidFill>
          </p:spPr>
          <p:txBody>
            <a:bodyPr anchor="ctr"/>
            <a:lstStyle/>
            <a:p>
              <a:pPr algn="ctr" eaLnBrk="1" fontAlgn="auto" hangingPunct="1">
                <a:lnSpc>
                  <a:spcPct val="90000"/>
                </a:lnSpc>
                <a:spcBef>
                  <a:spcPts val="0"/>
                </a:spcBef>
                <a:spcAft>
                  <a:spcPts val="0"/>
                </a:spcAft>
                <a:defRPr/>
              </a:pPr>
              <a:r>
                <a:rPr lang="en-US" sz="1400" b="1" dirty="0">
                  <a:solidFill>
                    <a:schemeClr val="lt1"/>
                  </a:solidFill>
                  <a:latin typeface="Supria Sans Cond Bold" panose="020B0806030203050203" pitchFamily="34" charset="0"/>
                  <a:cs typeface="Roboto Condensed Regular"/>
                </a:rPr>
                <a:t>Téllez, Montes-y-Gómez, &amp; Villaseñor-Pineda (2005)</a:t>
              </a:r>
              <a:r>
                <a:rPr lang="en-PH" sz="1400" b="1" dirty="0">
                  <a:solidFill>
                    <a:schemeClr val="lt1"/>
                  </a:solidFill>
                  <a:latin typeface="Supria Sans Cond Bold" panose="020B0806030203050203" pitchFamily="34" charset="0"/>
                  <a:cs typeface="Roboto Condensed Regular"/>
                </a:rPr>
                <a:t> </a:t>
              </a:r>
            </a:p>
          </p:txBody>
        </p:sp>
        <p:sp>
          <p:nvSpPr>
            <p:cNvPr id="43" name="TextBox 42"/>
            <p:cNvSpPr txBox="1"/>
            <p:nvPr/>
          </p:nvSpPr>
          <p:spPr>
            <a:xfrm>
              <a:off x="4635160" y="1633302"/>
              <a:ext cx="1526850" cy="2128471"/>
            </a:xfrm>
            <a:prstGeom prst="rect">
              <a:avLst/>
            </a:prstGeom>
            <a:noFill/>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r>
                <a:rPr lang="en-US" altLang="en-US" dirty="0">
                  <a:latin typeface="Supria Sans Cond Light" panose="020B0306030203050203" pitchFamily="34" charset="0"/>
                  <a:cs typeface="Roboto Condensed Regular"/>
                </a:rPr>
                <a:t>A MACHINE LEARNING APPROACH TO INFORMATION EXTRACTION</a:t>
              </a:r>
              <a:r>
                <a:rPr lang="en-PH" altLang="en-US" dirty="0">
                  <a:latin typeface="Supria Sans Cond Light" panose="020B0306030203050203" pitchFamily="34" charset="0"/>
                  <a:cs typeface="Roboto Condensed Regular"/>
                </a:rPr>
                <a:t> </a:t>
              </a:r>
            </a:p>
          </p:txBody>
        </p:sp>
      </p:grpSp>
    </p:spTree>
    <p:extLst>
      <p:ext uri="{BB962C8B-B14F-4D97-AF65-F5344CB8AC3E}">
        <p14:creationId xmlns:p14="http://schemas.microsoft.com/office/powerpoint/2010/main" val="233886285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EF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a:latin typeface="Supria Sans Cond Medium Oblique" panose="020B06060302030C0203" pitchFamily="34" charset="0"/>
              </a:rPr>
              <a:t> </a:t>
            </a:r>
            <a:r>
              <a:rPr lang="en-PH" sz="4000" dirty="0" smtClean="0">
                <a:latin typeface="Supria Sans Cond Medium Oblique" panose="020B06060302030C0203" pitchFamily="34" charset="0"/>
              </a:rPr>
              <a:t> Theoretical Framework</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Information Extraction Systems – Rule-Based</a:t>
            </a:r>
            <a:endParaRPr lang="en-PH" sz="3600" dirty="0">
              <a:latin typeface="Supria Sans Cond Bold" panose="020B0806030203050203" pitchFamily="34" charset="0"/>
            </a:endParaRPr>
          </a:p>
        </p:txBody>
      </p:sp>
      <p:grpSp>
        <p:nvGrpSpPr>
          <p:cNvPr id="12" name="Group 11"/>
          <p:cNvGrpSpPr>
            <a:grpSpLocks/>
          </p:cNvGrpSpPr>
          <p:nvPr/>
        </p:nvGrpSpPr>
        <p:grpSpPr bwMode="auto">
          <a:xfrm>
            <a:off x="6161754" y="1763482"/>
            <a:ext cx="3319463" cy="2938462"/>
            <a:chOff x="6381517" y="1615896"/>
            <a:chExt cx="1526849" cy="2939256"/>
          </a:xfrm>
        </p:grpSpPr>
        <p:sp>
          <p:nvSpPr>
            <p:cNvPr id="13" name="Rectangle 12"/>
            <p:cNvSpPr/>
            <p:nvPr/>
          </p:nvSpPr>
          <p:spPr>
            <a:xfrm>
              <a:off x="6381517" y="1615896"/>
              <a:ext cx="1526849" cy="2936080"/>
            </a:xfrm>
            <a:prstGeom prst="rect">
              <a:avLst/>
            </a:prstGeom>
            <a:solidFill>
              <a:schemeClr val="bg1"/>
            </a:solidFill>
            <a:ln>
              <a:noFill/>
            </a:ln>
            <a:effectLst>
              <a:outerShdw blurRad="177800" dist="508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PH" dirty="0"/>
            </a:p>
          </p:txBody>
        </p:sp>
        <p:sp>
          <p:nvSpPr>
            <p:cNvPr id="14" name="TextBox 13"/>
            <p:cNvSpPr txBox="1"/>
            <p:nvPr/>
          </p:nvSpPr>
          <p:spPr>
            <a:xfrm>
              <a:off x="6381517" y="3743721"/>
              <a:ext cx="1526849" cy="811431"/>
            </a:xfrm>
            <a:prstGeom prst="rect">
              <a:avLst/>
            </a:prstGeom>
            <a:solidFill>
              <a:srgbClr val="2399FE"/>
            </a:solidFill>
          </p:spPr>
          <p:txBody>
            <a:bodyPr anchor="ctr"/>
            <a:lstStyle/>
            <a:p>
              <a:pPr algn="ctr" eaLnBrk="1" fontAlgn="auto" hangingPunct="1">
                <a:lnSpc>
                  <a:spcPct val="90000"/>
                </a:lnSpc>
                <a:spcBef>
                  <a:spcPts val="0"/>
                </a:spcBef>
                <a:spcAft>
                  <a:spcPts val="0"/>
                </a:spcAft>
                <a:defRPr/>
              </a:pPr>
              <a:r>
                <a:rPr lang="en-US" sz="1400" b="1" dirty="0">
                  <a:solidFill>
                    <a:schemeClr val="lt1"/>
                  </a:solidFill>
                  <a:latin typeface="Supria Sans Cond Bold" panose="020B0806030203050203" pitchFamily="34" charset="0"/>
                  <a:cs typeface="Roboto Condensed Regular"/>
                </a:rPr>
                <a:t>Pham, L. &amp; Pham, S. (2012)</a:t>
              </a:r>
              <a:r>
                <a:rPr lang="en-PH" sz="1400" b="1" dirty="0">
                  <a:solidFill>
                    <a:schemeClr val="lt1"/>
                  </a:solidFill>
                  <a:latin typeface="Supria Sans Cond Bold" panose="020B0806030203050203" pitchFamily="34" charset="0"/>
                  <a:cs typeface="Roboto Condensed Regular"/>
                </a:rPr>
                <a:t> </a:t>
              </a:r>
            </a:p>
          </p:txBody>
        </p:sp>
        <p:sp>
          <p:nvSpPr>
            <p:cNvPr id="15" name="TextBox 37"/>
            <p:cNvSpPr txBox="1">
              <a:spLocks noChangeArrowheads="1"/>
            </p:cNvSpPr>
            <p:nvPr/>
          </p:nvSpPr>
          <p:spPr bwMode="auto">
            <a:xfrm>
              <a:off x="6381517" y="1615896"/>
              <a:ext cx="1526849" cy="2128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r>
                <a:rPr lang="en-US" altLang="en-US" dirty="0">
                  <a:latin typeface="Supria Sans Cond Light" panose="020B0306030203050203" pitchFamily="34" charset="0"/>
                  <a:cs typeface="Roboto Condensed Regular"/>
                </a:rPr>
                <a:t>INFORMATION EXTRACTION FOR VIETNAMESE REAL ESTATE ADVERTISEMENTS</a:t>
              </a:r>
              <a:r>
                <a:rPr lang="en-PH" altLang="en-US" dirty="0">
                  <a:latin typeface="Supria Sans Cond Light" panose="020B0306030203050203" pitchFamily="34" charset="0"/>
                  <a:cs typeface="Roboto Condensed Regular"/>
                </a:rPr>
                <a:t> </a:t>
              </a:r>
            </a:p>
          </p:txBody>
        </p:sp>
      </p:grpSp>
      <p:grpSp>
        <p:nvGrpSpPr>
          <p:cNvPr id="16" name="Group 15"/>
          <p:cNvGrpSpPr>
            <a:grpSpLocks/>
          </p:cNvGrpSpPr>
          <p:nvPr/>
        </p:nvGrpSpPr>
        <p:grpSpPr bwMode="auto">
          <a:xfrm>
            <a:off x="2715292" y="1749194"/>
            <a:ext cx="3317875" cy="2952750"/>
            <a:chOff x="4635160" y="1619016"/>
            <a:chExt cx="1526850" cy="2953830"/>
          </a:xfrm>
        </p:grpSpPr>
        <p:sp>
          <p:nvSpPr>
            <p:cNvPr id="17" name="Rectangle 16"/>
            <p:cNvSpPr/>
            <p:nvPr/>
          </p:nvSpPr>
          <p:spPr>
            <a:xfrm>
              <a:off x="4635160" y="1619016"/>
              <a:ext cx="1526850" cy="2936362"/>
            </a:xfrm>
            <a:prstGeom prst="rect">
              <a:avLst/>
            </a:prstGeom>
            <a:solidFill>
              <a:schemeClr val="bg1"/>
            </a:solidFill>
            <a:ln>
              <a:noFill/>
            </a:ln>
            <a:effectLst>
              <a:outerShdw blurRad="177800" dist="508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PH" dirty="0"/>
            </a:p>
          </p:txBody>
        </p:sp>
        <p:sp>
          <p:nvSpPr>
            <p:cNvPr id="18" name="TextBox 17"/>
            <p:cNvSpPr txBox="1"/>
            <p:nvPr/>
          </p:nvSpPr>
          <p:spPr>
            <a:xfrm>
              <a:off x="4635160" y="3761337"/>
              <a:ext cx="1526850" cy="811509"/>
            </a:xfrm>
            <a:prstGeom prst="rect">
              <a:avLst/>
            </a:prstGeom>
            <a:solidFill>
              <a:srgbClr val="41B522"/>
            </a:solidFill>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r>
                <a:rPr lang="en-US" altLang="en-US" sz="1400" b="1" dirty="0">
                  <a:solidFill>
                    <a:schemeClr val="lt1"/>
                  </a:solidFill>
                  <a:latin typeface="Supria Sans Cond Bold" panose="020B0806030203050203" pitchFamily="34" charset="0"/>
                  <a:cs typeface="Roboto Condensed Regular"/>
                </a:rPr>
                <a:t>Lee &amp; </a:t>
              </a:r>
              <a:r>
                <a:rPr lang="en-US" altLang="en-US" sz="1400" b="1" dirty="0" err="1">
                  <a:solidFill>
                    <a:schemeClr val="lt1"/>
                  </a:solidFill>
                  <a:latin typeface="Supria Sans Cond Bold" panose="020B0806030203050203" pitchFamily="34" charset="0"/>
                  <a:cs typeface="Roboto Condensed Regular"/>
                </a:rPr>
                <a:t>Geierhos</a:t>
              </a:r>
              <a:r>
                <a:rPr lang="en-US" altLang="en-US" sz="1400" b="1" dirty="0">
                  <a:solidFill>
                    <a:schemeClr val="lt1"/>
                  </a:solidFill>
                  <a:latin typeface="Supria Sans Cond Bold" panose="020B0806030203050203" pitchFamily="34" charset="0"/>
                  <a:cs typeface="Roboto Condensed Regular"/>
                </a:rPr>
                <a:t> (2009)</a:t>
              </a:r>
              <a:endParaRPr lang="en-PH" altLang="en-US" sz="1400" b="1" dirty="0">
                <a:solidFill>
                  <a:schemeClr val="lt1"/>
                </a:solidFill>
                <a:latin typeface="Supria Sans Cond Bold" panose="020B0806030203050203" pitchFamily="34" charset="0"/>
                <a:cs typeface="Roboto Condensed Regular"/>
              </a:endParaRPr>
            </a:p>
          </p:txBody>
        </p:sp>
        <p:sp>
          <p:nvSpPr>
            <p:cNvPr id="19" name="TextBox 18"/>
            <p:cNvSpPr txBox="1"/>
            <p:nvPr/>
          </p:nvSpPr>
          <p:spPr>
            <a:xfrm>
              <a:off x="4635160" y="1633309"/>
              <a:ext cx="1526850" cy="2128028"/>
            </a:xfrm>
            <a:prstGeom prst="rect">
              <a:avLst/>
            </a:prstGeom>
            <a:noFill/>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r>
                <a:rPr lang="en-US" altLang="en-US" dirty="0">
                  <a:latin typeface="Supria Sans Cond Light" panose="020B0306030203050203" pitchFamily="34" charset="0"/>
                  <a:cs typeface="Roboto Condensed Regular"/>
                </a:rPr>
                <a:t>BUSINESS SPECIFIC ONLINE INFORMATION EXTRACTION FROM GERMAN WEBSITES</a:t>
              </a:r>
              <a:r>
                <a:rPr lang="en-PH" altLang="en-US" dirty="0">
                  <a:latin typeface="Supria Sans Cond Light" panose="020B0306030203050203" pitchFamily="34" charset="0"/>
                  <a:cs typeface="Roboto Condensed Regular"/>
                </a:rPr>
                <a:t> </a:t>
              </a:r>
            </a:p>
          </p:txBody>
        </p:sp>
      </p:grpSp>
    </p:spTree>
    <p:extLst>
      <p:ext uri="{BB962C8B-B14F-4D97-AF65-F5344CB8AC3E}">
        <p14:creationId xmlns:p14="http://schemas.microsoft.com/office/powerpoint/2010/main" val="155602729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EF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a:latin typeface="Supria Sans Cond Medium Oblique" panose="020B06060302030C0203" pitchFamily="34" charset="0"/>
              </a:rPr>
              <a:t> </a:t>
            </a:r>
            <a:r>
              <a:rPr lang="en-PH" sz="4000" dirty="0" smtClean="0">
                <a:latin typeface="Supria Sans Cond Medium Oblique" panose="020B06060302030C0203" pitchFamily="34" charset="0"/>
              </a:rPr>
              <a:t> Theoretical Framework</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Information Extraction Systems – Template/Ontology-Based</a:t>
            </a:r>
            <a:endParaRPr lang="en-PH" sz="3600" dirty="0">
              <a:latin typeface="Supria Sans Cond Bold" panose="020B0806030203050203" pitchFamily="34" charset="0"/>
            </a:endParaRPr>
          </a:p>
        </p:txBody>
      </p:sp>
      <p:grpSp>
        <p:nvGrpSpPr>
          <p:cNvPr id="12" name="Group 11"/>
          <p:cNvGrpSpPr>
            <a:grpSpLocks/>
          </p:cNvGrpSpPr>
          <p:nvPr/>
        </p:nvGrpSpPr>
        <p:grpSpPr bwMode="auto">
          <a:xfrm>
            <a:off x="6161754" y="1763482"/>
            <a:ext cx="3319463" cy="2938462"/>
            <a:chOff x="6381517" y="1615896"/>
            <a:chExt cx="1526849" cy="2939256"/>
          </a:xfrm>
        </p:grpSpPr>
        <p:sp>
          <p:nvSpPr>
            <p:cNvPr id="13" name="Rectangle 12"/>
            <p:cNvSpPr/>
            <p:nvPr/>
          </p:nvSpPr>
          <p:spPr>
            <a:xfrm>
              <a:off x="6381517" y="1615896"/>
              <a:ext cx="1526849" cy="2936080"/>
            </a:xfrm>
            <a:prstGeom prst="rect">
              <a:avLst/>
            </a:prstGeom>
            <a:solidFill>
              <a:schemeClr val="bg1"/>
            </a:solidFill>
            <a:ln>
              <a:noFill/>
            </a:ln>
            <a:effectLst>
              <a:outerShdw blurRad="177800" dist="508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PH" dirty="0"/>
            </a:p>
          </p:txBody>
        </p:sp>
        <p:sp>
          <p:nvSpPr>
            <p:cNvPr id="14" name="TextBox 13"/>
            <p:cNvSpPr txBox="1"/>
            <p:nvPr/>
          </p:nvSpPr>
          <p:spPr>
            <a:xfrm>
              <a:off x="6381517" y="3743721"/>
              <a:ext cx="1526849" cy="811431"/>
            </a:xfrm>
            <a:prstGeom prst="rect">
              <a:avLst/>
            </a:prstGeom>
            <a:solidFill>
              <a:srgbClr val="2399FE"/>
            </a:solidFill>
          </p:spPr>
          <p:txBody>
            <a:bodyPr anchor="ctr"/>
            <a:lstStyle/>
            <a:p>
              <a:pPr algn="ctr" eaLnBrk="1" fontAlgn="auto" hangingPunct="1">
                <a:lnSpc>
                  <a:spcPct val="90000"/>
                </a:lnSpc>
                <a:spcBef>
                  <a:spcPts val="0"/>
                </a:spcBef>
                <a:spcAft>
                  <a:spcPts val="0"/>
                </a:spcAft>
                <a:defRPr/>
              </a:pPr>
              <a:r>
                <a:rPr lang="en-US" sz="1400" b="1" dirty="0" err="1" smtClean="0">
                  <a:solidFill>
                    <a:schemeClr val="lt1"/>
                  </a:solidFill>
                  <a:latin typeface="Supria Sans Cond Bold" panose="020B0806030203050203" pitchFamily="34" charset="0"/>
                  <a:cs typeface="Roboto Condensed Regular"/>
                </a:rPr>
                <a:t>Nebhi</a:t>
              </a:r>
              <a:r>
                <a:rPr lang="en-US" sz="1400" b="1" dirty="0" smtClean="0">
                  <a:solidFill>
                    <a:schemeClr val="lt1"/>
                  </a:solidFill>
                  <a:latin typeface="Supria Sans Cond Bold" panose="020B0806030203050203" pitchFamily="34" charset="0"/>
                  <a:cs typeface="Roboto Condensed Regular"/>
                </a:rPr>
                <a:t> </a:t>
              </a:r>
              <a:r>
                <a:rPr lang="en-US" sz="1400" b="1" dirty="0">
                  <a:solidFill>
                    <a:schemeClr val="lt1"/>
                  </a:solidFill>
                  <a:latin typeface="Supria Sans Cond Bold" panose="020B0806030203050203" pitchFamily="34" charset="0"/>
                  <a:cs typeface="Roboto Condensed Regular"/>
                </a:rPr>
                <a:t>(2012)</a:t>
              </a:r>
              <a:r>
                <a:rPr lang="en-PH" sz="1400" b="1" dirty="0">
                  <a:solidFill>
                    <a:schemeClr val="lt1"/>
                  </a:solidFill>
                  <a:latin typeface="Supria Sans Cond Bold" panose="020B0806030203050203" pitchFamily="34" charset="0"/>
                  <a:cs typeface="Roboto Condensed Regular"/>
                </a:rPr>
                <a:t> </a:t>
              </a:r>
            </a:p>
          </p:txBody>
        </p:sp>
        <p:sp>
          <p:nvSpPr>
            <p:cNvPr id="15" name="TextBox 37"/>
            <p:cNvSpPr txBox="1">
              <a:spLocks noChangeArrowheads="1"/>
            </p:cNvSpPr>
            <p:nvPr/>
          </p:nvSpPr>
          <p:spPr bwMode="auto">
            <a:xfrm>
              <a:off x="6381517" y="1615896"/>
              <a:ext cx="1526849" cy="2128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en-US" dirty="0">
                  <a:latin typeface="Supria Sans Cond Light" panose="020B0306030203050203" pitchFamily="34" charset="0"/>
                  <a:cs typeface="Roboto Condensed Regular"/>
                </a:rPr>
                <a:t>ONTOLOGY-BASED INFORMATION EXTRACTION FOR FRENCH NEWSPAPER ARTICLES </a:t>
              </a:r>
            </a:p>
          </p:txBody>
        </p:sp>
      </p:grpSp>
      <p:grpSp>
        <p:nvGrpSpPr>
          <p:cNvPr id="16" name="Group 15"/>
          <p:cNvGrpSpPr>
            <a:grpSpLocks/>
          </p:cNvGrpSpPr>
          <p:nvPr/>
        </p:nvGrpSpPr>
        <p:grpSpPr bwMode="auto">
          <a:xfrm>
            <a:off x="2715292" y="1749194"/>
            <a:ext cx="3317875" cy="2952750"/>
            <a:chOff x="4635160" y="1619016"/>
            <a:chExt cx="1526850" cy="2953830"/>
          </a:xfrm>
        </p:grpSpPr>
        <p:sp>
          <p:nvSpPr>
            <p:cNvPr id="17" name="Rectangle 16"/>
            <p:cNvSpPr/>
            <p:nvPr/>
          </p:nvSpPr>
          <p:spPr>
            <a:xfrm>
              <a:off x="4635160" y="1619016"/>
              <a:ext cx="1526850" cy="2936362"/>
            </a:xfrm>
            <a:prstGeom prst="rect">
              <a:avLst/>
            </a:prstGeom>
            <a:solidFill>
              <a:schemeClr val="bg1"/>
            </a:solidFill>
            <a:ln>
              <a:noFill/>
            </a:ln>
            <a:effectLst>
              <a:outerShdw blurRad="177800" dist="508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PH" dirty="0"/>
            </a:p>
          </p:txBody>
        </p:sp>
        <p:sp>
          <p:nvSpPr>
            <p:cNvPr id="18" name="TextBox 17"/>
            <p:cNvSpPr txBox="1"/>
            <p:nvPr/>
          </p:nvSpPr>
          <p:spPr>
            <a:xfrm>
              <a:off x="4635160" y="3761337"/>
              <a:ext cx="1526850" cy="811509"/>
            </a:xfrm>
            <a:prstGeom prst="rect">
              <a:avLst/>
            </a:prstGeom>
            <a:solidFill>
              <a:srgbClr val="41B522"/>
            </a:solidFill>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en-US" sz="1400" b="1" dirty="0" err="1">
                  <a:solidFill>
                    <a:schemeClr val="lt1"/>
                  </a:solidFill>
                  <a:latin typeface="Supria Sans Cond Bold" panose="020B0806030203050203" pitchFamily="34" charset="0"/>
                  <a:cs typeface="Roboto Condensed Regular"/>
                </a:rPr>
                <a:t>Poibeau</a:t>
              </a:r>
              <a:r>
                <a:rPr lang="en-US" altLang="en-US" sz="1400" b="1" dirty="0">
                  <a:solidFill>
                    <a:schemeClr val="lt1"/>
                  </a:solidFill>
                  <a:latin typeface="Supria Sans Cond Bold" panose="020B0806030203050203" pitchFamily="34" charset="0"/>
                  <a:cs typeface="Roboto Condensed Regular"/>
                </a:rPr>
                <a:t> (2014)</a:t>
              </a:r>
            </a:p>
          </p:txBody>
        </p:sp>
        <p:sp>
          <p:nvSpPr>
            <p:cNvPr id="19" name="TextBox 18"/>
            <p:cNvSpPr txBox="1"/>
            <p:nvPr/>
          </p:nvSpPr>
          <p:spPr>
            <a:xfrm>
              <a:off x="4635160" y="1633309"/>
              <a:ext cx="1526850" cy="2128028"/>
            </a:xfrm>
            <a:prstGeom prst="rect">
              <a:avLst/>
            </a:prstGeom>
            <a:noFill/>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en-US" dirty="0">
                  <a:latin typeface="Supria Sans Cond Light" panose="020B0306030203050203" pitchFamily="34" charset="0"/>
                  <a:cs typeface="Roboto Condensed Regular"/>
                </a:rPr>
                <a:t>AN OPEN ARCHITECTURE FOR MULTI-DOMAIN INFORMATION EXTRACTION</a:t>
              </a:r>
            </a:p>
          </p:txBody>
        </p:sp>
      </p:grpSp>
    </p:spTree>
    <p:extLst>
      <p:ext uri="{BB962C8B-B14F-4D97-AF65-F5344CB8AC3E}">
        <p14:creationId xmlns:p14="http://schemas.microsoft.com/office/powerpoint/2010/main" val="200629009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EF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a:latin typeface="Supria Sans Cond Medium Oblique" panose="020B06060302030C0203" pitchFamily="34" charset="0"/>
              </a:rPr>
              <a:t> </a:t>
            </a:r>
            <a:r>
              <a:rPr lang="en-PH" sz="4000" dirty="0" smtClean="0">
                <a:latin typeface="Supria Sans Cond Medium Oblique" panose="020B06060302030C0203" pitchFamily="34" charset="0"/>
              </a:rPr>
              <a:t> Theoretical Framework</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Information Extraction Systems – Adaptive-Based</a:t>
            </a:r>
            <a:endParaRPr lang="en-PH" sz="3600" dirty="0">
              <a:latin typeface="Supria Sans Cond Bold" panose="020B0806030203050203" pitchFamily="34" charset="0"/>
            </a:endParaRPr>
          </a:p>
        </p:txBody>
      </p:sp>
      <p:grpSp>
        <p:nvGrpSpPr>
          <p:cNvPr id="12" name="Group 11"/>
          <p:cNvGrpSpPr>
            <a:grpSpLocks/>
          </p:cNvGrpSpPr>
          <p:nvPr/>
        </p:nvGrpSpPr>
        <p:grpSpPr bwMode="auto">
          <a:xfrm>
            <a:off x="6161754" y="1763482"/>
            <a:ext cx="3319463" cy="2938462"/>
            <a:chOff x="6381517" y="1615896"/>
            <a:chExt cx="1526849" cy="2939256"/>
          </a:xfrm>
        </p:grpSpPr>
        <p:sp>
          <p:nvSpPr>
            <p:cNvPr id="13" name="Rectangle 12"/>
            <p:cNvSpPr/>
            <p:nvPr/>
          </p:nvSpPr>
          <p:spPr>
            <a:xfrm>
              <a:off x="6381517" y="1615896"/>
              <a:ext cx="1526849" cy="2936080"/>
            </a:xfrm>
            <a:prstGeom prst="rect">
              <a:avLst/>
            </a:prstGeom>
            <a:solidFill>
              <a:schemeClr val="bg1"/>
            </a:solidFill>
            <a:ln>
              <a:noFill/>
            </a:ln>
            <a:effectLst>
              <a:outerShdw blurRad="177800" dist="508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PH" dirty="0"/>
            </a:p>
          </p:txBody>
        </p:sp>
        <p:sp>
          <p:nvSpPr>
            <p:cNvPr id="14" name="TextBox 13"/>
            <p:cNvSpPr txBox="1"/>
            <p:nvPr/>
          </p:nvSpPr>
          <p:spPr>
            <a:xfrm>
              <a:off x="6381517" y="3743721"/>
              <a:ext cx="1526849" cy="811431"/>
            </a:xfrm>
            <a:prstGeom prst="rect">
              <a:avLst/>
            </a:prstGeom>
            <a:solidFill>
              <a:srgbClr val="2399FE"/>
            </a:solidFill>
          </p:spPr>
          <p:txBody>
            <a:bodyPr anchor="ctr"/>
            <a:lstStyle/>
            <a:p>
              <a:pPr algn="ctr">
                <a:lnSpc>
                  <a:spcPct val="90000"/>
                </a:lnSpc>
                <a:defRPr/>
              </a:pPr>
              <a:r>
                <a:rPr lang="en-US" sz="1400" b="1" dirty="0">
                  <a:solidFill>
                    <a:schemeClr val="lt1"/>
                  </a:solidFill>
                  <a:latin typeface="Supria Sans Cond Bold" panose="020B0806030203050203" pitchFamily="34" charset="0"/>
                  <a:cs typeface="Roboto Condensed Regular"/>
                </a:rPr>
                <a:t>Cheng, Chua, Co &amp; </a:t>
              </a:r>
              <a:r>
                <a:rPr lang="en-US" sz="1400" b="1" dirty="0" err="1">
                  <a:solidFill>
                    <a:schemeClr val="lt1"/>
                  </a:solidFill>
                  <a:latin typeface="Supria Sans Cond Bold" panose="020B0806030203050203" pitchFamily="34" charset="0"/>
                  <a:cs typeface="Roboto Condensed Regular"/>
                </a:rPr>
                <a:t>Magpantay</a:t>
              </a:r>
              <a:r>
                <a:rPr lang="en-US" sz="1400" b="1" dirty="0">
                  <a:solidFill>
                    <a:schemeClr val="lt1"/>
                  </a:solidFill>
                  <a:latin typeface="Supria Sans Cond Bold" panose="020B0806030203050203" pitchFamily="34" charset="0"/>
                  <a:cs typeface="Roboto Condensed Regular"/>
                </a:rPr>
                <a:t> (2012) </a:t>
              </a:r>
            </a:p>
          </p:txBody>
        </p:sp>
        <p:sp>
          <p:nvSpPr>
            <p:cNvPr id="15" name="TextBox 37"/>
            <p:cNvSpPr txBox="1">
              <a:spLocks noChangeArrowheads="1"/>
            </p:cNvSpPr>
            <p:nvPr/>
          </p:nvSpPr>
          <p:spPr bwMode="auto">
            <a:xfrm>
              <a:off x="6381517" y="1615896"/>
              <a:ext cx="1526849" cy="2128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lnSpc>
                  <a:spcPct val="90000"/>
                </a:lnSpc>
              </a:pPr>
              <a:r>
                <a:rPr lang="it-IT" altLang="en-US" dirty="0">
                  <a:latin typeface="Supria Sans Cond Light" panose="020B0306030203050203" pitchFamily="34" charset="0"/>
                  <a:cs typeface="Roboto Condensed Regular"/>
                </a:rPr>
                <a:t>SOCIAL MEDIA MONITORING FOR DISASTERS </a:t>
              </a:r>
            </a:p>
          </p:txBody>
        </p:sp>
      </p:grpSp>
      <p:grpSp>
        <p:nvGrpSpPr>
          <p:cNvPr id="16" name="Group 15"/>
          <p:cNvGrpSpPr>
            <a:grpSpLocks/>
          </p:cNvGrpSpPr>
          <p:nvPr/>
        </p:nvGrpSpPr>
        <p:grpSpPr bwMode="auto">
          <a:xfrm>
            <a:off x="2715292" y="1749194"/>
            <a:ext cx="3317875" cy="2952750"/>
            <a:chOff x="4635160" y="1619016"/>
            <a:chExt cx="1526850" cy="2953830"/>
          </a:xfrm>
        </p:grpSpPr>
        <p:sp>
          <p:nvSpPr>
            <p:cNvPr id="17" name="Rectangle 16"/>
            <p:cNvSpPr/>
            <p:nvPr/>
          </p:nvSpPr>
          <p:spPr>
            <a:xfrm>
              <a:off x="4635160" y="1619016"/>
              <a:ext cx="1526850" cy="2936362"/>
            </a:xfrm>
            <a:prstGeom prst="rect">
              <a:avLst/>
            </a:prstGeom>
            <a:solidFill>
              <a:schemeClr val="bg1"/>
            </a:solidFill>
            <a:ln>
              <a:noFill/>
            </a:ln>
            <a:effectLst>
              <a:outerShdw blurRad="177800" dist="508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PH" dirty="0"/>
            </a:p>
          </p:txBody>
        </p:sp>
        <p:sp>
          <p:nvSpPr>
            <p:cNvPr id="18" name="TextBox 17"/>
            <p:cNvSpPr txBox="1"/>
            <p:nvPr/>
          </p:nvSpPr>
          <p:spPr>
            <a:xfrm>
              <a:off x="4635160" y="3761337"/>
              <a:ext cx="1526850" cy="811509"/>
            </a:xfrm>
            <a:prstGeom prst="rect">
              <a:avLst/>
            </a:prstGeom>
            <a:solidFill>
              <a:srgbClr val="41B522"/>
            </a:solidFill>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en-US" sz="1400" b="1" dirty="0" err="1">
                  <a:solidFill>
                    <a:schemeClr val="lt1"/>
                  </a:solidFill>
                  <a:latin typeface="Supria Sans Cond Bold" panose="020B0806030203050203" pitchFamily="34" charset="0"/>
                  <a:cs typeface="Roboto Condensed Regular"/>
                </a:rPr>
                <a:t>Turmo</a:t>
              </a:r>
              <a:r>
                <a:rPr lang="en-US" altLang="en-US" sz="1400" b="1" dirty="0">
                  <a:solidFill>
                    <a:schemeClr val="lt1"/>
                  </a:solidFill>
                  <a:latin typeface="Supria Sans Cond Bold" panose="020B0806030203050203" pitchFamily="34" charset="0"/>
                  <a:cs typeface="Roboto Condensed Regular"/>
                </a:rPr>
                <a:t>, </a:t>
              </a:r>
              <a:r>
                <a:rPr lang="en-US" altLang="en-US" sz="1400" b="1" dirty="0" err="1">
                  <a:solidFill>
                    <a:schemeClr val="lt1"/>
                  </a:solidFill>
                  <a:latin typeface="Supria Sans Cond Bold" panose="020B0806030203050203" pitchFamily="34" charset="0"/>
                  <a:cs typeface="Roboto Condensed Regular"/>
                </a:rPr>
                <a:t>Ageno</a:t>
              </a:r>
              <a:r>
                <a:rPr lang="en-US" altLang="en-US" sz="1400" b="1" dirty="0">
                  <a:solidFill>
                    <a:schemeClr val="lt1"/>
                  </a:solidFill>
                  <a:latin typeface="Supria Sans Cond Bold" panose="020B0806030203050203" pitchFamily="34" charset="0"/>
                  <a:cs typeface="Roboto Condensed Regular"/>
                </a:rPr>
                <a:t> &amp; </a:t>
              </a:r>
              <a:r>
                <a:rPr lang="en-US" altLang="en-US" sz="1400" b="1" dirty="0" err="1">
                  <a:solidFill>
                    <a:schemeClr val="lt1"/>
                  </a:solidFill>
                  <a:latin typeface="Supria Sans Cond Bold" panose="020B0806030203050203" pitchFamily="34" charset="0"/>
                  <a:cs typeface="Roboto Condensed Regular"/>
                </a:rPr>
                <a:t>Català</a:t>
              </a:r>
              <a:r>
                <a:rPr lang="en-US" altLang="en-US" sz="1400" b="1" dirty="0">
                  <a:solidFill>
                    <a:schemeClr val="lt1"/>
                  </a:solidFill>
                  <a:latin typeface="Supria Sans Cond Bold" panose="020B0806030203050203" pitchFamily="34" charset="0"/>
                  <a:cs typeface="Roboto Condensed Regular"/>
                </a:rPr>
                <a:t> (2006) </a:t>
              </a:r>
            </a:p>
          </p:txBody>
        </p:sp>
        <p:sp>
          <p:nvSpPr>
            <p:cNvPr id="19" name="TextBox 18"/>
            <p:cNvSpPr txBox="1"/>
            <p:nvPr/>
          </p:nvSpPr>
          <p:spPr>
            <a:xfrm>
              <a:off x="4635160" y="1633309"/>
              <a:ext cx="1526850" cy="2128028"/>
            </a:xfrm>
            <a:prstGeom prst="rect">
              <a:avLst/>
            </a:prstGeom>
            <a:noFill/>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en-US" dirty="0">
                  <a:latin typeface="Supria Sans Cond Light" panose="020B0306030203050203" pitchFamily="34" charset="0"/>
                  <a:cs typeface="Roboto Condensed Regular"/>
                </a:rPr>
                <a:t>ADAPTIVE INFORMATION EXTRACTION </a:t>
              </a:r>
            </a:p>
          </p:txBody>
        </p:sp>
      </p:grpSp>
    </p:spTree>
    <p:extLst>
      <p:ext uri="{BB962C8B-B14F-4D97-AF65-F5344CB8AC3E}">
        <p14:creationId xmlns:p14="http://schemas.microsoft.com/office/powerpoint/2010/main" val="2636603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DF5A4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35151" y="2947582"/>
            <a:ext cx="10515600" cy="2039020"/>
          </a:xfrm>
        </p:spPr>
        <p:txBody>
          <a:bodyPr tIns="0">
            <a:spAutoFit/>
          </a:bodyPr>
          <a:lstStyle/>
          <a:p>
            <a:pPr algn="ctr"/>
            <a:r>
              <a:rPr lang="en-PH" sz="14000" kern="1600" spc="3100" dirty="0" smtClean="0">
                <a:solidFill>
                  <a:schemeClr val="bg1">
                    <a:lumMod val="95000"/>
                  </a:schemeClr>
                </a:solidFill>
                <a:latin typeface="Supria Sans Cond Bold" panose="020B0806030203050203" pitchFamily="34" charset="0"/>
              </a:rPr>
              <a:t>SYSTEM</a:t>
            </a:r>
            <a:endParaRPr lang="en-PH" sz="14000" kern="1600" spc="3100" dirty="0">
              <a:solidFill>
                <a:schemeClr val="bg1">
                  <a:lumMod val="95000"/>
                </a:schemeClr>
              </a:solidFill>
              <a:latin typeface="Supria Sans Cond Bold" panose="020B0806030203050203" pitchFamily="34" charset="0"/>
            </a:endParaRPr>
          </a:p>
        </p:txBody>
      </p:sp>
      <p:sp>
        <p:nvSpPr>
          <p:cNvPr id="4" name="TextBox 3"/>
          <p:cNvSpPr txBox="1"/>
          <p:nvPr/>
        </p:nvSpPr>
        <p:spPr>
          <a:xfrm>
            <a:off x="1995266" y="2175918"/>
            <a:ext cx="8398413" cy="1215717"/>
          </a:xfrm>
          <a:prstGeom prst="rect">
            <a:avLst/>
          </a:prstGeom>
          <a:noFill/>
        </p:spPr>
        <p:txBody>
          <a:bodyPr wrap="square" rtlCol="0">
            <a:spAutoFit/>
          </a:bodyPr>
          <a:lstStyle/>
          <a:p>
            <a:r>
              <a:rPr lang="en-PH" sz="7250" dirty="0" smtClean="0">
                <a:solidFill>
                  <a:schemeClr val="bg1">
                    <a:lumMod val="95000"/>
                  </a:schemeClr>
                </a:solidFill>
                <a:latin typeface="Supria Sans Cond Light" panose="020B0306030203050203" pitchFamily="34" charset="0"/>
              </a:rPr>
              <a:t>A DISCUSSION OF THE </a:t>
            </a:r>
            <a:endParaRPr lang="en-PH" sz="7250" dirty="0">
              <a:solidFill>
                <a:schemeClr val="bg1">
                  <a:lumMod val="95000"/>
                </a:schemeClr>
              </a:solidFill>
              <a:latin typeface="Supria Sans Cond Light" panose="020B0306030203050203" pitchFamily="34" charset="0"/>
            </a:endParaRPr>
          </a:p>
        </p:txBody>
      </p:sp>
    </p:spTree>
    <p:extLst>
      <p:ext uri="{BB962C8B-B14F-4D97-AF65-F5344CB8AC3E}">
        <p14:creationId xmlns:p14="http://schemas.microsoft.com/office/powerpoint/2010/main" val="2690652375"/>
      </p:ext>
    </p:extLst>
  </p:cSld>
  <p:clrMapOvr>
    <a:masterClrMapping/>
  </p:clrMapOvr>
  <p:transition spd="med">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4134" y="1253067"/>
            <a:ext cx="11717867" cy="2980267"/>
          </a:xfrm>
        </p:spPr>
        <p:txBody>
          <a:bodyPr/>
          <a:lstStyle/>
          <a:p>
            <a:pPr marL="571500" indent="-571500">
              <a:buClr>
                <a:srgbClr val="EFC94C"/>
              </a:buClr>
              <a:buFont typeface="+mj-lt"/>
              <a:buAutoNum type="romanUcPeriod"/>
            </a:pPr>
            <a:endParaRPr lang="en-PH" sz="4800" dirty="0" smtClean="0"/>
          </a:p>
          <a:p>
            <a:endParaRPr lang="en-PH" dirty="0"/>
          </a:p>
        </p:txBody>
      </p:sp>
      <p:sp>
        <p:nvSpPr>
          <p:cNvPr id="4" name="Rectangle 3"/>
          <p:cNvSpPr/>
          <p:nvPr/>
        </p:nvSpPr>
        <p:spPr>
          <a:xfrm>
            <a:off x="1" y="5146766"/>
            <a:ext cx="12192000" cy="1711234"/>
          </a:xfrm>
          <a:prstGeom prst="rect">
            <a:avLst/>
          </a:prstGeom>
          <a:solidFill>
            <a:srgbClr val="DF5A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EFC94C"/>
              </a:buClr>
            </a:pPr>
            <a:r>
              <a:rPr lang="en-PH" sz="4000" dirty="0" smtClean="0">
                <a:latin typeface="Supria Sans Cond Medium Oblique" panose="020B06060302030C0203" pitchFamily="34" charset="0"/>
              </a:rPr>
              <a:t>  Overview of the FILIET System</a:t>
            </a:r>
          </a:p>
        </p:txBody>
      </p:sp>
      <p:sp>
        <p:nvSpPr>
          <p:cNvPr id="2" name="Rectangle 1"/>
          <p:cNvSpPr/>
          <p:nvPr/>
        </p:nvSpPr>
        <p:spPr>
          <a:xfrm>
            <a:off x="658092" y="850374"/>
            <a:ext cx="10875818" cy="3785652"/>
          </a:xfrm>
          <a:prstGeom prst="rect">
            <a:avLst/>
          </a:prstGeom>
        </p:spPr>
        <p:txBody>
          <a:bodyPr wrap="square">
            <a:spAutoFit/>
          </a:bodyPr>
          <a:lstStyle/>
          <a:p>
            <a:pPr algn="ctr"/>
            <a:r>
              <a:rPr lang="en-US" sz="4800" b="1" dirty="0">
                <a:solidFill>
                  <a:srgbClr val="DF5A49"/>
                </a:solidFill>
                <a:latin typeface="Supria Sans Cond Bold Oblique" panose="020B08060302030C0203" pitchFamily="34" charset="0"/>
                <a:ea typeface="Roboto Condensed" panose="02000000000000000000" pitchFamily="2" charset="0"/>
              </a:rPr>
              <a:t>Filipino Information Extraction for Twitter</a:t>
            </a:r>
            <a:r>
              <a:rPr lang="en-US" sz="4800" dirty="0">
                <a:solidFill>
                  <a:srgbClr val="DF5A49"/>
                </a:solidFill>
                <a:latin typeface="Supria Sans Cond Bold Oblique" panose="020B08060302030C0203" pitchFamily="34" charset="0"/>
                <a:ea typeface="Roboto Condensed" panose="02000000000000000000" pitchFamily="2" charset="0"/>
              </a:rPr>
              <a:t> </a:t>
            </a:r>
            <a:r>
              <a:rPr lang="en-US" sz="4800" dirty="0">
                <a:solidFill>
                  <a:schemeClr val="tx1">
                    <a:lumMod val="75000"/>
                    <a:lumOff val="25000"/>
                  </a:schemeClr>
                </a:solidFill>
                <a:latin typeface="Supria Sans Cond Bold Oblique" panose="020B08060302030C0203" pitchFamily="34" charset="0"/>
                <a:ea typeface="Roboto Condensed" panose="02000000000000000000" pitchFamily="2" charset="0"/>
              </a:rPr>
              <a:t>(</a:t>
            </a:r>
            <a:r>
              <a:rPr lang="en-US" sz="4800" b="1" dirty="0">
                <a:solidFill>
                  <a:schemeClr val="tx1">
                    <a:lumMod val="75000"/>
                    <a:lumOff val="25000"/>
                  </a:schemeClr>
                </a:solidFill>
                <a:latin typeface="Supria Sans Cond Bold Oblique" panose="020B08060302030C0203" pitchFamily="34" charset="0"/>
                <a:ea typeface="Roboto Condensed" panose="02000000000000000000" pitchFamily="2" charset="0"/>
              </a:rPr>
              <a:t>FILIET</a:t>
            </a:r>
            <a:r>
              <a:rPr lang="en-US" sz="4800" dirty="0">
                <a:solidFill>
                  <a:schemeClr val="tx1">
                    <a:lumMod val="75000"/>
                    <a:lumOff val="25000"/>
                  </a:schemeClr>
                </a:solidFill>
                <a:latin typeface="Supria Sans Cond Bold Oblique" panose="020B08060302030C0203" pitchFamily="34" charset="0"/>
                <a:ea typeface="Roboto Condensed" panose="02000000000000000000" pitchFamily="2" charset="0"/>
              </a:rPr>
              <a:t>) is </a:t>
            </a:r>
            <a:r>
              <a:rPr lang="en-US" sz="4800" dirty="0" smtClean="0">
                <a:solidFill>
                  <a:schemeClr val="tx1">
                    <a:lumMod val="75000"/>
                    <a:lumOff val="25000"/>
                  </a:schemeClr>
                </a:solidFill>
                <a:latin typeface="Supria Sans Cond Bold Oblique" panose="020B08060302030C0203" pitchFamily="34" charset="0"/>
                <a:ea typeface="Roboto Condensed" panose="02000000000000000000" pitchFamily="2" charset="0"/>
              </a:rPr>
              <a:t>an information </a:t>
            </a:r>
            <a:r>
              <a:rPr lang="en-US" sz="4800" dirty="0">
                <a:solidFill>
                  <a:schemeClr val="tx1">
                    <a:lumMod val="75000"/>
                    <a:lumOff val="25000"/>
                  </a:schemeClr>
                </a:solidFill>
                <a:latin typeface="Supria Sans Cond Bold Oblique" panose="020B08060302030C0203" pitchFamily="34" charset="0"/>
                <a:ea typeface="Roboto Condensed" panose="02000000000000000000" pitchFamily="2" charset="0"/>
              </a:rPr>
              <a:t>extraction system that incorporates the architectures </a:t>
            </a:r>
            <a:r>
              <a:rPr lang="en-US" sz="4800" dirty="0" smtClean="0">
                <a:solidFill>
                  <a:schemeClr val="tx1">
                    <a:lumMod val="75000"/>
                    <a:lumOff val="25000"/>
                  </a:schemeClr>
                </a:solidFill>
                <a:latin typeface="Supria Sans Cond Bold Oblique" panose="020B08060302030C0203" pitchFamily="34" charset="0"/>
                <a:ea typeface="Roboto Condensed" panose="02000000000000000000" pitchFamily="2" charset="0"/>
              </a:rPr>
              <a:t>of a </a:t>
            </a:r>
            <a:r>
              <a:rPr lang="en-US" sz="4800" dirty="0">
                <a:solidFill>
                  <a:schemeClr val="tx1">
                    <a:lumMod val="75000"/>
                    <a:lumOff val="25000"/>
                  </a:schemeClr>
                </a:solidFill>
                <a:latin typeface="Supria Sans Cond Bold Oblique" panose="020B08060302030C0203" pitchFamily="34" charset="0"/>
                <a:ea typeface="Roboto Condensed" panose="02000000000000000000" pitchFamily="2" charset="0"/>
              </a:rPr>
              <a:t>rule-based IE system for Filipino disaster related reports. </a:t>
            </a:r>
          </a:p>
        </p:txBody>
      </p:sp>
    </p:spTree>
    <p:extLst>
      <p:ext uri="{BB962C8B-B14F-4D97-AF65-F5344CB8AC3E}">
        <p14:creationId xmlns:p14="http://schemas.microsoft.com/office/powerpoint/2010/main" val="30614550"/>
      </p:ext>
    </p:extLst>
  </p:cSld>
  <p:clrMapOvr>
    <a:masterClrMapping/>
  </p:clrMapOvr>
  <p:transition spd="med">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DF5A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a:latin typeface="Supria Sans Cond Medium Oblique" panose="020B06060302030C0203" pitchFamily="34" charset="0"/>
              </a:rPr>
              <a:t> </a:t>
            </a:r>
            <a:r>
              <a:rPr lang="en-PH" sz="4000" dirty="0" smtClean="0">
                <a:latin typeface="Supria Sans Cond Medium Oblique" panose="020B06060302030C0203" pitchFamily="34" charset="0"/>
              </a:rPr>
              <a:t> </a:t>
            </a:r>
            <a:r>
              <a:rPr lang="en-PH" sz="4000" dirty="0">
                <a:latin typeface="Supria Sans Cond Medium Oblique" panose="020B06060302030C0203" pitchFamily="34" charset="0"/>
              </a:rPr>
              <a:t>The Objectives &amp; Scope and Limitations of the </a:t>
            </a:r>
            <a:r>
              <a:rPr lang="en-PH" sz="4000" dirty="0" smtClean="0">
                <a:latin typeface="Supria Sans Cond Medium Oblique" panose="020B06060302030C0203" pitchFamily="34" charset="0"/>
              </a:rPr>
              <a:t>System</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General Objective</a:t>
            </a:r>
            <a:endParaRPr lang="en-PH" sz="3600" dirty="0">
              <a:latin typeface="Supria Sans Cond Bold" panose="020B0806030203050203" pitchFamily="34" charset="0"/>
            </a:endParaRPr>
          </a:p>
        </p:txBody>
      </p:sp>
      <p:sp>
        <p:nvSpPr>
          <p:cNvPr id="2" name="Rectangle 1"/>
          <p:cNvSpPr/>
          <p:nvPr/>
        </p:nvSpPr>
        <p:spPr>
          <a:xfrm>
            <a:off x="609601" y="1673839"/>
            <a:ext cx="10986654" cy="3170099"/>
          </a:xfrm>
          <a:prstGeom prst="rect">
            <a:avLst/>
          </a:prstGeom>
        </p:spPr>
        <p:txBody>
          <a:bodyPr wrap="square">
            <a:spAutoFit/>
          </a:bodyPr>
          <a:lstStyle/>
          <a:p>
            <a:pPr algn="ctr"/>
            <a:r>
              <a:rPr lang="en-US" sz="4000" dirty="0">
                <a:solidFill>
                  <a:schemeClr val="tx1">
                    <a:lumMod val="75000"/>
                    <a:lumOff val="25000"/>
                  </a:schemeClr>
                </a:solidFill>
                <a:latin typeface="Supria Sans Cond Bold Oblique" panose="020B08060302030C0203" pitchFamily="34" charset="0"/>
                <a:ea typeface="Roboto Condensed" panose="02000000000000000000" pitchFamily="2" charset="0"/>
              </a:rPr>
              <a:t>To develop an information extraction system that extracts relevant information from disaster-related texts from Twitter data and takes into consideration the different available variations of the Filipino language.</a:t>
            </a:r>
            <a:endParaRPr lang="en-PH" sz="4000" dirty="0">
              <a:solidFill>
                <a:schemeClr val="tx1">
                  <a:lumMod val="75000"/>
                  <a:lumOff val="25000"/>
                </a:schemeClr>
              </a:solidFill>
              <a:latin typeface="Supria Sans Cond Bold Oblique" panose="020B08060302030C0203" pitchFamily="34" charset="0"/>
              <a:ea typeface="Roboto Condensed" panose="02000000000000000000" pitchFamily="2" charset="0"/>
            </a:endParaRPr>
          </a:p>
        </p:txBody>
      </p:sp>
    </p:spTree>
    <p:extLst>
      <p:ext uri="{BB962C8B-B14F-4D97-AF65-F5344CB8AC3E}">
        <p14:creationId xmlns:p14="http://schemas.microsoft.com/office/powerpoint/2010/main" val="3797721603"/>
      </p:ext>
    </p:extLst>
  </p:cSld>
  <p:clrMapOvr>
    <a:masterClrMapping/>
  </p:clrMapOvr>
  <p:transition spd="slow">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DF5A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a:latin typeface="Supria Sans Cond Medium Oblique" panose="020B06060302030C0203" pitchFamily="34" charset="0"/>
              </a:rPr>
              <a:t> </a:t>
            </a:r>
            <a:r>
              <a:rPr lang="en-PH" sz="4000" dirty="0" smtClean="0">
                <a:latin typeface="Supria Sans Cond Medium Oblique" panose="020B06060302030C0203" pitchFamily="34" charset="0"/>
              </a:rPr>
              <a:t> </a:t>
            </a:r>
            <a:r>
              <a:rPr lang="en-PH" sz="4000" dirty="0">
                <a:latin typeface="Supria Sans Cond Medium Oblique" panose="020B06060302030C0203" pitchFamily="34" charset="0"/>
              </a:rPr>
              <a:t>The Objectives &amp; Scope and Limitations of the </a:t>
            </a:r>
            <a:r>
              <a:rPr lang="en-PH" sz="4000" dirty="0" smtClean="0">
                <a:latin typeface="Supria Sans Cond Medium Oblique" panose="020B06060302030C0203" pitchFamily="34" charset="0"/>
              </a:rPr>
              <a:t>System</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Specific Objective – Scope and Limitations</a:t>
            </a:r>
            <a:endParaRPr lang="en-PH" sz="3600" dirty="0">
              <a:latin typeface="Supria Sans Cond Bold" panose="020B0806030203050203" pitchFamily="34" charset="0"/>
            </a:endParaRPr>
          </a:p>
        </p:txBody>
      </p:sp>
      <p:sp>
        <p:nvSpPr>
          <p:cNvPr id="2" name="Rectangle 1"/>
          <p:cNvSpPr/>
          <p:nvPr/>
        </p:nvSpPr>
        <p:spPr>
          <a:xfrm>
            <a:off x="609601" y="1673839"/>
            <a:ext cx="10986654" cy="3170099"/>
          </a:xfrm>
          <a:prstGeom prst="rect">
            <a:avLst/>
          </a:prstGeom>
        </p:spPr>
        <p:txBody>
          <a:bodyPr wrap="square">
            <a:spAutoFit/>
          </a:bodyPr>
          <a:lstStyle/>
          <a:p>
            <a:pPr algn="ctr"/>
            <a:r>
              <a:rPr lang="en-US" sz="4000" dirty="0">
                <a:solidFill>
                  <a:schemeClr val="tx1">
                    <a:lumMod val="75000"/>
                    <a:lumOff val="25000"/>
                  </a:schemeClr>
                </a:solidFill>
                <a:latin typeface="Supria Sans Cond Bold Oblique" panose="020B08060302030C0203" pitchFamily="34" charset="0"/>
                <a:ea typeface="Roboto Condensed" panose="02000000000000000000" pitchFamily="2" charset="0"/>
              </a:rPr>
              <a:t>To develop an information extraction system that extracts relevant information from disaster-related texts from Twitter data and takes into consideration the different available variations of the Filipino language.</a:t>
            </a:r>
            <a:endParaRPr lang="en-PH" sz="4000" dirty="0">
              <a:solidFill>
                <a:schemeClr val="tx1">
                  <a:lumMod val="75000"/>
                  <a:lumOff val="25000"/>
                </a:schemeClr>
              </a:solidFill>
              <a:latin typeface="Supria Sans Cond Bold Oblique" panose="020B08060302030C0203" pitchFamily="34" charset="0"/>
              <a:ea typeface="Roboto Condensed" panose="02000000000000000000" pitchFamily="2" charset="0"/>
            </a:endParaRPr>
          </a:p>
        </p:txBody>
      </p:sp>
    </p:spTree>
    <p:extLst>
      <p:ext uri="{BB962C8B-B14F-4D97-AF65-F5344CB8AC3E}">
        <p14:creationId xmlns:p14="http://schemas.microsoft.com/office/powerpoint/2010/main" val="1503500134"/>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2601" y="1561466"/>
            <a:ext cx="11396135" cy="2773468"/>
          </a:xfrm>
        </p:spPr>
        <p:txBody>
          <a:bodyPr/>
          <a:lstStyle/>
          <a:p>
            <a:pPr marL="0" indent="0">
              <a:buNone/>
            </a:pPr>
            <a:endParaRPr lang="en-PH" dirty="0" smtClean="0"/>
          </a:p>
          <a:p>
            <a:pPr marL="857250" indent="-857250">
              <a:buClr>
                <a:srgbClr val="DF5A49"/>
              </a:buClr>
              <a:buFont typeface="+mj-lt"/>
              <a:buAutoNum type="romanUcPeriod" startAt="4"/>
            </a:pPr>
            <a:r>
              <a:rPr lang="en-PH" sz="4000" dirty="0" smtClean="0">
                <a:solidFill>
                  <a:schemeClr val="tx1">
                    <a:lumMod val="75000"/>
                    <a:lumOff val="25000"/>
                  </a:schemeClr>
                </a:solidFill>
                <a:latin typeface="Supria Sans Cond Light" panose="020B0306030203050203" pitchFamily="34" charset="0"/>
              </a:rPr>
              <a:t>Overview of the FILIET System</a:t>
            </a:r>
          </a:p>
          <a:p>
            <a:pPr marL="857250" indent="-857250">
              <a:buClr>
                <a:srgbClr val="DF5A49"/>
              </a:buClr>
              <a:buFont typeface="+mj-lt"/>
              <a:buAutoNum type="romanUcPeriod" startAt="4"/>
            </a:pPr>
            <a:r>
              <a:rPr lang="en-PH" sz="4000" dirty="0" smtClean="0">
                <a:solidFill>
                  <a:schemeClr val="tx1">
                    <a:lumMod val="75000"/>
                    <a:lumOff val="25000"/>
                  </a:schemeClr>
                </a:solidFill>
                <a:latin typeface="Supria Sans Cond Light" panose="020B0306030203050203" pitchFamily="34" charset="0"/>
              </a:rPr>
              <a:t>Objectives and Scopes &amp; Limitation of the System</a:t>
            </a:r>
          </a:p>
          <a:p>
            <a:pPr marL="857250" indent="-857250">
              <a:buClr>
                <a:srgbClr val="DF5A49"/>
              </a:buClr>
              <a:buFont typeface="+mj-lt"/>
              <a:buAutoNum type="romanUcPeriod" startAt="4"/>
            </a:pPr>
            <a:r>
              <a:rPr lang="en-PH" sz="4000" dirty="0" smtClean="0">
                <a:solidFill>
                  <a:schemeClr val="tx1">
                    <a:lumMod val="75000"/>
                    <a:lumOff val="25000"/>
                  </a:schemeClr>
                </a:solidFill>
                <a:latin typeface="Supria Sans Cond Light" panose="020B0306030203050203" pitchFamily="34" charset="0"/>
              </a:rPr>
              <a:t>Design and Implementation </a:t>
            </a:r>
            <a:endParaRPr lang="en-PH" sz="4000" dirty="0">
              <a:solidFill>
                <a:schemeClr val="tx1">
                  <a:lumMod val="75000"/>
                  <a:lumOff val="25000"/>
                </a:schemeClr>
              </a:solidFill>
              <a:latin typeface="Supria Sans Cond Light" panose="020B0306030203050203" pitchFamily="34" charset="0"/>
            </a:endParaRPr>
          </a:p>
        </p:txBody>
      </p:sp>
      <p:sp>
        <p:nvSpPr>
          <p:cNvPr id="4" name="Rectangle 3"/>
          <p:cNvSpPr/>
          <p:nvPr/>
        </p:nvSpPr>
        <p:spPr>
          <a:xfrm>
            <a:off x="1" y="5146766"/>
            <a:ext cx="12192000" cy="1711234"/>
          </a:xfrm>
          <a:prstGeom prst="rect">
            <a:avLst/>
          </a:prstGeom>
          <a:solidFill>
            <a:srgbClr val="DF5A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8000" dirty="0" smtClean="0">
                <a:solidFill>
                  <a:schemeClr val="bg1"/>
                </a:solidFill>
              </a:rPr>
              <a:t>  </a:t>
            </a:r>
            <a:r>
              <a:rPr lang="en-PH" sz="8000" dirty="0" smtClean="0">
                <a:solidFill>
                  <a:schemeClr val="bg1"/>
                </a:solidFill>
                <a:latin typeface="Supria Sans Cond Heavy" panose="020B0906030203050203" pitchFamily="34" charset="0"/>
              </a:rPr>
              <a:t>Outline</a:t>
            </a:r>
            <a:endParaRPr lang="en-PH" sz="8000" dirty="0">
              <a:solidFill>
                <a:schemeClr val="bg1"/>
              </a:solidFill>
              <a:latin typeface="Supria Sans Cond Heavy" panose="020B0906030203050203" pitchFamily="34" charset="0"/>
            </a:endParaRPr>
          </a:p>
        </p:txBody>
      </p:sp>
    </p:spTree>
    <p:extLst>
      <p:ext uri="{BB962C8B-B14F-4D97-AF65-F5344CB8AC3E}">
        <p14:creationId xmlns:p14="http://schemas.microsoft.com/office/powerpoint/2010/main" val="1585004367"/>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DF5A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The Objectives &amp; Scope and Limitations of the Research</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Specific Objectives – Scope and Limitations</a:t>
            </a:r>
            <a:endParaRPr lang="en-PH" sz="3600" dirty="0">
              <a:latin typeface="Supria Sans Cond Bold" panose="020B0806030203050203" pitchFamily="34" charset="0"/>
            </a:endParaRPr>
          </a:p>
        </p:txBody>
      </p:sp>
      <p:grpSp>
        <p:nvGrpSpPr>
          <p:cNvPr id="12" name="Group 11"/>
          <p:cNvGrpSpPr/>
          <p:nvPr/>
        </p:nvGrpSpPr>
        <p:grpSpPr>
          <a:xfrm>
            <a:off x="881085" y="1845106"/>
            <a:ext cx="5160119" cy="2726895"/>
            <a:chOff x="296816" y="3546379"/>
            <a:chExt cx="4165068" cy="558987"/>
          </a:xfrm>
        </p:grpSpPr>
        <p:sp>
          <p:nvSpPr>
            <p:cNvPr id="13" name="Rectangle 12"/>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59512" y="3564642"/>
              <a:ext cx="4049248" cy="510488"/>
            </a:xfrm>
            <a:prstGeom prst="rect">
              <a:avLst/>
            </a:prstGeom>
            <a:noFill/>
          </p:spPr>
          <p:txBody>
            <a:bodyPr wrap="square" rtlCol="0" anchor="ctr" anchorCtr="0">
              <a:noAutofit/>
            </a:bodyPr>
            <a:lstStyle/>
            <a:p>
              <a:pPr algn="ctr"/>
              <a:r>
                <a:rPr lang="en-PH" sz="2800" b="1" dirty="0">
                  <a:latin typeface="Supria Sans Cond Medium Oblique" panose="020B06060302030C0203" pitchFamily="34" charset="0"/>
                  <a:ea typeface="Roboto Condensed Bold" pitchFamily="2" charset="0"/>
                </a:rPr>
                <a:t>To </a:t>
              </a:r>
              <a:r>
                <a:rPr lang="en-PH" sz="2800" b="1" dirty="0" smtClean="0">
                  <a:latin typeface="Supria Sans Cond Medium Oblique" panose="020B06060302030C0203" pitchFamily="34" charset="0"/>
                  <a:ea typeface="Roboto Condensed Bold" pitchFamily="2" charset="0"/>
                </a:rPr>
                <a:t>be able to preprocess the tweets.</a:t>
              </a:r>
              <a:endParaRPr lang="en-PH" sz="2800" b="1" dirty="0">
                <a:latin typeface="Supria Sans Cond Medium Oblique" panose="020B06060302030C0203" pitchFamily="34" charset="0"/>
                <a:ea typeface="Roboto Condensed Bold" pitchFamily="2" charset="0"/>
              </a:endParaRPr>
            </a:p>
          </p:txBody>
        </p:sp>
      </p:grpSp>
      <p:grpSp>
        <p:nvGrpSpPr>
          <p:cNvPr id="18" name="Group 17"/>
          <p:cNvGrpSpPr/>
          <p:nvPr/>
        </p:nvGrpSpPr>
        <p:grpSpPr>
          <a:xfrm>
            <a:off x="6206146" y="1845105"/>
            <a:ext cx="5146480" cy="2726895"/>
            <a:chOff x="296816" y="3546379"/>
            <a:chExt cx="4165068" cy="558987"/>
          </a:xfrm>
        </p:grpSpPr>
        <p:sp>
          <p:nvSpPr>
            <p:cNvPr id="19" name="Rectangle 1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2" y="3564642"/>
              <a:ext cx="4049248" cy="510488"/>
            </a:xfrm>
            <a:prstGeom prst="rect">
              <a:avLst/>
            </a:prstGeom>
            <a:noFill/>
          </p:spPr>
          <p:txBody>
            <a:bodyPr wrap="square" rtlCol="0" anchor="ctr" anchorCtr="0">
              <a:noAutofit/>
            </a:bodyPr>
            <a:lstStyle/>
            <a:p>
              <a:pPr algn="ctr"/>
              <a:r>
                <a:rPr lang="en-PH" sz="2000" b="1" dirty="0" smtClean="0">
                  <a:latin typeface="Supria Sans Cond Light" panose="020B0306030203050203" pitchFamily="34" charset="0"/>
                  <a:ea typeface="Roboto Condensed Bold" pitchFamily="2" charset="0"/>
                </a:rPr>
                <a:t>Text Normalization</a:t>
              </a:r>
            </a:p>
            <a:p>
              <a:pPr algn="ctr"/>
              <a:r>
                <a:rPr lang="en-PH" sz="2000" b="1" dirty="0" smtClean="0">
                  <a:latin typeface="Supria Sans Cond Light" panose="020B0306030203050203" pitchFamily="34" charset="0"/>
                  <a:ea typeface="Roboto Condensed Bold" pitchFamily="2" charset="0"/>
                </a:rPr>
                <a:t>Text Tokenization</a:t>
              </a:r>
            </a:p>
            <a:p>
              <a:pPr algn="ctr"/>
              <a:r>
                <a:rPr lang="en-PH" sz="2000" b="1" dirty="0" smtClean="0">
                  <a:latin typeface="Supria Sans Cond Light" panose="020B0306030203050203" pitchFamily="34" charset="0"/>
                  <a:ea typeface="Roboto Condensed Bold" pitchFamily="2" charset="0"/>
                </a:rPr>
                <a:t>POS Tagging</a:t>
              </a:r>
            </a:p>
            <a:p>
              <a:pPr algn="ctr"/>
              <a:r>
                <a:rPr lang="en-PH" sz="2000" b="1" dirty="0" smtClean="0">
                  <a:latin typeface="Supria Sans Cond Light" panose="020B0306030203050203" pitchFamily="34" charset="0"/>
                  <a:ea typeface="Roboto Condensed Bold" pitchFamily="2" charset="0"/>
                </a:rPr>
                <a:t>NER</a:t>
              </a:r>
            </a:p>
          </p:txBody>
        </p:sp>
      </p:grpSp>
    </p:spTree>
    <p:extLst>
      <p:ext uri="{BB962C8B-B14F-4D97-AF65-F5344CB8AC3E}">
        <p14:creationId xmlns:p14="http://schemas.microsoft.com/office/powerpoint/2010/main" val="3963987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DF5A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The Objectives &amp; Scope and Limitations of the Research</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Specific Objectives – Scope and Limitations</a:t>
            </a:r>
            <a:endParaRPr lang="en-PH" sz="3600" dirty="0">
              <a:latin typeface="Supria Sans Cond Bold" panose="020B0806030203050203" pitchFamily="34" charset="0"/>
            </a:endParaRPr>
          </a:p>
        </p:txBody>
      </p:sp>
      <p:grpSp>
        <p:nvGrpSpPr>
          <p:cNvPr id="12" name="Group 11"/>
          <p:cNvGrpSpPr/>
          <p:nvPr/>
        </p:nvGrpSpPr>
        <p:grpSpPr>
          <a:xfrm>
            <a:off x="881085" y="1845106"/>
            <a:ext cx="5160119" cy="2726895"/>
            <a:chOff x="296816" y="3546379"/>
            <a:chExt cx="4165068" cy="558987"/>
          </a:xfrm>
        </p:grpSpPr>
        <p:sp>
          <p:nvSpPr>
            <p:cNvPr id="13" name="Rectangle 12"/>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59512" y="3564642"/>
              <a:ext cx="4049248" cy="510488"/>
            </a:xfrm>
            <a:prstGeom prst="rect">
              <a:avLst/>
            </a:prstGeom>
            <a:noFill/>
          </p:spPr>
          <p:txBody>
            <a:bodyPr wrap="square" rtlCol="0" anchor="ctr" anchorCtr="0">
              <a:noAutofit/>
            </a:bodyPr>
            <a:lstStyle/>
            <a:p>
              <a:pPr algn="ctr"/>
              <a:r>
                <a:rPr lang="en-PH" sz="2800" b="1" dirty="0">
                  <a:latin typeface="Supria Sans Cond Medium Oblique" panose="020B06060302030C0203" pitchFamily="34" charset="0"/>
                  <a:ea typeface="Roboto Condensed Bold" pitchFamily="2" charset="0"/>
                </a:rPr>
                <a:t>To </a:t>
              </a:r>
              <a:r>
                <a:rPr lang="en-PH" sz="2800" b="1" dirty="0" smtClean="0">
                  <a:latin typeface="Supria Sans Cond Medium Oblique" panose="020B06060302030C0203" pitchFamily="34" charset="0"/>
                  <a:ea typeface="Roboto Condensed Bold" pitchFamily="2" charset="0"/>
                </a:rPr>
                <a:t>be able to extract relevant features from the tweets.</a:t>
              </a:r>
              <a:endParaRPr lang="en-PH" sz="2800" b="1" dirty="0">
                <a:latin typeface="Supria Sans Cond Medium Oblique" panose="020B06060302030C0203" pitchFamily="34" charset="0"/>
                <a:ea typeface="Roboto Condensed Bold" pitchFamily="2" charset="0"/>
              </a:endParaRPr>
            </a:p>
          </p:txBody>
        </p:sp>
      </p:grpSp>
      <p:grpSp>
        <p:nvGrpSpPr>
          <p:cNvPr id="18" name="Group 17"/>
          <p:cNvGrpSpPr/>
          <p:nvPr/>
        </p:nvGrpSpPr>
        <p:grpSpPr>
          <a:xfrm>
            <a:off x="6206146" y="1845105"/>
            <a:ext cx="5146480" cy="2726895"/>
            <a:chOff x="296816" y="3546379"/>
            <a:chExt cx="4165068" cy="558987"/>
          </a:xfrm>
        </p:grpSpPr>
        <p:sp>
          <p:nvSpPr>
            <p:cNvPr id="19" name="Rectangle 1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2" y="3564642"/>
              <a:ext cx="4049248" cy="510488"/>
            </a:xfrm>
            <a:prstGeom prst="rect">
              <a:avLst/>
            </a:prstGeom>
            <a:noFill/>
          </p:spPr>
          <p:txBody>
            <a:bodyPr wrap="square" rtlCol="0" anchor="ctr" anchorCtr="0">
              <a:noAutofit/>
            </a:bodyPr>
            <a:lstStyle/>
            <a:p>
              <a:pPr algn="ctr"/>
              <a:r>
                <a:rPr lang="en-PH" sz="2000" b="1" dirty="0" smtClean="0">
                  <a:latin typeface="Supria Sans Cond Light" panose="020B0306030203050203" pitchFamily="34" charset="0"/>
                  <a:ea typeface="Roboto Condensed Bold" pitchFamily="2" charset="0"/>
                </a:rPr>
                <a:t>Presence Features</a:t>
              </a:r>
            </a:p>
            <a:p>
              <a:pPr algn="ctr"/>
              <a:r>
                <a:rPr lang="en-PH" sz="2000" b="1" dirty="0" smtClean="0">
                  <a:latin typeface="Supria Sans Cond Light" panose="020B0306030203050203" pitchFamily="34" charset="0"/>
                  <a:ea typeface="Roboto Condensed Bold" pitchFamily="2" charset="0"/>
                </a:rPr>
                <a:t>Tweet Length</a:t>
              </a:r>
            </a:p>
            <a:p>
              <a:pPr algn="ctr"/>
              <a:r>
                <a:rPr lang="en-PH" sz="2000" b="1" dirty="0" smtClean="0">
                  <a:latin typeface="Supria Sans Cond Light" panose="020B0306030203050203" pitchFamily="34" charset="0"/>
                  <a:ea typeface="Roboto Condensed Bold" pitchFamily="2" charset="0"/>
                </a:rPr>
                <a:t>Word Features</a:t>
              </a:r>
            </a:p>
          </p:txBody>
        </p:sp>
      </p:grpSp>
    </p:spTree>
    <p:extLst>
      <p:ext uri="{BB962C8B-B14F-4D97-AF65-F5344CB8AC3E}">
        <p14:creationId xmlns:p14="http://schemas.microsoft.com/office/powerpoint/2010/main" val="21650873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DF5A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The Objectives &amp; Scope and Limitations of the Research</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Specific Objectives – Scope and Limitations</a:t>
            </a:r>
            <a:endParaRPr lang="en-PH" sz="3600" dirty="0">
              <a:latin typeface="Supria Sans Cond Bold" panose="020B0806030203050203" pitchFamily="34" charset="0"/>
            </a:endParaRPr>
          </a:p>
        </p:txBody>
      </p:sp>
      <p:grpSp>
        <p:nvGrpSpPr>
          <p:cNvPr id="12" name="Group 11"/>
          <p:cNvGrpSpPr/>
          <p:nvPr/>
        </p:nvGrpSpPr>
        <p:grpSpPr>
          <a:xfrm>
            <a:off x="881085" y="1845106"/>
            <a:ext cx="5160119" cy="2726895"/>
            <a:chOff x="296816" y="3546379"/>
            <a:chExt cx="4165068" cy="558987"/>
          </a:xfrm>
        </p:grpSpPr>
        <p:sp>
          <p:nvSpPr>
            <p:cNvPr id="13" name="Rectangle 12"/>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59512" y="3564642"/>
              <a:ext cx="4049248" cy="510488"/>
            </a:xfrm>
            <a:prstGeom prst="rect">
              <a:avLst/>
            </a:prstGeom>
            <a:noFill/>
          </p:spPr>
          <p:txBody>
            <a:bodyPr wrap="square" rtlCol="0" anchor="ctr" anchorCtr="0">
              <a:noAutofit/>
            </a:bodyPr>
            <a:lstStyle/>
            <a:p>
              <a:pPr algn="ctr"/>
              <a:r>
                <a:rPr lang="en-PH" sz="2800" b="1" dirty="0" smtClean="0">
                  <a:latin typeface="Supria Sans Cond Medium Oblique" panose="020B06060302030C0203" pitchFamily="34" charset="0"/>
                  <a:ea typeface="Roboto Condensed Bold" pitchFamily="2" charset="0"/>
                </a:rPr>
                <a:t>To classify the tweets according to their content.</a:t>
              </a:r>
              <a:endParaRPr lang="en-PH" sz="2800" b="1" dirty="0">
                <a:latin typeface="Supria Sans Cond Medium Oblique" panose="020B06060302030C0203" pitchFamily="34" charset="0"/>
                <a:ea typeface="Roboto Condensed Bold" pitchFamily="2" charset="0"/>
              </a:endParaRPr>
            </a:p>
          </p:txBody>
        </p:sp>
      </p:grpSp>
      <p:grpSp>
        <p:nvGrpSpPr>
          <p:cNvPr id="18" name="Group 17"/>
          <p:cNvGrpSpPr/>
          <p:nvPr/>
        </p:nvGrpSpPr>
        <p:grpSpPr>
          <a:xfrm>
            <a:off x="6206146" y="1845105"/>
            <a:ext cx="5146480" cy="2726895"/>
            <a:chOff x="296816" y="3546379"/>
            <a:chExt cx="4165068" cy="558987"/>
          </a:xfrm>
        </p:grpSpPr>
        <p:sp>
          <p:nvSpPr>
            <p:cNvPr id="19" name="Rectangle 1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2" y="3564642"/>
              <a:ext cx="4049248" cy="510488"/>
            </a:xfrm>
            <a:prstGeom prst="rect">
              <a:avLst/>
            </a:prstGeom>
            <a:noFill/>
          </p:spPr>
          <p:txBody>
            <a:bodyPr wrap="square" rtlCol="0" anchor="ctr" anchorCtr="0">
              <a:noAutofit/>
            </a:bodyPr>
            <a:lstStyle/>
            <a:p>
              <a:pPr algn="ctr"/>
              <a:r>
                <a:rPr lang="en-PH" sz="2000" b="1" dirty="0" smtClean="0">
                  <a:latin typeface="Supria Sans Cond Light" panose="020B0306030203050203" pitchFamily="34" charset="0"/>
                  <a:ea typeface="Roboto Condensed Bold" pitchFamily="2" charset="0"/>
                </a:rPr>
                <a:t>Caution and Advice</a:t>
              </a:r>
            </a:p>
            <a:p>
              <a:pPr algn="ctr"/>
              <a:r>
                <a:rPr lang="en-PH" sz="2000" b="1" dirty="0" smtClean="0">
                  <a:latin typeface="Supria Sans Cond Light" panose="020B0306030203050203" pitchFamily="34" charset="0"/>
                  <a:ea typeface="Roboto Condensed Bold" pitchFamily="2" charset="0"/>
                </a:rPr>
                <a:t>Casualties and Disasters</a:t>
              </a:r>
            </a:p>
            <a:p>
              <a:pPr algn="ctr"/>
              <a:r>
                <a:rPr lang="en-PH" sz="2000" b="1" dirty="0" smtClean="0">
                  <a:latin typeface="Supria Sans Cond Light" panose="020B0306030203050203" pitchFamily="34" charset="0"/>
                  <a:ea typeface="Roboto Condensed Bold" pitchFamily="2" charset="0"/>
                </a:rPr>
                <a:t>Donation</a:t>
              </a:r>
            </a:p>
            <a:p>
              <a:pPr algn="ctr"/>
              <a:r>
                <a:rPr lang="en-PH" sz="2000" b="1" dirty="0" smtClean="0">
                  <a:latin typeface="Supria Sans Cond Light" panose="020B0306030203050203" pitchFamily="34" charset="0"/>
                  <a:ea typeface="Roboto Condensed Bold" pitchFamily="2" charset="0"/>
                </a:rPr>
                <a:t>Call For Help</a:t>
              </a:r>
            </a:p>
            <a:p>
              <a:pPr algn="ctr"/>
              <a:r>
                <a:rPr lang="en-PH" sz="2000" b="1" dirty="0" smtClean="0">
                  <a:latin typeface="Supria Sans Cond Light" panose="020B0306030203050203" pitchFamily="34" charset="0"/>
                  <a:ea typeface="Roboto Condensed Bold" pitchFamily="2" charset="0"/>
                </a:rPr>
                <a:t>Others</a:t>
              </a:r>
            </a:p>
          </p:txBody>
        </p:sp>
      </p:grpSp>
    </p:spTree>
    <p:extLst>
      <p:ext uri="{BB962C8B-B14F-4D97-AF65-F5344CB8AC3E}">
        <p14:creationId xmlns:p14="http://schemas.microsoft.com/office/powerpoint/2010/main" val="10942986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DF5A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The Objectives &amp; Scope and Limitations of the Research</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Specific Objectives – Scope and Limitations</a:t>
            </a:r>
            <a:endParaRPr lang="en-PH" sz="3600" dirty="0">
              <a:latin typeface="Supria Sans Cond Bold" panose="020B0806030203050203" pitchFamily="34" charset="0"/>
            </a:endParaRPr>
          </a:p>
        </p:txBody>
      </p:sp>
      <p:grpSp>
        <p:nvGrpSpPr>
          <p:cNvPr id="12" name="Group 11"/>
          <p:cNvGrpSpPr/>
          <p:nvPr/>
        </p:nvGrpSpPr>
        <p:grpSpPr>
          <a:xfrm>
            <a:off x="881085" y="1845106"/>
            <a:ext cx="5160119" cy="2726895"/>
            <a:chOff x="296816" y="3546379"/>
            <a:chExt cx="4165068" cy="558987"/>
          </a:xfrm>
        </p:grpSpPr>
        <p:sp>
          <p:nvSpPr>
            <p:cNvPr id="13" name="Rectangle 12"/>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59512" y="3564642"/>
              <a:ext cx="4049248" cy="510488"/>
            </a:xfrm>
            <a:prstGeom prst="rect">
              <a:avLst/>
            </a:prstGeom>
            <a:noFill/>
          </p:spPr>
          <p:txBody>
            <a:bodyPr wrap="square" rtlCol="0" anchor="ctr" anchorCtr="0">
              <a:noAutofit/>
            </a:bodyPr>
            <a:lstStyle/>
            <a:p>
              <a:pPr algn="ctr"/>
              <a:r>
                <a:rPr lang="en-PH" sz="2800" b="1" dirty="0" smtClean="0">
                  <a:latin typeface="Supria Sans Cond Medium Oblique" panose="020B06060302030C0203" pitchFamily="34" charset="0"/>
                  <a:ea typeface="Roboto Condensed Bold" pitchFamily="2" charset="0"/>
                </a:rPr>
                <a:t>To extract the relevant information according to the type of tweet.</a:t>
              </a:r>
              <a:endParaRPr lang="en-PH" sz="2800" b="1" dirty="0">
                <a:latin typeface="Supria Sans Cond Medium Oblique" panose="020B06060302030C0203" pitchFamily="34" charset="0"/>
                <a:ea typeface="Roboto Condensed Bold" pitchFamily="2" charset="0"/>
              </a:endParaRPr>
            </a:p>
          </p:txBody>
        </p:sp>
      </p:grpSp>
      <p:grpSp>
        <p:nvGrpSpPr>
          <p:cNvPr id="18" name="Group 17"/>
          <p:cNvGrpSpPr/>
          <p:nvPr/>
        </p:nvGrpSpPr>
        <p:grpSpPr>
          <a:xfrm>
            <a:off x="6206146" y="1845105"/>
            <a:ext cx="5146480" cy="2726895"/>
            <a:chOff x="296816" y="3546379"/>
            <a:chExt cx="4165068" cy="558987"/>
          </a:xfrm>
        </p:grpSpPr>
        <p:sp>
          <p:nvSpPr>
            <p:cNvPr id="19" name="Rectangle 1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2" y="3564642"/>
              <a:ext cx="4049248" cy="510488"/>
            </a:xfrm>
            <a:prstGeom prst="rect">
              <a:avLst/>
            </a:prstGeom>
            <a:noFill/>
          </p:spPr>
          <p:txBody>
            <a:bodyPr wrap="square" rtlCol="0" anchor="ctr" anchorCtr="0">
              <a:noAutofit/>
            </a:bodyPr>
            <a:lstStyle/>
            <a:p>
              <a:pPr algn="ctr"/>
              <a:r>
                <a:rPr lang="en-PH" sz="2000" b="1" dirty="0" smtClean="0">
                  <a:latin typeface="Supria Sans Cond Light" panose="020B0306030203050203" pitchFamily="34" charset="0"/>
                  <a:ea typeface="Roboto Condensed Bold" pitchFamily="2" charset="0"/>
                </a:rPr>
                <a:t>Caution and Advice – Advice, Location</a:t>
              </a:r>
            </a:p>
            <a:p>
              <a:pPr algn="ctr"/>
              <a:r>
                <a:rPr lang="en-PH" sz="2000" b="1" dirty="0" smtClean="0">
                  <a:latin typeface="Supria Sans Cond Light" panose="020B0306030203050203" pitchFamily="34" charset="0"/>
                  <a:ea typeface="Roboto Condensed Bold" pitchFamily="2" charset="0"/>
                </a:rPr>
                <a:t>Casualties and Disasters – Object, Details, Location</a:t>
              </a:r>
            </a:p>
            <a:p>
              <a:pPr algn="ctr"/>
              <a:r>
                <a:rPr lang="en-PH" sz="2000" b="1" dirty="0" smtClean="0">
                  <a:latin typeface="Supria Sans Cond Light" panose="020B0306030203050203" pitchFamily="34" charset="0"/>
                  <a:ea typeface="Roboto Condensed Bold" pitchFamily="2" charset="0"/>
                </a:rPr>
                <a:t>Donation – Object, Details, Victim Name, Location</a:t>
              </a:r>
            </a:p>
            <a:p>
              <a:pPr algn="ctr"/>
              <a:r>
                <a:rPr lang="en-PH" sz="2000" b="1" dirty="0" smtClean="0">
                  <a:latin typeface="Supria Sans Cond Light" panose="020B0306030203050203" pitchFamily="34" charset="0"/>
                  <a:ea typeface="Roboto Condensed Bold" pitchFamily="2" charset="0"/>
                </a:rPr>
                <a:t>Call For Help – Victim Name, Location</a:t>
              </a:r>
            </a:p>
            <a:p>
              <a:pPr algn="ctr"/>
              <a:r>
                <a:rPr lang="en-PH" sz="2000" b="1" dirty="0" smtClean="0">
                  <a:latin typeface="Supria Sans Cond Light" panose="020B0306030203050203" pitchFamily="34" charset="0"/>
                  <a:ea typeface="Roboto Condensed Bold" pitchFamily="2" charset="0"/>
                </a:rPr>
                <a:t>Others</a:t>
              </a:r>
            </a:p>
          </p:txBody>
        </p:sp>
      </p:grpSp>
    </p:spTree>
    <p:extLst>
      <p:ext uri="{BB962C8B-B14F-4D97-AF65-F5344CB8AC3E}">
        <p14:creationId xmlns:p14="http://schemas.microsoft.com/office/powerpoint/2010/main" val="3257537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DF5A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Design and Implementation</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Architecture</a:t>
            </a:r>
            <a:endParaRPr lang="en-PH" sz="3600" dirty="0">
              <a:latin typeface="Supria Sans Cond Bold" panose="020B0806030203050203" pitchFamily="34" charset="0"/>
            </a:endParaRPr>
          </a:p>
        </p:txBody>
      </p:sp>
      <p:sp>
        <p:nvSpPr>
          <p:cNvPr id="15" name="Text Box 44"/>
          <p:cNvSpPr txBox="1"/>
          <p:nvPr/>
        </p:nvSpPr>
        <p:spPr>
          <a:xfrm>
            <a:off x="3832860" y="7098987"/>
            <a:ext cx="4526280" cy="298450"/>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200"/>
              </a:spcAft>
            </a:pPr>
            <a:r>
              <a:rPr lang="en-US" sz="1000" b="1" i="1" u="sng">
                <a:solidFill>
                  <a:srgbClr val="0563C1"/>
                </a:solidFill>
                <a:effectLst/>
                <a:latin typeface="Arial" panose="020B0604020202020204" pitchFamily="34" charset="0"/>
                <a:ea typeface="Calibri" panose="020F0502020204030204" pitchFamily="34" charset="0"/>
              </a:rPr>
              <a:t>Figure </a:t>
            </a:r>
            <a:r>
              <a:rPr lang="en-US" sz="1000" b="1" i="1">
                <a:effectLst/>
                <a:latin typeface="Arial" panose="020B0604020202020204" pitchFamily="34" charset="0"/>
                <a:ea typeface="Calibri" panose="020F0502020204030204" pitchFamily="34" charset="0"/>
              </a:rPr>
              <a:t>4‑1. FILIET Architectural Design</a:t>
            </a:r>
            <a:endParaRPr lang="en-PH" sz="1000" b="1" i="1">
              <a:effectLst/>
              <a:latin typeface="Arial" panose="020B0604020202020204" pitchFamily="34" charset="0"/>
              <a:ea typeface="Calibri" panose="020F0502020204030204" pitchFamily="34" charset="0"/>
            </a:endParaRPr>
          </a:p>
        </p:txBody>
      </p:sp>
      <p:grpSp>
        <p:nvGrpSpPr>
          <p:cNvPr id="16" name="Group 15"/>
          <p:cNvGrpSpPr/>
          <p:nvPr/>
        </p:nvGrpSpPr>
        <p:grpSpPr>
          <a:xfrm>
            <a:off x="3935435" y="1454483"/>
            <a:ext cx="3917648" cy="3571789"/>
            <a:chOff x="2824257" y="1460959"/>
            <a:chExt cx="3032868" cy="3686772"/>
          </a:xfrm>
        </p:grpSpPr>
        <p:sp>
          <p:nvSpPr>
            <p:cNvPr id="17" name="Rectangle 16"/>
            <p:cNvSpPr/>
            <p:nvPr/>
          </p:nvSpPr>
          <p:spPr>
            <a:xfrm>
              <a:off x="2966222" y="1616434"/>
              <a:ext cx="2748939" cy="3348326"/>
            </a:xfrm>
            <a:prstGeom prst="rect">
              <a:avLst/>
            </a:prstGeom>
            <a:solidFill>
              <a:schemeClr val="bg1"/>
            </a:solidFill>
            <a:ln>
              <a:noFill/>
            </a:ln>
            <a:effectLst>
              <a:outerShdw blurRad="177800" dist="50800" dir="5400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smtClean="0"/>
            </a:p>
          </p:txBody>
        </p:sp>
        <p:pic>
          <p:nvPicPr>
            <p:cNvPr id="21" name="Picture 20" descr="Arki.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24257" y="1460959"/>
              <a:ext cx="3032868" cy="3686772"/>
            </a:xfrm>
            <a:prstGeom prst="rect">
              <a:avLst/>
            </a:prstGeom>
          </p:spPr>
        </p:pic>
      </p:grpSp>
    </p:spTree>
    <p:extLst>
      <p:ext uri="{BB962C8B-B14F-4D97-AF65-F5344CB8AC3E}">
        <p14:creationId xmlns:p14="http://schemas.microsoft.com/office/powerpoint/2010/main" val="16872615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DF5A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Design and Implementation</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Architecture – Crawler Module</a:t>
            </a:r>
            <a:endParaRPr lang="en-PH" sz="3600" dirty="0">
              <a:latin typeface="Supria Sans Cond Bold" panose="020B0806030203050203" pitchFamily="34" charset="0"/>
            </a:endParaRPr>
          </a:p>
        </p:txBody>
      </p:sp>
      <p:sp>
        <p:nvSpPr>
          <p:cNvPr id="15" name="Text Box 44"/>
          <p:cNvSpPr txBox="1"/>
          <p:nvPr/>
        </p:nvSpPr>
        <p:spPr>
          <a:xfrm>
            <a:off x="3832860" y="7098987"/>
            <a:ext cx="4526280" cy="298450"/>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200"/>
              </a:spcAft>
            </a:pPr>
            <a:r>
              <a:rPr lang="en-US" sz="1000" b="1" i="1" u="sng">
                <a:solidFill>
                  <a:srgbClr val="0563C1"/>
                </a:solidFill>
                <a:effectLst/>
                <a:latin typeface="Arial" panose="020B0604020202020204" pitchFamily="34" charset="0"/>
                <a:ea typeface="Calibri" panose="020F0502020204030204" pitchFamily="34" charset="0"/>
              </a:rPr>
              <a:t>Figure </a:t>
            </a:r>
            <a:r>
              <a:rPr lang="en-US" sz="1000" b="1" i="1">
                <a:effectLst/>
                <a:latin typeface="Arial" panose="020B0604020202020204" pitchFamily="34" charset="0"/>
                <a:ea typeface="Calibri" panose="020F0502020204030204" pitchFamily="34" charset="0"/>
              </a:rPr>
              <a:t>4‑1. FILIET Architectural Design</a:t>
            </a:r>
            <a:endParaRPr lang="en-PH" sz="1000" b="1" i="1">
              <a:effectLst/>
              <a:latin typeface="Arial" panose="020B0604020202020204" pitchFamily="34" charset="0"/>
              <a:ea typeface="Calibri" panose="020F0502020204030204" pitchFamily="34" charset="0"/>
            </a:endParaRPr>
          </a:p>
        </p:txBody>
      </p:sp>
      <p:grpSp>
        <p:nvGrpSpPr>
          <p:cNvPr id="8" name="Group 7"/>
          <p:cNvGrpSpPr/>
          <p:nvPr/>
        </p:nvGrpSpPr>
        <p:grpSpPr>
          <a:xfrm>
            <a:off x="881085" y="1845106"/>
            <a:ext cx="5160119" cy="2726895"/>
            <a:chOff x="296816" y="3546379"/>
            <a:chExt cx="4165068" cy="558987"/>
          </a:xfrm>
        </p:grpSpPr>
        <p:sp>
          <p:nvSpPr>
            <p:cNvPr id="9" name="Rectangle 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59512" y="3564642"/>
              <a:ext cx="4049248" cy="510488"/>
            </a:xfrm>
            <a:prstGeom prst="rect">
              <a:avLst/>
            </a:prstGeom>
            <a:noFill/>
          </p:spPr>
          <p:txBody>
            <a:bodyPr wrap="square" rtlCol="0" anchor="ctr" anchorCtr="0">
              <a:noAutofit/>
            </a:bodyPr>
            <a:lstStyle/>
            <a:p>
              <a:pPr algn="ctr"/>
              <a:r>
                <a:rPr lang="en-PH" sz="2800" dirty="0" smtClean="0">
                  <a:latin typeface="Supria Sans Cond Medium Oblique" panose="020B06060302030C0203" pitchFamily="34" charset="0"/>
                  <a:ea typeface="Roboto Condensed Bold" pitchFamily="2" charset="0"/>
                </a:rPr>
                <a:t>The crawler module collects tweet from Twitter</a:t>
              </a:r>
            </a:p>
          </p:txBody>
        </p:sp>
      </p:grpSp>
      <p:grpSp>
        <p:nvGrpSpPr>
          <p:cNvPr id="18" name="Group 17"/>
          <p:cNvGrpSpPr/>
          <p:nvPr/>
        </p:nvGrpSpPr>
        <p:grpSpPr>
          <a:xfrm>
            <a:off x="6264391" y="1856242"/>
            <a:ext cx="5160119" cy="2726895"/>
            <a:chOff x="296816" y="3546379"/>
            <a:chExt cx="4165068" cy="558987"/>
          </a:xfrm>
        </p:grpSpPr>
        <p:sp>
          <p:nvSpPr>
            <p:cNvPr id="19" name="Rectangle 1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2" y="3564642"/>
              <a:ext cx="4049248" cy="510488"/>
            </a:xfrm>
            <a:prstGeom prst="rect">
              <a:avLst/>
            </a:prstGeom>
            <a:noFill/>
          </p:spPr>
          <p:txBody>
            <a:bodyPr wrap="square" rtlCol="0" anchor="ctr" anchorCtr="0">
              <a:noAutofit/>
            </a:bodyPr>
            <a:lstStyle/>
            <a:p>
              <a:r>
                <a:rPr lang="en-US" sz="1400" dirty="0"/>
                <a:t>// Filters</a:t>
              </a:r>
              <a:endParaRPr lang="en-PH" sz="1400" dirty="0"/>
            </a:p>
            <a:p>
              <a:r>
                <a:rPr lang="en-US" sz="1400" dirty="0" err="1"/>
                <a:t>FilterQuery</a:t>
              </a:r>
              <a:r>
                <a:rPr lang="en-US" sz="1400" dirty="0"/>
                <a:t> </a:t>
              </a:r>
              <a:r>
                <a:rPr lang="en-US" sz="1400" dirty="0" err="1"/>
                <a:t>fq</a:t>
              </a:r>
              <a:r>
                <a:rPr lang="en-US" sz="1400" dirty="0"/>
                <a:t> = new </a:t>
              </a:r>
              <a:r>
                <a:rPr lang="en-US" sz="1400" dirty="0" err="1"/>
                <a:t>FilterQuery</a:t>
              </a:r>
              <a:r>
                <a:rPr lang="en-US" sz="1400" dirty="0"/>
                <a:t>();</a:t>
              </a:r>
              <a:endParaRPr lang="en-PH" sz="1400" dirty="0"/>
            </a:p>
            <a:p>
              <a:r>
                <a:rPr lang="en-US" sz="1400" dirty="0"/>
                <a:t>String keywords[] = {"#</a:t>
              </a:r>
              <a:r>
                <a:rPr lang="en-US" sz="1400" dirty="0" err="1"/>
                <a:t>reliefPH</a:t>
              </a:r>
              <a:r>
                <a:rPr lang="en-US" sz="1400" dirty="0"/>
                <a:t>","#</a:t>
              </a:r>
              <a:r>
                <a:rPr lang="en-US" sz="1400" dirty="0" err="1"/>
                <a:t>nopower</a:t>
              </a:r>
              <a:r>
                <a:rPr lang="en-US" sz="1400" dirty="0"/>
                <a:t>", "#</a:t>
              </a:r>
              <a:r>
                <a:rPr lang="en-US" sz="1400" dirty="0" err="1"/>
                <a:t>nowater</a:t>
              </a:r>
              <a:r>
                <a:rPr lang="en-US" sz="1400" dirty="0"/>
                <a:t>", "#</a:t>
              </a:r>
              <a:r>
                <a:rPr lang="en-US" sz="1400" dirty="0" err="1"/>
                <a:t>roadalert</a:t>
              </a:r>
              <a:r>
                <a:rPr lang="en-US" sz="1400" dirty="0"/>
                <a:t>", "#</a:t>
              </a:r>
              <a:r>
                <a:rPr lang="en-US" sz="1400" dirty="0" err="1"/>
                <a:t>tracingPH</a:t>
              </a:r>
              <a:r>
                <a:rPr lang="en-US" sz="1400" dirty="0"/>
                <a:t>", "#</a:t>
              </a:r>
              <a:r>
                <a:rPr lang="en-US" sz="1400" dirty="0" err="1"/>
                <a:t>rescuePH</a:t>
              </a:r>
              <a:r>
                <a:rPr lang="en-US" sz="1400" dirty="0"/>
                <a:t>", "#</a:t>
              </a:r>
              <a:r>
                <a:rPr lang="en-US" sz="1400" dirty="0" err="1"/>
                <a:t>floodPH</a:t>
              </a:r>
              <a:r>
                <a:rPr lang="en-US" sz="1400" dirty="0"/>
                <a:t>", "#</a:t>
              </a:r>
              <a:r>
                <a:rPr lang="en-US" sz="1400" dirty="0" err="1"/>
                <a:t>queenieph</a:t>
              </a:r>
              <a:r>
                <a:rPr lang="en-US" sz="1400" dirty="0"/>
                <a:t>"};</a:t>
              </a:r>
              <a:endParaRPr lang="en-PH" sz="1400" dirty="0"/>
            </a:p>
            <a:p>
              <a:r>
                <a:rPr lang="en-US" sz="1400" dirty="0" err="1"/>
                <a:t>fq.track</a:t>
              </a:r>
              <a:r>
                <a:rPr lang="en-US" sz="1400" dirty="0"/>
                <a:t>(keywords);</a:t>
              </a:r>
              <a:endParaRPr lang="en-PH" sz="1400" dirty="0"/>
            </a:p>
            <a:p>
              <a:r>
                <a:rPr lang="en-US" sz="1400" dirty="0"/>
                <a:t>		</a:t>
              </a:r>
              <a:endParaRPr lang="en-PH" sz="1400" dirty="0"/>
            </a:p>
            <a:p>
              <a:r>
                <a:rPr lang="en-US" sz="1400" dirty="0" err="1"/>
                <a:t>TwitterStream</a:t>
              </a:r>
              <a:r>
                <a:rPr lang="en-US" sz="1400" dirty="0"/>
                <a:t> </a:t>
              </a:r>
              <a:r>
                <a:rPr lang="en-US" sz="1400" dirty="0" err="1"/>
                <a:t>tweetStream</a:t>
              </a:r>
              <a:r>
                <a:rPr lang="en-US" sz="1400" dirty="0"/>
                <a:t> = </a:t>
              </a:r>
              <a:r>
                <a:rPr lang="en-US" sz="1400" dirty="0" err="1"/>
                <a:t>twitterStreamFactory.getInstance</a:t>
              </a:r>
              <a:r>
                <a:rPr lang="en-US" sz="1400" dirty="0"/>
                <a:t>();</a:t>
              </a:r>
              <a:endParaRPr lang="en-PH" sz="1400" dirty="0"/>
            </a:p>
            <a:p>
              <a:r>
                <a:rPr lang="en-US" sz="1400" dirty="0" err="1"/>
                <a:t>tweetStream.</a:t>
              </a:r>
              <a:r>
                <a:rPr lang="en-US" sz="1400" u="sng" dirty="0" err="1"/>
                <a:t>addListener</a:t>
              </a:r>
              <a:r>
                <a:rPr lang="en-US" sz="1400" dirty="0"/>
                <a:t>(listener);</a:t>
              </a:r>
              <a:endParaRPr lang="en-PH" sz="1400" dirty="0"/>
            </a:p>
            <a:p>
              <a:r>
                <a:rPr lang="en-US" sz="1400" dirty="0" err="1"/>
                <a:t>tweetStream.filter</a:t>
              </a:r>
              <a:r>
                <a:rPr lang="en-US" sz="1400" dirty="0"/>
                <a:t>(</a:t>
              </a:r>
              <a:r>
                <a:rPr lang="en-US" sz="1400" dirty="0" err="1"/>
                <a:t>fq</a:t>
              </a:r>
              <a:r>
                <a:rPr lang="en-US" sz="1400" dirty="0"/>
                <a:t>);</a:t>
              </a:r>
              <a:endParaRPr lang="en-PH" sz="1400" b="1" dirty="0" smtClean="0">
                <a:latin typeface="Supria Sans Cond Medium Oblique" panose="020B06060302030C0203" pitchFamily="34" charset="0"/>
                <a:ea typeface="Roboto Condensed Bold" pitchFamily="2" charset="0"/>
              </a:endParaRPr>
            </a:p>
          </p:txBody>
        </p:sp>
      </p:grpSp>
    </p:spTree>
    <p:extLst>
      <p:ext uri="{BB962C8B-B14F-4D97-AF65-F5344CB8AC3E}">
        <p14:creationId xmlns:p14="http://schemas.microsoft.com/office/powerpoint/2010/main" val="2659030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DF5A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Design and Implementation</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Architecture – Preprocessing Module</a:t>
            </a:r>
            <a:endParaRPr lang="en-PH" sz="3600" dirty="0">
              <a:latin typeface="Supria Sans Cond Bold" panose="020B0806030203050203" pitchFamily="34" charset="0"/>
            </a:endParaRPr>
          </a:p>
        </p:txBody>
      </p:sp>
      <p:sp>
        <p:nvSpPr>
          <p:cNvPr id="15" name="Text Box 44"/>
          <p:cNvSpPr txBox="1"/>
          <p:nvPr/>
        </p:nvSpPr>
        <p:spPr>
          <a:xfrm>
            <a:off x="3832860" y="7098987"/>
            <a:ext cx="4526280" cy="298450"/>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200"/>
              </a:spcAft>
            </a:pPr>
            <a:r>
              <a:rPr lang="en-US" sz="1000" b="1" i="1" u="sng">
                <a:solidFill>
                  <a:srgbClr val="0563C1"/>
                </a:solidFill>
                <a:effectLst/>
                <a:latin typeface="Arial" panose="020B0604020202020204" pitchFamily="34" charset="0"/>
                <a:ea typeface="Calibri" panose="020F0502020204030204" pitchFamily="34" charset="0"/>
              </a:rPr>
              <a:t>Figure </a:t>
            </a:r>
            <a:r>
              <a:rPr lang="en-US" sz="1000" b="1" i="1">
                <a:effectLst/>
                <a:latin typeface="Arial" panose="020B0604020202020204" pitchFamily="34" charset="0"/>
                <a:ea typeface="Calibri" panose="020F0502020204030204" pitchFamily="34" charset="0"/>
              </a:rPr>
              <a:t>4‑1. FILIET Architectural Design</a:t>
            </a:r>
            <a:endParaRPr lang="en-PH" sz="1000" b="1" i="1">
              <a:effectLst/>
              <a:latin typeface="Arial" panose="020B0604020202020204" pitchFamily="34" charset="0"/>
              <a:ea typeface="Calibri" panose="020F0502020204030204" pitchFamily="34" charset="0"/>
            </a:endParaRPr>
          </a:p>
        </p:txBody>
      </p:sp>
      <p:graphicFrame>
        <p:nvGraphicFramePr>
          <p:cNvPr id="2" name="Diagram 1"/>
          <p:cNvGraphicFramePr/>
          <p:nvPr>
            <p:extLst>
              <p:ext uri="{D42A27DB-BD31-4B8C-83A1-F6EECF244321}">
                <p14:modId xmlns:p14="http://schemas.microsoft.com/office/powerpoint/2010/main" val="4258712454"/>
              </p:ext>
            </p:extLst>
          </p:nvPr>
        </p:nvGraphicFramePr>
        <p:xfrm>
          <a:off x="3832860" y="1626504"/>
          <a:ext cx="4570505" cy="31337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0624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DF5A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Design and Implementation</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Architecture – Preprocessing Module (Text Normalizer)</a:t>
            </a:r>
            <a:endParaRPr lang="en-PH" sz="3600" dirty="0">
              <a:latin typeface="Supria Sans Cond Bold" panose="020B0806030203050203" pitchFamily="34" charset="0"/>
            </a:endParaRPr>
          </a:p>
        </p:txBody>
      </p:sp>
      <p:sp>
        <p:nvSpPr>
          <p:cNvPr id="15" name="Text Box 44"/>
          <p:cNvSpPr txBox="1"/>
          <p:nvPr/>
        </p:nvSpPr>
        <p:spPr>
          <a:xfrm>
            <a:off x="3832860" y="7098987"/>
            <a:ext cx="4526280" cy="298450"/>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200"/>
              </a:spcAft>
            </a:pPr>
            <a:r>
              <a:rPr lang="en-US" sz="1000" b="1" i="1" u="sng">
                <a:solidFill>
                  <a:srgbClr val="0563C1"/>
                </a:solidFill>
                <a:effectLst/>
                <a:latin typeface="Arial" panose="020B0604020202020204" pitchFamily="34" charset="0"/>
                <a:ea typeface="Calibri" panose="020F0502020204030204" pitchFamily="34" charset="0"/>
              </a:rPr>
              <a:t>Figure </a:t>
            </a:r>
            <a:r>
              <a:rPr lang="en-US" sz="1000" b="1" i="1">
                <a:effectLst/>
                <a:latin typeface="Arial" panose="020B0604020202020204" pitchFamily="34" charset="0"/>
                <a:ea typeface="Calibri" panose="020F0502020204030204" pitchFamily="34" charset="0"/>
              </a:rPr>
              <a:t>4‑1. FILIET Architectural Design</a:t>
            </a:r>
            <a:endParaRPr lang="en-PH" sz="1000" b="1" i="1">
              <a:effectLst/>
              <a:latin typeface="Arial" panose="020B0604020202020204" pitchFamily="34" charset="0"/>
              <a:ea typeface="Calibri" panose="020F0502020204030204" pitchFamily="34" charset="0"/>
            </a:endParaRPr>
          </a:p>
        </p:txBody>
      </p:sp>
      <p:grpSp>
        <p:nvGrpSpPr>
          <p:cNvPr id="8" name="Group 7"/>
          <p:cNvGrpSpPr/>
          <p:nvPr/>
        </p:nvGrpSpPr>
        <p:grpSpPr>
          <a:xfrm>
            <a:off x="881085" y="1845106"/>
            <a:ext cx="5160119" cy="2726895"/>
            <a:chOff x="296816" y="3546379"/>
            <a:chExt cx="4165068" cy="558987"/>
          </a:xfrm>
        </p:grpSpPr>
        <p:sp>
          <p:nvSpPr>
            <p:cNvPr id="9" name="Rectangle 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59512" y="3564642"/>
              <a:ext cx="4049248" cy="510488"/>
            </a:xfrm>
            <a:prstGeom prst="rect">
              <a:avLst/>
            </a:prstGeom>
            <a:noFill/>
          </p:spPr>
          <p:txBody>
            <a:bodyPr wrap="square" rtlCol="0" anchor="ctr" anchorCtr="0">
              <a:noAutofit/>
            </a:bodyPr>
            <a:lstStyle/>
            <a:p>
              <a:pPr algn="ctr"/>
              <a:r>
                <a:rPr lang="en-US" sz="2400" dirty="0" smtClean="0">
                  <a:latin typeface="Supria Sans Cond Bold" panose="020B0806030203050203" pitchFamily="34" charset="0"/>
                </a:rPr>
                <a:t>The text normalizer cleans </a:t>
              </a:r>
              <a:r>
                <a:rPr lang="en-US" sz="2400" dirty="0">
                  <a:latin typeface="Supria Sans Cond Bold" panose="020B0806030203050203" pitchFamily="34" charset="0"/>
                </a:rPr>
                <a:t>the tweets by normalizing the </a:t>
              </a:r>
              <a:r>
                <a:rPr lang="en-US" sz="2400" dirty="0" smtClean="0">
                  <a:latin typeface="Supria Sans Cond Bold" panose="020B0806030203050203" pitchFamily="34" charset="0"/>
                </a:rPr>
                <a:t>text.</a:t>
              </a:r>
              <a:endParaRPr lang="en-PH" sz="2400" b="1" dirty="0" smtClean="0">
                <a:latin typeface="Supria Sans Cond Bold" panose="020B0806030203050203" pitchFamily="34" charset="0"/>
                <a:ea typeface="Roboto Condensed Bold" pitchFamily="2" charset="0"/>
              </a:endParaRPr>
            </a:p>
          </p:txBody>
        </p:sp>
      </p:grpSp>
      <p:grpSp>
        <p:nvGrpSpPr>
          <p:cNvPr id="18" name="Group 17"/>
          <p:cNvGrpSpPr/>
          <p:nvPr/>
        </p:nvGrpSpPr>
        <p:grpSpPr>
          <a:xfrm>
            <a:off x="6264391" y="1856242"/>
            <a:ext cx="5160119" cy="2726895"/>
            <a:chOff x="296816" y="3546379"/>
            <a:chExt cx="4165068" cy="558987"/>
          </a:xfrm>
        </p:grpSpPr>
        <p:sp>
          <p:nvSpPr>
            <p:cNvPr id="19" name="Rectangle 1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2" y="3564642"/>
              <a:ext cx="4049248" cy="510488"/>
            </a:xfrm>
            <a:prstGeom prst="rect">
              <a:avLst/>
            </a:prstGeom>
            <a:noFill/>
          </p:spPr>
          <p:txBody>
            <a:bodyPr wrap="square" rtlCol="0" anchor="ctr" anchorCtr="0">
              <a:noAutofit/>
            </a:bodyPr>
            <a:lstStyle/>
            <a:p>
              <a:r>
                <a:rPr lang="en-US" sz="1400" dirty="0" smtClean="0"/>
                <a:t>// Norm API</a:t>
              </a:r>
              <a:endParaRPr lang="en-US" sz="1400" dirty="0"/>
            </a:p>
            <a:p>
              <a:r>
                <a:rPr lang="en-US" sz="1400" dirty="0" smtClean="0"/>
                <a:t>String </a:t>
              </a:r>
              <a:r>
                <a:rPr lang="en-US" sz="1400" dirty="0" err="1"/>
                <a:t>normalizedText</a:t>
              </a:r>
              <a:r>
                <a:rPr lang="en-US" sz="1400" dirty="0"/>
                <a:t> = </a:t>
              </a:r>
              <a:r>
                <a:rPr lang="en-US" sz="1400" dirty="0" err="1"/>
                <a:t>NormAPI.normalize_Text</a:t>
              </a:r>
              <a:r>
                <a:rPr lang="en-US" sz="1400" dirty="0"/>
                <a:t>(</a:t>
              </a:r>
              <a:r>
                <a:rPr lang="en-US" sz="1400" dirty="0" err="1"/>
                <a:t>shortcutText</a:t>
              </a:r>
              <a:r>
                <a:rPr lang="en-US" sz="1400" dirty="0" smtClean="0"/>
                <a:t>);</a:t>
              </a:r>
            </a:p>
            <a:p>
              <a:endParaRPr lang="en-US" sz="1400" b="1" dirty="0" smtClean="0">
                <a:ea typeface="Roboto Condensed Bold" pitchFamily="2" charset="0"/>
              </a:endParaRPr>
            </a:p>
            <a:p>
              <a:r>
                <a:rPr lang="en-US" sz="1400" dirty="0" smtClean="0">
                  <a:ea typeface="Roboto Condensed Bold" pitchFamily="2" charset="0"/>
                </a:rPr>
                <a:t>// Implementation</a:t>
              </a:r>
              <a:endParaRPr lang="en-US" sz="1400" dirty="0">
                <a:ea typeface="Roboto Condensed Bold" pitchFamily="2" charset="0"/>
              </a:endParaRPr>
            </a:p>
            <a:p>
              <a:r>
                <a:rPr lang="en-US" sz="1400" dirty="0"/>
                <a:t>normalizer = new Normalizer(new </a:t>
              </a:r>
              <a:r>
                <a:rPr lang="en-US" sz="1400" dirty="0" err="1"/>
                <a:t>NormApiImpl</a:t>
              </a:r>
              <a:r>
                <a:rPr lang="en-US" sz="1400" dirty="0" smtClean="0"/>
                <a:t>());</a:t>
              </a:r>
            </a:p>
            <a:p>
              <a:r>
                <a:rPr lang="en-US" sz="1400" dirty="0" err="1"/>
                <a:t>normalizedTweet</a:t>
              </a:r>
              <a:r>
                <a:rPr lang="en-US" sz="1400" dirty="0"/>
                <a:t> = </a:t>
              </a:r>
              <a:r>
                <a:rPr lang="en-US" sz="1400" dirty="0" err="1"/>
                <a:t>normalizer.executeStrategy</a:t>
              </a:r>
              <a:r>
                <a:rPr lang="en-US" sz="1400" dirty="0"/>
                <a:t>(text);</a:t>
              </a:r>
              <a:endParaRPr lang="en-PH" sz="1400" b="1" dirty="0" smtClean="0">
                <a:ea typeface="Roboto Condensed Bold" pitchFamily="2" charset="0"/>
              </a:endParaRPr>
            </a:p>
          </p:txBody>
        </p:sp>
      </p:grpSp>
    </p:spTree>
    <p:extLst>
      <p:ext uri="{BB962C8B-B14F-4D97-AF65-F5344CB8AC3E}">
        <p14:creationId xmlns:p14="http://schemas.microsoft.com/office/powerpoint/2010/main" val="3058742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DF5A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Design and Implementation</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Architecture – Preprocessing Module (</a:t>
            </a:r>
            <a:r>
              <a:rPr lang="en-PH" sz="3600" dirty="0" err="1" smtClean="0">
                <a:latin typeface="Supria Sans Cond Bold" panose="020B0806030203050203" pitchFamily="34" charset="0"/>
              </a:rPr>
              <a:t>Tokenizer</a:t>
            </a:r>
            <a:r>
              <a:rPr lang="en-PH" sz="3600" dirty="0" smtClean="0">
                <a:latin typeface="Supria Sans Cond Bold" panose="020B0806030203050203" pitchFamily="34" charset="0"/>
              </a:rPr>
              <a:t>)</a:t>
            </a:r>
            <a:endParaRPr lang="en-PH" sz="3600" dirty="0">
              <a:latin typeface="Supria Sans Cond Bold" panose="020B0806030203050203" pitchFamily="34" charset="0"/>
            </a:endParaRPr>
          </a:p>
        </p:txBody>
      </p:sp>
      <p:sp>
        <p:nvSpPr>
          <p:cNvPr id="15" name="Text Box 44"/>
          <p:cNvSpPr txBox="1"/>
          <p:nvPr/>
        </p:nvSpPr>
        <p:spPr>
          <a:xfrm>
            <a:off x="3832860" y="7098987"/>
            <a:ext cx="4526280" cy="298450"/>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200"/>
              </a:spcAft>
            </a:pPr>
            <a:r>
              <a:rPr lang="en-US" sz="1000" b="1" i="1" u="sng">
                <a:solidFill>
                  <a:srgbClr val="0563C1"/>
                </a:solidFill>
                <a:effectLst/>
                <a:latin typeface="Arial" panose="020B0604020202020204" pitchFamily="34" charset="0"/>
                <a:ea typeface="Calibri" panose="020F0502020204030204" pitchFamily="34" charset="0"/>
              </a:rPr>
              <a:t>Figure </a:t>
            </a:r>
            <a:r>
              <a:rPr lang="en-US" sz="1000" b="1" i="1">
                <a:effectLst/>
                <a:latin typeface="Arial" panose="020B0604020202020204" pitchFamily="34" charset="0"/>
                <a:ea typeface="Calibri" panose="020F0502020204030204" pitchFamily="34" charset="0"/>
              </a:rPr>
              <a:t>4‑1. FILIET Architectural Design</a:t>
            </a:r>
            <a:endParaRPr lang="en-PH" sz="1000" b="1" i="1">
              <a:effectLst/>
              <a:latin typeface="Arial" panose="020B0604020202020204" pitchFamily="34" charset="0"/>
              <a:ea typeface="Calibri" panose="020F0502020204030204" pitchFamily="34" charset="0"/>
            </a:endParaRPr>
          </a:p>
        </p:txBody>
      </p:sp>
      <p:grpSp>
        <p:nvGrpSpPr>
          <p:cNvPr id="8" name="Group 7"/>
          <p:cNvGrpSpPr/>
          <p:nvPr/>
        </p:nvGrpSpPr>
        <p:grpSpPr>
          <a:xfrm>
            <a:off x="881085" y="1845106"/>
            <a:ext cx="5160119" cy="2726895"/>
            <a:chOff x="296816" y="3546379"/>
            <a:chExt cx="4165068" cy="558987"/>
          </a:xfrm>
        </p:grpSpPr>
        <p:sp>
          <p:nvSpPr>
            <p:cNvPr id="9" name="Rectangle 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59512" y="3564642"/>
              <a:ext cx="4049248" cy="510488"/>
            </a:xfrm>
            <a:prstGeom prst="rect">
              <a:avLst/>
            </a:prstGeom>
            <a:noFill/>
          </p:spPr>
          <p:txBody>
            <a:bodyPr wrap="square" rtlCol="0" anchor="ctr" anchorCtr="0">
              <a:noAutofit/>
            </a:bodyPr>
            <a:lstStyle/>
            <a:p>
              <a:pPr algn="ctr"/>
              <a:r>
                <a:rPr lang="en-US" sz="2400" dirty="0">
                  <a:latin typeface="Supria Sans Cond Bold" panose="020B0806030203050203" pitchFamily="34" charset="0"/>
                </a:rPr>
                <a:t>The </a:t>
              </a:r>
              <a:r>
                <a:rPr lang="en-US" sz="2400" dirty="0" err="1">
                  <a:latin typeface="Supria Sans Cond Bold" panose="020B0806030203050203" pitchFamily="34" charset="0"/>
                </a:rPr>
                <a:t>tokenizer</a:t>
              </a:r>
              <a:r>
                <a:rPr lang="en-US" sz="2400" dirty="0">
                  <a:latin typeface="Supria Sans Cond Bold" panose="020B0806030203050203" pitchFamily="34" charset="0"/>
                </a:rPr>
                <a:t> takes a tweet and parses them into tokens.</a:t>
              </a:r>
              <a:endParaRPr lang="en-PH" sz="2400" b="1" dirty="0" smtClean="0">
                <a:latin typeface="Supria Sans Cond Bold" panose="020B0806030203050203" pitchFamily="34" charset="0"/>
                <a:ea typeface="Roboto Condensed Bold" pitchFamily="2" charset="0"/>
              </a:endParaRPr>
            </a:p>
          </p:txBody>
        </p:sp>
      </p:grpSp>
      <p:grpSp>
        <p:nvGrpSpPr>
          <p:cNvPr id="18" name="Group 17"/>
          <p:cNvGrpSpPr/>
          <p:nvPr/>
        </p:nvGrpSpPr>
        <p:grpSpPr>
          <a:xfrm>
            <a:off x="6264391" y="1856242"/>
            <a:ext cx="5160119" cy="2726895"/>
            <a:chOff x="296816" y="3546379"/>
            <a:chExt cx="4165068" cy="558987"/>
          </a:xfrm>
        </p:grpSpPr>
        <p:sp>
          <p:nvSpPr>
            <p:cNvPr id="19" name="Rectangle 1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2" y="3564642"/>
              <a:ext cx="4049248" cy="510488"/>
            </a:xfrm>
            <a:prstGeom prst="rect">
              <a:avLst/>
            </a:prstGeom>
            <a:noFill/>
          </p:spPr>
          <p:txBody>
            <a:bodyPr wrap="square" rtlCol="0" anchor="ctr" anchorCtr="0">
              <a:noAutofit/>
            </a:bodyPr>
            <a:lstStyle/>
            <a:p>
              <a:r>
                <a:rPr lang="en-US" sz="1400" dirty="0" smtClean="0"/>
                <a:t>// </a:t>
              </a:r>
              <a:r>
                <a:rPr lang="en-US" sz="1400" dirty="0" err="1" smtClean="0"/>
                <a:t>NormAPI</a:t>
              </a:r>
              <a:r>
                <a:rPr lang="en-US" sz="1400" dirty="0" smtClean="0"/>
                <a:t> Implementation</a:t>
              </a:r>
            </a:p>
            <a:p>
              <a:r>
                <a:rPr lang="en-US" sz="1400" dirty="0" smtClean="0"/>
                <a:t>String </a:t>
              </a:r>
              <a:r>
                <a:rPr lang="en-US" sz="1400" dirty="0" err="1" smtClean="0"/>
                <a:t>normalizedText</a:t>
              </a:r>
              <a:r>
                <a:rPr lang="en-US" sz="1400" dirty="0" smtClean="0"/>
                <a:t> = </a:t>
              </a:r>
              <a:r>
                <a:rPr lang="en-US" sz="1400" dirty="0" err="1" smtClean="0"/>
                <a:t>NormAPI.normalize_Text</a:t>
              </a:r>
              <a:r>
                <a:rPr lang="en-US" sz="1400" dirty="0" smtClean="0"/>
                <a:t>(</a:t>
              </a:r>
              <a:r>
                <a:rPr lang="en-US" sz="1400" dirty="0" err="1" smtClean="0"/>
                <a:t>shortcutText</a:t>
              </a:r>
              <a:r>
                <a:rPr lang="en-US" sz="1400" dirty="0" smtClean="0"/>
                <a:t>);</a:t>
              </a:r>
            </a:p>
            <a:p>
              <a:endParaRPr lang="en-US" sz="1400" b="1" dirty="0" smtClean="0">
                <a:ea typeface="Roboto Condensed Bold" pitchFamily="2" charset="0"/>
              </a:endParaRPr>
            </a:p>
            <a:p>
              <a:r>
                <a:rPr lang="en-US" sz="1400" dirty="0" smtClean="0">
                  <a:ea typeface="Roboto Condensed Bold" pitchFamily="2" charset="0"/>
                </a:rPr>
                <a:t>// Usage</a:t>
              </a:r>
            </a:p>
            <a:p>
              <a:r>
                <a:rPr lang="en-US" sz="1400" dirty="0" smtClean="0"/>
                <a:t>normalizer = new Normalizer(new </a:t>
              </a:r>
              <a:r>
                <a:rPr lang="en-US" sz="1400" dirty="0" err="1" smtClean="0"/>
                <a:t>NormApiImpl</a:t>
              </a:r>
              <a:r>
                <a:rPr lang="en-US" sz="1400" dirty="0" smtClean="0"/>
                <a:t>());</a:t>
              </a:r>
            </a:p>
            <a:p>
              <a:r>
                <a:rPr lang="en-US" sz="1400" dirty="0" err="1" smtClean="0"/>
                <a:t>normalizedTweet</a:t>
              </a:r>
              <a:r>
                <a:rPr lang="en-US" sz="1400" dirty="0" smtClean="0"/>
                <a:t> = </a:t>
              </a:r>
              <a:r>
                <a:rPr lang="en-US" sz="1400" dirty="0" err="1" smtClean="0"/>
                <a:t>normalizer.executeStrategy</a:t>
              </a:r>
              <a:r>
                <a:rPr lang="en-US" sz="1400" dirty="0" smtClean="0"/>
                <a:t>(text);</a:t>
              </a:r>
              <a:endParaRPr lang="en-PH" sz="1400" b="1" dirty="0" smtClean="0">
                <a:ea typeface="Roboto Condensed Bold" pitchFamily="2" charset="0"/>
              </a:endParaRPr>
            </a:p>
          </p:txBody>
        </p:sp>
      </p:grpSp>
    </p:spTree>
    <p:extLst>
      <p:ext uri="{BB962C8B-B14F-4D97-AF65-F5344CB8AC3E}">
        <p14:creationId xmlns:p14="http://schemas.microsoft.com/office/powerpoint/2010/main" val="2634336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DF5A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Design and Implementation</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Architecture – Preprocessing Module (POS Tagger)</a:t>
            </a:r>
            <a:endParaRPr lang="en-PH" sz="3600" dirty="0">
              <a:latin typeface="Supria Sans Cond Bold" panose="020B0806030203050203" pitchFamily="34" charset="0"/>
            </a:endParaRPr>
          </a:p>
        </p:txBody>
      </p:sp>
      <p:sp>
        <p:nvSpPr>
          <p:cNvPr id="15" name="Text Box 44"/>
          <p:cNvSpPr txBox="1"/>
          <p:nvPr/>
        </p:nvSpPr>
        <p:spPr>
          <a:xfrm>
            <a:off x="3832860" y="7098987"/>
            <a:ext cx="4526280" cy="298450"/>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200"/>
              </a:spcAft>
            </a:pPr>
            <a:r>
              <a:rPr lang="en-US" sz="1000" b="1" i="1" u="sng">
                <a:solidFill>
                  <a:srgbClr val="0563C1"/>
                </a:solidFill>
                <a:effectLst/>
                <a:latin typeface="Arial" panose="020B0604020202020204" pitchFamily="34" charset="0"/>
                <a:ea typeface="Calibri" panose="020F0502020204030204" pitchFamily="34" charset="0"/>
              </a:rPr>
              <a:t>Figure </a:t>
            </a:r>
            <a:r>
              <a:rPr lang="en-US" sz="1000" b="1" i="1">
                <a:effectLst/>
                <a:latin typeface="Arial" panose="020B0604020202020204" pitchFamily="34" charset="0"/>
                <a:ea typeface="Calibri" panose="020F0502020204030204" pitchFamily="34" charset="0"/>
              </a:rPr>
              <a:t>4‑1. FILIET Architectural Design</a:t>
            </a:r>
            <a:endParaRPr lang="en-PH" sz="1000" b="1" i="1">
              <a:effectLst/>
              <a:latin typeface="Arial" panose="020B0604020202020204" pitchFamily="34" charset="0"/>
              <a:ea typeface="Calibri" panose="020F0502020204030204" pitchFamily="34" charset="0"/>
            </a:endParaRPr>
          </a:p>
        </p:txBody>
      </p:sp>
      <p:grpSp>
        <p:nvGrpSpPr>
          <p:cNvPr id="8" name="Group 7"/>
          <p:cNvGrpSpPr/>
          <p:nvPr/>
        </p:nvGrpSpPr>
        <p:grpSpPr>
          <a:xfrm>
            <a:off x="881085" y="1845106"/>
            <a:ext cx="5160119" cy="2726895"/>
            <a:chOff x="296816" y="3546379"/>
            <a:chExt cx="4165068" cy="558987"/>
          </a:xfrm>
        </p:grpSpPr>
        <p:sp>
          <p:nvSpPr>
            <p:cNvPr id="9" name="Rectangle 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59512" y="3564642"/>
              <a:ext cx="4049248" cy="510488"/>
            </a:xfrm>
            <a:prstGeom prst="rect">
              <a:avLst/>
            </a:prstGeom>
            <a:noFill/>
          </p:spPr>
          <p:txBody>
            <a:bodyPr wrap="square" rtlCol="0" anchor="ctr" anchorCtr="0">
              <a:noAutofit/>
            </a:bodyPr>
            <a:lstStyle/>
            <a:p>
              <a:pPr algn="ctr"/>
              <a:r>
                <a:rPr lang="en-US" sz="2400" dirty="0">
                  <a:latin typeface="Supria Sans Cond Bold" panose="020B0806030203050203" pitchFamily="34" charset="0"/>
                </a:rPr>
                <a:t>The </a:t>
              </a:r>
              <a:r>
                <a:rPr lang="en-US" sz="2400" dirty="0" smtClean="0">
                  <a:latin typeface="Supria Sans Cond Bold" panose="020B0806030203050203" pitchFamily="34" charset="0"/>
                </a:rPr>
                <a:t>POS Taggers tags the tokens with its corresponding Part-Of-Speech</a:t>
              </a:r>
              <a:endParaRPr lang="en-PH" sz="2400" b="1" dirty="0" smtClean="0">
                <a:latin typeface="Supria Sans Cond Bold" panose="020B0806030203050203" pitchFamily="34" charset="0"/>
                <a:ea typeface="Roboto Condensed Bold" pitchFamily="2" charset="0"/>
              </a:endParaRPr>
            </a:p>
          </p:txBody>
        </p:sp>
      </p:grpSp>
      <p:grpSp>
        <p:nvGrpSpPr>
          <p:cNvPr id="18" name="Group 17"/>
          <p:cNvGrpSpPr/>
          <p:nvPr/>
        </p:nvGrpSpPr>
        <p:grpSpPr>
          <a:xfrm>
            <a:off x="6264391" y="1856242"/>
            <a:ext cx="5367315" cy="2726895"/>
            <a:chOff x="296816" y="3546379"/>
            <a:chExt cx="4165068" cy="558987"/>
          </a:xfrm>
        </p:grpSpPr>
        <p:sp>
          <p:nvSpPr>
            <p:cNvPr id="19" name="Rectangle 1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2" y="3564642"/>
              <a:ext cx="4049248" cy="510488"/>
            </a:xfrm>
            <a:prstGeom prst="rect">
              <a:avLst/>
            </a:prstGeom>
            <a:noFill/>
          </p:spPr>
          <p:txBody>
            <a:bodyPr wrap="square" rtlCol="0" anchor="ctr" anchorCtr="0">
              <a:noAutofit/>
            </a:bodyPr>
            <a:lstStyle/>
            <a:p>
              <a:r>
                <a:rPr lang="en-US" sz="1400" dirty="0" smtClean="0"/>
                <a:t>// POS Tagger Implementation</a:t>
              </a:r>
              <a:endParaRPr lang="en-PH" sz="1400" dirty="0"/>
            </a:p>
            <a:p>
              <a:r>
                <a:rPr lang="en-US" sz="1400" dirty="0" err="1"/>
                <a:t>POSTagger</a:t>
              </a:r>
              <a:r>
                <a:rPr lang="en-US" sz="1400" dirty="0"/>
                <a:t> post = new </a:t>
              </a:r>
              <a:r>
                <a:rPr lang="en-US" sz="1400" dirty="0" err="1"/>
                <a:t>POSTagger</a:t>
              </a:r>
              <a:r>
                <a:rPr lang="en-US" sz="1400" dirty="0"/>
                <a:t>(new </a:t>
              </a:r>
              <a:r>
                <a:rPr lang="en-US" sz="1400" dirty="0" err="1"/>
                <a:t>POSHashLookupImpl</a:t>
              </a:r>
              <a:r>
                <a:rPr lang="en-US" sz="1400" dirty="0" smtClean="0"/>
                <a:t>());</a:t>
              </a:r>
            </a:p>
            <a:p>
              <a:endParaRPr lang="en-US" sz="1400" dirty="0" smtClean="0">
                <a:ea typeface="Roboto Condensed Bold" pitchFamily="2" charset="0"/>
              </a:endParaRPr>
            </a:p>
            <a:p>
              <a:r>
                <a:rPr lang="en-US" sz="1400" dirty="0" smtClean="0">
                  <a:ea typeface="Roboto Condensed Bold" pitchFamily="2" charset="0"/>
                </a:rPr>
                <a:t>// Usage</a:t>
              </a:r>
            </a:p>
            <a:p>
              <a:r>
                <a:rPr lang="en-US" sz="1400" dirty="0"/>
                <a:t>tokens = </a:t>
              </a:r>
              <a:r>
                <a:rPr lang="en-US" sz="1400" dirty="0" err="1"/>
                <a:t>post.executeStrategy</a:t>
              </a:r>
              <a:r>
                <a:rPr lang="en-US" sz="1400" dirty="0"/>
                <a:t>(tokens);</a:t>
              </a:r>
              <a:endParaRPr lang="en-PH" sz="1400" b="1" dirty="0" smtClean="0">
                <a:ea typeface="Roboto Condensed Bold" pitchFamily="2" charset="0"/>
              </a:endParaRPr>
            </a:p>
          </p:txBody>
        </p:sp>
      </p:grpSp>
    </p:spTree>
    <p:extLst>
      <p:ext uri="{BB962C8B-B14F-4D97-AF65-F5344CB8AC3E}">
        <p14:creationId xmlns:p14="http://schemas.microsoft.com/office/powerpoint/2010/main" val="3495303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6630" y="2069465"/>
            <a:ext cx="10515600" cy="2705735"/>
          </a:xfrm>
        </p:spPr>
        <p:txBody>
          <a:bodyPr/>
          <a:lstStyle/>
          <a:p>
            <a:pPr marL="857250" indent="-857250">
              <a:buClr>
                <a:srgbClr val="36B1B4"/>
              </a:buClr>
              <a:buFont typeface="+mj-lt"/>
              <a:buAutoNum type="romanUcPeriod" startAt="7"/>
            </a:pPr>
            <a:r>
              <a:rPr lang="en-PH" sz="4000" dirty="0" smtClean="0">
                <a:solidFill>
                  <a:schemeClr val="tx1">
                    <a:lumMod val="75000"/>
                    <a:lumOff val="25000"/>
                  </a:schemeClr>
                </a:solidFill>
                <a:latin typeface="Supria Sans Cond Light" panose="020B0306030203050203" pitchFamily="34" charset="0"/>
              </a:rPr>
              <a:t>Results and Observations</a:t>
            </a:r>
          </a:p>
          <a:p>
            <a:pPr marL="857250" indent="-857250">
              <a:buClr>
                <a:srgbClr val="36B1B4"/>
              </a:buClr>
              <a:buFont typeface="+mj-lt"/>
              <a:buAutoNum type="romanUcPeriod" startAt="7"/>
            </a:pPr>
            <a:r>
              <a:rPr lang="en-PH" sz="4000" dirty="0" smtClean="0">
                <a:solidFill>
                  <a:schemeClr val="tx1">
                    <a:lumMod val="75000"/>
                    <a:lumOff val="25000"/>
                  </a:schemeClr>
                </a:solidFill>
                <a:latin typeface="Supria Sans Cond Light" panose="020B0306030203050203" pitchFamily="34" charset="0"/>
              </a:rPr>
              <a:t>Conclusions and Recommendations</a:t>
            </a:r>
          </a:p>
          <a:p>
            <a:endParaRPr lang="en-PH" dirty="0"/>
          </a:p>
        </p:txBody>
      </p:sp>
      <p:sp>
        <p:nvSpPr>
          <p:cNvPr id="4" name="Rectangle 3"/>
          <p:cNvSpPr/>
          <p:nvPr/>
        </p:nvSpPr>
        <p:spPr>
          <a:xfrm>
            <a:off x="1" y="5146766"/>
            <a:ext cx="12192000" cy="1711234"/>
          </a:xfrm>
          <a:prstGeom prst="rect">
            <a:avLst/>
          </a:prstGeom>
          <a:solidFill>
            <a:srgbClr val="42B2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8000" dirty="0" smtClean="0"/>
              <a:t>  </a:t>
            </a:r>
            <a:r>
              <a:rPr lang="en-PH" sz="8000" dirty="0" smtClean="0">
                <a:latin typeface="Supria Sans Cond Heavy" panose="020B0906030203050203" pitchFamily="34" charset="0"/>
              </a:rPr>
              <a:t>Outline</a:t>
            </a:r>
            <a:endParaRPr lang="en-PH" sz="8000" dirty="0">
              <a:latin typeface="Supria Sans Cond Heavy" panose="020B0906030203050203" pitchFamily="34" charset="0"/>
            </a:endParaRPr>
          </a:p>
        </p:txBody>
      </p:sp>
    </p:spTree>
    <p:extLst>
      <p:ext uri="{BB962C8B-B14F-4D97-AF65-F5344CB8AC3E}">
        <p14:creationId xmlns:p14="http://schemas.microsoft.com/office/powerpoint/2010/main" val="3330547999"/>
      </p:ext>
    </p:extLst>
  </p:cSld>
  <p:clrMapOvr>
    <a:masterClrMapping/>
  </p:clrMapOvr>
  <p:transition spd="slow">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DF5A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Design and Implementation</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Architecture – Preprocessing Module (NER)</a:t>
            </a:r>
            <a:endParaRPr lang="en-PH" sz="3600" dirty="0">
              <a:latin typeface="Supria Sans Cond Bold" panose="020B0806030203050203" pitchFamily="34" charset="0"/>
            </a:endParaRPr>
          </a:p>
        </p:txBody>
      </p:sp>
      <p:grpSp>
        <p:nvGrpSpPr>
          <p:cNvPr id="8" name="Group 7"/>
          <p:cNvGrpSpPr/>
          <p:nvPr/>
        </p:nvGrpSpPr>
        <p:grpSpPr>
          <a:xfrm>
            <a:off x="881085" y="1845106"/>
            <a:ext cx="5160119" cy="2726895"/>
            <a:chOff x="296816" y="3546379"/>
            <a:chExt cx="4165068" cy="558987"/>
          </a:xfrm>
        </p:grpSpPr>
        <p:sp>
          <p:nvSpPr>
            <p:cNvPr id="9" name="Rectangle 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59512" y="3564642"/>
              <a:ext cx="4049248" cy="510488"/>
            </a:xfrm>
            <a:prstGeom prst="rect">
              <a:avLst/>
            </a:prstGeom>
            <a:noFill/>
          </p:spPr>
          <p:txBody>
            <a:bodyPr wrap="square" rtlCol="0" anchor="ctr" anchorCtr="0">
              <a:noAutofit/>
            </a:bodyPr>
            <a:lstStyle/>
            <a:p>
              <a:pPr algn="ctr"/>
              <a:r>
                <a:rPr lang="en-US" sz="2400" dirty="0">
                  <a:latin typeface="Supria Sans Cond Bold" panose="020B0806030203050203" pitchFamily="34" charset="0"/>
                </a:rPr>
                <a:t>The </a:t>
              </a:r>
              <a:r>
                <a:rPr lang="en-US" sz="2400" dirty="0" smtClean="0">
                  <a:latin typeface="Supria Sans Cond Bold" panose="020B0806030203050203" pitchFamily="34" charset="0"/>
                </a:rPr>
                <a:t>NER tagger will identify the proper nouns (location) in the tweets.</a:t>
              </a:r>
              <a:endParaRPr lang="en-PH" sz="2400" b="1" dirty="0" smtClean="0">
                <a:latin typeface="Supria Sans Cond Bold" panose="020B0806030203050203" pitchFamily="34" charset="0"/>
                <a:ea typeface="Roboto Condensed Bold" pitchFamily="2" charset="0"/>
              </a:endParaRPr>
            </a:p>
          </p:txBody>
        </p:sp>
      </p:grpSp>
      <p:grpSp>
        <p:nvGrpSpPr>
          <p:cNvPr id="18" name="Group 17"/>
          <p:cNvGrpSpPr/>
          <p:nvPr/>
        </p:nvGrpSpPr>
        <p:grpSpPr>
          <a:xfrm>
            <a:off x="6264391" y="1856242"/>
            <a:ext cx="5367315" cy="2726895"/>
            <a:chOff x="296816" y="3546379"/>
            <a:chExt cx="4165068" cy="558987"/>
          </a:xfrm>
        </p:grpSpPr>
        <p:sp>
          <p:nvSpPr>
            <p:cNvPr id="19" name="Rectangle 1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2" y="3564642"/>
              <a:ext cx="4049248" cy="510488"/>
            </a:xfrm>
            <a:prstGeom prst="rect">
              <a:avLst/>
            </a:prstGeom>
            <a:noFill/>
          </p:spPr>
          <p:txBody>
            <a:bodyPr wrap="square" rtlCol="0" anchor="ctr" anchorCtr="0">
              <a:noAutofit/>
            </a:bodyPr>
            <a:lstStyle/>
            <a:p>
              <a:r>
                <a:rPr lang="en-US" sz="1400" dirty="0" smtClean="0"/>
                <a:t>// POS Tagger Implementation</a:t>
              </a:r>
              <a:endParaRPr lang="en-PH" sz="1400" dirty="0"/>
            </a:p>
            <a:p>
              <a:r>
                <a:rPr lang="en-US" sz="1400" dirty="0" err="1"/>
                <a:t>NamedEntityRecognizer</a:t>
              </a:r>
              <a:r>
                <a:rPr lang="en-US" sz="1400" dirty="0"/>
                <a:t> </a:t>
              </a:r>
              <a:r>
                <a:rPr lang="en-US" sz="1400" dirty="0" err="1"/>
                <a:t>ner</a:t>
              </a:r>
              <a:r>
                <a:rPr lang="en-US" sz="1400" dirty="0"/>
                <a:t> = new </a:t>
              </a:r>
              <a:r>
                <a:rPr lang="en-US" sz="1400" dirty="0" err="1"/>
                <a:t>NamedEntityRecognizer</a:t>
              </a:r>
              <a:r>
                <a:rPr lang="en-US" sz="1400" dirty="0"/>
                <a:t> (new </a:t>
              </a:r>
              <a:r>
                <a:rPr lang="en-US" sz="1400" dirty="0" err="1"/>
                <a:t>SomidiaNERImpl</a:t>
              </a:r>
              <a:r>
                <a:rPr lang="en-US" sz="1400" dirty="0" smtClean="0"/>
                <a:t>());</a:t>
              </a:r>
            </a:p>
            <a:p>
              <a:endParaRPr lang="en-US" sz="1400" dirty="0" smtClean="0">
                <a:ea typeface="Roboto Condensed Bold" pitchFamily="2" charset="0"/>
              </a:endParaRPr>
            </a:p>
            <a:p>
              <a:r>
                <a:rPr lang="en-US" sz="1400" dirty="0" smtClean="0">
                  <a:ea typeface="Roboto Condensed Bold" pitchFamily="2" charset="0"/>
                </a:rPr>
                <a:t>// Usage</a:t>
              </a:r>
            </a:p>
            <a:p>
              <a:r>
                <a:rPr lang="en-US" sz="1400" dirty="0"/>
                <a:t>tokens = </a:t>
              </a:r>
              <a:r>
                <a:rPr lang="en-US" sz="1400" dirty="0" err="1" smtClean="0"/>
                <a:t>ner.executeStrategy</a:t>
              </a:r>
              <a:r>
                <a:rPr lang="en-US" sz="1400" dirty="0" smtClean="0"/>
                <a:t>(tokens</a:t>
              </a:r>
              <a:r>
                <a:rPr lang="en-US" sz="1400" dirty="0"/>
                <a:t>);</a:t>
              </a:r>
              <a:endParaRPr lang="en-PH" sz="1400" b="1" dirty="0" smtClean="0">
                <a:ea typeface="Roboto Condensed Bold" pitchFamily="2" charset="0"/>
              </a:endParaRPr>
            </a:p>
          </p:txBody>
        </p:sp>
      </p:grpSp>
    </p:spTree>
    <p:extLst>
      <p:ext uri="{BB962C8B-B14F-4D97-AF65-F5344CB8AC3E}">
        <p14:creationId xmlns:p14="http://schemas.microsoft.com/office/powerpoint/2010/main" val="1157568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DF5A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Design and Implementation</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Architecture – Feature Extraction Module</a:t>
            </a:r>
            <a:endParaRPr lang="en-PH" sz="3600" dirty="0">
              <a:latin typeface="Supria Sans Cond Bold" panose="020B0806030203050203" pitchFamily="34" charset="0"/>
            </a:endParaRPr>
          </a:p>
        </p:txBody>
      </p:sp>
      <p:sp>
        <p:nvSpPr>
          <p:cNvPr id="15" name="Text Box 44"/>
          <p:cNvSpPr txBox="1"/>
          <p:nvPr/>
        </p:nvSpPr>
        <p:spPr>
          <a:xfrm>
            <a:off x="3832860" y="7098987"/>
            <a:ext cx="4526280" cy="298450"/>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200"/>
              </a:spcAft>
            </a:pPr>
            <a:r>
              <a:rPr lang="en-US" sz="1000" b="1" i="1" u="sng">
                <a:solidFill>
                  <a:srgbClr val="0563C1"/>
                </a:solidFill>
                <a:effectLst/>
                <a:latin typeface="Arial" panose="020B0604020202020204" pitchFamily="34" charset="0"/>
                <a:ea typeface="Calibri" panose="020F0502020204030204" pitchFamily="34" charset="0"/>
              </a:rPr>
              <a:t>Figure </a:t>
            </a:r>
            <a:r>
              <a:rPr lang="en-US" sz="1000" b="1" i="1">
                <a:effectLst/>
                <a:latin typeface="Arial" panose="020B0604020202020204" pitchFamily="34" charset="0"/>
                <a:ea typeface="Calibri" panose="020F0502020204030204" pitchFamily="34" charset="0"/>
              </a:rPr>
              <a:t>4‑1. FILIET Architectural Design</a:t>
            </a:r>
            <a:endParaRPr lang="en-PH" sz="1000" b="1" i="1">
              <a:effectLst/>
              <a:latin typeface="Arial" panose="020B0604020202020204" pitchFamily="34" charset="0"/>
              <a:ea typeface="Calibri" panose="020F0502020204030204" pitchFamily="34" charset="0"/>
            </a:endParaRPr>
          </a:p>
        </p:txBody>
      </p:sp>
      <p:grpSp>
        <p:nvGrpSpPr>
          <p:cNvPr id="8" name="Group 7"/>
          <p:cNvGrpSpPr/>
          <p:nvPr/>
        </p:nvGrpSpPr>
        <p:grpSpPr>
          <a:xfrm>
            <a:off x="881085" y="1845106"/>
            <a:ext cx="5160119" cy="2726895"/>
            <a:chOff x="296816" y="3546379"/>
            <a:chExt cx="4165068" cy="558987"/>
          </a:xfrm>
        </p:grpSpPr>
        <p:sp>
          <p:nvSpPr>
            <p:cNvPr id="9" name="Rectangle 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59512" y="3564642"/>
              <a:ext cx="4049248" cy="510488"/>
            </a:xfrm>
            <a:prstGeom prst="rect">
              <a:avLst/>
            </a:prstGeom>
            <a:noFill/>
          </p:spPr>
          <p:txBody>
            <a:bodyPr wrap="square" rtlCol="0" anchor="ctr" anchorCtr="0">
              <a:noAutofit/>
            </a:bodyPr>
            <a:lstStyle/>
            <a:p>
              <a:pPr algn="ctr"/>
              <a:r>
                <a:rPr lang="en-US" sz="2400" dirty="0">
                  <a:latin typeface="Supria Sans Cond Bold" panose="020B0806030203050203" pitchFamily="34" charset="0"/>
                </a:rPr>
                <a:t>The feature extractor module is for extracting word features, presence features, and tweet length of a tweet.</a:t>
              </a:r>
              <a:endParaRPr lang="en-PH" sz="2400" b="1" dirty="0" smtClean="0">
                <a:latin typeface="Supria Sans Cond Bold" panose="020B0806030203050203" pitchFamily="34" charset="0"/>
                <a:ea typeface="Roboto Condensed Bold" pitchFamily="2" charset="0"/>
              </a:endParaRPr>
            </a:p>
          </p:txBody>
        </p:sp>
      </p:grpSp>
      <p:grpSp>
        <p:nvGrpSpPr>
          <p:cNvPr id="18" name="Group 17"/>
          <p:cNvGrpSpPr/>
          <p:nvPr/>
        </p:nvGrpSpPr>
        <p:grpSpPr>
          <a:xfrm>
            <a:off x="6264391" y="1856242"/>
            <a:ext cx="5367315" cy="2726895"/>
            <a:chOff x="296816" y="3546379"/>
            <a:chExt cx="4165068" cy="558987"/>
          </a:xfrm>
        </p:grpSpPr>
        <p:sp>
          <p:nvSpPr>
            <p:cNvPr id="19" name="Rectangle 1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1" y="3564642"/>
              <a:ext cx="4049248" cy="510488"/>
            </a:xfrm>
            <a:prstGeom prst="rect">
              <a:avLst/>
            </a:prstGeom>
            <a:noFill/>
          </p:spPr>
          <p:txBody>
            <a:bodyPr wrap="square" rtlCol="0" anchor="ctr" anchorCtr="0">
              <a:noAutofit/>
            </a:bodyPr>
            <a:lstStyle/>
            <a:p>
              <a:r>
                <a:rPr lang="en-US" sz="1200" dirty="0" smtClean="0"/>
                <a:t>// initialization</a:t>
              </a:r>
            </a:p>
            <a:p>
              <a:r>
                <a:rPr lang="en-US" sz="1200" dirty="0" smtClean="0"/>
                <a:t>String </a:t>
              </a:r>
              <a:r>
                <a:rPr lang="en-US" sz="1200" dirty="0"/>
                <a:t>word = "./resources/model/word/ruby-word";</a:t>
              </a:r>
              <a:endParaRPr lang="en-PH" sz="1200" dirty="0"/>
            </a:p>
            <a:p>
              <a:r>
                <a:rPr lang="en-US" sz="1200" dirty="0" err="1"/>
                <a:t>FeatureExtractor</a:t>
              </a:r>
              <a:r>
                <a:rPr lang="en-US" sz="1200" dirty="0"/>
                <a:t> </a:t>
              </a:r>
              <a:r>
                <a:rPr lang="en-US" sz="1200" dirty="0" err="1"/>
                <a:t>fe</a:t>
              </a:r>
              <a:r>
                <a:rPr lang="en-US" sz="1200" dirty="0"/>
                <a:t> = new </a:t>
              </a:r>
              <a:r>
                <a:rPr lang="en-US" sz="1200" dirty="0" err="1"/>
                <a:t>FeatureExtractor</a:t>
              </a:r>
              <a:r>
                <a:rPr lang="en-US" sz="1200" dirty="0"/>
                <a:t>(word</a:t>
              </a:r>
              <a:r>
                <a:rPr lang="en-US" sz="1200" dirty="0" smtClean="0"/>
                <a:t>);</a:t>
              </a:r>
            </a:p>
            <a:p>
              <a:endParaRPr lang="en-US" sz="1200" b="1" dirty="0">
                <a:ea typeface="Roboto Condensed Bold" pitchFamily="2" charset="0"/>
              </a:endParaRPr>
            </a:p>
            <a:p>
              <a:r>
                <a:rPr lang="en-US" sz="1200" dirty="0"/>
                <a:t>// Single Processing</a:t>
              </a:r>
              <a:endParaRPr lang="en-PH" sz="1200" dirty="0"/>
            </a:p>
            <a:p>
              <a:r>
                <a:rPr lang="en-US" sz="1200" dirty="0" err="1"/>
                <a:t>fe.extract</a:t>
              </a:r>
              <a:r>
                <a:rPr lang="en-US" sz="1200" dirty="0"/>
                <a:t>(sentence);</a:t>
              </a:r>
              <a:endParaRPr lang="en-PH" sz="1200" dirty="0"/>
            </a:p>
            <a:p>
              <a:r>
                <a:rPr lang="en-US" sz="1200" dirty="0"/>
                <a:t> </a:t>
              </a:r>
              <a:endParaRPr lang="en-PH" sz="1200" dirty="0"/>
            </a:p>
            <a:p>
              <a:r>
                <a:rPr lang="en-US" sz="1200" dirty="0"/>
                <a:t>// Batch Processing</a:t>
              </a:r>
              <a:endParaRPr lang="en-PH" sz="1200" dirty="0"/>
            </a:p>
            <a:p>
              <a:r>
                <a:rPr lang="en-US" sz="1200" dirty="0"/>
                <a:t>String tweets = "./resources/tweets/</a:t>
              </a:r>
              <a:r>
                <a:rPr lang="en-US" sz="1200" dirty="0" err="1"/>
                <a:t>mario</a:t>
              </a:r>
              <a:r>
                <a:rPr lang="en-US" sz="1200" dirty="0"/>
                <a:t>-datasets/original/ruby-dataset.csv”;</a:t>
              </a:r>
              <a:endParaRPr lang="en-PH" sz="1200" dirty="0"/>
            </a:p>
            <a:p>
              <a:r>
                <a:rPr lang="en-US" sz="1200" dirty="0"/>
                <a:t>String </a:t>
              </a:r>
              <a:r>
                <a:rPr lang="en-US" sz="1200" dirty="0" err="1"/>
                <a:t>saveModel</a:t>
              </a:r>
              <a:r>
                <a:rPr lang="en-US" sz="1200" dirty="0"/>
                <a:t> = "./resources/tweets/test-extracted/</a:t>
              </a:r>
              <a:r>
                <a:rPr lang="en-US" sz="1200" dirty="0" err="1"/>
                <a:t>mario-tfidf</a:t>
              </a:r>
              <a:r>
                <a:rPr lang="en-US" sz="1200" dirty="0"/>
                <a:t>/ruby-extracted.csv</a:t>
              </a:r>
              <a:endParaRPr lang="en-PH" sz="1200" dirty="0"/>
            </a:p>
            <a:p>
              <a:r>
                <a:rPr lang="en-US" sz="1200" dirty="0" err="1"/>
                <a:t>fe.extractFeatures</a:t>
              </a:r>
              <a:r>
                <a:rPr lang="en-US" sz="1200" dirty="0"/>
                <a:t>(</a:t>
              </a:r>
              <a:r>
                <a:rPr lang="en-US" sz="1200" dirty="0" err="1"/>
                <a:t>tweets,saveModel</a:t>
              </a:r>
              <a:r>
                <a:rPr lang="en-US" sz="1200" dirty="0"/>
                <a:t>);</a:t>
              </a:r>
              <a:endParaRPr lang="en-PH" sz="1200" b="1" dirty="0" smtClean="0">
                <a:ea typeface="Roboto Condensed Bold" pitchFamily="2" charset="0"/>
              </a:endParaRPr>
            </a:p>
          </p:txBody>
        </p:sp>
      </p:grpSp>
    </p:spTree>
    <p:extLst>
      <p:ext uri="{BB962C8B-B14F-4D97-AF65-F5344CB8AC3E}">
        <p14:creationId xmlns:p14="http://schemas.microsoft.com/office/powerpoint/2010/main" val="1487752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DF5A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Design and Implementation</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Architecture – Feature Extraction Module</a:t>
            </a:r>
            <a:endParaRPr lang="en-PH" sz="3600" dirty="0">
              <a:latin typeface="Supria Sans Cond Bold" panose="020B0806030203050203" pitchFamily="34" charset="0"/>
            </a:endParaRPr>
          </a:p>
        </p:txBody>
      </p:sp>
      <p:sp>
        <p:nvSpPr>
          <p:cNvPr id="15" name="Text Box 44"/>
          <p:cNvSpPr txBox="1"/>
          <p:nvPr/>
        </p:nvSpPr>
        <p:spPr>
          <a:xfrm>
            <a:off x="3832860" y="7098987"/>
            <a:ext cx="4526280" cy="298450"/>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200"/>
              </a:spcAft>
            </a:pPr>
            <a:r>
              <a:rPr lang="en-US" sz="1000" b="1" i="1" u="sng">
                <a:solidFill>
                  <a:srgbClr val="0563C1"/>
                </a:solidFill>
                <a:effectLst/>
                <a:latin typeface="Arial" panose="020B0604020202020204" pitchFamily="34" charset="0"/>
                <a:ea typeface="Calibri" panose="020F0502020204030204" pitchFamily="34" charset="0"/>
              </a:rPr>
              <a:t>Figure </a:t>
            </a:r>
            <a:r>
              <a:rPr lang="en-US" sz="1000" b="1" i="1">
                <a:effectLst/>
                <a:latin typeface="Arial" panose="020B0604020202020204" pitchFamily="34" charset="0"/>
                <a:ea typeface="Calibri" panose="020F0502020204030204" pitchFamily="34" charset="0"/>
              </a:rPr>
              <a:t>4‑1. FILIET Architectural Design</a:t>
            </a:r>
            <a:endParaRPr lang="en-PH" sz="1000" b="1" i="1">
              <a:effectLst/>
              <a:latin typeface="Arial" panose="020B0604020202020204" pitchFamily="34" charset="0"/>
              <a:ea typeface="Calibri" panose="020F0502020204030204" pitchFamily="34" charset="0"/>
            </a:endParaRPr>
          </a:p>
        </p:txBody>
      </p:sp>
      <p:grpSp>
        <p:nvGrpSpPr>
          <p:cNvPr id="8" name="Group 7"/>
          <p:cNvGrpSpPr/>
          <p:nvPr/>
        </p:nvGrpSpPr>
        <p:grpSpPr>
          <a:xfrm>
            <a:off x="881085" y="1845106"/>
            <a:ext cx="5160119" cy="2726895"/>
            <a:chOff x="296816" y="3546379"/>
            <a:chExt cx="4165068" cy="558987"/>
          </a:xfrm>
        </p:grpSpPr>
        <p:sp>
          <p:nvSpPr>
            <p:cNvPr id="9" name="Rectangle 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59512" y="3564642"/>
              <a:ext cx="4049248" cy="510488"/>
            </a:xfrm>
            <a:prstGeom prst="rect">
              <a:avLst/>
            </a:prstGeom>
            <a:noFill/>
          </p:spPr>
          <p:txBody>
            <a:bodyPr wrap="square" rtlCol="0" anchor="ctr" anchorCtr="0">
              <a:noAutofit/>
            </a:bodyPr>
            <a:lstStyle/>
            <a:p>
              <a:pPr algn="ctr"/>
              <a:r>
                <a:rPr lang="en-US" sz="2400" dirty="0">
                  <a:latin typeface="Supria Sans Cond Bold" panose="020B0806030203050203" pitchFamily="34" charset="0"/>
                </a:rPr>
                <a:t>The classifier module categorizes the tweet into one of the following categories: Caution and Advice (CA), Casualties and Damage (CD), Donation (D), Call for Help (CH), and Other (O). </a:t>
              </a:r>
              <a:endParaRPr lang="en-PH" sz="2400" b="1" dirty="0" smtClean="0">
                <a:latin typeface="Supria Sans Cond Bold" panose="020B0806030203050203" pitchFamily="34" charset="0"/>
                <a:ea typeface="Roboto Condensed Bold" pitchFamily="2" charset="0"/>
              </a:endParaRPr>
            </a:p>
          </p:txBody>
        </p:sp>
      </p:grpSp>
      <p:grpSp>
        <p:nvGrpSpPr>
          <p:cNvPr id="18" name="Group 17"/>
          <p:cNvGrpSpPr/>
          <p:nvPr/>
        </p:nvGrpSpPr>
        <p:grpSpPr>
          <a:xfrm>
            <a:off x="6264391" y="1856242"/>
            <a:ext cx="5367315" cy="2726895"/>
            <a:chOff x="296816" y="3546379"/>
            <a:chExt cx="4165068" cy="558987"/>
          </a:xfrm>
        </p:grpSpPr>
        <p:sp>
          <p:nvSpPr>
            <p:cNvPr id="19" name="Rectangle 1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1" y="3564642"/>
              <a:ext cx="4049248" cy="510488"/>
            </a:xfrm>
            <a:prstGeom prst="rect">
              <a:avLst/>
            </a:prstGeom>
            <a:noFill/>
          </p:spPr>
          <p:txBody>
            <a:bodyPr wrap="square" rtlCol="0" anchor="ctr" anchorCtr="0">
              <a:noAutofit/>
            </a:bodyPr>
            <a:lstStyle/>
            <a:p>
              <a:r>
                <a:rPr lang="en-US" sz="1200" dirty="0"/>
                <a:t>// Single Classifier</a:t>
              </a:r>
              <a:endParaRPr lang="en-PH" sz="1200" dirty="0"/>
            </a:p>
            <a:p>
              <a:r>
                <a:rPr lang="en-US" sz="1200" dirty="0"/>
                <a:t>Classifier </a:t>
              </a:r>
              <a:r>
                <a:rPr lang="en-US" sz="1200" dirty="0" err="1"/>
                <a:t>classifier</a:t>
              </a:r>
              <a:r>
                <a:rPr lang="en-US" sz="1200" dirty="0"/>
                <a:t> = new Classifier(new </a:t>
              </a:r>
              <a:r>
                <a:rPr lang="en-US" sz="1200" dirty="0" err="1"/>
                <a:t>ClassifierImpl</a:t>
              </a:r>
              <a:r>
                <a:rPr lang="en-US" sz="1200" dirty="0"/>
                <a:t>());</a:t>
              </a:r>
              <a:endParaRPr lang="en-PH" sz="1200" dirty="0"/>
            </a:p>
            <a:p>
              <a:r>
                <a:rPr lang="en-US" sz="1200" dirty="0"/>
                <a:t>// Multi Classifier</a:t>
              </a:r>
              <a:endParaRPr lang="en-PH" sz="1200" dirty="0"/>
            </a:p>
            <a:p>
              <a:r>
                <a:rPr lang="en-US" sz="1200" dirty="0"/>
                <a:t>Classifier </a:t>
              </a:r>
              <a:r>
                <a:rPr lang="en-US" sz="1200" dirty="0" err="1"/>
                <a:t>classifier</a:t>
              </a:r>
              <a:r>
                <a:rPr lang="en-US" sz="1200" dirty="0"/>
                <a:t> = new Classifier(new </a:t>
              </a:r>
              <a:r>
                <a:rPr lang="en-US" sz="1200" dirty="0" err="1"/>
                <a:t>MultiClassifierImpl</a:t>
              </a:r>
              <a:r>
                <a:rPr lang="en-US" sz="1200" dirty="0" smtClean="0"/>
                <a:t>());</a:t>
              </a:r>
            </a:p>
            <a:p>
              <a:endParaRPr lang="en-PH" sz="1200" b="1" dirty="0" smtClean="0">
                <a:ea typeface="Roboto Condensed Bold" pitchFamily="2" charset="0"/>
              </a:endParaRPr>
            </a:p>
            <a:p>
              <a:r>
                <a:rPr lang="en-PH" sz="1200" dirty="0" smtClean="0">
                  <a:ea typeface="Roboto Condensed Bold" pitchFamily="2" charset="0"/>
                </a:rPr>
                <a:t>// Usage</a:t>
              </a:r>
            </a:p>
            <a:p>
              <a:r>
                <a:rPr lang="en-US" sz="1200" dirty="0"/>
                <a:t>String category = </a:t>
              </a:r>
              <a:r>
                <a:rPr lang="en-US" sz="1200" u="sng" dirty="0" err="1"/>
                <a:t>classifier</a:t>
              </a:r>
              <a:r>
                <a:rPr lang="en-US" sz="1200" dirty="0" err="1"/>
                <a:t>.executeStrategy</a:t>
              </a:r>
              <a:r>
                <a:rPr lang="en-US" sz="1200" dirty="0"/>
                <a:t>(temp);</a:t>
              </a:r>
              <a:endParaRPr lang="en-PH" sz="1200" b="1" dirty="0" smtClean="0">
                <a:ea typeface="Roboto Condensed Bold" pitchFamily="2" charset="0"/>
              </a:endParaRPr>
            </a:p>
          </p:txBody>
        </p:sp>
      </p:grpSp>
    </p:spTree>
    <p:extLst>
      <p:ext uri="{BB962C8B-B14F-4D97-AF65-F5344CB8AC3E}">
        <p14:creationId xmlns:p14="http://schemas.microsoft.com/office/powerpoint/2010/main" val="3223975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DF5A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Design and Implementation</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Architecture – Information Extractor Module</a:t>
            </a:r>
            <a:endParaRPr lang="en-PH" sz="3600" dirty="0">
              <a:latin typeface="Supria Sans Cond Bold" panose="020B0806030203050203" pitchFamily="34" charset="0"/>
            </a:endParaRPr>
          </a:p>
        </p:txBody>
      </p:sp>
      <p:sp>
        <p:nvSpPr>
          <p:cNvPr id="15" name="Text Box 44"/>
          <p:cNvSpPr txBox="1"/>
          <p:nvPr/>
        </p:nvSpPr>
        <p:spPr>
          <a:xfrm>
            <a:off x="3832860" y="7098987"/>
            <a:ext cx="4526280" cy="298450"/>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200"/>
              </a:spcAft>
            </a:pPr>
            <a:r>
              <a:rPr lang="en-US" sz="1000" b="1" i="1" u="sng">
                <a:solidFill>
                  <a:srgbClr val="0563C1"/>
                </a:solidFill>
                <a:effectLst/>
                <a:latin typeface="Arial" panose="020B0604020202020204" pitchFamily="34" charset="0"/>
                <a:ea typeface="Calibri" panose="020F0502020204030204" pitchFamily="34" charset="0"/>
              </a:rPr>
              <a:t>Figure </a:t>
            </a:r>
            <a:r>
              <a:rPr lang="en-US" sz="1000" b="1" i="1">
                <a:effectLst/>
                <a:latin typeface="Arial" panose="020B0604020202020204" pitchFamily="34" charset="0"/>
                <a:ea typeface="Calibri" panose="020F0502020204030204" pitchFamily="34" charset="0"/>
              </a:rPr>
              <a:t>4‑1. FILIET Architectural Design</a:t>
            </a:r>
            <a:endParaRPr lang="en-PH" sz="1000" b="1" i="1">
              <a:effectLst/>
              <a:latin typeface="Arial" panose="020B0604020202020204" pitchFamily="34" charset="0"/>
              <a:ea typeface="Calibri" panose="020F0502020204030204" pitchFamily="34" charset="0"/>
            </a:endParaRPr>
          </a:p>
        </p:txBody>
      </p:sp>
      <p:grpSp>
        <p:nvGrpSpPr>
          <p:cNvPr id="8" name="Group 7"/>
          <p:cNvGrpSpPr/>
          <p:nvPr/>
        </p:nvGrpSpPr>
        <p:grpSpPr>
          <a:xfrm>
            <a:off x="881085" y="1845106"/>
            <a:ext cx="5160119" cy="2726895"/>
            <a:chOff x="296816" y="3546379"/>
            <a:chExt cx="4165068" cy="558987"/>
          </a:xfrm>
        </p:grpSpPr>
        <p:sp>
          <p:nvSpPr>
            <p:cNvPr id="9" name="Rectangle 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59512" y="3564642"/>
              <a:ext cx="4049248" cy="510488"/>
            </a:xfrm>
            <a:prstGeom prst="rect">
              <a:avLst/>
            </a:prstGeom>
            <a:noFill/>
          </p:spPr>
          <p:txBody>
            <a:bodyPr wrap="square" rtlCol="0" anchor="ctr" anchorCtr="0">
              <a:noAutofit/>
            </a:bodyPr>
            <a:lstStyle/>
            <a:p>
              <a:pPr algn="ctr"/>
              <a:r>
                <a:rPr lang="en-US" sz="2400" dirty="0" smtClean="0">
                  <a:latin typeface="Supria Sans Cond Bold" panose="020B0806030203050203" pitchFamily="34" charset="0"/>
                </a:rPr>
                <a:t>The Information </a:t>
              </a:r>
              <a:r>
                <a:rPr lang="en-US" sz="2400" dirty="0">
                  <a:latin typeface="Supria Sans Cond Bold" panose="020B0806030203050203" pitchFamily="34" charset="0"/>
                </a:rPr>
                <a:t>extractor is the module </a:t>
              </a:r>
              <a:r>
                <a:rPr lang="en-US" sz="2400" dirty="0" smtClean="0">
                  <a:latin typeface="Supria Sans Cond Bold" panose="020B0806030203050203" pitchFamily="34" charset="0"/>
                </a:rPr>
                <a:t>extracts </a:t>
              </a:r>
              <a:r>
                <a:rPr lang="en-US" sz="2400" dirty="0">
                  <a:latin typeface="Supria Sans Cond Bold" panose="020B0806030203050203" pitchFamily="34" charset="0"/>
                </a:rPr>
                <a:t>the relevant information from the tweets.</a:t>
              </a:r>
              <a:endParaRPr lang="en-PH" sz="2400" b="1" dirty="0" smtClean="0">
                <a:latin typeface="Supria Sans Cond Bold" panose="020B0806030203050203" pitchFamily="34" charset="0"/>
                <a:ea typeface="Roboto Condensed Bold" pitchFamily="2" charset="0"/>
              </a:endParaRPr>
            </a:p>
          </p:txBody>
        </p:sp>
      </p:grpSp>
      <p:grpSp>
        <p:nvGrpSpPr>
          <p:cNvPr id="18" name="Group 17"/>
          <p:cNvGrpSpPr/>
          <p:nvPr/>
        </p:nvGrpSpPr>
        <p:grpSpPr>
          <a:xfrm>
            <a:off x="6264391" y="1856242"/>
            <a:ext cx="5367315" cy="2726895"/>
            <a:chOff x="296816" y="3546379"/>
            <a:chExt cx="4165068" cy="558987"/>
          </a:xfrm>
        </p:grpSpPr>
        <p:sp>
          <p:nvSpPr>
            <p:cNvPr id="19" name="Rectangle 1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1" y="3564642"/>
              <a:ext cx="4049248" cy="510488"/>
            </a:xfrm>
            <a:prstGeom prst="rect">
              <a:avLst/>
            </a:prstGeom>
            <a:noFill/>
          </p:spPr>
          <p:txBody>
            <a:bodyPr wrap="square" rtlCol="0" anchor="ctr" anchorCtr="0">
              <a:noAutofit/>
            </a:bodyPr>
            <a:lstStyle/>
            <a:p>
              <a:r>
                <a:rPr lang="en-US" sz="1200" dirty="0" err="1"/>
                <a:t>RuleInductor</a:t>
              </a:r>
              <a:r>
                <a:rPr lang="en-US" sz="1200" dirty="0"/>
                <a:t> </a:t>
              </a:r>
              <a:r>
                <a:rPr lang="en-US" sz="1200" dirty="0" err="1"/>
                <a:t>ruleInductor</a:t>
              </a:r>
              <a:r>
                <a:rPr lang="en-US" sz="1200" dirty="0"/>
                <a:t> = new </a:t>
              </a:r>
              <a:r>
                <a:rPr lang="en-US" sz="1200" dirty="0" err="1"/>
                <a:t>RuleInductor</a:t>
              </a:r>
              <a:r>
                <a:rPr lang="en-US" sz="1200" dirty="0"/>
                <a:t>(</a:t>
              </a:r>
              <a:r>
                <a:rPr lang="en-US" sz="1200" dirty="0" err="1"/>
                <a:t>rulePath</a:t>
              </a:r>
              <a:r>
                <a:rPr lang="en-US" sz="1200" dirty="0" smtClean="0"/>
                <a:t>);</a:t>
              </a:r>
            </a:p>
            <a:p>
              <a:r>
                <a:rPr lang="en-US" sz="1200" dirty="0" err="1" smtClean="0"/>
                <a:t>ruleInductor.setExtractedInformation</a:t>
              </a:r>
              <a:r>
                <a:rPr lang="en-US" sz="1200" dirty="0" smtClean="0"/>
                <a:t>(</a:t>
              </a:r>
              <a:r>
                <a:rPr lang="en-US" sz="1200" dirty="0" err="1" smtClean="0"/>
                <a:t>ruleInductor.match</a:t>
              </a:r>
              <a:r>
                <a:rPr lang="en-US" sz="1200" dirty="0"/>
                <a:t>( </a:t>
              </a:r>
              <a:r>
                <a:rPr lang="en-US" sz="1200" dirty="0" err="1"/>
                <a:t>extractedTweet</a:t>
              </a:r>
              <a:r>
                <a:rPr lang="en-US" sz="1200" dirty="0"/>
                <a:t> </a:t>
              </a:r>
              <a:r>
                <a:rPr lang="en-US" sz="1200" dirty="0" smtClean="0"/>
                <a:t>));</a:t>
              </a:r>
              <a:endParaRPr lang="en-PH" sz="1200" b="1" dirty="0" smtClean="0">
                <a:ea typeface="Roboto Condensed Bold" pitchFamily="2" charset="0"/>
              </a:endParaRPr>
            </a:p>
          </p:txBody>
        </p:sp>
      </p:grpSp>
    </p:spTree>
    <p:extLst>
      <p:ext uri="{BB962C8B-B14F-4D97-AF65-F5344CB8AC3E}">
        <p14:creationId xmlns:p14="http://schemas.microsoft.com/office/powerpoint/2010/main" val="2756111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DF5A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Design and Implementation</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Architecture – Information Extractor Module</a:t>
            </a:r>
            <a:endParaRPr lang="en-PH" sz="3600" dirty="0">
              <a:latin typeface="Supria Sans Cond Bold" panose="020B0806030203050203" pitchFamily="34" charset="0"/>
            </a:endParaRPr>
          </a:p>
        </p:txBody>
      </p:sp>
      <p:sp>
        <p:nvSpPr>
          <p:cNvPr id="15" name="Text Box 44"/>
          <p:cNvSpPr txBox="1"/>
          <p:nvPr/>
        </p:nvSpPr>
        <p:spPr>
          <a:xfrm>
            <a:off x="3832860" y="7098987"/>
            <a:ext cx="4526280" cy="298450"/>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200"/>
              </a:spcAft>
            </a:pPr>
            <a:r>
              <a:rPr lang="en-US" sz="1000" b="1" i="1" u="sng">
                <a:solidFill>
                  <a:srgbClr val="0563C1"/>
                </a:solidFill>
                <a:effectLst/>
                <a:latin typeface="Arial" panose="020B0604020202020204" pitchFamily="34" charset="0"/>
                <a:ea typeface="Calibri" panose="020F0502020204030204" pitchFamily="34" charset="0"/>
              </a:rPr>
              <a:t>Figure </a:t>
            </a:r>
            <a:r>
              <a:rPr lang="en-US" sz="1000" b="1" i="1">
                <a:effectLst/>
                <a:latin typeface="Arial" panose="020B0604020202020204" pitchFamily="34" charset="0"/>
                <a:ea typeface="Calibri" panose="020F0502020204030204" pitchFamily="34" charset="0"/>
              </a:rPr>
              <a:t>4‑1. FILIET Architectural Design</a:t>
            </a:r>
            <a:endParaRPr lang="en-PH" sz="1000" b="1" i="1">
              <a:effectLst/>
              <a:latin typeface="Arial" panose="020B0604020202020204" pitchFamily="34" charset="0"/>
              <a:ea typeface="Calibri" panose="020F0502020204030204" pitchFamily="34" charset="0"/>
            </a:endParaRPr>
          </a:p>
        </p:txBody>
      </p:sp>
      <p:grpSp>
        <p:nvGrpSpPr>
          <p:cNvPr id="11" name="Group 10"/>
          <p:cNvGrpSpPr/>
          <p:nvPr/>
        </p:nvGrpSpPr>
        <p:grpSpPr>
          <a:xfrm>
            <a:off x="3355344" y="1611999"/>
            <a:ext cx="5160119" cy="3293780"/>
            <a:chOff x="296816" y="3546379"/>
            <a:chExt cx="4165068" cy="558987"/>
          </a:xfrm>
        </p:grpSpPr>
        <p:sp>
          <p:nvSpPr>
            <p:cNvPr id="12" name="Rectangle 11"/>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359512" y="3564642"/>
              <a:ext cx="4049248" cy="510488"/>
            </a:xfrm>
            <a:prstGeom prst="rect">
              <a:avLst/>
            </a:prstGeom>
            <a:noFill/>
          </p:spPr>
          <p:txBody>
            <a:bodyPr wrap="square" rtlCol="0" anchor="ctr" anchorCtr="0">
              <a:noAutofit/>
            </a:bodyPr>
            <a:lstStyle/>
            <a:p>
              <a:r>
                <a:rPr lang="en-US" sz="1200" dirty="0"/>
                <a:t>&lt;Category&gt;: CA</a:t>
              </a:r>
              <a:endParaRPr lang="en-PH" sz="1200" dirty="0"/>
            </a:p>
            <a:p>
              <a:r>
                <a:rPr lang="en-US" sz="1200" dirty="0"/>
                <a:t>&lt;</a:t>
              </a:r>
              <a:r>
                <a:rPr lang="en-US" sz="1200" dirty="0" err="1"/>
                <a:t>pos:JJ</a:t>
              </a:r>
              <a:r>
                <a:rPr lang="en-US" sz="1200" dirty="0"/>
                <a:t>&gt; &lt;</a:t>
              </a:r>
              <a:r>
                <a:rPr lang="en-US" sz="1200" dirty="0" err="1"/>
                <a:t>pos:NN</a:t>
              </a:r>
              <a:r>
                <a:rPr lang="en-US" sz="1200" dirty="0"/>
                <a:t>&gt; &lt;</a:t>
              </a:r>
              <a:r>
                <a:rPr lang="en-US" sz="1200" dirty="0" err="1"/>
                <a:t>pos:PSNS</a:t>
              </a:r>
              <a:r>
                <a:rPr lang="en-US" sz="1200" dirty="0"/>
                <a:t>&gt; &lt;</a:t>
              </a:r>
              <a:r>
                <a:rPr lang="en-US" sz="1200" dirty="0" err="1"/>
                <a:t>number:ANY</a:t>
              </a:r>
              <a:r>
                <a:rPr lang="en-US" sz="1200" dirty="0"/>
                <a:t>&gt;</a:t>
              </a:r>
              <a:endParaRPr lang="en-PH" sz="1200" dirty="0"/>
            </a:p>
            <a:p>
              <a:r>
                <a:rPr lang="en-US" sz="1200" dirty="0"/>
                <a:t>&lt;</a:t>
              </a:r>
              <a:r>
                <a:rPr lang="en-US" sz="1200" dirty="0" err="1"/>
                <a:t>ner:LOCATION</a:t>
              </a:r>
              <a:r>
                <a:rPr lang="en-US" sz="1200" dirty="0"/>
                <a:t>&gt;[as]LOCATION</a:t>
              </a:r>
              <a:endParaRPr lang="en-PH" sz="1200" dirty="0"/>
            </a:p>
            <a:p>
              <a:r>
                <a:rPr lang="en-US" sz="1200" dirty="0"/>
                <a:t>&lt;</a:t>
              </a:r>
              <a:r>
                <a:rPr lang="en-US" sz="1200" dirty="0" err="1"/>
                <a:t>pos:JJ</a:t>
              </a:r>
              <a:r>
                <a:rPr lang="en-US" sz="1200" dirty="0"/>
                <a:t>&gt; &lt;string:#1&gt;</a:t>
              </a:r>
              <a:endParaRPr lang="en-PH" sz="1200" dirty="0"/>
            </a:p>
            <a:p>
              <a:r>
                <a:rPr lang="en-US" sz="1200" dirty="0"/>
                <a:t>&lt;</a:t>
              </a:r>
              <a:r>
                <a:rPr lang="en-US" sz="1200" dirty="0" err="1"/>
                <a:t>pos:JJ</a:t>
              </a:r>
              <a:r>
                <a:rPr lang="en-US" sz="1200" dirty="0"/>
                <a:t>&gt; &lt;string:#2&gt;</a:t>
              </a:r>
              <a:endParaRPr lang="en-PH" sz="1200" dirty="0"/>
            </a:p>
            <a:p>
              <a:r>
                <a:rPr lang="en-US" sz="1200" dirty="0"/>
                <a:t>&lt;</a:t>
              </a:r>
              <a:r>
                <a:rPr lang="en-US" sz="1200" dirty="0" err="1"/>
                <a:t>pos:JJ</a:t>
              </a:r>
              <a:r>
                <a:rPr lang="en-US" sz="1200" dirty="0"/>
                <a:t>&gt; &lt;string:#3&gt;</a:t>
              </a:r>
              <a:endParaRPr lang="en-PH" sz="1200" dirty="0"/>
            </a:p>
            <a:p>
              <a:r>
                <a:rPr lang="en-US" sz="1200" dirty="0"/>
                <a:t>&lt;</a:t>
              </a:r>
              <a:r>
                <a:rPr lang="en-US" sz="1200" dirty="0" err="1"/>
                <a:t>pos:VBZ</a:t>
              </a:r>
              <a:r>
                <a:rPr lang="en-US" sz="1200" dirty="0"/>
                <a:t>&gt; &lt;</a:t>
              </a:r>
              <a:r>
                <a:rPr lang="en-US" sz="1200" dirty="0" err="1"/>
                <a:t>string:classes</a:t>
              </a:r>
              <a:r>
                <a:rPr lang="en-US" sz="1200" dirty="0"/>
                <a:t>&gt; &lt;</a:t>
              </a:r>
              <a:r>
                <a:rPr lang="en-US" sz="1200" dirty="0" err="1"/>
                <a:t>pos:IN</a:t>
              </a:r>
              <a:r>
                <a:rPr lang="en-US" sz="1200" dirty="0"/>
                <a:t>&gt; &lt;</a:t>
              </a:r>
              <a:r>
                <a:rPr lang="en-US" sz="1200" dirty="0" err="1"/>
                <a:t>pos:JJ</a:t>
              </a:r>
              <a:r>
                <a:rPr lang="en-US" sz="1200" dirty="0"/>
                <a:t>&gt; &lt;</a:t>
              </a:r>
              <a:r>
                <a:rPr lang="en-US" sz="1200" dirty="0" err="1"/>
                <a:t>pos:VBZ</a:t>
              </a:r>
              <a:r>
                <a:rPr lang="en-US" sz="1200" dirty="0"/>
                <a:t>&gt;</a:t>
              </a:r>
              <a:endParaRPr lang="en-PH" sz="1200" dirty="0"/>
            </a:p>
            <a:p>
              <a:r>
                <a:rPr lang="en-US" sz="1200" dirty="0"/>
                <a:t>&lt;</a:t>
              </a:r>
              <a:r>
                <a:rPr lang="en-US" sz="1200" dirty="0" err="1"/>
                <a:t>pos:VBP</a:t>
              </a:r>
              <a:r>
                <a:rPr lang="en-US" sz="1200" dirty="0"/>
                <a:t>&gt; &lt;</a:t>
              </a:r>
              <a:r>
                <a:rPr lang="en-US" sz="1200" dirty="0" err="1"/>
                <a:t>string:classes</a:t>
              </a:r>
              <a:r>
                <a:rPr lang="en-US" sz="1200" dirty="0"/>
                <a:t>&gt; &lt;</a:t>
              </a:r>
              <a:r>
                <a:rPr lang="en-US" sz="1200" dirty="0" err="1"/>
                <a:t>pos:IN</a:t>
              </a:r>
              <a:r>
                <a:rPr lang="en-US" sz="1200" dirty="0"/>
                <a:t>&gt; &lt;</a:t>
              </a:r>
              <a:r>
                <a:rPr lang="en-US" sz="1200" dirty="0" err="1"/>
                <a:t>pos:JJ</a:t>
              </a:r>
              <a:r>
                <a:rPr lang="en-US" sz="1200" dirty="0"/>
                <a:t>&gt; &lt;</a:t>
              </a:r>
              <a:r>
                <a:rPr lang="en-US" sz="1200" dirty="0" err="1"/>
                <a:t>pos:VBZ</a:t>
              </a:r>
              <a:r>
                <a:rPr lang="en-US" sz="1200" dirty="0"/>
                <a:t>&gt;</a:t>
              </a:r>
              <a:endParaRPr lang="en-PH" sz="1200" dirty="0"/>
            </a:p>
            <a:p>
              <a:r>
                <a:rPr lang="en-US" sz="1200" dirty="0"/>
                <a:t>&lt;string:#</a:t>
              </a:r>
              <a:r>
                <a:rPr lang="en-US" sz="1200" dirty="0" err="1"/>
                <a:t>walangpasok</a:t>
              </a:r>
              <a:r>
                <a:rPr lang="en-US" sz="1200" dirty="0"/>
                <a:t>&gt; &lt;</a:t>
              </a:r>
              <a:r>
                <a:rPr lang="en-US" sz="1200" dirty="0" err="1"/>
                <a:t>pos:JJ</a:t>
              </a:r>
              <a:r>
                <a:rPr lang="en-US" sz="1200" dirty="0"/>
                <a:t>&gt; &lt;</a:t>
              </a:r>
              <a:r>
                <a:rPr lang="en-US" sz="1200" dirty="0" err="1"/>
                <a:t>pos:VBZ</a:t>
              </a:r>
              <a:r>
                <a:rPr lang="en-US" sz="1200" dirty="0"/>
                <a:t>&gt;</a:t>
              </a:r>
              <a:endParaRPr lang="en-PH" sz="1200" dirty="0"/>
            </a:p>
            <a:p>
              <a:r>
                <a:rPr lang="en-US" sz="1200" dirty="0"/>
                <a:t>&lt;</a:t>
              </a:r>
              <a:r>
                <a:rPr lang="en-US" sz="1200" dirty="0" err="1"/>
                <a:t>string:signal</a:t>
              </a:r>
              <a:r>
                <a:rPr lang="en-US" sz="1200" dirty="0"/>
                <a:t>&gt; &lt;</a:t>
              </a:r>
              <a:r>
                <a:rPr lang="en-US" sz="1200" dirty="0" err="1"/>
                <a:t>pos:NN</a:t>
              </a:r>
              <a:r>
                <a:rPr lang="en-US" sz="1200" dirty="0"/>
                <a:t>&gt; &lt;</a:t>
              </a:r>
              <a:r>
                <a:rPr lang="en-US" sz="1200" dirty="0" err="1"/>
                <a:t>pos:PSNS</a:t>
              </a:r>
              <a:r>
                <a:rPr lang="en-US" sz="1200" dirty="0"/>
                <a:t>&gt; &lt;</a:t>
              </a:r>
              <a:r>
                <a:rPr lang="en-US" sz="1200" dirty="0" err="1"/>
                <a:t>number:ANY</a:t>
              </a:r>
              <a:r>
                <a:rPr lang="en-US" sz="1200" dirty="0"/>
                <a:t>&gt;</a:t>
              </a:r>
              <a:endParaRPr lang="en-PH" sz="1200" dirty="0"/>
            </a:p>
            <a:p>
              <a:r>
                <a:rPr lang="en-US" sz="1200" dirty="0"/>
                <a:t>&lt;string:#</a:t>
              </a:r>
              <a:r>
                <a:rPr lang="en-US" sz="1200" dirty="0" err="1"/>
                <a:t>walangpasok</a:t>
              </a:r>
              <a:r>
                <a:rPr lang="en-US" sz="1200" dirty="0"/>
                <a:t>&gt; &lt;</a:t>
              </a:r>
              <a:r>
                <a:rPr lang="en-US" sz="1200" dirty="0" err="1"/>
                <a:t>pos:PSNS</a:t>
              </a:r>
              <a:r>
                <a:rPr lang="en-US" sz="1200" dirty="0"/>
                <a:t>&gt; &lt;</a:t>
              </a:r>
              <a:r>
                <a:rPr lang="en-US" sz="1200" dirty="0" err="1"/>
                <a:t>string:klase</a:t>
              </a:r>
              <a:r>
                <a:rPr lang="en-US" sz="1200" dirty="0"/>
                <a:t>&gt; </a:t>
              </a:r>
              <a:endParaRPr lang="en-PH" sz="1200" dirty="0"/>
            </a:p>
            <a:p>
              <a:r>
                <a:rPr lang="en-US" sz="1200" dirty="0"/>
                <a:t>&lt;string:#</a:t>
              </a:r>
              <a:r>
                <a:rPr lang="en-US" sz="1200" dirty="0" err="1"/>
                <a:t>walangpasok</a:t>
              </a:r>
              <a:r>
                <a:rPr lang="en-US" sz="1200" dirty="0"/>
                <a:t>&gt; &lt;</a:t>
              </a:r>
              <a:r>
                <a:rPr lang="en-US" sz="1200" dirty="0" err="1"/>
                <a:t>string:sa</a:t>
              </a:r>
              <a:r>
                <a:rPr lang="en-US" sz="1200" dirty="0"/>
                <a:t>&gt; &lt;</a:t>
              </a:r>
              <a:r>
                <a:rPr lang="en-US" sz="1200" dirty="0" err="1"/>
                <a:t>pos:PIDP</a:t>
              </a:r>
              <a:r>
                <a:rPr lang="en-US" sz="1200" dirty="0"/>
                <a:t>&gt; &lt;</a:t>
              </a:r>
              <a:r>
                <a:rPr lang="en-US" sz="1200" dirty="0" err="1"/>
                <a:t>pos:NA</a:t>
              </a:r>
              <a:r>
                <a:rPr lang="en-US" sz="1200" dirty="0"/>
                <a:t>&gt; &lt;</a:t>
              </a:r>
              <a:r>
                <a:rPr lang="en-US" sz="1200" dirty="0" err="1"/>
                <a:t>string:antas</a:t>
              </a:r>
              <a:r>
                <a:rPr lang="en-US" sz="1200" dirty="0"/>
                <a:t>&gt;</a:t>
              </a:r>
              <a:endParaRPr lang="en-PH" sz="1200" dirty="0"/>
            </a:p>
            <a:p>
              <a:r>
                <a:rPr lang="en-US" sz="1200" dirty="0"/>
                <a:t>&lt;end&gt;</a:t>
              </a:r>
              <a:endParaRPr lang="en-PH" sz="1200" dirty="0"/>
            </a:p>
          </p:txBody>
        </p:sp>
      </p:grpSp>
    </p:spTree>
    <p:extLst>
      <p:ext uri="{BB962C8B-B14F-4D97-AF65-F5344CB8AC3E}">
        <p14:creationId xmlns:p14="http://schemas.microsoft.com/office/powerpoint/2010/main" val="26146406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DF5A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Design and Implementation</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Architecture – Ontology Population Module</a:t>
            </a:r>
            <a:endParaRPr lang="en-PH" sz="3600" dirty="0">
              <a:latin typeface="Supria Sans Cond Bold" panose="020B0806030203050203" pitchFamily="34" charset="0"/>
            </a:endParaRPr>
          </a:p>
        </p:txBody>
      </p:sp>
      <p:sp>
        <p:nvSpPr>
          <p:cNvPr id="15" name="Text Box 44"/>
          <p:cNvSpPr txBox="1"/>
          <p:nvPr/>
        </p:nvSpPr>
        <p:spPr>
          <a:xfrm>
            <a:off x="3832860" y="7098987"/>
            <a:ext cx="4526280" cy="298450"/>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200"/>
              </a:spcAft>
            </a:pPr>
            <a:r>
              <a:rPr lang="en-US" sz="1000" b="1" i="1" u="sng">
                <a:solidFill>
                  <a:srgbClr val="0563C1"/>
                </a:solidFill>
                <a:effectLst/>
                <a:latin typeface="Arial" panose="020B0604020202020204" pitchFamily="34" charset="0"/>
                <a:ea typeface="Calibri" panose="020F0502020204030204" pitchFamily="34" charset="0"/>
              </a:rPr>
              <a:t>Figure </a:t>
            </a:r>
            <a:r>
              <a:rPr lang="en-US" sz="1000" b="1" i="1">
                <a:effectLst/>
                <a:latin typeface="Arial" panose="020B0604020202020204" pitchFamily="34" charset="0"/>
                <a:ea typeface="Calibri" panose="020F0502020204030204" pitchFamily="34" charset="0"/>
              </a:rPr>
              <a:t>4‑1. FILIET Architectural Design</a:t>
            </a:r>
            <a:endParaRPr lang="en-PH" sz="1000" b="1" i="1">
              <a:effectLst/>
              <a:latin typeface="Arial" panose="020B0604020202020204" pitchFamily="34" charset="0"/>
              <a:ea typeface="Calibri" panose="020F0502020204030204" pitchFamily="34" charset="0"/>
            </a:endParaRPr>
          </a:p>
        </p:txBody>
      </p:sp>
      <p:grpSp>
        <p:nvGrpSpPr>
          <p:cNvPr id="8" name="Group 7"/>
          <p:cNvGrpSpPr/>
          <p:nvPr/>
        </p:nvGrpSpPr>
        <p:grpSpPr>
          <a:xfrm>
            <a:off x="881085" y="1845106"/>
            <a:ext cx="5160119" cy="2726895"/>
            <a:chOff x="296816" y="3546379"/>
            <a:chExt cx="4165068" cy="558987"/>
          </a:xfrm>
        </p:grpSpPr>
        <p:sp>
          <p:nvSpPr>
            <p:cNvPr id="9" name="Rectangle 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59512" y="3564642"/>
              <a:ext cx="4049248" cy="510488"/>
            </a:xfrm>
            <a:prstGeom prst="rect">
              <a:avLst/>
            </a:prstGeom>
            <a:noFill/>
          </p:spPr>
          <p:txBody>
            <a:bodyPr wrap="square" rtlCol="0" anchor="ctr" anchorCtr="0">
              <a:noAutofit/>
            </a:bodyPr>
            <a:lstStyle/>
            <a:p>
              <a:pPr algn="ctr"/>
              <a:r>
                <a:rPr lang="en-US" sz="2400" dirty="0" smtClean="0">
                  <a:latin typeface="Supria Sans Cond Bold" panose="020B0806030203050203" pitchFamily="34" charset="0"/>
                </a:rPr>
                <a:t>The ontology population module stores the extracted in the ontology</a:t>
              </a:r>
              <a:endParaRPr lang="en-PH" sz="2400" b="1" dirty="0" smtClean="0">
                <a:latin typeface="Supria Sans Cond Bold" panose="020B0806030203050203" pitchFamily="34" charset="0"/>
                <a:ea typeface="Roboto Condensed Bold" pitchFamily="2" charset="0"/>
              </a:endParaRPr>
            </a:p>
          </p:txBody>
        </p:sp>
      </p:grpSp>
      <p:grpSp>
        <p:nvGrpSpPr>
          <p:cNvPr id="18" name="Group 17"/>
          <p:cNvGrpSpPr/>
          <p:nvPr/>
        </p:nvGrpSpPr>
        <p:grpSpPr>
          <a:xfrm>
            <a:off x="6264391" y="1856242"/>
            <a:ext cx="5367315" cy="2726895"/>
            <a:chOff x="296816" y="3546379"/>
            <a:chExt cx="4165068" cy="558987"/>
          </a:xfrm>
        </p:grpSpPr>
        <p:sp>
          <p:nvSpPr>
            <p:cNvPr id="19" name="Rectangle 18"/>
            <p:cNvSpPr/>
            <p:nvPr/>
          </p:nvSpPr>
          <p:spPr>
            <a:xfrm>
              <a:off x="296816" y="3546379"/>
              <a:ext cx="4165068" cy="558987"/>
            </a:xfrm>
            <a:prstGeom prst="rect">
              <a:avLst/>
            </a:prstGeom>
            <a:solidFill>
              <a:schemeClr val="bg1"/>
            </a:solidFill>
            <a:ln>
              <a:solidFill>
                <a:schemeClr val="bg1"/>
              </a:solidFill>
            </a:ln>
            <a:effectLst>
              <a:outerShdw blurRad="152400" dist="762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59511" y="3564642"/>
              <a:ext cx="4049248" cy="510488"/>
            </a:xfrm>
            <a:prstGeom prst="rect">
              <a:avLst/>
            </a:prstGeom>
            <a:noFill/>
          </p:spPr>
          <p:txBody>
            <a:bodyPr wrap="square" rtlCol="0" anchor="ctr" anchorCtr="0">
              <a:noAutofit/>
            </a:bodyPr>
            <a:lstStyle/>
            <a:p>
              <a:r>
                <a:rPr lang="en-US" sz="1200" dirty="0" smtClean="0"/>
                <a:t>// Sample initialization for caution and advice reports</a:t>
              </a:r>
              <a:endParaRPr lang="en-PH" sz="1200" dirty="0" smtClean="0"/>
            </a:p>
            <a:p>
              <a:r>
                <a:rPr lang="en-US" sz="1200" dirty="0" err="1" smtClean="0"/>
                <a:t>oCA.setTweetHandle</a:t>
              </a:r>
              <a:r>
                <a:rPr lang="en-US" sz="1200" dirty="0"/>
                <a:t>("</a:t>
              </a:r>
              <a:r>
                <a:rPr lang="en-US" sz="1200" dirty="0" err="1"/>
                <a:t>theonlykyleeeee</a:t>
              </a:r>
              <a:r>
                <a:rPr lang="en-US" sz="1200" dirty="0"/>
                <a:t>");</a:t>
              </a:r>
              <a:endParaRPr lang="en-PH" sz="1200" dirty="0"/>
            </a:p>
            <a:p>
              <a:r>
                <a:rPr lang="en-US" sz="1200" dirty="0" err="1"/>
                <a:t>oCA.setTweetContent</a:t>
              </a:r>
              <a:r>
                <a:rPr lang="en-US" sz="1200" dirty="0"/>
                <a:t>(":(( RT WARNING! Baha </a:t>
              </a:r>
              <a:r>
                <a:rPr lang="en-US" sz="1200" dirty="0" err="1"/>
                <a:t>sa</a:t>
              </a:r>
              <a:r>
                <a:rPr lang="en-US" sz="1200" dirty="0"/>
                <a:t> Guadalupe!");</a:t>
              </a:r>
              <a:endParaRPr lang="en-PH" sz="1200" dirty="0"/>
            </a:p>
            <a:p>
              <a:r>
                <a:rPr lang="en-US" sz="1200" dirty="0" err="1"/>
                <a:t>oCA.setTweetGeoLocation</a:t>
              </a:r>
              <a:r>
                <a:rPr lang="en-US" sz="1200" dirty="0"/>
                <a:t>("10.00000121, 145.345300023");</a:t>
              </a:r>
              <a:endParaRPr lang="en-PH" sz="1200" dirty="0"/>
            </a:p>
            <a:p>
              <a:r>
                <a:rPr lang="en-US" sz="1200" dirty="0" err="1"/>
                <a:t>oCA.setLocationInTweet</a:t>
              </a:r>
              <a:r>
                <a:rPr lang="en-US" sz="1200" dirty="0"/>
                <a:t>("Guadalupe");</a:t>
              </a:r>
              <a:endParaRPr lang="en-PH" sz="1200" dirty="0"/>
            </a:p>
            <a:p>
              <a:r>
                <a:rPr lang="en-US" sz="1200" dirty="0" err="1"/>
                <a:t>oCA.setTweetTimestamp</a:t>
              </a:r>
              <a:r>
                <a:rPr lang="en-US" sz="1200" dirty="0"/>
                <a:t>("12/27/2014:00:13:67:40");</a:t>
              </a:r>
              <a:endParaRPr lang="en-PH" sz="1200" dirty="0"/>
            </a:p>
            <a:p>
              <a:r>
                <a:rPr lang="en-US" sz="1200" dirty="0" err="1"/>
                <a:t>oCA.setTweetDate</a:t>
              </a:r>
              <a:r>
                <a:rPr lang="en-US" sz="1200" dirty="0"/>
                <a:t>("December 27, 2014");</a:t>
              </a:r>
              <a:endParaRPr lang="en-PH" sz="1200" dirty="0"/>
            </a:p>
            <a:p>
              <a:r>
                <a:rPr lang="en-US" sz="1200" dirty="0" err="1"/>
                <a:t>oCA.setTweetAdvice</a:t>
              </a:r>
              <a:r>
                <a:rPr lang="en-US" sz="1200" dirty="0"/>
                <a:t>("WARNING! Baha </a:t>
              </a:r>
              <a:r>
                <a:rPr lang="en-US" sz="1200" dirty="0" err="1"/>
                <a:t>sa</a:t>
              </a:r>
              <a:r>
                <a:rPr lang="en-US" sz="1200" dirty="0"/>
                <a:t> Guadalupe</a:t>
              </a:r>
              <a:r>
                <a:rPr lang="en-US" sz="1200" dirty="0" smtClean="0"/>
                <a:t>!");</a:t>
              </a:r>
            </a:p>
            <a:p>
              <a:endParaRPr lang="en-US" sz="1200" b="1" dirty="0" smtClean="0">
                <a:ea typeface="Roboto Condensed Bold" pitchFamily="2" charset="0"/>
              </a:endParaRPr>
            </a:p>
            <a:p>
              <a:r>
                <a:rPr lang="en-US" sz="1200" dirty="0" smtClean="0">
                  <a:ea typeface="Roboto Condensed Bold" pitchFamily="2" charset="0"/>
                </a:rPr>
                <a:t>// Population</a:t>
              </a:r>
              <a:endParaRPr lang="en-US" sz="1200" dirty="0">
                <a:ea typeface="Roboto Condensed Bold" pitchFamily="2" charset="0"/>
              </a:endParaRPr>
            </a:p>
            <a:p>
              <a:r>
                <a:rPr lang="en-US" sz="1200" dirty="0" err="1"/>
                <a:t>oModule.loadOntology</a:t>
              </a:r>
              <a:r>
                <a:rPr lang="en-US" sz="1200" dirty="0"/>
                <a:t>();</a:t>
              </a:r>
              <a:endParaRPr lang="en-PH" sz="1200" dirty="0"/>
            </a:p>
            <a:p>
              <a:r>
                <a:rPr lang="en-US" sz="1200" dirty="0"/>
                <a:t> </a:t>
              </a:r>
              <a:r>
                <a:rPr lang="en-US" sz="1200" dirty="0" err="1" smtClean="0"/>
                <a:t>oModule.addCautionAndAdviceReport</a:t>
              </a:r>
              <a:r>
                <a:rPr lang="en-US" sz="1200" dirty="0" smtClean="0"/>
                <a:t>(</a:t>
              </a:r>
              <a:r>
                <a:rPr lang="en-US" sz="1200" dirty="0" err="1" smtClean="0"/>
                <a:t>oCA</a:t>
              </a:r>
              <a:r>
                <a:rPr lang="en-US" sz="1200" dirty="0"/>
                <a:t>);</a:t>
              </a:r>
              <a:endParaRPr lang="en-PH" sz="1200" b="1" dirty="0" smtClean="0">
                <a:ea typeface="Roboto Condensed Bold" pitchFamily="2" charset="0"/>
              </a:endParaRPr>
            </a:p>
          </p:txBody>
        </p:sp>
      </p:grpSp>
    </p:spTree>
    <p:extLst>
      <p:ext uri="{BB962C8B-B14F-4D97-AF65-F5344CB8AC3E}">
        <p14:creationId xmlns:p14="http://schemas.microsoft.com/office/powerpoint/2010/main" val="2889398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DF5A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Design and Implementation</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Architecture – Ontology Module</a:t>
            </a:r>
            <a:endParaRPr lang="en-PH" sz="3600" dirty="0">
              <a:latin typeface="Supria Sans Cond Bold" panose="020B0806030203050203" pitchFamily="34" charset="0"/>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9307" y="1581963"/>
            <a:ext cx="4849234" cy="33235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795472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42B29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4808" y="2947582"/>
            <a:ext cx="10515600" cy="2039020"/>
          </a:xfrm>
        </p:spPr>
        <p:txBody>
          <a:bodyPr tIns="0">
            <a:spAutoFit/>
          </a:bodyPr>
          <a:lstStyle/>
          <a:p>
            <a:pPr algn="ctr"/>
            <a:r>
              <a:rPr lang="en-PH" sz="14000" kern="1600" spc="2100" dirty="0" smtClean="0">
                <a:solidFill>
                  <a:schemeClr val="bg1">
                    <a:lumMod val="95000"/>
                  </a:schemeClr>
                </a:solidFill>
                <a:latin typeface="Supria Sans Cond Bold" panose="020B0806030203050203" pitchFamily="34" charset="0"/>
              </a:rPr>
              <a:t>RESULTS</a:t>
            </a:r>
            <a:endParaRPr lang="en-PH" sz="14000" kern="1600" spc="2100" dirty="0">
              <a:solidFill>
                <a:schemeClr val="bg1">
                  <a:lumMod val="95000"/>
                </a:schemeClr>
              </a:solidFill>
              <a:latin typeface="Supria Sans Cond Bold" panose="020B0806030203050203" pitchFamily="34" charset="0"/>
            </a:endParaRPr>
          </a:p>
        </p:txBody>
      </p:sp>
      <p:sp>
        <p:nvSpPr>
          <p:cNvPr id="4" name="TextBox 3"/>
          <p:cNvSpPr txBox="1"/>
          <p:nvPr/>
        </p:nvSpPr>
        <p:spPr>
          <a:xfrm>
            <a:off x="1995266" y="2175918"/>
            <a:ext cx="8398413" cy="1215717"/>
          </a:xfrm>
          <a:prstGeom prst="rect">
            <a:avLst/>
          </a:prstGeom>
          <a:noFill/>
        </p:spPr>
        <p:txBody>
          <a:bodyPr wrap="square" rtlCol="0">
            <a:spAutoFit/>
          </a:bodyPr>
          <a:lstStyle/>
          <a:p>
            <a:r>
              <a:rPr lang="en-PH" sz="7250" dirty="0" smtClean="0">
                <a:solidFill>
                  <a:schemeClr val="bg1">
                    <a:lumMod val="95000"/>
                  </a:schemeClr>
                </a:solidFill>
                <a:latin typeface="Supria Sans Cond Light" panose="020B0306030203050203" pitchFamily="34" charset="0"/>
              </a:rPr>
              <a:t>A DISCUSSION OF THE </a:t>
            </a:r>
            <a:endParaRPr lang="en-PH" sz="7250" dirty="0">
              <a:solidFill>
                <a:schemeClr val="bg1">
                  <a:lumMod val="95000"/>
                </a:schemeClr>
              </a:solidFill>
              <a:latin typeface="Supria Sans Cond Light" panose="020B0306030203050203" pitchFamily="34" charset="0"/>
            </a:endParaRPr>
          </a:p>
        </p:txBody>
      </p:sp>
    </p:spTree>
    <p:extLst>
      <p:ext uri="{BB962C8B-B14F-4D97-AF65-F5344CB8AC3E}">
        <p14:creationId xmlns:p14="http://schemas.microsoft.com/office/powerpoint/2010/main" val="4137048747"/>
      </p:ext>
    </p:extLst>
  </p:cSld>
  <p:clrMapOvr>
    <a:masterClrMapping/>
  </p:clrMapOvr>
  <p:transition spd="med">
    <p:pull/>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42B2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Results and Observations</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Evaluation of Features - Methodology</a:t>
            </a:r>
            <a:endParaRPr lang="en-PH" sz="3600" dirty="0">
              <a:latin typeface="Supria Sans Cond Bold" panose="020B08060302030502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8821535"/>
              </p:ext>
            </p:extLst>
          </p:nvPr>
        </p:nvGraphicFramePr>
        <p:xfrm>
          <a:off x="369452" y="1704110"/>
          <a:ext cx="5574148" cy="3108960"/>
        </p:xfrm>
        <a:graphic>
          <a:graphicData uri="http://schemas.openxmlformats.org/drawingml/2006/table">
            <a:tbl>
              <a:tblPr firstRow="1" bandRow="1">
                <a:tableStyleId>{5C22544A-7EE6-4342-B048-85BDC9FD1C3A}</a:tableStyleId>
              </a:tblPr>
              <a:tblGrid>
                <a:gridCol w="2787074"/>
                <a:gridCol w="2787074"/>
              </a:tblGrid>
              <a:tr h="337588">
                <a:tc gridSpan="2">
                  <a:txBody>
                    <a:bodyPr/>
                    <a:lstStyle/>
                    <a:p>
                      <a:pPr algn="ctr"/>
                      <a:r>
                        <a:rPr lang="en-PH" dirty="0" smtClean="0">
                          <a:latin typeface="Supria Sans Cond Bold" panose="020B0806030203050203" pitchFamily="34" charset="0"/>
                        </a:rPr>
                        <a:t>Ruby Dataset</a:t>
                      </a:r>
                      <a:endParaRPr lang="en-PH" dirty="0">
                        <a:latin typeface="Supria Sans Cond Bold" panose="020B0806030203050203" pitchFamily="34" charset="0"/>
                      </a:endParaRPr>
                    </a:p>
                  </a:txBody>
                  <a:tcPr>
                    <a:solidFill>
                      <a:srgbClr val="42B29D"/>
                    </a:solidFill>
                  </a:tcPr>
                </a:tc>
                <a:tc hMerge="1">
                  <a:txBody>
                    <a:bodyPr/>
                    <a:lstStyle/>
                    <a:p>
                      <a:pPr algn="ctr"/>
                      <a:endParaRPr lang="en-PH" dirty="0">
                        <a:latin typeface="Supria Sans Cond Bold" panose="020B0806030203050203" pitchFamily="34" charset="0"/>
                      </a:endParaRPr>
                    </a:p>
                  </a:txBody>
                  <a:tcPr>
                    <a:solidFill>
                      <a:srgbClr val="42B29D"/>
                    </a:solidFill>
                  </a:tcPr>
                </a:tc>
              </a:tr>
              <a:tr h="343988">
                <a:tc>
                  <a:txBody>
                    <a:bodyPr/>
                    <a:lstStyle/>
                    <a:p>
                      <a:pPr algn="ctr"/>
                      <a:r>
                        <a:rPr lang="en-PH" dirty="0" smtClean="0">
                          <a:solidFill>
                            <a:schemeClr val="bg1"/>
                          </a:solidFill>
                          <a:latin typeface="Supria Sans Cond Bold" panose="020B0806030203050203" pitchFamily="34" charset="0"/>
                        </a:rPr>
                        <a:t>Category</a:t>
                      </a:r>
                      <a:endParaRPr lang="en-PH" dirty="0">
                        <a:solidFill>
                          <a:schemeClr val="bg1"/>
                        </a:solidFill>
                        <a:latin typeface="Supria Sans Cond Bold" panose="020B0806030203050203" pitchFamily="34" charset="0"/>
                      </a:endParaRPr>
                    </a:p>
                  </a:txBody>
                  <a:tcPr>
                    <a:solidFill>
                      <a:srgbClr val="42B29D"/>
                    </a:solidFill>
                  </a:tcPr>
                </a:tc>
                <a:tc>
                  <a:txBody>
                    <a:bodyPr/>
                    <a:lstStyle/>
                    <a:p>
                      <a:pPr algn="ctr"/>
                      <a:r>
                        <a:rPr lang="en-PH" dirty="0" smtClean="0">
                          <a:solidFill>
                            <a:schemeClr val="bg1"/>
                          </a:solidFill>
                          <a:latin typeface="Supria Sans Cond Bold" panose="020B0806030203050203" pitchFamily="34" charset="0"/>
                        </a:rPr>
                        <a:t>Instances</a:t>
                      </a:r>
                      <a:endParaRPr lang="en-PH" dirty="0">
                        <a:solidFill>
                          <a:schemeClr val="bg1"/>
                        </a:solidFill>
                        <a:latin typeface="Supria Sans Cond Bold" panose="020B0806030203050203" pitchFamily="34" charset="0"/>
                      </a:endParaRPr>
                    </a:p>
                  </a:txBody>
                  <a:tcPr>
                    <a:solidFill>
                      <a:srgbClr val="42B29D"/>
                    </a:solidFill>
                  </a:tcPr>
                </a:tc>
              </a:tr>
              <a:tr h="343988">
                <a:tc>
                  <a:txBody>
                    <a:bodyPr/>
                    <a:lstStyle/>
                    <a:p>
                      <a:pPr algn="ctr"/>
                      <a:r>
                        <a:rPr lang="en-PH" sz="2000" dirty="0" smtClean="0"/>
                        <a:t>Caution and Advice</a:t>
                      </a:r>
                      <a:endParaRPr lang="en-PH" sz="2000" dirty="0"/>
                    </a:p>
                  </a:txBody>
                  <a:tcPr/>
                </a:tc>
                <a:tc>
                  <a:txBody>
                    <a:bodyPr/>
                    <a:lstStyle/>
                    <a:p>
                      <a:pPr algn="ctr"/>
                      <a:r>
                        <a:rPr lang="en-PH" sz="2000" dirty="0" smtClean="0"/>
                        <a:t>1279</a:t>
                      </a:r>
                      <a:endParaRPr lang="en-PH" sz="2000" dirty="0"/>
                    </a:p>
                  </a:txBody>
                  <a:tcPr/>
                </a:tc>
              </a:tr>
              <a:tr h="343988">
                <a:tc>
                  <a:txBody>
                    <a:bodyPr/>
                    <a:lstStyle/>
                    <a:p>
                      <a:pPr algn="ctr"/>
                      <a:r>
                        <a:rPr lang="en-PH" sz="2000" dirty="0" smtClean="0"/>
                        <a:t>Casualties and Damages</a:t>
                      </a:r>
                      <a:endParaRPr lang="en-PH" sz="2000" dirty="0"/>
                    </a:p>
                  </a:txBody>
                  <a:tcPr/>
                </a:tc>
                <a:tc>
                  <a:txBody>
                    <a:bodyPr/>
                    <a:lstStyle/>
                    <a:p>
                      <a:pPr algn="ctr"/>
                      <a:r>
                        <a:rPr lang="en-PH" sz="2000" dirty="0" smtClean="0"/>
                        <a:t>45</a:t>
                      </a:r>
                      <a:endParaRPr lang="en-PH" sz="2000" dirty="0"/>
                    </a:p>
                  </a:txBody>
                  <a:tcPr/>
                </a:tc>
              </a:tr>
              <a:tr h="343988">
                <a:tc>
                  <a:txBody>
                    <a:bodyPr/>
                    <a:lstStyle/>
                    <a:p>
                      <a:pPr algn="ctr"/>
                      <a:r>
                        <a:rPr lang="en-PH" sz="2000" dirty="0" smtClean="0"/>
                        <a:t>Donation</a:t>
                      </a:r>
                      <a:endParaRPr lang="en-PH" sz="2000" dirty="0"/>
                    </a:p>
                  </a:txBody>
                  <a:tcPr/>
                </a:tc>
                <a:tc>
                  <a:txBody>
                    <a:bodyPr/>
                    <a:lstStyle/>
                    <a:p>
                      <a:pPr algn="ctr"/>
                      <a:r>
                        <a:rPr lang="en-PH" sz="2000" dirty="0" smtClean="0"/>
                        <a:t>37</a:t>
                      </a:r>
                      <a:endParaRPr lang="en-PH" sz="2000" dirty="0"/>
                    </a:p>
                  </a:txBody>
                  <a:tcPr/>
                </a:tc>
              </a:tr>
              <a:tr h="343988">
                <a:tc>
                  <a:txBody>
                    <a:bodyPr/>
                    <a:lstStyle/>
                    <a:p>
                      <a:pPr algn="ctr"/>
                      <a:r>
                        <a:rPr lang="en-PH" sz="2000" dirty="0" smtClean="0"/>
                        <a:t>Call For Help</a:t>
                      </a:r>
                      <a:endParaRPr lang="en-PH" sz="2000" dirty="0"/>
                    </a:p>
                  </a:txBody>
                  <a:tcPr/>
                </a:tc>
                <a:tc>
                  <a:txBody>
                    <a:bodyPr/>
                    <a:lstStyle/>
                    <a:p>
                      <a:pPr algn="ctr"/>
                      <a:r>
                        <a:rPr lang="en-PH" sz="2000" dirty="0" smtClean="0"/>
                        <a:t>9</a:t>
                      </a:r>
                      <a:endParaRPr lang="en-PH" sz="2000" dirty="0"/>
                    </a:p>
                  </a:txBody>
                  <a:tcPr/>
                </a:tc>
              </a:tr>
              <a:tr h="343988">
                <a:tc>
                  <a:txBody>
                    <a:bodyPr/>
                    <a:lstStyle/>
                    <a:p>
                      <a:pPr algn="ctr"/>
                      <a:r>
                        <a:rPr lang="en-PH" sz="2000" dirty="0" smtClean="0"/>
                        <a:t>Others</a:t>
                      </a:r>
                      <a:endParaRPr lang="en-PH" sz="2000" dirty="0"/>
                    </a:p>
                  </a:txBody>
                  <a:tcPr/>
                </a:tc>
                <a:tc>
                  <a:txBody>
                    <a:bodyPr/>
                    <a:lstStyle/>
                    <a:p>
                      <a:pPr algn="ctr"/>
                      <a:r>
                        <a:rPr lang="en-PH" sz="2000" dirty="0" smtClean="0"/>
                        <a:t>1013</a:t>
                      </a:r>
                      <a:endParaRPr lang="en-PH" sz="2000" dirty="0"/>
                    </a:p>
                  </a:txBody>
                  <a:tcPr/>
                </a:tc>
              </a:tr>
              <a:tr h="343988">
                <a:tc>
                  <a:txBody>
                    <a:bodyPr/>
                    <a:lstStyle/>
                    <a:p>
                      <a:pPr algn="ctr"/>
                      <a:r>
                        <a:rPr lang="en-PH" sz="2000" b="1" dirty="0" smtClean="0"/>
                        <a:t>Total</a:t>
                      </a:r>
                      <a:endParaRPr lang="en-PH" sz="2000" b="1" dirty="0"/>
                    </a:p>
                  </a:txBody>
                  <a:tcPr/>
                </a:tc>
                <a:tc>
                  <a:txBody>
                    <a:bodyPr/>
                    <a:lstStyle/>
                    <a:p>
                      <a:pPr algn="ctr"/>
                      <a:r>
                        <a:rPr lang="en-PH" sz="2000" b="1" dirty="0" smtClean="0"/>
                        <a:t>2583</a:t>
                      </a:r>
                      <a:endParaRPr lang="en-PH" sz="2000" b="1"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146744521"/>
              </p:ext>
            </p:extLst>
          </p:nvPr>
        </p:nvGraphicFramePr>
        <p:xfrm>
          <a:off x="6243779" y="1704110"/>
          <a:ext cx="5574148" cy="3108960"/>
        </p:xfrm>
        <a:graphic>
          <a:graphicData uri="http://schemas.openxmlformats.org/drawingml/2006/table">
            <a:tbl>
              <a:tblPr firstRow="1" bandRow="1">
                <a:tableStyleId>{5C22544A-7EE6-4342-B048-85BDC9FD1C3A}</a:tableStyleId>
              </a:tblPr>
              <a:tblGrid>
                <a:gridCol w="2787074"/>
                <a:gridCol w="2787074"/>
              </a:tblGrid>
              <a:tr h="337588">
                <a:tc gridSpan="2">
                  <a:txBody>
                    <a:bodyPr/>
                    <a:lstStyle/>
                    <a:p>
                      <a:pPr algn="ctr"/>
                      <a:r>
                        <a:rPr lang="en-PH" dirty="0" smtClean="0">
                          <a:latin typeface="Supria Sans Cond Bold" panose="020B0806030203050203" pitchFamily="34" charset="0"/>
                        </a:rPr>
                        <a:t>Mario Dataset</a:t>
                      </a:r>
                      <a:endParaRPr lang="en-PH" dirty="0">
                        <a:latin typeface="Supria Sans Cond Bold" panose="020B0806030203050203" pitchFamily="34" charset="0"/>
                      </a:endParaRPr>
                    </a:p>
                  </a:txBody>
                  <a:tcPr>
                    <a:solidFill>
                      <a:srgbClr val="42B29D"/>
                    </a:solidFill>
                  </a:tcPr>
                </a:tc>
                <a:tc hMerge="1">
                  <a:txBody>
                    <a:bodyPr/>
                    <a:lstStyle/>
                    <a:p>
                      <a:pPr algn="ctr"/>
                      <a:endParaRPr lang="en-PH" dirty="0">
                        <a:latin typeface="Supria Sans Cond Bold" panose="020B0806030203050203" pitchFamily="34" charset="0"/>
                      </a:endParaRPr>
                    </a:p>
                  </a:txBody>
                  <a:tcPr>
                    <a:solidFill>
                      <a:srgbClr val="42B29D"/>
                    </a:solidFill>
                  </a:tcPr>
                </a:tc>
              </a:tr>
              <a:tr h="343988">
                <a:tc>
                  <a:txBody>
                    <a:bodyPr/>
                    <a:lstStyle/>
                    <a:p>
                      <a:pPr algn="ctr"/>
                      <a:r>
                        <a:rPr lang="en-PH" dirty="0" smtClean="0">
                          <a:solidFill>
                            <a:schemeClr val="bg1"/>
                          </a:solidFill>
                          <a:latin typeface="Supria Sans Cond Bold" panose="020B0806030203050203" pitchFamily="34" charset="0"/>
                        </a:rPr>
                        <a:t>Category</a:t>
                      </a:r>
                      <a:endParaRPr lang="en-PH" dirty="0">
                        <a:solidFill>
                          <a:schemeClr val="bg1"/>
                        </a:solidFill>
                        <a:latin typeface="Supria Sans Cond Bold" panose="020B0806030203050203" pitchFamily="34" charset="0"/>
                      </a:endParaRPr>
                    </a:p>
                  </a:txBody>
                  <a:tcPr>
                    <a:solidFill>
                      <a:srgbClr val="42B29D"/>
                    </a:solidFill>
                  </a:tcPr>
                </a:tc>
                <a:tc>
                  <a:txBody>
                    <a:bodyPr/>
                    <a:lstStyle/>
                    <a:p>
                      <a:pPr algn="ctr"/>
                      <a:r>
                        <a:rPr lang="en-PH" dirty="0" smtClean="0">
                          <a:solidFill>
                            <a:schemeClr val="bg1"/>
                          </a:solidFill>
                          <a:latin typeface="Supria Sans Cond Bold" panose="020B0806030203050203" pitchFamily="34" charset="0"/>
                        </a:rPr>
                        <a:t>Instances</a:t>
                      </a:r>
                      <a:endParaRPr lang="en-PH" dirty="0">
                        <a:solidFill>
                          <a:schemeClr val="bg1"/>
                        </a:solidFill>
                        <a:latin typeface="Supria Sans Cond Bold" panose="020B0806030203050203" pitchFamily="34" charset="0"/>
                      </a:endParaRPr>
                    </a:p>
                  </a:txBody>
                  <a:tcPr>
                    <a:solidFill>
                      <a:srgbClr val="42B29D"/>
                    </a:solidFill>
                  </a:tcPr>
                </a:tc>
              </a:tr>
              <a:tr h="343988">
                <a:tc>
                  <a:txBody>
                    <a:bodyPr/>
                    <a:lstStyle/>
                    <a:p>
                      <a:pPr algn="ctr"/>
                      <a:r>
                        <a:rPr lang="en-PH" sz="2000" dirty="0" smtClean="0"/>
                        <a:t>Caution and Advice</a:t>
                      </a:r>
                      <a:endParaRPr lang="en-PH" sz="2000" dirty="0"/>
                    </a:p>
                  </a:txBody>
                  <a:tcPr/>
                </a:tc>
                <a:tc>
                  <a:txBody>
                    <a:bodyPr/>
                    <a:lstStyle/>
                    <a:p>
                      <a:pPr algn="ctr"/>
                      <a:r>
                        <a:rPr lang="en-PH" sz="2000" dirty="0" smtClean="0"/>
                        <a:t>651</a:t>
                      </a:r>
                      <a:endParaRPr lang="en-PH" sz="2000" dirty="0"/>
                    </a:p>
                  </a:txBody>
                  <a:tcPr/>
                </a:tc>
              </a:tr>
              <a:tr h="343988">
                <a:tc>
                  <a:txBody>
                    <a:bodyPr/>
                    <a:lstStyle/>
                    <a:p>
                      <a:pPr algn="ctr"/>
                      <a:r>
                        <a:rPr lang="en-PH" sz="2000" dirty="0" smtClean="0"/>
                        <a:t>Casualties and Damages</a:t>
                      </a:r>
                      <a:endParaRPr lang="en-PH" sz="2000" dirty="0"/>
                    </a:p>
                  </a:txBody>
                  <a:tcPr/>
                </a:tc>
                <a:tc>
                  <a:txBody>
                    <a:bodyPr/>
                    <a:lstStyle/>
                    <a:p>
                      <a:pPr algn="ctr"/>
                      <a:r>
                        <a:rPr lang="en-PH" sz="2000" dirty="0" smtClean="0"/>
                        <a:t>99</a:t>
                      </a:r>
                      <a:endParaRPr lang="en-PH" sz="2000" dirty="0"/>
                    </a:p>
                  </a:txBody>
                  <a:tcPr/>
                </a:tc>
              </a:tr>
              <a:tr h="343988">
                <a:tc>
                  <a:txBody>
                    <a:bodyPr/>
                    <a:lstStyle/>
                    <a:p>
                      <a:pPr algn="ctr"/>
                      <a:r>
                        <a:rPr lang="en-PH" sz="2000" dirty="0" smtClean="0"/>
                        <a:t>Donation</a:t>
                      </a:r>
                      <a:endParaRPr lang="en-PH" sz="2000" dirty="0"/>
                    </a:p>
                  </a:txBody>
                  <a:tcPr/>
                </a:tc>
                <a:tc>
                  <a:txBody>
                    <a:bodyPr/>
                    <a:lstStyle/>
                    <a:p>
                      <a:pPr algn="ctr"/>
                      <a:r>
                        <a:rPr lang="en-PH" sz="2000" dirty="0" smtClean="0"/>
                        <a:t>47</a:t>
                      </a:r>
                      <a:endParaRPr lang="en-PH" sz="2000" dirty="0"/>
                    </a:p>
                  </a:txBody>
                  <a:tcPr/>
                </a:tc>
              </a:tr>
              <a:tr h="343988">
                <a:tc>
                  <a:txBody>
                    <a:bodyPr/>
                    <a:lstStyle/>
                    <a:p>
                      <a:pPr algn="ctr"/>
                      <a:r>
                        <a:rPr lang="en-PH" sz="2000" dirty="0" smtClean="0"/>
                        <a:t>Call For Help</a:t>
                      </a:r>
                      <a:endParaRPr lang="en-PH" sz="2000" dirty="0"/>
                    </a:p>
                  </a:txBody>
                  <a:tcPr/>
                </a:tc>
                <a:tc>
                  <a:txBody>
                    <a:bodyPr/>
                    <a:lstStyle/>
                    <a:p>
                      <a:pPr algn="ctr"/>
                      <a:r>
                        <a:rPr lang="en-PH" sz="2000" dirty="0" smtClean="0"/>
                        <a:t>38</a:t>
                      </a:r>
                      <a:endParaRPr lang="en-PH" sz="2000" dirty="0"/>
                    </a:p>
                  </a:txBody>
                  <a:tcPr/>
                </a:tc>
              </a:tr>
              <a:tr h="343988">
                <a:tc>
                  <a:txBody>
                    <a:bodyPr/>
                    <a:lstStyle/>
                    <a:p>
                      <a:pPr algn="ctr"/>
                      <a:r>
                        <a:rPr lang="en-PH" sz="2000" dirty="0" smtClean="0"/>
                        <a:t>Others</a:t>
                      </a:r>
                      <a:endParaRPr lang="en-PH" sz="2000" dirty="0"/>
                    </a:p>
                  </a:txBody>
                  <a:tcPr/>
                </a:tc>
                <a:tc>
                  <a:txBody>
                    <a:bodyPr/>
                    <a:lstStyle/>
                    <a:p>
                      <a:pPr algn="ctr"/>
                      <a:r>
                        <a:rPr lang="en-PH" sz="2000" dirty="0" smtClean="0"/>
                        <a:t>510</a:t>
                      </a:r>
                      <a:endParaRPr lang="en-PH" sz="2000" dirty="0"/>
                    </a:p>
                  </a:txBody>
                  <a:tcPr/>
                </a:tc>
              </a:tr>
              <a:tr h="343988">
                <a:tc>
                  <a:txBody>
                    <a:bodyPr/>
                    <a:lstStyle/>
                    <a:p>
                      <a:pPr algn="ctr"/>
                      <a:r>
                        <a:rPr lang="en-PH" sz="2000" b="1" dirty="0" smtClean="0"/>
                        <a:t>Total</a:t>
                      </a:r>
                      <a:endParaRPr lang="en-PH" sz="2000" b="1" dirty="0"/>
                    </a:p>
                  </a:txBody>
                  <a:tcPr/>
                </a:tc>
                <a:tc>
                  <a:txBody>
                    <a:bodyPr/>
                    <a:lstStyle/>
                    <a:p>
                      <a:pPr algn="ctr"/>
                      <a:r>
                        <a:rPr lang="en-PH" sz="2000" b="1" dirty="0" smtClean="0"/>
                        <a:t>1365</a:t>
                      </a:r>
                      <a:endParaRPr lang="en-PH" sz="2000" b="1" dirty="0"/>
                    </a:p>
                  </a:txBody>
                  <a:tcPr/>
                </a:tc>
              </a:tr>
            </a:tbl>
          </a:graphicData>
        </a:graphic>
      </p:graphicFrame>
    </p:spTree>
    <p:extLst>
      <p:ext uri="{BB962C8B-B14F-4D97-AF65-F5344CB8AC3E}">
        <p14:creationId xmlns:p14="http://schemas.microsoft.com/office/powerpoint/2010/main" val="86024892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42B2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Results and Observations</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Evaluation of Features - Methodology</a:t>
            </a:r>
            <a:endParaRPr lang="en-PH" sz="3600" dirty="0">
              <a:latin typeface="Supria Sans Cond Bold" panose="020B0806030203050203"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051217674"/>
              </p:ext>
            </p:extLst>
          </p:nvPr>
        </p:nvGraphicFramePr>
        <p:xfrm>
          <a:off x="1454727" y="1648692"/>
          <a:ext cx="9448800" cy="3103416"/>
        </p:xfrm>
        <a:graphic>
          <a:graphicData uri="http://schemas.openxmlformats.org/drawingml/2006/table">
            <a:tbl>
              <a:tblPr firstRow="1" bandRow="1">
                <a:tableStyleId>{5C22544A-7EE6-4342-B048-85BDC9FD1C3A}</a:tableStyleId>
              </a:tblPr>
              <a:tblGrid>
                <a:gridCol w="2507673"/>
                <a:gridCol w="6941127"/>
              </a:tblGrid>
              <a:tr h="503256">
                <a:tc gridSpan="2">
                  <a:txBody>
                    <a:bodyPr/>
                    <a:lstStyle/>
                    <a:p>
                      <a:pPr algn="ctr"/>
                      <a:r>
                        <a:rPr lang="en-PH" dirty="0" smtClean="0">
                          <a:latin typeface="Supria Sans Cond Bold" panose="020B0806030203050203" pitchFamily="34" charset="0"/>
                        </a:rPr>
                        <a:t>Settings</a:t>
                      </a:r>
                      <a:endParaRPr lang="en-PH" dirty="0">
                        <a:latin typeface="Supria Sans Cond Bold" panose="020B0806030203050203" pitchFamily="34" charset="0"/>
                      </a:endParaRPr>
                    </a:p>
                  </a:txBody>
                  <a:tcPr>
                    <a:solidFill>
                      <a:srgbClr val="42B29D"/>
                    </a:solidFill>
                  </a:tcPr>
                </a:tc>
                <a:tc hMerge="1">
                  <a:txBody>
                    <a:bodyPr/>
                    <a:lstStyle/>
                    <a:p>
                      <a:pPr algn="ctr"/>
                      <a:endParaRPr lang="en-PH" dirty="0">
                        <a:latin typeface="Supria Sans Cond Bold" panose="020B0806030203050203" pitchFamily="34" charset="0"/>
                      </a:endParaRPr>
                    </a:p>
                  </a:txBody>
                  <a:tcPr>
                    <a:solidFill>
                      <a:srgbClr val="42B29D"/>
                    </a:solidFill>
                  </a:tcPr>
                </a:tc>
              </a:tr>
              <a:tr h="545195">
                <a:tc>
                  <a:txBody>
                    <a:bodyPr/>
                    <a:lstStyle/>
                    <a:p>
                      <a:pPr algn="ctr"/>
                      <a:r>
                        <a:rPr lang="en-PH" sz="2000" dirty="0" smtClean="0"/>
                        <a:t>Ranking Method</a:t>
                      </a:r>
                      <a:endParaRPr lang="en-PH" sz="2000" dirty="0"/>
                    </a:p>
                  </a:txBody>
                  <a:tcPr/>
                </a:tc>
                <a:tc>
                  <a:txBody>
                    <a:bodyPr/>
                    <a:lstStyle/>
                    <a:p>
                      <a:pPr algn="ctr"/>
                      <a:r>
                        <a:rPr lang="en-PH" sz="2000" dirty="0" smtClean="0"/>
                        <a:t>TFIDF Scores</a:t>
                      </a:r>
                      <a:endParaRPr lang="en-PH" sz="2000" dirty="0"/>
                    </a:p>
                  </a:txBody>
                  <a:tcPr/>
                </a:tc>
              </a:tr>
              <a:tr h="545195">
                <a:tc>
                  <a:txBody>
                    <a:bodyPr/>
                    <a:lstStyle/>
                    <a:p>
                      <a:pPr algn="ctr"/>
                      <a:r>
                        <a:rPr lang="en-PH" sz="2000" dirty="0" smtClean="0"/>
                        <a:t>Number of Features</a:t>
                      </a:r>
                      <a:endParaRPr lang="en-PH" sz="2000" dirty="0"/>
                    </a:p>
                  </a:txBody>
                  <a:tcPr/>
                </a:tc>
                <a:tc>
                  <a:txBody>
                    <a:bodyPr/>
                    <a:lstStyle/>
                    <a:p>
                      <a:pPr algn="ctr"/>
                      <a:r>
                        <a:rPr lang="en-PH" sz="2000" dirty="0" smtClean="0"/>
                        <a:t>10%, 20%</a:t>
                      </a:r>
                      <a:r>
                        <a:rPr lang="en-PH" sz="2000" baseline="0" dirty="0" smtClean="0"/>
                        <a:t> and 30%</a:t>
                      </a:r>
                      <a:endParaRPr lang="en-PH" sz="2000" dirty="0"/>
                    </a:p>
                  </a:txBody>
                  <a:tcPr/>
                </a:tc>
              </a:tr>
              <a:tr h="964575">
                <a:tc>
                  <a:txBody>
                    <a:bodyPr/>
                    <a:lstStyle/>
                    <a:p>
                      <a:pPr algn="ctr"/>
                      <a:r>
                        <a:rPr lang="en-PH" sz="2000" dirty="0" smtClean="0"/>
                        <a:t>Algorithms</a:t>
                      </a:r>
                      <a:endParaRPr lang="en-PH" sz="2000" dirty="0"/>
                    </a:p>
                  </a:txBody>
                  <a:tcPr/>
                </a:tc>
                <a:tc>
                  <a:txBody>
                    <a:bodyPr/>
                    <a:lstStyle/>
                    <a:p>
                      <a:pPr algn="ctr"/>
                      <a:r>
                        <a:rPr lang="en-PH" sz="2000" dirty="0" smtClean="0"/>
                        <a:t>Random Forest, J48, k-NN (k = 3,</a:t>
                      </a:r>
                      <a:r>
                        <a:rPr lang="en-PH" sz="2000" baseline="0" dirty="0" smtClean="0"/>
                        <a:t> 5, 7), Naïve Bayes, Bayesian Network</a:t>
                      </a:r>
                      <a:endParaRPr lang="en-PH" sz="2000" dirty="0"/>
                    </a:p>
                  </a:txBody>
                  <a:tcPr/>
                </a:tc>
              </a:tr>
              <a:tr h="545195">
                <a:tc>
                  <a:txBody>
                    <a:bodyPr/>
                    <a:lstStyle/>
                    <a:p>
                      <a:pPr algn="ctr"/>
                      <a:r>
                        <a:rPr lang="en-PH" sz="2000" dirty="0" smtClean="0"/>
                        <a:t>Evaluation</a:t>
                      </a:r>
                      <a:endParaRPr lang="en-PH" sz="2000" dirty="0"/>
                    </a:p>
                  </a:txBody>
                  <a:tcPr/>
                </a:tc>
                <a:tc>
                  <a:txBody>
                    <a:bodyPr/>
                    <a:lstStyle/>
                    <a:p>
                      <a:pPr algn="ctr"/>
                      <a:r>
                        <a:rPr lang="en-PH" sz="2000" dirty="0" smtClean="0"/>
                        <a:t>10</a:t>
                      </a:r>
                      <a:r>
                        <a:rPr lang="en-PH" sz="2000" baseline="0" dirty="0" smtClean="0"/>
                        <a:t> cross-fold validation</a:t>
                      </a:r>
                      <a:endParaRPr lang="en-PH" sz="2000" dirty="0"/>
                    </a:p>
                  </a:txBody>
                  <a:tcPr/>
                </a:tc>
              </a:tr>
            </a:tbl>
          </a:graphicData>
        </a:graphic>
      </p:graphicFrame>
    </p:spTree>
    <p:extLst>
      <p:ext uri="{BB962C8B-B14F-4D97-AF65-F5344CB8AC3E}">
        <p14:creationId xmlns:p14="http://schemas.microsoft.com/office/powerpoint/2010/main" val="4757487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C94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4133" y="2947582"/>
            <a:ext cx="10515600" cy="2039020"/>
          </a:xfrm>
        </p:spPr>
        <p:txBody>
          <a:bodyPr tIns="0">
            <a:spAutoFit/>
          </a:bodyPr>
          <a:lstStyle/>
          <a:p>
            <a:pPr algn="ctr"/>
            <a:r>
              <a:rPr lang="en-PH" sz="14000" dirty="0" smtClean="0">
                <a:solidFill>
                  <a:schemeClr val="bg1">
                    <a:lumMod val="95000"/>
                  </a:schemeClr>
                </a:solidFill>
                <a:latin typeface="Supria Sans Cond Bold" panose="020B0806030203050203" pitchFamily="34" charset="0"/>
              </a:rPr>
              <a:t>RESEARCH</a:t>
            </a:r>
            <a:endParaRPr lang="en-PH" sz="14000" dirty="0">
              <a:solidFill>
                <a:schemeClr val="bg1">
                  <a:lumMod val="95000"/>
                </a:schemeClr>
              </a:solidFill>
              <a:latin typeface="Supria Sans Cond Bold" panose="020B0806030203050203" pitchFamily="34" charset="0"/>
            </a:endParaRPr>
          </a:p>
        </p:txBody>
      </p:sp>
      <p:sp>
        <p:nvSpPr>
          <p:cNvPr id="4" name="TextBox 3"/>
          <p:cNvSpPr txBox="1"/>
          <p:nvPr/>
        </p:nvSpPr>
        <p:spPr>
          <a:xfrm>
            <a:off x="1995266" y="2175918"/>
            <a:ext cx="8398413" cy="1215717"/>
          </a:xfrm>
          <a:prstGeom prst="rect">
            <a:avLst/>
          </a:prstGeom>
          <a:noFill/>
        </p:spPr>
        <p:txBody>
          <a:bodyPr wrap="square" rtlCol="0">
            <a:spAutoFit/>
          </a:bodyPr>
          <a:lstStyle/>
          <a:p>
            <a:r>
              <a:rPr lang="en-PH" sz="7250" dirty="0" smtClean="0">
                <a:solidFill>
                  <a:schemeClr val="bg1">
                    <a:lumMod val="95000"/>
                  </a:schemeClr>
                </a:solidFill>
                <a:latin typeface="Supria Sans Cond Light" panose="020B0306030203050203" pitchFamily="34" charset="0"/>
              </a:rPr>
              <a:t>A DISCUSSION OF THE </a:t>
            </a:r>
            <a:endParaRPr lang="en-PH" sz="7250" dirty="0">
              <a:solidFill>
                <a:schemeClr val="bg1">
                  <a:lumMod val="95000"/>
                </a:schemeClr>
              </a:solidFill>
              <a:latin typeface="Supria Sans Cond Light" panose="020B0306030203050203" pitchFamily="34" charset="0"/>
            </a:endParaRPr>
          </a:p>
        </p:txBody>
      </p:sp>
    </p:spTree>
    <p:extLst>
      <p:ext uri="{BB962C8B-B14F-4D97-AF65-F5344CB8AC3E}">
        <p14:creationId xmlns:p14="http://schemas.microsoft.com/office/powerpoint/2010/main" val="2358475933"/>
      </p:ext>
    </p:extLst>
  </p:cSld>
  <p:clrMapOvr>
    <a:masterClrMapping/>
  </p:clrMapOvr>
  <p:transition spd="med">
    <p:pull/>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42B2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Results and Observations</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Evaluation of Features (Mario Features – Mario Dataset)</a:t>
            </a:r>
            <a:endParaRPr lang="en-PH" sz="3600" dirty="0">
              <a:latin typeface="Supria Sans Cond Bold" panose="020B080603020305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804385946"/>
              </p:ext>
            </p:extLst>
          </p:nvPr>
        </p:nvGraphicFramePr>
        <p:xfrm>
          <a:off x="457199" y="1634833"/>
          <a:ext cx="11291459" cy="3228111"/>
        </p:xfrm>
        <a:graphic>
          <a:graphicData uri="http://schemas.openxmlformats.org/drawingml/2006/table">
            <a:tbl>
              <a:tblPr firstRow="1" firstCol="1" bandRow="1">
                <a:tableStyleId>{5C22544A-7EE6-4342-B048-85BDC9FD1C3A}</a:tableStyleId>
              </a:tblPr>
              <a:tblGrid>
                <a:gridCol w="896542"/>
                <a:gridCol w="867184"/>
                <a:gridCol w="867184"/>
                <a:gridCol w="878476"/>
                <a:gridCol w="878476"/>
                <a:gridCol w="867184"/>
                <a:gridCol w="867184"/>
                <a:gridCol w="867184"/>
                <a:gridCol w="867184"/>
                <a:gridCol w="867184"/>
                <a:gridCol w="867184"/>
                <a:gridCol w="867184"/>
                <a:gridCol w="833309"/>
              </a:tblGrid>
              <a:tr h="358679">
                <a:tc rowSpan="2">
                  <a:txBody>
                    <a:bodyPr/>
                    <a:lstStyle/>
                    <a:p>
                      <a:pPr marL="0" marR="0" algn="ctr">
                        <a:spcBef>
                          <a:spcPts val="0"/>
                        </a:spcBef>
                        <a:spcAft>
                          <a:spcPts val="0"/>
                        </a:spcAft>
                      </a:pPr>
                      <a:r>
                        <a:rPr lang="en-US" sz="1400" dirty="0">
                          <a:effectLst/>
                          <a:latin typeface="Supria Sans Cond Light" panose="020B0306030203050203" pitchFamily="34" charset="0"/>
                        </a:rPr>
                        <a:t> </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solidFill>
                      <a:srgbClr val="42B29D"/>
                    </a:solidFill>
                  </a:tcPr>
                </a:tc>
                <a:tc gridSpan="4">
                  <a:txBody>
                    <a:bodyPr/>
                    <a:lstStyle/>
                    <a:p>
                      <a:pPr marL="0" marR="0" algn="ctr">
                        <a:spcBef>
                          <a:spcPts val="0"/>
                        </a:spcBef>
                        <a:spcAft>
                          <a:spcPts val="0"/>
                        </a:spcAft>
                      </a:pPr>
                      <a:r>
                        <a:rPr lang="en-US" sz="1400" dirty="0">
                          <a:effectLst/>
                          <a:latin typeface="Supria Sans Cond Light" panose="020B0306030203050203" pitchFamily="34" charset="0"/>
                        </a:rPr>
                        <a:t>10%</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solidFill>
                      <a:srgbClr val="42B29D"/>
                    </a:solidFill>
                  </a:tcPr>
                </a:tc>
                <a:tc hMerge="1">
                  <a:txBody>
                    <a:bodyPr/>
                    <a:lstStyle/>
                    <a:p>
                      <a:endParaRPr lang="en-PH"/>
                    </a:p>
                  </a:txBody>
                  <a:tcPr/>
                </a:tc>
                <a:tc hMerge="1">
                  <a:txBody>
                    <a:bodyPr/>
                    <a:lstStyle/>
                    <a:p>
                      <a:endParaRPr lang="en-PH"/>
                    </a:p>
                  </a:txBody>
                  <a:tcPr/>
                </a:tc>
                <a:tc hMerge="1">
                  <a:txBody>
                    <a:bodyPr/>
                    <a:lstStyle/>
                    <a:p>
                      <a:endParaRPr lang="en-PH"/>
                    </a:p>
                  </a:txBody>
                  <a:tcPr/>
                </a:tc>
                <a:tc gridSpan="4">
                  <a:txBody>
                    <a:bodyPr/>
                    <a:lstStyle/>
                    <a:p>
                      <a:pPr marL="0" marR="0" algn="ctr">
                        <a:spcBef>
                          <a:spcPts val="0"/>
                        </a:spcBef>
                        <a:spcAft>
                          <a:spcPts val="0"/>
                        </a:spcAft>
                      </a:pPr>
                      <a:r>
                        <a:rPr lang="en-US" sz="1400" dirty="0">
                          <a:effectLst/>
                          <a:latin typeface="Supria Sans Cond Light" panose="020B0306030203050203" pitchFamily="34" charset="0"/>
                        </a:rPr>
                        <a:t>20%</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solidFill>
                      <a:srgbClr val="42B29D"/>
                    </a:solidFill>
                  </a:tcPr>
                </a:tc>
                <a:tc hMerge="1">
                  <a:txBody>
                    <a:bodyPr/>
                    <a:lstStyle/>
                    <a:p>
                      <a:endParaRPr lang="en-PH"/>
                    </a:p>
                  </a:txBody>
                  <a:tcPr/>
                </a:tc>
                <a:tc hMerge="1">
                  <a:txBody>
                    <a:bodyPr/>
                    <a:lstStyle/>
                    <a:p>
                      <a:endParaRPr lang="en-PH"/>
                    </a:p>
                  </a:txBody>
                  <a:tcPr/>
                </a:tc>
                <a:tc hMerge="1">
                  <a:txBody>
                    <a:bodyPr/>
                    <a:lstStyle/>
                    <a:p>
                      <a:endParaRPr lang="en-PH"/>
                    </a:p>
                  </a:txBody>
                  <a:tcPr/>
                </a:tc>
                <a:tc gridSpan="4">
                  <a:txBody>
                    <a:bodyPr/>
                    <a:lstStyle/>
                    <a:p>
                      <a:pPr marL="0" marR="0" algn="ctr">
                        <a:spcBef>
                          <a:spcPts val="0"/>
                        </a:spcBef>
                        <a:spcAft>
                          <a:spcPts val="600"/>
                        </a:spcAft>
                      </a:pPr>
                      <a:r>
                        <a:rPr lang="en-US" sz="1400" dirty="0">
                          <a:effectLst/>
                          <a:latin typeface="Supria Sans Cond Light" panose="020B0306030203050203" pitchFamily="34" charset="0"/>
                        </a:rPr>
                        <a:t>30%</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solidFill>
                      <a:srgbClr val="42B29D"/>
                    </a:solidFill>
                  </a:tcPr>
                </a:tc>
                <a:tc hMerge="1">
                  <a:txBody>
                    <a:bodyPr/>
                    <a:lstStyle/>
                    <a:p>
                      <a:endParaRPr lang="en-PH"/>
                    </a:p>
                  </a:txBody>
                  <a:tcPr/>
                </a:tc>
                <a:tc hMerge="1">
                  <a:txBody>
                    <a:bodyPr/>
                    <a:lstStyle/>
                    <a:p>
                      <a:endParaRPr lang="en-PH"/>
                    </a:p>
                  </a:txBody>
                  <a:tcPr/>
                </a:tc>
                <a:tc hMerge="1">
                  <a:txBody>
                    <a:bodyPr/>
                    <a:lstStyle/>
                    <a:p>
                      <a:endParaRPr lang="en-PH"/>
                    </a:p>
                  </a:txBody>
                  <a:tcPr/>
                </a:tc>
              </a:tr>
              <a:tr h="358679">
                <a:tc vMerge="1">
                  <a:txBody>
                    <a:bodyPr/>
                    <a:lstStyle/>
                    <a:p>
                      <a:endParaRPr lang="en-PH"/>
                    </a:p>
                  </a:txBody>
                  <a:tcPr/>
                </a:tc>
                <a:tc>
                  <a:txBody>
                    <a:bodyPr/>
                    <a:lstStyle/>
                    <a:p>
                      <a:pPr marL="0" marR="0" algn="ctr">
                        <a:spcBef>
                          <a:spcPts val="0"/>
                        </a:spcBef>
                        <a:spcAft>
                          <a:spcPts val="0"/>
                        </a:spcAft>
                      </a:pPr>
                      <a:r>
                        <a:rPr lang="en-US" sz="1400" dirty="0">
                          <a:effectLst/>
                          <a:latin typeface="Supria Sans Cond Light" panose="020B0306030203050203" pitchFamily="34" charset="0"/>
                        </a:rPr>
                        <a:t>P</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1400">
                          <a:effectLst/>
                          <a:latin typeface="Supria Sans Cond Light" panose="020B0306030203050203" pitchFamily="34" charset="0"/>
                        </a:rPr>
                        <a:t>R</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1400">
                          <a:effectLst/>
                          <a:latin typeface="Supria Sans Cond Light" panose="020B0306030203050203" pitchFamily="34" charset="0"/>
                        </a:rPr>
                        <a:t>FM</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1400">
                          <a:effectLst/>
                          <a:latin typeface="Supria Sans Cond Light" panose="020B0306030203050203" pitchFamily="34" charset="0"/>
                        </a:rPr>
                        <a:t>K</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1400">
                          <a:effectLst/>
                          <a:latin typeface="Supria Sans Cond Light" panose="020B0306030203050203" pitchFamily="34" charset="0"/>
                        </a:rPr>
                        <a:t>P</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1400">
                          <a:effectLst/>
                          <a:latin typeface="Supria Sans Cond Light" panose="020B0306030203050203" pitchFamily="34" charset="0"/>
                        </a:rPr>
                        <a:t>R</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1400">
                          <a:effectLst/>
                          <a:latin typeface="Supria Sans Cond Light" panose="020B0306030203050203" pitchFamily="34" charset="0"/>
                        </a:rPr>
                        <a:t>FM</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1400">
                          <a:effectLst/>
                          <a:latin typeface="Supria Sans Cond Light" panose="020B0306030203050203" pitchFamily="34" charset="0"/>
                        </a:rPr>
                        <a:t>K</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1400">
                          <a:effectLst/>
                          <a:latin typeface="Supria Sans Cond Light" panose="020B0306030203050203" pitchFamily="34" charset="0"/>
                        </a:rPr>
                        <a:t>P</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1400">
                          <a:effectLst/>
                          <a:latin typeface="Supria Sans Cond Light" panose="020B0306030203050203" pitchFamily="34" charset="0"/>
                        </a:rPr>
                        <a:t>R</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1400">
                          <a:effectLst/>
                          <a:latin typeface="Supria Sans Cond Light" panose="020B0306030203050203" pitchFamily="34" charset="0"/>
                        </a:rPr>
                        <a:t>FM</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600"/>
                        </a:spcAft>
                      </a:pPr>
                      <a:r>
                        <a:rPr lang="en-US" sz="1400">
                          <a:effectLst/>
                          <a:latin typeface="Supria Sans Cond Light" panose="020B0306030203050203" pitchFamily="34" charset="0"/>
                        </a:rPr>
                        <a:t>K</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r>
              <a:tr h="358679">
                <a:tc>
                  <a:txBody>
                    <a:bodyPr/>
                    <a:lstStyle/>
                    <a:p>
                      <a:pPr marL="0" marR="0" algn="ctr">
                        <a:spcBef>
                          <a:spcPts val="0"/>
                        </a:spcBef>
                        <a:spcAft>
                          <a:spcPts val="0"/>
                        </a:spcAft>
                      </a:pPr>
                      <a:r>
                        <a:rPr lang="en-US" sz="1400" dirty="0">
                          <a:effectLst/>
                          <a:latin typeface="Supria Sans Cond Light" panose="020B0306030203050203" pitchFamily="34" charset="0"/>
                        </a:rPr>
                        <a:t>J48</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solidFill>
                      <a:srgbClr val="42B29D"/>
                    </a:solidFill>
                  </a:tcPr>
                </a:tc>
                <a:tc>
                  <a:txBody>
                    <a:bodyPr/>
                    <a:lstStyle/>
                    <a:p>
                      <a:pPr marL="0" marR="0" algn="ctr">
                        <a:spcBef>
                          <a:spcPts val="0"/>
                        </a:spcBef>
                        <a:spcAft>
                          <a:spcPts val="0"/>
                        </a:spcAft>
                      </a:pPr>
                      <a:r>
                        <a:rPr lang="en-PH" sz="1400" dirty="0">
                          <a:effectLst/>
                          <a:latin typeface="Supria Sans Cond Light" panose="020B0306030203050203" pitchFamily="34" charset="0"/>
                        </a:rPr>
                        <a:t>0.79</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dirty="0">
                          <a:effectLst/>
                          <a:latin typeface="Supria Sans Cond Light" panose="020B0306030203050203" pitchFamily="34" charset="0"/>
                        </a:rPr>
                        <a:t>0.777</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dirty="0">
                          <a:effectLst/>
                          <a:latin typeface="Supria Sans Cond Light" panose="020B0306030203050203" pitchFamily="34" charset="0"/>
                        </a:rPr>
                        <a:t>0.776</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effectLst/>
                          <a:latin typeface="Supria Sans Cond Light" panose="020B0306030203050203" pitchFamily="34" charset="0"/>
                        </a:rPr>
                        <a:t>0.6424</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effectLst/>
                          <a:latin typeface="Supria Sans Cond Light" panose="020B0306030203050203" pitchFamily="34" charset="0"/>
                        </a:rPr>
                        <a:t>0.761</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effectLst/>
                          <a:latin typeface="Supria Sans Cond Light" panose="020B0306030203050203" pitchFamily="34" charset="0"/>
                        </a:rPr>
                        <a:t>0.75</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effectLst/>
                          <a:latin typeface="Supria Sans Cond Light" panose="020B0306030203050203" pitchFamily="34" charset="0"/>
                        </a:rPr>
                        <a:t>0.751</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effectLst/>
                          <a:latin typeface="Supria Sans Cond Light" panose="020B0306030203050203" pitchFamily="34" charset="0"/>
                        </a:rPr>
                        <a:t>0.5976</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effectLst/>
                          <a:latin typeface="Supria Sans Cond Light" panose="020B0306030203050203" pitchFamily="34" charset="0"/>
                        </a:rPr>
                        <a:t>0.817</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effectLst/>
                          <a:latin typeface="Supria Sans Cond Light" panose="020B0306030203050203" pitchFamily="34" charset="0"/>
                        </a:rPr>
                        <a:t>0.804</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effectLst/>
                          <a:latin typeface="Supria Sans Cond Light" panose="020B0306030203050203" pitchFamily="34" charset="0"/>
                        </a:rPr>
                        <a:t>0.804</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600"/>
                        </a:spcAft>
                      </a:pPr>
                      <a:r>
                        <a:rPr lang="en-PH" sz="1400">
                          <a:effectLst/>
                          <a:latin typeface="Supria Sans Cond Light" panose="020B0306030203050203" pitchFamily="34" charset="0"/>
                        </a:rPr>
                        <a:t>0.6848</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r>
              <a:tr h="358679">
                <a:tc>
                  <a:txBody>
                    <a:bodyPr/>
                    <a:lstStyle/>
                    <a:p>
                      <a:pPr marL="0" marR="0" algn="ctr">
                        <a:spcBef>
                          <a:spcPts val="0"/>
                        </a:spcBef>
                        <a:spcAft>
                          <a:spcPts val="0"/>
                        </a:spcAft>
                      </a:pPr>
                      <a:r>
                        <a:rPr lang="en-US" sz="1400">
                          <a:effectLst/>
                          <a:latin typeface="Supria Sans Cond Light" panose="020B0306030203050203" pitchFamily="34" charset="0"/>
                        </a:rPr>
                        <a:t>RF</a:t>
                      </a:r>
                      <a:endParaRPr lang="en-PH" sz="1400">
                        <a:effectLst/>
                        <a:latin typeface="Supria Sans Cond Light" panose="020B0306030203050203" pitchFamily="34" charset="0"/>
                        <a:ea typeface="Calibri" panose="020F0502020204030204" pitchFamily="34" charset="0"/>
                      </a:endParaRPr>
                    </a:p>
                  </a:txBody>
                  <a:tcPr marL="68580" marR="68580" marT="0" marB="0" anchor="ctr">
                    <a:solidFill>
                      <a:srgbClr val="42B29D"/>
                    </a:solidFill>
                  </a:tcPr>
                </a:tc>
                <a:tc>
                  <a:txBody>
                    <a:bodyPr/>
                    <a:lstStyle/>
                    <a:p>
                      <a:pPr marL="0" marR="0" algn="ctr">
                        <a:spcBef>
                          <a:spcPts val="0"/>
                        </a:spcBef>
                        <a:spcAft>
                          <a:spcPts val="0"/>
                        </a:spcAft>
                      </a:pPr>
                      <a:r>
                        <a:rPr lang="en-PH" sz="1400" b="1" dirty="0">
                          <a:effectLst/>
                          <a:latin typeface="Supria Sans Cond Light" panose="020B0306030203050203" pitchFamily="34" charset="0"/>
                        </a:rPr>
                        <a:t>0.816</a:t>
                      </a:r>
                      <a:endParaRPr lang="en-PH" sz="1400" b="1"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b="1" dirty="0">
                          <a:effectLst/>
                          <a:latin typeface="Supria Sans Cond Light" panose="020B0306030203050203" pitchFamily="34" charset="0"/>
                        </a:rPr>
                        <a:t>0.813</a:t>
                      </a:r>
                      <a:endParaRPr lang="en-PH" sz="1400" b="1"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b="1" dirty="0">
                          <a:effectLst/>
                          <a:latin typeface="Supria Sans Cond Light" panose="020B0306030203050203" pitchFamily="34" charset="0"/>
                        </a:rPr>
                        <a:t>0.813</a:t>
                      </a:r>
                      <a:endParaRPr lang="en-PH" sz="1400" b="1"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b="1" dirty="0">
                          <a:effectLst/>
                          <a:latin typeface="Supria Sans Cond Light" panose="020B0306030203050203" pitchFamily="34" charset="0"/>
                        </a:rPr>
                        <a:t>0.7011</a:t>
                      </a:r>
                      <a:endParaRPr lang="en-PH" sz="1400" b="1"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b="1">
                          <a:effectLst/>
                          <a:latin typeface="Supria Sans Cond Light" panose="020B0306030203050203" pitchFamily="34" charset="0"/>
                        </a:rPr>
                        <a:t>0.774</a:t>
                      </a:r>
                      <a:endParaRPr lang="en-PH" sz="1400" b="1">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b="1">
                          <a:effectLst/>
                          <a:latin typeface="Supria Sans Cond Light" panose="020B0306030203050203" pitchFamily="34" charset="0"/>
                        </a:rPr>
                        <a:t>0.769</a:t>
                      </a:r>
                      <a:endParaRPr lang="en-PH" sz="1400" b="1">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b="1">
                          <a:effectLst/>
                          <a:latin typeface="Supria Sans Cond Light" panose="020B0306030203050203" pitchFamily="34" charset="0"/>
                        </a:rPr>
                        <a:t>0.77</a:t>
                      </a:r>
                      <a:endParaRPr lang="en-PH" sz="1400" b="1">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b="1" dirty="0">
                          <a:effectLst/>
                          <a:latin typeface="Supria Sans Cond Light" panose="020B0306030203050203" pitchFamily="34" charset="0"/>
                        </a:rPr>
                        <a:t>0.6281</a:t>
                      </a:r>
                      <a:endParaRPr lang="en-PH" sz="1400" b="1"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b="1" dirty="0">
                          <a:effectLst/>
                          <a:latin typeface="Supria Sans Cond Light" panose="020B0306030203050203" pitchFamily="34" charset="0"/>
                        </a:rPr>
                        <a:t>0.857</a:t>
                      </a:r>
                      <a:endParaRPr lang="en-PH" sz="1400" b="1"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b="1" dirty="0">
                          <a:effectLst/>
                          <a:latin typeface="Supria Sans Cond Light" panose="020B0306030203050203" pitchFamily="34" charset="0"/>
                        </a:rPr>
                        <a:t>0.846</a:t>
                      </a:r>
                      <a:endParaRPr lang="en-PH" sz="1400" b="1"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b="1" dirty="0">
                          <a:effectLst/>
                          <a:latin typeface="Supria Sans Cond Light" panose="020B0306030203050203" pitchFamily="34" charset="0"/>
                        </a:rPr>
                        <a:t>0.847</a:t>
                      </a:r>
                      <a:endParaRPr lang="en-PH" sz="1400" b="1"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600"/>
                        </a:spcAft>
                      </a:pPr>
                      <a:r>
                        <a:rPr lang="en-PH" sz="1400" b="1" dirty="0">
                          <a:effectLst/>
                          <a:latin typeface="Supria Sans Cond Light" panose="020B0306030203050203" pitchFamily="34" charset="0"/>
                        </a:rPr>
                        <a:t>0.7533</a:t>
                      </a:r>
                      <a:endParaRPr lang="en-PH" sz="1400" b="1" dirty="0">
                        <a:effectLst/>
                        <a:latin typeface="Supria Sans Cond Light" panose="020B0306030203050203" pitchFamily="34" charset="0"/>
                        <a:ea typeface="Calibri" panose="020F0502020204030204" pitchFamily="34" charset="0"/>
                      </a:endParaRPr>
                    </a:p>
                  </a:txBody>
                  <a:tcPr marL="68580" marR="68580" marT="0" marB="0" anchor="ctr"/>
                </a:tc>
              </a:tr>
              <a:tr h="358679">
                <a:tc>
                  <a:txBody>
                    <a:bodyPr/>
                    <a:lstStyle/>
                    <a:p>
                      <a:pPr marL="0" marR="0" algn="ctr">
                        <a:spcBef>
                          <a:spcPts val="0"/>
                        </a:spcBef>
                        <a:spcAft>
                          <a:spcPts val="0"/>
                        </a:spcAft>
                      </a:pPr>
                      <a:r>
                        <a:rPr lang="en-US" sz="1400">
                          <a:effectLst/>
                          <a:latin typeface="Supria Sans Cond Light" panose="020B0306030203050203" pitchFamily="34" charset="0"/>
                        </a:rPr>
                        <a:t>KNN3</a:t>
                      </a:r>
                      <a:endParaRPr lang="en-PH" sz="1400">
                        <a:effectLst/>
                        <a:latin typeface="Supria Sans Cond Light" panose="020B0306030203050203" pitchFamily="34" charset="0"/>
                        <a:ea typeface="Calibri" panose="020F0502020204030204" pitchFamily="34" charset="0"/>
                      </a:endParaRPr>
                    </a:p>
                  </a:txBody>
                  <a:tcPr marL="68580" marR="68580" marT="0" marB="0" anchor="ctr">
                    <a:solidFill>
                      <a:srgbClr val="42B29D"/>
                    </a:solidFill>
                  </a:tcPr>
                </a:tc>
                <a:tc>
                  <a:txBody>
                    <a:bodyPr/>
                    <a:lstStyle/>
                    <a:p>
                      <a:pPr marL="0" marR="0" algn="ctr">
                        <a:spcBef>
                          <a:spcPts val="0"/>
                        </a:spcBef>
                        <a:spcAft>
                          <a:spcPts val="0"/>
                        </a:spcAft>
                      </a:pPr>
                      <a:r>
                        <a:rPr lang="en-PH" sz="1400">
                          <a:effectLst/>
                          <a:latin typeface="Supria Sans Cond Light" panose="020B0306030203050203" pitchFamily="34" charset="0"/>
                        </a:rPr>
                        <a:t>0.756</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effectLst/>
                          <a:latin typeface="Supria Sans Cond Light" panose="020B0306030203050203" pitchFamily="34" charset="0"/>
                        </a:rPr>
                        <a:t>0.749</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effectLst/>
                          <a:latin typeface="Supria Sans Cond Light" panose="020B0306030203050203" pitchFamily="34" charset="0"/>
                        </a:rPr>
                        <a:t>0.75</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dirty="0">
                          <a:effectLst/>
                          <a:latin typeface="Supria Sans Cond Light" panose="020B0306030203050203" pitchFamily="34" charset="0"/>
                        </a:rPr>
                        <a:t>0.6018</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dirty="0">
                          <a:effectLst/>
                          <a:latin typeface="Supria Sans Cond Light" panose="020B0306030203050203" pitchFamily="34" charset="0"/>
                        </a:rPr>
                        <a:t>0.739</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dirty="0">
                          <a:effectLst/>
                          <a:latin typeface="Supria Sans Cond Light" panose="020B0306030203050203" pitchFamily="34" charset="0"/>
                        </a:rPr>
                        <a:t>0.735</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dirty="0">
                          <a:effectLst/>
                          <a:latin typeface="Supria Sans Cond Light" panose="020B0306030203050203" pitchFamily="34" charset="0"/>
                        </a:rPr>
                        <a:t>0.736</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dirty="0">
                          <a:effectLst/>
                          <a:latin typeface="Supria Sans Cond Light" panose="020B0306030203050203" pitchFamily="34" charset="0"/>
                        </a:rPr>
                        <a:t>0.5714</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effectLst/>
                          <a:latin typeface="Supria Sans Cond Light" panose="020B0306030203050203" pitchFamily="34" charset="0"/>
                        </a:rPr>
                        <a:t>0.798</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effectLst/>
                          <a:latin typeface="Supria Sans Cond Light" panose="020B0306030203050203" pitchFamily="34" charset="0"/>
                        </a:rPr>
                        <a:t>0.778</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effectLst/>
                          <a:latin typeface="Supria Sans Cond Light" panose="020B0306030203050203" pitchFamily="34" charset="0"/>
                        </a:rPr>
                        <a:t>0.778</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600"/>
                        </a:spcAft>
                      </a:pPr>
                      <a:r>
                        <a:rPr lang="en-PH" sz="1400">
                          <a:effectLst/>
                          <a:latin typeface="Supria Sans Cond Light" panose="020B0306030203050203" pitchFamily="34" charset="0"/>
                        </a:rPr>
                        <a:t>0.6457</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r>
              <a:tr h="358679">
                <a:tc>
                  <a:txBody>
                    <a:bodyPr/>
                    <a:lstStyle/>
                    <a:p>
                      <a:pPr marL="0" marR="0" algn="ctr">
                        <a:spcBef>
                          <a:spcPts val="0"/>
                        </a:spcBef>
                        <a:spcAft>
                          <a:spcPts val="0"/>
                        </a:spcAft>
                      </a:pPr>
                      <a:r>
                        <a:rPr lang="en-US" sz="1400" dirty="0">
                          <a:effectLst/>
                          <a:latin typeface="Supria Sans Cond Light" panose="020B0306030203050203" pitchFamily="34" charset="0"/>
                        </a:rPr>
                        <a:t>KNN5</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solidFill>
                      <a:srgbClr val="42B29D"/>
                    </a:solidFill>
                  </a:tcPr>
                </a:tc>
                <a:tc>
                  <a:txBody>
                    <a:bodyPr/>
                    <a:lstStyle/>
                    <a:p>
                      <a:pPr marL="0" marR="0" algn="ctr">
                        <a:spcBef>
                          <a:spcPts val="0"/>
                        </a:spcBef>
                        <a:spcAft>
                          <a:spcPts val="0"/>
                        </a:spcAft>
                      </a:pPr>
                      <a:r>
                        <a:rPr lang="en-PH" sz="1400">
                          <a:effectLst/>
                          <a:latin typeface="Supria Sans Cond Light" panose="020B0306030203050203" pitchFamily="34" charset="0"/>
                        </a:rPr>
                        <a:t>0.771</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effectLst/>
                          <a:latin typeface="Supria Sans Cond Light" panose="020B0306030203050203" pitchFamily="34" charset="0"/>
                        </a:rPr>
                        <a:t>0.758</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effectLst/>
                          <a:latin typeface="Supria Sans Cond Light" panose="020B0306030203050203" pitchFamily="34" charset="0"/>
                        </a:rPr>
                        <a:t>0.758</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effectLst/>
                          <a:latin typeface="Supria Sans Cond Light" panose="020B0306030203050203" pitchFamily="34" charset="0"/>
                        </a:rPr>
                        <a:t>0.6114</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effectLst/>
                          <a:latin typeface="Supria Sans Cond Light" panose="020B0306030203050203" pitchFamily="34" charset="0"/>
                        </a:rPr>
                        <a:t>0.732</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dirty="0">
                          <a:effectLst/>
                          <a:latin typeface="Supria Sans Cond Light" panose="020B0306030203050203" pitchFamily="34" charset="0"/>
                        </a:rPr>
                        <a:t>0.725</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dirty="0">
                          <a:effectLst/>
                          <a:latin typeface="Supria Sans Cond Light" panose="020B0306030203050203" pitchFamily="34" charset="0"/>
                        </a:rPr>
                        <a:t>0.726</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effectLst/>
                          <a:latin typeface="Supria Sans Cond Light" panose="020B0306030203050203" pitchFamily="34" charset="0"/>
                        </a:rPr>
                        <a:t>0.5515</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effectLst/>
                          <a:latin typeface="Supria Sans Cond Light" panose="020B0306030203050203" pitchFamily="34" charset="0"/>
                        </a:rPr>
                        <a:t>0.813</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effectLst/>
                          <a:latin typeface="Supria Sans Cond Light" panose="020B0306030203050203" pitchFamily="34" charset="0"/>
                        </a:rPr>
                        <a:t>0.78</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effectLst/>
                          <a:latin typeface="Supria Sans Cond Light" panose="020B0306030203050203" pitchFamily="34" charset="0"/>
                        </a:rPr>
                        <a:t>0.78</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600"/>
                        </a:spcAft>
                      </a:pPr>
                      <a:r>
                        <a:rPr lang="en-PH" sz="1400">
                          <a:effectLst/>
                          <a:latin typeface="Supria Sans Cond Light" panose="020B0306030203050203" pitchFamily="34" charset="0"/>
                        </a:rPr>
                        <a:t>0.6475</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r>
              <a:tr h="358679">
                <a:tc>
                  <a:txBody>
                    <a:bodyPr/>
                    <a:lstStyle/>
                    <a:p>
                      <a:pPr marL="0" marR="0" algn="ctr">
                        <a:spcBef>
                          <a:spcPts val="0"/>
                        </a:spcBef>
                        <a:spcAft>
                          <a:spcPts val="0"/>
                        </a:spcAft>
                      </a:pPr>
                      <a:r>
                        <a:rPr lang="en-US" sz="1400" dirty="0">
                          <a:effectLst/>
                          <a:latin typeface="Supria Sans Cond Light" panose="020B0306030203050203" pitchFamily="34" charset="0"/>
                        </a:rPr>
                        <a:t>KNN7</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solidFill>
                      <a:srgbClr val="42B29D"/>
                    </a:solidFill>
                  </a:tcPr>
                </a:tc>
                <a:tc>
                  <a:txBody>
                    <a:bodyPr/>
                    <a:lstStyle/>
                    <a:p>
                      <a:pPr marL="0" marR="0" algn="ctr">
                        <a:spcBef>
                          <a:spcPts val="0"/>
                        </a:spcBef>
                        <a:spcAft>
                          <a:spcPts val="0"/>
                        </a:spcAft>
                      </a:pPr>
                      <a:r>
                        <a:rPr lang="en-PH" sz="1400">
                          <a:effectLst/>
                          <a:latin typeface="Supria Sans Cond Light" panose="020B0306030203050203" pitchFamily="34" charset="0"/>
                        </a:rPr>
                        <a:t>0.781</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effectLst/>
                          <a:latin typeface="Supria Sans Cond Light" panose="020B0306030203050203" pitchFamily="34" charset="0"/>
                        </a:rPr>
                        <a:t>0.761</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effectLst/>
                          <a:latin typeface="Supria Sans Cond Light" panose="020B0306030203050203" pitchFamily="34" charset="0"/>
                        </a:rPr>
                        <a:t>0.761</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effectLst/>
                          <a:latin typeface="Supria Sans Cond Light" panose="020B0306030203050203" pitchFamily="34" charset="0"/>
                        </a:rPr>
                        <a:t>0.6151</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effectLst/>
                          <a:latin typeface="Supria Sans Cond Light" panose="020B0306030203050203" pitchFamily="34" charset="0"/>
                        </a:rPr>
                        <a:t>0.726</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effectLst/>
                          <a:latin typeface="Supria Sans Cond Light" panose="020B0306030203050203" pitchFamily="34" charset="0"/>
                        </a:rPr>
                        <a:t>0.716</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dirty="0">
                          <a:effectLst/>
                          <a:latin typeface="Supria Sans Cond Light" panose="020B0306030203050203" pitchFamily="34" charset="0"/>
                        </a:rPr>
                        <a:t>0.716</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dirty="0">
                          <a:effectLst/>
                          <a:latin typeface="Supria Sans Cond Light" panose="020B0306030203050203" pitchFamily="34" charset="0"/>
                        </a:rPr>
                        <a:t>0.532</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dirty="0">
                          <a:effectLst/>
                          <a:latin typeface="Supria Sans Cond Light" panose="020B0306030203050203" pitchFamily="34" charset="0"/>
                        </a:rPr>
                        <a:t>0.803</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effectLst/>
                          <a:latin typeface="Supria Sans Cond Light" panose="020B0306030203050203" pitchFamily="34" charset="0"/>
                        </a:rPr>
                        <a:t>0.764</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effectLst/>
                          <a:latin typeface="Supria Sans Cond Light" panose="020B0306030203050203" pitchFamily="34" charset="0"/>
                        </a:rPr>
                        <a:t>0.762</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600"/>
                        </a:spcAft>
                      </a:pPr>
                      <a:r>
                        <a:rPr lang="en-PH" sz="1400">
                          <a:effectLst/>
                          <a:latin typeface="Supria Sans Cond Light" panose="020B0306030203050203" pitchFamily="34" charset="0"/>
                        </a:rPr>
                        <a:t>0.6203</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r>
              <a:tr h="358679">
                <a:tc>
                  <a:txBody>
                    <a:bodyPr/>
                    <a:lstStyle/>
                    <a:p>
                      <a:pPr marL="0" marR="0" algn="ctr">
                        <a:spcBef>
                          <a:spcPts val="0"/>
                        </a:spcBef>
                        <a:spcAft>
                          <a:spcPts val="0"/>
                        </a:spcAft>
                      </a:pPr>
                      <a:r>
                        <a:rPr lang="en-US" sz="1400" dirty="0">
                          <a:effectLst/>
                          <a:latin typeface="Supria Sans Cond Light" panose="020B0306030203050203" pitchFamily="34" charset="0"/>
                        </a:rPr>
                        <a:t>NB</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solidFill>
                      <a:srgbClr val="42B29D"/>
                    </a:solidFill>
                  </a:tcPr>
                </a:tc>
                <a:tc>
                  <a:txBody>
                    <a:bodyPr/>
                    <a:lstStyle/>
                    <a:p>
                      <a:pPr marL="0" marR="0" algn="ctr">
                        <a:spcBef>
                          <a:spcPts val="0"/>
                        </a:spcBef>
                        <a:spcAft>
                          <a:spcPts val="0"/>
                        </a:spcAft>
                      </a:pPr>
                      <a:r>
                        <a:rPr lang="en-PH" sz="1400">
                          <a:effectLst/>
                          <a:latin typeface="Supria Sans Cond Light" panose="020B0306030203050203" pitchFamily="34" charset="0"/>
                        </a:rPr>
                        <a:t>0.73</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effectLst/>
                          <a:latin typeface="Supria Sans Cond Light" panose="020B0306030203050203" pitchFamily="34" charset="0"/>
                        </a:rPr>
                        <a:t>0.729</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effectLst/>
                          <a:latin typeface="Supria Sans Cond Light" panose="020B0306030203050203" pitchFamily="34" charset="0"/>
                        </a:rPr>
                        <a:t>0.728</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effectLst/>
                          <a:latin typeface="Supria Sans Cond Light" panose="020B0306030203050203" pitchFamily="34" charset="0"/>
                        </a:rPr>
                        <a:t>0.5616</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effectLst/>
                          <a:latin typeface="Supria Sans Cond Light" panose="020B0306030203050203" pitchFamily="34" charset="0"/>
                        </a:rPr>
                        <a:t>0.742</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effectLst/>
                          <a:latin typeface="Supria Sans Cond Light" panose="020B0306030203050203" pitchFamily="34" charset="0"/>
                        </a:rPr>
                        <a:t>0.728</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dirty="0">
                          <a:effectLst/>
                          <a:latin typeface="Supria Sans Cond Light" panose="020B0306030203050203" pitchFamily="34" charset="0"/>
                        </a:rPr>
                        <a:t>0.727</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dirty="0">
                          <a:effectLst/>
                          <a:latin typeface="Supria Sans Cond Light" panose="020B0306030203050203" pitchFamily="34" charset="0"/>
                        </a:rPr>
                        <a:t>0.5712</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dirty="0">
                          <a:effectLst/>
                          <a:latin typeface="Supria Sans Cond Light" panose="020B0306030203050203" pitchFamily="34" charset="0"/>
                        </a:rPr>
                        <a:t>0.758</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dirty="0">
                          <a:effectLst/>
                          <a:latin typeface="Supria Sans Cond Light" panose="020B0306030203050203" pitchFamily="34" charset="0"/>
                        </a:rPr>
                        <a:t>0.741</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dirty="0">
                          <a:effectLst/>
                          <a:latin typeface="Supria Sans Cond Light" panose="020B0306030203050203" pitchFamily="34" charset="0"/>
                        </a:rPr>
                        <a:t>0.742</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600"/>
                        </a:spcAft>
                      </a:pPr>
                      <a:r>
                        <a:rPr lang="en-PH" sz="1400">
                          <a:effectLst/>
                          <a:latin typeface="Supria Sans Cond Light" panose="020B0306030203050203" pitchFamily="34" charset="0"/>
                        </a:rPr>
                        <a:t>0.5923</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r>
              <a:tr h="358679">
                <a:tc>
                  <a:txBody>
                    <a:bodyPr/>
                    <a:lstStyle/>
                    <a:p>
                      <a:pPr marL="0" marR="0" algn="ctr">
                        <a:spcBef>
                          <a:spcPts val="0"/>
                        </a:spcBef>
                        <a:spcAft>
                          <a:spcPts val="0"/>
                        </a:spcAft>
                      </a:pPr>
                      <a:r>
                        <a:rPr lang="en-US" sz="1400" dirty="0">
                          <a:effectLst/>
                          <a:latin typeface="Supria Sans Cond Light" panose="020B0306030203050203" pitchFamily="34" charset="0"/>
                        </a:rPr>
                        <a:t>BN</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solidFill>
                      <a:srgbClr val="42B29D"/>
                    </a:solidFill>
                  </a:tcPr>
                </a:tc>
                <a:tc>
                  <a:txBody>
                    <a:bodyPr/>
                    <a:lstStyle/>
                    <a:p>
                      <a:pPr marL="0" marR="0" algn="ctr">
                        <a:spcBef>
                          <a:spcPts val="0"/>
                        </a:spcBef>
                        <a:spcAft>
                          <a:spcPts val="0"/>
                        </a:spcAft>
                      </a:pPr>
                      <a:r>
                        <a:rPr lang="en-PH" sz="1400">
                          <a:effectLst/>
                          <a:latin typeface="Supria Sans Cond Light" panose="020B0306030203050203" pitchFamily="34" charset="0"/>
                        </a:rPr>
                        <a:t>0.726</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effectLst/>
                          <a:latin typeface="Supria Sans Cond Light" panose="020B0306030203050203" pitchFamily="34" charset="0"/>
                        </a:rPr>
                        <a:t>0.716</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effectLst/>
                          <a:latin typeface="Supria Sans Cond Light" panose="020B0306030203050203" pitchFamily="34" charset="0"/>
                        </a:rPr>
                        <a:t>0.714</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effectLst/>
                          <a:latin typeface="Supria Sans Cond Light" panose="020B0306030203050203" pitchFamily="34" charset="0"/>
                        </a:rPr>
                        <a:t>0.5308</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effectLst/>
                          <a:latin typeface="Supria Sans Cond Light" panose="020B0306030203050203" pitchFamily="34" charset="0"/>
                        </a:rPr>
                        <a:t>0.735</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effectLst/>
                          <a:latin typeface="Supria Sans Cond Light" panose="020B0306030203050203" pitchFamily="34" charset="0"/>
                        </a:rPr>
                        <a:t>0.729</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effectLst/>
                          <a:latin typeface="Supria Sans Cond Light" panose="020B0306030203050203" pitchFamily="34" charset="0"/>
                        </a:rPr>
                        <a:t>0.728</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effectLst/>
                          <a:latin typeface="Supria Sans Cond Light" panose="020B0306030203050203" pitchFamily="34" charset="0"/>
                        </a:rPr>
                        <a:t>0.5552</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dirty="0">
                          <a:effectLst/>
                          <a:latin typeface="Supria Sans Cond Light" panose="020B0306030203050203" pitchFamily="34" charset="0"/>
                        </a:rPr>
                        <a:t>0.776</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dirty="0">
                          <a:effectLst/>
                          <a:latin typeface="Supria Sans Cond Light" panose="020B0306030203050203" pitchFamily="34" charset="0"/>
                        </a:rPr>
                        <a:t>0.765</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dirty="0">
                          <a:effectLst/>
                          <a:latin typeface="Supria Sans Cond Light" panose="020B0306030203050203" pitchFamily="34" charset="0"/>
                        </a:rPr>
                        <a:t>0.764</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600"/>
                        </a:spcAft>
                      </a:pPr>
                      <a:r>
                        <a:rPr lang="en-PH" sz="1400" dirty="0">
                          <a:effectLst/>
                          <a:latin typeface="Supria Sans Cond Light" panose="020B0306030203050203" pitchFamily="34" charset="0"/>
                        </a:rPr>
                        <a:t>0.6179</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tc>
              </a:tr>
            </a:tbl>
          </a:graphicData>
        </a:graphic>
      </p:graphicFrame>
    </p:spTree>
    <p:extLst>
      <p:ext uri="{BB962C8B-B14F-4D97-AF65-F5344CB8AC3E}">
        <p14:creationId xmlns:p14="http://schemas.microsoft.com/office/powerpoint/2010/main" val="3770086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42B2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Results and Observations</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Evaluation of Features (Ruby Features – Ruby Dataset)</a:t>
            </a:r>
            <a:endParaRPr lang="en-PH" sz="3600" dirty="0">
              <a:latin typeface="Supria Sans Cond Bold" panose="020B080603020305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589322290"/>
              </p:ext>
            </p:extLst>
          </p:nvPr>
        </p:nvGraphicFramePr>
        <p:xfrm>
          <a:off x="457199" y="1634833"/>
          <a:ext cx="11291459" cy="3228111"/>
        </p:xfrm>
        <a:graphic>
          <a:graphicData uri="http://schemas.openxmlformats.org/drawingml/2006/table">
            <a:tbl>
              <a:tblPr firstRow="1" firstCol="1" bandRow="1">
                <a:tableStyleId>{5C22544A-7EE6-4342-B048-85BDC9FD1C3A}</a:tableStyleId>
              </a:tblPr>
              <a:tblGrid>
                <a:gridCol w="896542"/>
                <a:gridCol w="867184"/>
                <a:gridCol w="867184"/>
                <a:gridCol w="878476"/>
                <a:gridCol w="878476"/>
                <a:gridCol w="867184"/>
                <a:gridCol w="867184"/>
                <a:gridCol w="867184"/>
                <a:gridCol w="867184"/>
                <a:gridCol w="867184"/>
                <a:gridCol w="867184"/>
                <a:gridCol w="867184"/>
                <a:gridCol w="833309"/>
              </a:tblGrid>
              <a:tr h="358679">
                <a:tc rowSpan="2">
                  <a:txBody>
                    <a:bodyPr/>
                    <a:lstStyle/>
                    <a:p>
                      <a:pPr marL="0" marR="0" algn="just">
                        <a:spcBef>
                          <a:spcPts val="0"/>
                        </a:spcBef>
                        <a:spcAft>
                          <a:spcPts val="0"/>
                        </a:spcAft>
                      </a:pPr>
                      <a:r>
                        <a:rPr lang="en-US" sz="1400" dirty="0">
                          <a:effectLst/>
                          <a:latin typeface="Supria Sans Cond Light" panose="020B0306030203050203" pitchFamily="34" charset="0"/>
                        </a:rPr>
                        <a:t> </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solidFill>
                      <a:srgbClr val="42B29D"/>
                    </a:solidFill>
                  </a:tcPr>
                </a:tc>
                <a:tc gridSpan="4">
                  <a:txBody>
                    <a:bodyPr/>
                    <a:lstStyle/>
                    <a:p>
                      <a:pPr marL="0" marR="0" algn="ctr">
                        <a:spcBef>
                          <a:spcPts val="0"/>
                        </a:spcBef>
                        <a:spcAft>
                          <a:spcPts val="0"/>
                        </a:spcAft>
                      </a:pPr>
                      <a:r>
                        <a:rPr lang="en-US" sz="1400" dirty="0">
                          <a:effectLst/>
                          <a:latin typeface="Supria Sans Cond Light" panose="020B0306030203050203" pitchFamily="34" charset="0"/>
                        </a:rPr>
                        <a:t>10%</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solidFill>
                      <a:srgbClr val="42B29D"/>
                    </a:solidFill>
                  </a:tcPr>
                </a:tc>
                <a:tc hMerge="1">
                  <a:txBody>
                    <a:bodyPr/>
                    <a:lstStyle/>
                    <a:p>
                      <a:endParaRPr lang="en-PH"/>
                    </a:p>
                  </a:txBody>
                  <a:tcPr/>
                </a:tc>
                <a:tc hMerge="1">
                  <a:txBody>
                    <a:bodyPr/>
                    <a:lstStyle/>
                    <a:p>
                      <a:endParaRPr lang="en-PH"/>
                    </a:p>
                  </a:txBody>
                  <a:tcPr/>
                </a:tc>
                <a:tc hMerge="1">
                  <a:txBody>
                    <a:bodyPr/>
                    <a:lstStyle/>
                    <a:p>
                      <a:endParaRPr lang="en-PH"/>
                    </a:p>
                  </a:txBody>
                  <a:tcPr/>
                </a:tc>
                <a:tc gridSpan="4">
                  <a:txBody>
                    <a:bodyPr/>
                    <a:lstStyle/>
                    <a:p>
                      <a:pPr marL="0" marR="0" algn="ctr">
                        <a:spcBef>
                          <a:spcPts val="0"/>
                        </a:spcBef>
                        <a:spcAft>
                          <a:spcPts val="0"/>
                        </a:spcAft>
                      </a:pPr>
                      <a:r>
                        <a:rPr lang="en-US" sz="1400" dirty="0">
                          <a:effectLst/>
                          <a:latin typeface="Supria Sans Cond Light" panose="020B0306030203050203" pitchFamily="34" charset="0"/>
                        </a:rPr>
                        <a:t>20%</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solidFill>
                      <a:srgbClr val="42B29D"/>
                    </a:solidFill>
                  </a:tcPr>
                </a:tc>
                <a:tc hMerge="1">
                  <a:txBody>
                    <a:bodyPr/>
                    <a:lstStyle/>
                    <a:p>
                      <a:endParaRPr lang="en-PH"/>
                    </a:p>
                  </a:txBody>
                  <a:tcPr/>
                </a:tc>
                <a:tc hMerge="1">
                  <a:txBody>
                    <a:bodyPr/>
                    <a:lstStyle/>
                    <a:p>
                      <a:endParaRPr lang="en-PH"/>
                    </a:p>
                  </a:txBody>
                  <a:tcPr/>
                </a:tc>
                <a:tc hMerge="1">
                  <a:txBody>
                    <a:bodyPr/>
                    <a:lstStyle/>
                    <a:p>
                      <a:endParaRPr lang="en-PH"/>
                    </a:p>
                  </a:txBody>
                  <a:tcPr/>
                </a:tc>
                <a:tc gridSpan="4">
                  <a:txBody>
                    <a:bodyPr/>
                    <a:lstStyle/>
                    <a:p>
                      <a:pPr marL="0" marR="0" algn="ctr">
                        <a:spcBef>
                          <a:spcPts val="0"/>
                        </a:spcBef>
                        <a:spcAft>
                          <a:spcPts val="600"/>
                        </a:spcAft>
                      </a:pPr>
                      <a:r>
                        <a:rPr lang="en-US" sz="1400" dirty="0">
                          <a:effectLst/>
                          <a:latin typeface="Supria Sans Cond Light" panose="020B0306030203050203" pitchFamily="34" charset="0"/>
                        </a:rPr>
                        <a:t>30%</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solidFill>
                      <a:srgbClr val="42B29D"/>
                    </a:solidFill>
                  </a:tcPr>
                </a:tc>
                <a:tc hMerge="1">
                  <a:txBody>
                    <a:bodyPr/>
                    <a:lstStyle/>
                    <a:p>
                      <a:endParaRPr lang="en-PH"/>
                    </a:p>
                  </a:txBody>
                  <a:tcPr/>
                </a:tc>
                <a:tc hMerge="1">
                  <a:txBody>
                    <a:bodyPr/>
                    <a:lstStyle/>
                    <a:p>
                      <a:endParaRPr lang="en-PH"/>
                    </a:p>
                  </a:txBody>
                  <a:tcPr/>
                </a:tc>
                <a:tc hMerge="1">
                  <a:txBody>
                    <a:bodyPr/>
                    <a:lstStyle/>
                    <a:p>
                      <a:endParaRPr lang="en-PH"/>
                    </a:p>
                  </a:txBody>
                  <a:tcPr/>
                </a:tc>
              </a:tr>
              <a:tr h="358679">
                <a:tc vMerge="1">
                  <a:txBody>
                    <a:bodyPr/>
                    <a:lstStyle/>
                    <a:p>
                      <a:endParaRPr lang="en-PH"/>
                    </a:p>
                  </a:txBody>
                  <a:tcPr/>
                </a:tc>
                <a:tc>
                  <a:txBody>
                    <a:bodyPr/>
                    <a:lstStyle/>
                    <a:p>
                      <a:pPr marL="0" marR="0" algn="ctr">
                        <a:spcBef>
                          <a:spcPts val="0"/>
                        </a:spcBef>
                        <a:spcAft>
                          <a:spcPts val="0"/>
                        </a:spcAft>
                      </a:pPr>
                      <a:r>
                        <a:rPr lang="en-US" sz="1400" dirty="0">
                          <a:effectLst/>
                          <a:latin typeface="Supria Sans Cond Light" panose="020B0306030203050203" pitchFamily="34" charset="0"/>
                        </a:rPr>
                        <a:t>P</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1400">
                          <a:effectLst/>
                          <a:latin typeface="Supria Sans Cond Light" panose="020B0306030203050203" pitchFamily="34" charset="0"/>
                        </a:rPr>
                        <a:t>R</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1400">
                          <a:effectLst/>
                          <a:latin typeface="Supria Sans Cond Light" panose="020B0306030203050203" pitchFamily="34" charset="0"/>
                        </a:rPr>
                        <a:t>FM</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1400">
                          <a:effectLst/>
                          <a:latin typeface="Supria Sans Cond Light" panose="020B0306030203050203" pitchFamily="34" charset="0"/>
                        </a:rPr>
                        <a:t>K</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1400">
                          <a:effectLst/>
                          <a:latin typeface="Supria Sans Cond Light" panose="020B0306030203050203" pitchFamily="34" charset="0"/>
                        </a:rPr>
                        <a:t>P</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1400">
                          <a:effectLst/>
                          <a:latin typeface="Supria Sans Cond Light" panose="020B0306030203050203" pitchFamily="34" charset="0"/>
                        </a:rPr>
                        <a:t>R</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1400">
                          <a:effectLst/>
                          <a:latin typeface="Supria Sans Cond Light" panose="020B0306030203050203" pitchFamily="34" charset="0"/>
                        </a:rPr>
                        <a:t>FM</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1400">
                          <a:effectLst/>
                          <a:latin typeface="Supria Sans Cond Light" panose="020B0306030203050203" pitchFamily="34" charset="0"/>
                        </a:rPr>
                        <a:t>K</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1400">
                          <a:effectLst/>
                          <a:latin typeface="Supria Sans Cond Light" panose="020B0306030203050203" pitchFamily="34" charset="0"/>
                        </a:rPr>
                        <a:t>P</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1400">
                          <a:effectLst/>
                          <a:latin typeface="Supria Sans Cond Light" panose="020B0306030203050203" pitchFamily="34" charset="0"/>
                        </a:rPr>
                        <a:t>R</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1400">
                          <a:effectLst/>
                          <a:latin typeface="Supria Sans Cond Light" panose="020B0306030203050203" pitchFamily="34" charset="0"/>
                        </a:rPr>
                        <a:t>FM</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600"/>
                        </a:spcAft>
                      </a:pPr>
                      <a:r>
                        <a:rPr lang="en-US" sz="1400">
                          <a:effectLst/>
                          <a:latin typeface="Supria Sans Cond Light" panose="020B0306030203050203" pitchFamily="34" charset="0"/>
                        </a:rPr>
                        <a:t>K</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r>
              <a:tr h="358679">
                <a:tc>
                  <a:txBody>
                    <a:bodyPr/>
                    <a:lstStyle/>
                    <a:p>
                      <a:pPr marL="0" marR="0" algn="ctr">
                        <a:spcBef>
                          <a:spcPts val="0"/>
                        </a:spcBef>
                        <a:spcAft>
                          <a:spcPts val="0"/>
                        </a:spcAft>
                      </a:pPr>
                      <a:r>
                        <a:rPr lang="en-US" sz="1400" dirty="0">
                          <a:effectLst/>
                          <a:latin typeface="Supria Sans Cond Light" panose="020B0306030203050203" pitchFamily="34" charset="0"/>
                        </a:rPr>
                        <a:t>J48</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solidFill>
                      <a:srgbClr val="42B29D"/>
                    </a:solidFill>
                  </a:tcPr>
                </a:tc>
                <a:tc>
                  <a:txBody>
                    <a:bodyPr/>
                    <a:lstStyle/>
                    <a:p>
                      <a:pPr marL="0" marR="0" algn="ctr">
                        <a:spcBef>
                          <a:spcPts val="0"/>
                        </a:spcBef>
                        <a:spcAft>
                          <a:spcPts val="0"/>
                        </a:spcAft>
                      </a:pPr>
                      <a:r>
                        <a:rPr lang="en-PH" sz="1400" dirty="0">
                          <a:solidFill>
                            <a:srgbClr val="000000"/>
                          </a:solidFill>
                          <a:effectLst/>
                          <a:latin typeface="Supria Sans Cond Light" panose="020B0306030203050203" pitchFamily="34" charset="0"/>
                          <a:ea typeface="Calibri" panose="020F0502020204030204" pitchFamily="34" charset="0"/>
                        </a:rPr>
                        <a:t>0.901</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0.899</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0.898</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0.8279</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0.914</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0.914</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0.913</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0.8527</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0.927</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0.926</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0.925</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600"/>
                        </a:spcAft>
                      </a:pPr>
                      <a:r>
                        <a:rPr lang="en-PH" sz="1400">
                          <a:solidFill>
                            <a:srgbClr val="000000"/>
                          </a:solidFill>
                          <a:effectLst/>
                          <a:latin typeface="Supria Sans Cond Light" panose="020B0306030203050203" pitchFamily="34" charset="0"/>
                          <a:ea typeface="Calibri" panose="020F0502020204030204" pitchFamily="34" charset="0"/>
                        </a:rPr>
                        <a:t>0.8746</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r>
              <a:tr h="358679">
                <a:tc>
                  <a:txBody>
                    <a:bodyPr/>
                    <a:lstStyle/>
                    <a:p>
                      <a:pPr marL="0" marR="0" algn="ctr">
                        <a:spcBef>
                          <a:spcPts val="0"/>
                        </a:spcBef>
                        <a:spcAft>
                          <a:spcPts val="0"/>
                        </a:spcAft>
                      </a:pPr>
                      <a:r>
                        <a:rPr lang="en-US" sz="1400" dirty="0">
                          <a:effectLst/>
                          <a:latin typeface="Supria Sans Cond Light" panose="020B0306030203050203" pitchFamily="34" charset="0"/>
                        </a:rPr>
                        <a:t>RF</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solidFill>
                      <a:srgbClr val="42B29D"/>
                    </a:solidFill>
                  </a:tcPr>
                </a:tc>
                <a:tc>
                  <a:txBody>
                    <a:bodyPr/>
                    <a:lstStyle/>
                    <a:p>
                      <a:pPr marL="0" marR="0" algn="ctr">
                        <a:spcBef>
                          <a:spcPts val="0"/>
                        </a:spcBef>
                        <a:spcAft>
                          <a:spcPts val="0"/>
                        </a:spcAft>
                      </a:pPr>
                      <a:r>
                        <a:rPr lang="en-PH" sz="1400" b="1" dirty="0">
                          <a:solidFill>
                            <a:srgbClr val="000000"/>
                          </a:solidFill>
                          <a:effectLst/>
                          <a:latin typeface="Supria Sans Cond Light" panose="020B0306030203050203" pitchFamily="34" charset="0"/>
                          <a:ea typeface="Calibri" panose="020F0502020204030204" pitchFamily="34" charset="0"/>
                        </a:rPr>
                        <a:t>0.917</a:t>
                      </a:r>
                      <a:endParaRPr lang="en-PH" sz="1400" b="1"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b="1">
                          <a:solidFill>
                            <a:srgbClr val="000000"/>
                          </a:solidFill>
                          <a:effectLst/>
                          <a:latin typeface="Supria Sans Cond Light" panose="020B0306030203050203" pitchFamily="34" charset="0"/>
                          <a:ea typeface="Calibri" panose="020F0502020204030204" pitchFamily="34" charset="0"/>
                        </a:rPr>
                        <a:t>0.916</a:t>
                      </a:r>
                      <a:endParaRPr lang="en-PH" sz="1400" b="1">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b="1" dirty="0">
                          <a:solidFill>
                            <a:srgbClr val="000000"/>
                          </a:solidFill>
                          <a:effectLst/>
                          <a:latin typeface="Supria Sans Cond Light" panose="020B0306030203050203" pitchFamily="34" charset="0"/>
                          <a:ea typeface="Calibri" panose="020F0502020204030204" pitchFamily="34" charset="0"/>
                        </a:rPr>
                        <a:t>0.916</a:t>
                      </a:r>
                      <a:endParaRPr lang="en-PH" sz="1400" b="1"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b="1" dirty="0">
                          <a:solidFill>
                            <a:srgbClr val="000000"/>
                          </a:solidFill>
                          <a:effectLst/>
                          <a:latin typeface="Supria Sans Cond Light" panose="020B0306030203050203" pitchFamily="34" charset="0"/>
                          <a:ea typeface="Calibri" panose="020F0502020204030204" pitchFamily="34" charset="0"/>
                        </a:rPr>
                        <a:t>0.8579</a:t>
                      </a:r>
                      <a:endParaRPr lang="en-PH" sz="1400" b="1"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b="1" dirty="0">
                          <a:solidFill>
                            <a:srgbClr val="000000"/>
                          </a:solidFill>
                          <a:effectLst/>
                          <a:latin typeface="Supria Sans Cond Light" panose="020B0306030203050203" pitchFamily="34" charset="0"/>
                          <a:ea typeface="Calibri" panose="020F0502020204030204" pitchFamily="34" charset="0"/>
                        </a:rPr>
                        <a:t>0.933</a:t>
                      </a:r>
                      <a:endParaRPr lang="en-PH" sz="1400" b="1"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b="1">
                          <a:solidFill>
                            <a:srgbClr val="000000"/>
                          </a:solidFill>
                          <a:effectLst/>
                          <a:latin typeface="Supria Sans Cond Light" panose="020B0306030203050203" pitchFamily="34" charset="0"/>
                          <a:ea typeface="Calibri" panose="020F0502020204030204" pitchFamily="34" charset="0"/>
                        </a:rPr>
                        <a:t>0.933</a:t>
                      </a:r>
                      <a:endParaRPr lang="en-PH" sz="1400" b="1">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b="1">
                          <a:solidFill>
                            <a:srgbClr val="000000"/>
                          </a:solidFill>
                          <a:effectLst/>
                          <a:latin typeface="Supria Sans Cond Light" panose="020B0306030203050203" pitchFamily="34" charset="0"/>
                          <a:ea typeface="Calibri" panose="020F0502020204030204" pitchFamily="34" charset="0"/>
                        </a:rPr>
                        <a:t>0.933</a:t>
                      </a:r>
                      <a:endParaRPr lang="en-PH" sz="1400" b="1">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b="1">
                          <a:solidFill>
                            <a:srgbClr val="000000"/>
                          </a:solidFill>
                          <a:effectLst/>
                          <a:latin typeface="Supria Sans Cond Light" panose="020B0306030203050203" pitchFamily="34" charset="0"/>
                          <a:ea typeface="Calibri" panose="020F0502020204030204" pitchFamily="34" charset="0"/>
                        </a:rPr>
                        <a:t>0.8862</a:t>
                      </a:r>
                      <a:endParaRPr lang="en-PH" sz="1400" b="1">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b="1">
                          <a:solidFill>
                            <a:srgbClr val="000000"/>
                          </a:solidFill>
                          <a:effectLst/>
                          <a:latin typeface="Supria Sans Cond Light" panose="020B0306030203050203" pitchFamily="34" charset="0"/>
                          <a:ea typeface="Calibri" panose="020F0502020204030204" pitchFamily="34" charset="0"/>
                        </a:rPr>
                        <a:t>0.952</a:t>
                      </a:r>
                      <a:endParaRPr lang="en-PH" sz="1400" b="1">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b="1" dirty="0">
                          <a:solidFill>
                            <a:srgbClr val="000000"/>
                          </a:solidFill>
                          <a:effectLst/>
                          <a:latin typeface="Supria Sans Cond Light" panose="020B0306030203050203" pitchFamily="34" charset="0"/>
                          <a:ea typeface="Calibri" panose="020F0502020204030204" pitchFamily="34" charset="0"/>
                        </a:rPr>
                        <a:t>0.951</a:t>
                      </a:r>
                      <a:endParaRPr lang="en-PH" sz="1400" b="1"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b="1" dirty="0">
                          <a:solidFill>
                            <a:srgbClr val="000000"/>
                          </a:solidFill>
                          <a:effectLst/>
                          <a:latin typeface="Supria Sans Cond Light" panose="020B0306030203050203" pitchFamily="34" charset="0"/>
                          <a:ea typeface="Calibri" panose="020F0502020204030204" pitchFamily="34" charset="0"/>
                        </a:rPr>
                        <a:t>0.951</a:t>
                      </a:r>
                      <a:endParaRPr lang="en-PH" sz="1400" b="1"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600"/>
                        </a:spcAft>
                      </a:pPr>
                      <a:r>
                        <a:rPr lang="en-PH" sz="1400" b="1" dirty="0">
                          <a:solidFill>
                            <a:srgbClr val="000000"/>
                          </a:solidFill>
                          <a:effectLst/>
                          <a:latin typeface="Supria Sans Cond Light" panose="020B0306030203050203" pitchFamily="34" charset="0"/>
                          <a:ea typeface="Calibri" panose="020F0502020204030204" pitchFamily="34" charset="0"/>
                        </a:rPr>
                        <a:t>0.9165</a:t>
                      </a:r>
                      <a:endParaRPr lang="en-PH" sz="1400" b="1" dirty="0">
                        <a:effectLst/>
                        <a:latin typeface="Supria Sans Cond Light" panose="020B0306030203050203" pitchFamily="34" charset="0"/>
                        <a:ea typeface="Calibri" panose="020F0502020204030204" pitchFamily="34" charset="0"/>
                      </a:endParaRPr>
                    </a:p>
                  </a:txBody>
                  <a:tcPr marL="68580" marR="68580" marT="0" marB="0" anchor="ctr"/>
                </a:tc>
              </a:tr>
              <a:tr h="358679">
                <a:tc>
                  <a:txBody>
                    <a:bodyPr/>
                    <a:lstStyle/>
                    <a:p>
                      <a:pPr marL="0" marR="0" algn="ctr">
                        <a:spcBef>
                          <a:spcPts val="0"/>
                        </a:spcBef>
                        <a:spcAft>
                          <a:spcPts val="0"/>
                        </a:spcAft>
                      </a:pPr>
                      <a:r>
                        <a:rPr lang="en-US" sz="1400" dirty="0">
                          <a:effectLst/>
                          <a:latin typeface="Supria Sans Cond Light" panose="020B0306030203050203" pitchFamily="34" charset="0"/>
                        </a:rPr>
                        <a:t>KNN3</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solidFill>
                      <a:srgbClr val="42B29D"/>
                    </a:solidFill>
                  </a:tcP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0.901</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0.901</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0.899</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dirty="0">
                          <a:solidFill>
                            <a:srgbClr val="000000"/>
                          </a:solidFill>
                          <a:effectLst/>
                          <a:latin typeface="Supria Sans Cond Light" panose="020B0306030203050203" pitchFamily="34" charset="0"/>
                          <a:ea typeface="Calibri" panose="020F0502020204030204" pitchFamily="34" charset="0"/>
                        </a:rPr>
                        <a:t>0.8301</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0.918</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dirty="0">
                          <a:solidFill>
                            <a:srgbClr val="000000"/>
                          </a:solidFill>
                          <a:effectLst/>
                          <a:latin typeface="Supria Sans Cond Light" panose="020B0306030203050203" pitchFamily="34" charset="0"/>
                          <a:ea typeface="Calibri" panose="020F0502020204030204" pitchFamily="34" charset="0"/>
                        </a:rPr>
                        <a:t>0.917</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dirty="0">
                          <a:solidFill>
                            <a:srgbClr val="000000"/>
                          </a:solidFill>
                          <a:effectLst/>
                          <a:latin typeface="Supria Sans Cond Light" panose="020B0306030203050203" pitchFamily="34" charset="0"/>
                          <a:ea typeface="Calibri" panose="020F0502020204030204" pitchFamily="34" charset="0"/>
                        </a:rPr>
                        <a:t>0.916</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dirty="0">
                          <a:solidFill>
                            <a:srgbClr val="000000"/>
                          </a:solidFill>
                          <a:effectLst/>
                          <a:latin typeface="Supria Sans Cond Light" panose="020B0306030203050203" pitchFamily="34" charset="0"/>
                          <a:ea typeface="Calibri" panose="020F0502020204030204" pitchFamily="34" charset="0"/>
                        </a:rPr>
                        <a:t>0.8572</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dirty="0">
                          <a:solidFill>
                            <a:srgbClr val="000000"/>
                          </a:solidFill>
                          <a:effectLst/>
                          <a:latin typeface="Supria Sans Cond Light" panose="020B0306030203050203" pitchFamily="34" charset="0"/>
                          <a:ea typeface="Calibri" panose="020F0502020204030204" pitchFamily="34" charset="0"/>
                        </a:rPr>
                        <a:t>0.928</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dirty="0">
                          <a:solidFill>
                            <a:srgbClr val="000000"/>
                          </a:solidFill>
                          <a:effectLst/>
                          <a:latin typeface="Supria Sans Cond Light" panose="020B0306030203050203" pitchFamily="34" charset="0"/>
                          <a:ea typeface="Calibri" panose="020F0502020204030204" pitchFamily="34" charset="0"/>
                        </a:rPr>
                        <a:t>0.922</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0.921</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600"/>
                        </a:spcAft>
                      </a:pPr>
                      <a:r>
                        <a:rPr lang="en-PH" sz="1400">
                          <a:solidFill>
                            <a:srgbClr val="000000"/>
                          </a:solidFill>
                          <a:effectLst/>
                          <a:latin typeface="Supria Sans Cond Light" panose="020B0306030203050203" pitchFamily="34" charset="0"/>
                          <a:ea typeface="Calibri" panose="020F0502020204030204" pitchFamily="34" charset="0"/>
                        </a:rPr>
                        <a:t>0.8666</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r>
              <a:tr h="358679">
                <a:tc>
                  <a:txBody>
                    <a:bodyPr/>
                    <a:lstStyle/>
                    <a:p>
                      <a:pPr marL="0" marR="0" algn="ctr">
                        <a:spcBef>
                          <a:spcPts val="0"/>
                        </a:spcBef>
                        <a:spcAft>
                          <a:spcPts val="0"/>
                        </a:spcAft>
                      </a:pPr>
                      <a:r>
                        <a:rPr lang="en-US" sz="1400" dirty="0">
                          <a:effectLst/>
                          <a:latin typeface="Supria Sans Cond Light" panose="020B0306030203050203" pitchFamily="34" charset="0"/>
                        </a:rPr>
                        <a:t>KNN5</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solidFill>
                      <a:srgbClr val="42B29D"/>
                    </a:solidFill>
                  </a:tcP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0.893</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0.89</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0.887</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0.8113</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0.917</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0.916</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0.915</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0.8559</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0.927</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0.921</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0.92</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600"/>
                        </a:spcAft>
                      </a:pPr>
                      <a:r>
                        <a:rPr lang="en-PH" sz="1400">
                          <a:solidFill>
                            <a:srgbClr val="000000"/>
                          </a:solidFill>
                          <a:effectLst/>
                          <a:latin typeface="Supria Sans Cond Light" panose="020B0306030203050203" pitchFamily="34" charset="0"/>
                          <a:ea typeface="Calibri" panose="020F0502020204030204" pitchFamily="34" charset="0"/>
                        </a:rPr>
                        <a:t>0.8652</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r>
              <a:tr h="358679">
                <a:tc>
                  <a:txBody>
                    <a:bodyPr/>
                    <a:lstStyle/>
                    <a:p>
                      <a:pPr marL="0" marR="0" algn="ctr">
                        <a:spcBef>
                          <a:spcPts val="0"/>
                        </a:spcBef>
                        <a:spcAft>
                          <a:spcPts val="0"/>
                        </a:spcAft>
                      </a:pPr>
                      <a:r>
                        <a:rPr lang="en-US" sz="1400" dirty="0">
                          <a:effectLst/>
                          <a:latin typeface="Supria Sans Cond Light" panose="020B0306030203050203" pitchFamily="34" charset="0"/>
                        </a:rPr>
                        <a:t>KNN7</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solidFill>
                      <a:srgbClr val="42B29D"/>
                    </a:solidFill>
                  </a:tcP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0.869</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0.869</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0.865</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0.7749</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0.917</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0.916</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0.915</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0.8559</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0.927</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0.921</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0.92</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600"/>
                        </a:spcAft>
                      </a:pPr>
                      <a:r>
                        <a:rPr lang="en-PH" sz="1400">
                          <a:solidFill>
                            <a:srgbClr val="000000"/>
                          </a:solidFill>
                          <a:effectLst/>
                          <a:latin typeface="Supria Sans Cond Light" panose="020B0306030203050203" pitchFamily="34" charset="0"/>
                          <a:ea typeface="Calibri" panose="020F0502020204030204" pitchFamily="34" charset="0"/>
                        </a:rPr>
                        <a:t>0.8652</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r>
              <a:tr h="358679">
                <a:tc>
                  <a:txBody>
                    <a:bodyPr/>
                    <a:lstStyle/>
                    <a:p>
                      <a:pPr marL="0" marR="0" algn="ctr">
                        <a:spcBef>
                          <a:spcPts val="0"/>
                        </a:spcBef>
                        <a:spcAft>
                          <a:spcPts val="0"/>
                        </a:spcAft>
                      </a:pPr>
                      <a:r>
                        <a:rPr lang="en-US" sz="1400" dirty="0">
                          <a:effectLst/>
                          <a:latin typeface="Supria Sans Cond Light" panose="020B0306030203050203" pitchFamily="34" charset="0"/>
                        </a:rPr>
                        <a:t>NB</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solidFill>
                      <a:srgbClr val="42B29D"/>
                    </a:solidFill>
                  </a:tcP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0.866</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0.865</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0.864</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0.7687</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0.876</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0.868</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0.87</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0.7807</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0.9</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0.898</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0.898</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600"/>
                        </a:spcAft>
                      </a:pPr>
                      <a:r>
                        <a:rPr lang="en-PH" sz="1400">
                          <a:solidFill>
                            <a:srgbClr val="000000"/>
                          </a:solidFill>
                          <a:effectLst/>
                          <a:latin typeface="Supria Sans Cond Light" panose="020B0306030203050203" pitchFamily="34" charset="0"/>
                          <a:ea typeface="Calibri" panose="020F0502020204030204" pitchFamily="34" charset="0"/>
                        </a:rPr>
                        <a:t>0.8286</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r>
              <a:tr h="358679">
                <a:tc>
                  <a:txBody>
                    <a:bodyPr/>
                    <a:lstStyle/>
                    <a:p>
                      <a:pPr marL="0" marR="0" algn="ctr">
                        <a:spcBef>
                          <a:spcPts val="0"/>
                        </a:spcBef>
                        <a:spcAft>
                          <a:spcPts val="0"/>
                        </a:spcAft>
                      </a:pPr>
                      <a:r>
                        <a:rPr lang="en-US" sz="1400" dirty="0">
                          <a:effectLst/>
                          <a:latin typeface="Supria Sans Cond Light" panose="020B0306030203050203" pitchFamily="34" charset="0"/>
                        </a:rPr>
                        <a:t>BN</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solidFill>
                      <a:srgbClr val="42B29D"/>
                    </a:solidFill>
                  </a:tcP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0.858</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0.858</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0.856</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0.756</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0.887</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0.887</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0.887</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0.8082</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0.903</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0.903</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0.902</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600"/>
                        </a:spcAft>
                      </a:pPr>
                      <a:r>
                        <a:rPr lang="en-PH" sz="1400" dirty="0">
                          <a:solidFill>
                            <a:srgbClr val="000000"/>
                          </a:solidFill>
                          <a:effectLst/>
                          <a:latin typeface="Supria Sans Cond Light" panose="020B0306030203050203" pitchFamily="34" charset="0"/>
                          <a:ea typeface="Calibri" panose="020F0502020204030204" pitchFamily="34" charset="0"/>
                        </a:rPr>
                        <a:t>0.8355</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tc>
              </a:tr>
            </a:tbl>
          </a:graphicData>
        </a:graphic>
      </p:graphicFrame>
    </p:spTree>
    <p:extLst>
      <p:ext uri="{BB962C8B-B14F-4D97-AF65-F5344CB8AC3E}">
        <p14:creationId xmlns:p14="http://schemas.microsoft.com/office/powerpoint/2010/main" val="3767970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42B2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Results and Observations</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Evaluation of Features (Ruby Features – Mario Dataset)</a:t>
            </a:r>
            <a:endParaRPr lang="en-PH" sz="3600" dirty="0">
              <a:latin typeface="Supria Sans Cond Bold" panose="020B080603020305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112866569"/>
              </p:ext>
            </p:extLst>
          </p:nvPr>
        </p:nvGraphicFramePr>
        <p:xfrm>
          <a:off x="457199" y="1634833"/>
          <a:ext cx="11291459" cy="3228111"/>
        </p:xfrm>
        <a:graphic>
          <a:graphicData uri="http://schemas.openxmlformats.org/drawingml/2006/table">
            <a:tbl>
              <a:tblPr firstRow="1" firstCol="1" bandRow="1">
                <a:tableStyleId>{5C22544A-7EE6-4342-B048-85BDC9FD1C3A}</a:tableStyleId>
              </a:tblPr>
              <a:tblGrid>
                <a:gridCol w="896542"/>
                <a:gridCol w="867184"/>
                <a:gridCol w="867184"/>
                <a:gridCol w="878476"/>
                <a:gridCol w="878476"/>
                <a:gridCol w="867184"/>
                <a:gridCol w="867184"/>
                <a:gridCol w="867184"/>
                <a:gridCol w="867184"/>
                <a:gridCol w="867184"/>
                <a:gridCol w="867184"/>
                <a:gridCol w="867184"/>
                <a:gridCol w="833309"/>
              </a:tblGrid>
              <a:tr h="358679">
                <a:tc rowSpan="2">
                  <a:txBody>
                    <a:bodyPr/>
                    <a:lstStyle/>
                    <a:p>
                      <a:pPr marL="0" marR="0" algn="just">
                        <a:spcBef>
                          <a:spcPts val="0"/>
                        </a:spcBef>
                        <a:spcAft>
                          <a:spcPts val="0"/>
                        </a:spcAft>
                      </a:pPr>
                      <a:r>
                        <a:rPr lang="en-US" sz="1400" dirty="0">
                          <a:effectLst/>
                          <a:latin typeface="Supria Sans Cond Light" panose="020B0306030203050203" pitchFamily="34" charset="0"/>
                        </a:rPr>
                        <a:t> </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solidFill>
                      <a:srgbClr val="42B29D"/>
                    </a:solidFill>
                  </a:tcPr>
                </a:tc>
                <a:tc gridSpan="4">
                  <a:txBody>
                    <a:bodyPr/>
                    <a:lstStyle/>
                    <a:p>
                      <a:pPr marL="0" marR="0" algn="ctr">
                        <a:spcBef>
                          <a:spcPts val="0"/>
                        </a:spcBef>
                        <a:spcAft>
                          <a:spcPts val="0"/>
                        </a:spcAft>
                      </a:pPr>
                      <a:r>
                        <a:rPr lang="en-US" sz="1400" dirty="0">
                          <a:effectLst/>
                          <a:latin typeface="Supria Sans Cond Light" panose="020B0306030203050203" pitchFamily="34" charset="0"/>
                        </a:rPr>
                        <a:t>10%</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solidFill>
                      <a:srgbClr val="42B29D"/>
                    </a:solidFill>
                  </a:tcPr>
                </a:tc>
                <a:tc hMerge="1">
                  <a:txBody>
                    <a:bodyPr/>
                    <a:lstStyle/>
                    <a:p>
                      <a:endParaRPr lang="en-PH"/>
                    </a:p>
                  </a:txBody>
                  <a:tcPr/>
                </a:tc>
                <a:tc hMerge="1">
                  <a:txBody>
                    <a:bodyPr/>
                    <a:lstStyle/>
                    <a:p>
                      <a:endParaRPr lang="en-PH"/>
                    </a:p>
                  </a:txBody>
                  <a:tcPr/>
                </a:tc>
                <a:tc hMerge="1">
                  <a:txBody>
                    <a:bodyPr/>
                    <a:lstStyle/>
                    <a:p>
                      <a:endParaRPr lang="en-PH"/>
                    </a:p>
                  </a:txBody>
                  <a:tcPr/>
                </a:tc>
                <a:tc gridSpan="4">
                  <a:txBody>
                    <a:bodyPr/>
                    <a:lstStyle/>
                    <a:p>
                      <a:pPr marL="0" marR="0" algn="ctr">
                        <a:spcBef>
                          <a:spcPts val="0"/>
                        </a:spcBef>
                        <a:spcAft>
                          <a:spcPts val="0"/>
                        </a:spcAft>
                      </a:pPr>
                      <a:r>
                        <a:rPr lang="en-US" sz="1400" dirty="0">
                          <a:effectLst/>
                          <a:latin typeface="Supria Sans Cond Light" panose="020B0306030203050203" pitchFamily="34" charset="0"/>
                        </a:rPr>
                        <a:t>20%</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solidFill>
                      <a:srgbClr val="42B29D"/>
                    </a:solidFill>
                  </a:tcPr>
                </a:tc>
                <a:tc hMerge="1">
                  <a:txBody>
                    <a:bodyPr/>
                    <a:lstStyle/>
                    <a:p>
                      <a:endParaRPr lang="en-PH"/>
                    </a:p>
                  </a:txBody>
                  <a:tcPr/>
                </a:tc>
                <a:tc hMerge="1">
                  <a:txBody>
                    <a:bodyPr/>
                    <a:lstStyle/>
                    <a:p>
                      <a:endParaRPr lang="en-PH"/>
                    </a:p>
                  </a:txBody>
                  <a:tcPr/>
                </a:tc>
                <a:tc hMerge="1">
                  <a:txBody>
                    <a:bodyPr/>
                    <a:lstStyle/>
                    <a:p>
                      <a:endParaRPr lang="en-PH"/>
                    </a:p>
                  </a:txBody>
                  <a:tcPr/>
                </a:tc>
                <a:tc gridSpan="4">
                  <a:txBody>
                    <a:bodyPr/>
                    <a:lstStyle/>
                    <a:p>
                      <a:pPr marL="0" marR="0" algn="ctr">
                        <a:spcBef>
                          <a:spcPts val="0"/>
                        </a:spcBef>
                        <a:spcAft>
                          <a:spcPts val="600"/>
                        </a:spcAft>
                      </a:pPr>
                      <a:r>
                        <a:rPr lang="en-US" sz="1400" dirty="0">
                          <a:effectLst/>
                          <a:latin typeface="Supria Sans Cond Light" panose="020B0306030203050203" pitchFamily="34" charset="0"/>
                        </a:rPr>
                        <a:t>30%</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solidFill>
                      <a:srgbClr val="42B29D"/>
                    </a:solidFill>
                  </a:tcPr>
                </a:tc>
                <a:tc hMerge="1">
                  <a:txBody>
                    <a:bodyPr/>
                    <a:lstStyle/>
                    <a:p>
                      <a:endParaRPr lang="en-PH"/>
                    </a:p>
                  </a:txBody>
                  <a:tcPr/>
                </a:tc>
                <a:tc hMerge="1">
                  <a:txBody>
                    <a:bodyPr/>
                    <a:lstStyle/>
                    <a:p>
                      <a:endParaRPr lang="en-PH"/>
                    </a:p>
                  </a:txBody>
                  <a:tcPr/>
                </a:tc>
                <a:tc hMerge="1">
                  <a:txBody>
                    <a:bodyPr/>
                    <a:lstStyle/>
                    <a:p>
                      <a:endParaRPr lang="en-PH"/>
                    </a:p>
                  </a:txBody>
                  <a:tcPr/>
                </a:tc>
              </a:tr>
              <a:tr h="358679">
                <a:tc vMerge="1">
                  <a:txBody>
                    <a:bodyPr/>
                    <a:lstStyle/>
                    <a:p>
                      <a:endParaRPr lang="en-PH"/>
                    </a:p>
                  </a:txBody>
                  <a:tcPr/>
                </a:tc>
                <a:tc>
                  <a:txBody>
                    <a:bodyPr/>
                    <a:lstStyle/>
                    <a:p>
                      <a:pPr marL="0" marR="0" algn="ctr">
                        <a:spcBef>
                          <a:spcPts val="0"/>
                        </a:spcBef>
                        <a:spcAft>
                          <a:spcPts val="0"/>
                        </a:spcAft>
                      </a:pPr>
                      <a:r>
                        <a:rPr lang="en-US" sz="1400" dirty="0">
                          <a:effectLst/>
                          <a:latin typeface="Supria Sans Cond Light" panose="020B0306030203050203" pitchFamily="34" charset="0"/>
                        </a:rPr>
                        <a:t>P</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1400">
                          <a:effectLst/>
                          <a:latin typeface="Supria Sans Cond Light" panose="020B0306030203050203" pitchFamily="34" charset="0"/>
                        </a:rPr>
                        <a:t>R</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1400">
                          <a:effectLst/>
                          <a:latin typeface="Supria Sans Cond Light" panose="020B0306030203050203" pitchFamily="34" charset="0"/>
                        </a:rPr>
                        <a:t>FM</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1400">
                          <a:effectLst/>
                          <a:latin typeface="Supria Sans Cond Light" panose="020B0306030203050203" pitchFamily="34" charset="0"/>
                        </a:rPr>
                        <a:t>K</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1400">
                          <a:effectLst/>
                          <a:latin typeface="Supria Sans Cond Light" panose="020B0306030203050203" pitchFamily="34" charset="0"/>
                        </a:rPr>
                        <a:t>P</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1400">
                          <a:effectLst/>
                          <a:latin typeface="Supria Sans Cond Light" panose="020B0306030203050203" pitchFamily="34" charset="0"/>
                        </a:rPr>
                        <a:t>R</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1400">
                          <a:effectLst/>
                          <a:latin typeface="Supria Sans Cond Light" panose="020B0306030203050203" pitchFamily="34" charset="0"/>
                        </a:rPr>
                        <a:t>FM</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1400">
                          <a:effectLst/>
                          <a:latin typeface="Supria Sans Cond Light" panose="020B0306030203050203" pitchFamily="34" charset="0"/>
                        </a:rPr>
                        <a:t>K</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1400">
                          <a:effectLst/>
                          <a:latin typeface="Supria Sans Cond Light" panose="020B0306030203050203" pitchFamily="34" charset="0"/>
                        </a:rPr>
                        <a:t>P</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1400">
                          <a:effectLst/>
                          <a:latin typeface="Supria Sans Cond Light" panose="020B0306030203050203" pitchFamily="34" charset="0"/>
                        </a:rPr>
                        <a:t>R</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1400">
                          <a:effectLst/>
                          <a:latin typeface="Supria Sans Cond Light" panose="020B0306030203050203" pitchFamily="34" charset="0"/>
                        </a:rPr>
                        <a:t>FM</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600"/>
                        </a:spcAft>
                      </a:pPr>
                      <a:r>
                        <a:rPr lang="en-US" sz="1400">
                          <a:effectLst/>
                          <a:latin typeface="Supria Sans Cond Light" panose="020B0306030203050203" pitchFamily="34" charset="0"/>
                        </a:rPr>
                        <a:t>K</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r>
              <a:tr h="358679">
                <a:tc>
                  <a:txBody>
                    <a:bodyPr/>
                    <a:lstStyle/>
                    <a:p>
                      <a:pPr marL="0" marR="0" algn="ctr">
                        <a:spcBef>
                          <a:spcPts val="0"/>
                        </a:spcBef>
                        <a:spcAft>
                          <a:spcPts val="0"/>
                        </a:spcAft>
                      </a:pPr>
                      <a:r>
                        <a:rPr lang="en-US" sz="1400" dirty="0">
                          <a:effectLst/>
                          <a:latin typeface="Supria Sans Cond Light" panose="020B0306030203050203" pitchFamily="34" charset="0"/>
                        </a:rPr>
                        <a:t>J48</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solidFill>
                      <a:srgbClr val="42B29D"/>
                    </a:solidFill>
                  </a:tcPr>
                </a:tc>
                <a:tc>
                  <a:txBody>
                    <a:bodyPr/>
                    <a:lstStyle/>
                    <a:p>
                      <a:pPr marL="0" marR="0" algn="ctr">
                        <a:spcBef>
                          <a:spcPts val="0"/>
                        </a:spcBef>
                        <a:spcAft>
                          <a:spcPts val="0"/>
                        </a:spcAft>
                      </a:pPr>
                      <a:r>
                        <a:rPr lang="en-PH" sz="1400" dirty="0">
                          <a:solidFill>
                            <a:srgbClr val="000000"/>
                          </a:solidFill>
                          <a:effectLst/>
                          <a:latin typeface="Supria Sans Cond Light" panose="020B0306030203050203" pitchFamily="34" charset="0"/>
                          <a:ea typeface="Calibri" panose="020F0502020204030204" pitchFamily="34" charset="0"/>
                        </a:rPr>
                        <a:t>0.711</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0.718</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0.71</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0.5368</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0.78</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0.773</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0.772</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0.6345</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0.803</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0.793</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0.794</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600"/>
                        </a:spcAft>
                      </a:pPr>
                      <a:r>
                        <a:rPr lang="en-PH" sz="1400">
                          <a:solidFill>
                            <a:srgbClr val="000000"/>
                          </a:solidFill>
                          <a:effectLst/>
                          <a:latin typeface="Supria Sans Cond Light" panose="020B0306030203050203" pitchFamily="34" charset="0"/>
                          <a:ea typeface="Calibri" panose="020F0502020204030204" pitchFamily="34" charset="0"/>
                        </a:rPr>
                        <a:t>0.6691</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r>
              <a:tr h="358679">
                <a:tc>
                  <a:txBody>
                    <a:bodyPr/>
                    <a:lstStyle/>
                    <a:p>
                      <a:pPr marL="0" marR="0" algn="ctr">
                        <a:spcBef>
                          <a:spcPts val="0"/>
                        </a:spcBef>
                        <a:spcAft>
                          <a:spcPts val="0"/>
                        </a:spcAft>
                      </a:pPr>
                      <a:r>
                        <a:rPr lang="en-US" sz="1400" dirty="0">
                          <a:effectLst/>
                          <a:latin typeface="Supria Sans Cond Light" panose="020B0306030203050203" pitchFamily="34" charset="0"/>
                        </a:rPr>
                        <a:t>RF</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solidFill>
                      <a:srgbClr val="42B29D"/>
                    </a:solidFill>
                  </a:tcPr>
                </a:tc>
                <a:tc>
                  <a:txBody>
                    <a:bodyPr/>
                    <a:lstStyle/>
                    <a:p>
                      <a:pPr marL="0" marR="0" algn="ctr">
                        <a:spcBef>
                          <a:spcPts val="0"/>
                        </a:spcBef>
                        <a:spcAft>
                          <a:spcPts val="0"/>
                        </a:spcAft>
                      </a:pPr>
                      <a:r>
                        <a:rPr lang="en-PH" sz="1400" b="1" dirty="0">
                          <a:solidFill>
                            <a:srgbClr val="000000"/>
                          </a:solidFill>
                          <a:effectLst/>
                          <a:latin typeface="Supria Sans Cond Light" panose="020B0306030203050203" pitchFamily="34" charset="0"/>
                          <a:ea typeface="Calibri" panose="020F0502020204030204" pitchFamily="34" charset="0"/>
                        </a:rPr>
                        <a:t>0.748</a:t>
                      </a:r>
                      <a:endParaRPr lang="en-PH" sz="1400" b="1"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b="1" dirty="0">
                          <a:solidFill>
                            <a:srgbClr val="000000"/>
                          </a:solidFill>
                          <a:effectLst/>
                          <a:latin typeface="Supria Sans Cond Light" panose="020B0306030203050203" pitchFamily="34" charset="0"/>
                          <a:ea typeface="Calibri" panose="020F0502020204030204" pitchFamily="34" charset="0"/>
                        </a:rPr>
                        <a:t>0.753</a:t>
                      </a:r>
                      <a:endParaRPr lang="en-PH" sz="1400" b="1"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b="1" dirty="0">
                          <a:solidFill>
                            <a:srgbClr val="000000"/>
                          </a:solidFill>
                          <a:effectLst/>
                          <a:latin typeface="Supria Sans Cond Light" panose="020B0306030203050203" pitchFamily="34" charset="0"/>
                          <a:ea typeface="Calibri" panose="020F0502020204030204" pitchFamily="34" charset="0"/>
                        </a:rPr>
                        <a:t>0.749</a:t>
                      </a:r>
                      <a:endParaRPr lang="en-PH" sz="1400" b="1"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b="1" dirty="0">
                          <a:solidFill>
                            <a:srgbClr val="000000"/>
                          </a:solidFill>
                          <a:effectLst/>
                          <a:latin typeface="Supria Sans Cond Light" panose="020B0306030203050203" pitchFamily="34" charset="0"/>
                          <a:ea typeface="Calibri" panose="020F0502020204030204" pitchFamily="34" charset="0"/>
                        </a:rPr>
                        <a:t>0.601</a:t>
                      </a:r>
                      <a:endParaRPr lang="en-PH" sz="1400" b="1"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b="1" dirty="0">
                          <a:solidFill>
                            <a:srgbClr val="000000"/>
                          </a:solidFill>
                          <a:effectLst/>
                          <a:latin typeface="Supria Sans Cond Light" panose="020B0306030203050203" pitchFamily="34" charset="0"/>
                          <a:ea typeface="Calibri" panose="020F0502020204030204" pitchFamily="34" charset="0"/>
                        </a:rPr>
                        <a:t>0.804</a:t>
                      </a:r>
                      <a:endParaRPr lang="en-PH" sz="1400" b="1"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b="1" dirty="0">
                          <a:solidFill>
                            <a:srgbClr val="000000"/>
                          </a:solidFill>
                          <a:effectLst/>
                          <a:latin typeface="Supria Sans Cond Light" panose="020B0306030203050203" pitchFamily="34" charset="0"/>
                          <a:ea typeface="Calibri" panose="020F0502020204030204" pitchFamily="34" charset="0"/>
                        </a:rPr>
                        <a:t>0.8</a:t>
                      </a:r>
                      <a:endParaRPr lang="en-PH" sz="1400" b="1"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b="1" dirty="0">
                          <a:solidFill>
                            <a:srgbClr val="000000"/>
                          </a:solidFill>
                          <a:effectLst/>
                          <a:latin typeface="Supria Sans Cond Light" panose="020B0306030203050203" pitchFamily="34" charset="0"/>
                          <a:ea typeface="Calibri" panose="020F0502020204030204" pitchFamily="34" charset="0"/>
                        </a:rPr>
                        <a:t>0.8</a:t>
                      </a:r>
                      <a:endParaRPr lang="en-PH" sz="1400" b="1"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b="1">
                          <a:solidFill>
                            <a:srgbClr val="000000"/>
                          </a:solidFill>
                          <a:effectLst/>
                          <a:latin typeface="Supria Sans Cond Light" panose="020B0306030203050203" pitchFamily="34" charset="0"/>
                          <a:ea typeface="Calibri" panose="020F0502020204030204" pitchFamily="34" charset="0"/>
                        </a:rPr>
                        <a:t>0.68</a:t>
                      </a:r>
                      <a:endParaRPr lang="en-PH" sz="1400" b="1">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b="1">
                          <a:solidFill>
                            <a:srgbClr val="000000"/>
                          </a:solidFill>
                          <a:effectLst/>
                          <a:latin typeface="Supria Sans Cond Light" panose="020B0306030203050203" pitchFamily="34" charset="0"/>
                          <a:ea typeface="Calibri" panose="020F0502020204030204" pitchFamily="34" charset="0"/>
                        </a:rPr>
                        <a:t>0.841</a:t>
                      </a:r>
                      <a:endParaRPr lang="en-PH" sz="1400" b="1">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b="1">
                          <a:solidFill>
                            <a:srgbClr val="000000"/>
                          </a:solidFill>
                          <a:effectLst/>
                          <a:latin typeface="Supria Sans Cond Light" panose="020B0306030203050203" pitchFamily="34" charset="0"/>
                          <a:ea typeface="Calibri" panose="020F0502020204030204" pitchFamily="34" charset="0"/>
                        </a:rPr>
                        <a:t>0.837</a:t>
                      </a:r>
                      <a:endParaRPr lang="en-PH" sz="1400" b="1">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b="1" dirty="0">
                          <a:solidFill>
                            <a:srgbClr val="000000"/>
                          </a:solidFill>
                          <a:effectLst/>
                          <a:latin typeface="Supria Sans Cond Light" panose="020B0306030203050203" pitchFamily="34" charset="0"/>
                          <a:ea typeface="Calibri" panose="020F0502020204030204" pitchFamily="34" charset="0"/>
                        </a:rPr>
                        <a:t>0.838</a:t>
                      </a:r>
                      <a:endParaRPr lang="en-PH" sz="1400" b="1"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600"/>
                        </a:spcAft>
                      </a:pPr>
                      <a:r>
                        <a:rPr lang="en-PH" sz="1400" b="1" dirty="0">
                          <a:solidFill>
                            <a:srgbClr val="000000"/>
                          </a:solidFill>
                          <a:effectLst/>
                          <a:latin typeface="Supria Sans Cond Light" panose="020B0306030203050203" pitchFamily="34" charset="0"/>
                          <a:ea typeface="Calibri" panose="020F0502020204030204" pitchFamily="34" charset="0"/>
                        </a:rPr>
                        <a:t>0.738</a:t>
                      </a:r>
                      <a:endParaRPr lang="en-PH" sz="1400" b="1" dirty="0">
                        <a:effectLst/>
                        <a:latin typeface="Supria Sans Cond Light" panose="020B0306030203050203" pitchFamily="34" charset="0"/>
                        <a:ea typeface="Calibri" panose="020F0502020204030204" pitchFamily="34" charset="0"/>
                      </a:endParaRPr>
                    </a:p>
                  </a:txBody>
                  <a:tcPr marL="68580" marR="68580" marT="0" marB="0" anchor="ctr"/>
                </a:tc>
              </a:tr>
              <a:tr h="358679">
                <a:tc>
                  <a:txBody>
                    <a:bodyPr/>
                    <a:lstStyle/>
                    <a:p>
                      <a:pPr marL="0" marR="0" algn="ctr">
                        <a:spcBef>
                          <a:spcPts val="0"/>
                        </a:spcBef>
                        <a:spcAft>
                          <a:spcPts val="0"/>
                        </a:spcAft>
                      </a:pPr>
                      <a:r>
                        <a:rPr lang="en-US" sz="1400" dirty="0">
                          <a:effectLst/>
                          <a:latin typeface="Supria Sans Cond Light" panose="020B0306030203050203" pitchFamily="34" charset="0"/>
                        </a:rPr>
                        <a:t>KNN3</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solidFill>
                      <a:srgbClr val="42B29D"/>
                    </a:solidFill>
                  </a:tcP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0.706</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0.711</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0.707</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0.5288</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0.766</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0.763</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dirty="0">
                          <a:solidFill>
                            <a:srgbClr val="000000"/>
                          </a:solidFill>
                          <a:effectLst/>
                          <a:latin typeface="Supria Sans Cond Light" panose="020B0306030203050203" pitchFamily="34" charset="0"/>
                          <a:ea typeface="Calibri" panose="020F0502020204030204" pitchFamily="34" charset="0"/>
                        </a:rPr>
                        <a:t>0.763</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dirty="0">
                          <a:solidFill>
                            <a:srgbClr val="000000"/>
                          </a:solidFill>
                          <a:effectLst/>
                          <a:latin typeface="Supria Sans Cond Light" panose="020B0306030203050203" pitchFamily="34" charset="0"/>
                          <a:ea typeface="Calibri" panose="020F0502020204030204" pitchFamily="34" charset="0"/>
                        </a:rPr>
                        <a:t>0.62</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dirty="0">
                          <a:solidFill>
                            <a:srgbClr val="000000"/>
                          </a:solidFill>
                          <a:effectLst/>
                          <a:latin typeface="Supria Sans Cond Light" panose="020B0306030203050203" pitchFamily="34" charset="0"/>
                          <a:ea typeface="Calibri" panose="020F0502020204030204" pitchFamily="34" charset="0"/>
                        </a:rPr>
                        <a:t>0.771</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dirty="0">
                          <a:solidFill>
                            <a:srgbClr val="000000"/>
                          </a:solidFill>
                          <a:effectLst/>
                          <a:latin typeface="Supria Sans Cond Light" panose="020B0306030203050203" pitchFamily="34" charset="0"/>
                          <a:ea typeface="Calibri" panose="020F0502020204030204" pitchFamily="34" charset="0"/>
                        </a:rPr>
                        <a:t>0.768</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dirty="0">
                          <a:solidFill>
                            <a:srgbClr val="000000"/>
                          </a:solidFill>
                          <a:effectLst/>
                          <a:latin typeface="Supria Sans Cond Light" panose="020B0306030203050203" pitchFamily="34" charset="0"/>
                          <a:ea typeface="Calibri" panose="020F0502020204030204" pitchFamily="34" charset="0"/>
                        </a:rPr>
                        <a:t>0.768</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600"/>
                        </a:spcAft>
                      </a:pPr>
                      <a:r>
                        <a:rPr lang="en-PH" sz="1400">
                          <a:solidFill>
                            <a:srgbClr val="000000"/>
                          </a:solidFill>
                          <a:effectLst/>
                          <a:latin typeface="Supria Sans Cond Light" panose="020B0306030203050203" pitchFamily="34" charset="0"/>
                          <a:ea typeface="Calibri" panose="020F0502020204030204" pitchFamily="34" charset="0"/>
                        </a:rPr>
                        <a:t>0.6278</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r>
              <a:tr h="358679">
                <a:tc>
                  <a:txBody>
                    <a:bodyPr/>
                    <a:lstStyle/>
                    <a:p>
                      <a:pPr marL="0" marR="0" algn="ctr">
                        <a:spcBef>
                          <a:spcPts val="0"/>
                        </a:spcBef>
                        <a:spcAft>
                          <a:spcPts val="0"/>
                        </a:spcAft>
                      </a:pPr>
                      <a:r>
                        <a:rPr lang="en-US" sz="1400" dirty="0">
                          <a:effectLst/>
                          <a:latin typeface="Supria Sans Cond Light" panose="020B0306030203050203" pitchFamily="34" charset="0"/>
                        </a:rPr>
                        <a:t>KNN5</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solidFill>
                      <a:srgbClr val="42B29D"/>
                    </a:solidFill>
                  </a:tcP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0.682</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0.684</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0.681</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0.4818</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0.741</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0.736</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0.736</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0.5747</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0.746</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0.741</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0.74</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600"/>
                        </a:spcAft>
                      </a:pPr>
                      <a:r>
                        <a:rPr lang="en-PH" sz="1400">
                          <a:solidFill>
                            <a:srgbClr val="000000"/>
                          </a:solidFill>
                          <a:effectLst/>
                          <a:latin typeface="Supria Sans Cond Light" panose="020B0306030203050203" pitchFamily="34" charset="0"/>
                          <a:ea typeface="Calibri" panose="020F0502020204030204" pitchFamily="34" charset="0"/>
                        </a:rPr>
                        <a:t>0.5784</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r>
              <a:tr h="358679">
                <a:tc>
                  <a:txBody>
                    <a:bodyPr/>
                    <a:lstStyle/>
                    <a:p>
                      <a:pPr marL="0" marR="0" algn="ctr">
                        <a:spcBef>
                          <a:spcPts val="0"/>
                        </a:spcBef>
                        <a:spcAft>
                          <a:spcPts val="0"/>
                        </a:spcAft>
                      </a:pPr>
                      <a:r>
                        <a:rPr lang="en-US" sz="1400" dirty="0">
                          <a:effectLst/>
                          <a:latin typeface="Supria Sans Cond Light" panose="020B0306030203050203" pitchFamily="34" charset="0"/>
                        </a:rPr>
                        <a:t>KNN7</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solidFill>
                      <a:srgbClr val="42B29D"/>
                    </a:solidFill>
                  </a:tcP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0.666</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0.666</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0.662</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0.4498</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0.724</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0.72</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0.718</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0.5448</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0.732</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0.722</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0.722</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600"/>
                        </a:spcAft>
                      </a:pPr>
                      <a:r>
                        <a:rPr lang="en-PH" sz="1400">
                          <a:solidFill>
                            <a:srgbClr val="000000"/>
                          </a:solidFill>
                          <a:effectLst/>
                          <a:latin typeface="Supria Sans Cond Light" panose="020B0306030203050203" pitchFamily="34" charset="0"/>
                          <a:ea typeface="Calibri" panose="020F0502020204030204" pitchFamily="34" charset="0"/>
                        </a:rPr>
                        <a:t>0.5478</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r>
              <a:tr h="358679">
                <a:tc>
                  <a:txBody>
                    <a:bodyPr/>
                    <a:lstStyle/>
                    <a:p>
                      <a:pPr marL="0" marR="0" algn="ctr">
                        <a:spcBef>
                          <a:spcPts val="0"/>
                        </a:spcBef>
                        <a:spcAft>
                          <a:spcPts val="0"/>
                        </a:spcAft>
                      </a:pPr>
                      <a:r>
                        <a:rPr lang="en-US" sz="1400" dirty="0">
                          <a:effectLst/>
                          <a:latin typeface="Supria Sans Cond Light" panose="020B0306030203050203" pitchFamily="34" charset="0"/>
                        </a:rPr>
                        <a:t>NB</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solidFill>
                      <a:srgbClr val="42B29D"/>
                    </a:solidFill>
                  </a:tcP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0.662</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0.678</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0.669</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0.4728</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0.75</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0.738</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0.736</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0.583</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0.747</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0.732</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0.731</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600"/>
                        </a:spcAft>
                      </a:pPr>
                      <a:r>
                        <a:rPr lang="en-PH" sz="1400">
                          <a:solidFill>
                            <a:srgbClr val="000000"/>
                          </a:solidFill>
                          <a:effectLst/>
                          <a:latin typeface="Supria Sans Cond Light" panose="020B0306030203050203" pitchFamily="34" charset="0"/>
                          <a:ea typeface="Calibri" panose="020F0502020204030204" pitchFamily="34" charset="0"/>
                        </a:rPr>
                        <a:t>0.574</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r>
              <a:tr h="358679">
                <a:tc>
                  <a:txBody>
                    <a:bodyPr/>
                    <a:lstStyle/>
                    <a:p>
                      <a:pPr marL="0" marR="0" algn="ctr">
                        <a:spcBef>
                          <a:spcPts val="0"/>
                        </a:spcBef>
                        <a:spcAft>
                          <a:spcPts val="0"/>
                        </a:spcAft>
                      </a:pPr>
                      <a:r>
                        <a:rPr lang="en-US" sz="1400" dirty="0">
                          <a:effectLst/>
                          <a:latin typeface="Supria Sans Cond Light" panose="020B0306030203050203" pitchFamily="34" charset="0"/>
                        </a:rPr>
                        <a:t>BN</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solidFill>
                      <a:srgbClr val="42B29D"/>
                    </a:solidFill>
                  </a:tcP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0.666</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0.687</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0.667</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0.4691</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0.746</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0.737</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0.734</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0.5741</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0.754</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0.742</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0.741</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600"/>
                        </a:spcAft>
                      </a:pPr>
                      <a:r>
                        <a:rPr lang="en-PH" sz="1400" dirty="0">
                          <a:solidFill>
                            <a:srgbClr val="000000"/>
                          </a:solidFill>
                          <a:effectLst/>
                          <a:latin typeface="Supria Sans Cond Light" panose="020B0306030203050203" pitchFamily="34" charset="0"/>
                          <a:ea typeface="Calibri" panose="020F0502020204030204" pitchFamily="34" charset="0"/>
                        </a:rPr>
                        <a:t>0.5862</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tc>
              </a:tr>
            </a:tbl>
          </a:graphicData>
        </a:graphic>
      </p:graphicFrame>
    </p:spTree>
    <p:extLst>
      <p:ext uri="{BB962C8B-B14F-4D97-AF65-F5344CB8AC3E}">
        <p14:creationId xmlns:p14="http://schemas.microsoft.com/office/powerpoint/2010/main" val="3889168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42B2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Results and Observations</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Evaluation of Features (Mario Features – Ruby Dataset)</a:t>
            </a:r>
            <a:endParaRPr lang="en-PH" sz="3600" dirty="0">
              <a:latin typeface="Supria Sans Cond Bold" panose="020B080603020305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081792747"/>
              </p:ext>
            </p:extLst>
          </p:nvPr>
        </p:nvGraphicFramePr>
        <p:xfrm>
          <a:off x="457199" y="1634833"/>
          <a:ext cx="11291459" cy="3228111"/>
        </p:xfrm>
        <a:graphic>
          <a:graphicData uri="http://schemas.openxmlformats.org/drawingml/2006/table">
            <a:tbl>
              <a:tblPr firstRow="1" firstCol="1" bandRow="1">
                <a:tableStyleId>{5C22544A-7EE6-4342-B048-85BDC9FD1C3A}</a:tableStyleId>
              </a:tblPr>
              <a:tblGrid>
                <a:gridCol w="896542"/>
                <a:gridCol w="867184"/>
                <a:gridCol w="867184"/>
                <a:gridCol w="878476"/>
                <a:gridCol w="878476"/>
                <a:gridCol w="867184"/>
                <a:gridCol w="867184"/>
                <a:gridCol w="867184"/>
                <a:gridCol w="867184"/>
                <a:gridCol w="867184"/>
                <a:gridCol w="867184"/>
                <a:gridCol w="867184"/>
                <a:gridCol w="833309"/>
              </a:tblGrid>
              <a:tr h="358679">
                <a:tc rowSpan="2">
                  <a:txBody>
                    <a:bodyPr/>
                    <a:lstStyle/>
                    <a:p>
                      <a:pPr marL="0" marR="0" algn="just">
                        <a:spcBef>
                          <a:spcPts val="0"/>
                        </a:spcBef>
                        <a:spcAft>
                          <a:spcPts val="0"/>
                        </a:spcAft>
                      </a:pPr>
                      <a:r>
                        <a:rPr lang="en-US" sz="1400" dirty="0">
                          <a:effectLst/>
                          <a:latin typeface="Supria Sans Cond Light" panose="020B0306030203050203" pitchFamily="34" charset="0"/>
                        </a:rPr>
                        <a:t> </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solidFill>
                      <a:srgbClr val="42B29D"/>
                    </a:solidFill>
                  </a:tcPr>
                </a:tc>
                <a:tc gridSpan="4">
                  <a:txBody>
                    <a:bodyPr/>
                    <a:lstStyle/>
                    <a:p>
                      <a:pPr marL="0" marR="0" algn="ctr">
                        <a:spcBef>
                          <a:spcPts val="0"/>
                        </a:spcBef>
                        <a:spcAft>
                          <a:spcPts val="0"/>
                        </a:spcAft>
                      </a:pPr>
                      <a:r>
                        <a:rPr lang="en-US" sz="1400" dirty="0">
                          <a:effectLst/>
                          <a:latin typeface="Supria Sans Cond Light" panose="020B0306030203050203" pitchFamily="34" charset="0"/>
                        </a:rPr>
                        <a:t>10%</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solidFill>
                      <a:srgbClr val="42B29D"/>
                    </a:solidFill>
                  </a:tcPr>
                </a:tc>
                <a:tc hMerge="1">
                  <a:txBody>
                    <a:bodyPr/>
                    <a:lstStyle/>
                    <a:p>
                      <a:endParaRPr lang="en-PH"/>
                    </a:p>
                  </a:txBody>
                  <a:tcPr/>
                </a:tc>
                <a:tc hMerge="1">
                  <a:txBody>
                    <a:bodyPr/>
                    <a:lstStyle/>
                    <a:p>
                      <a:endParaRPr lang="en-PH"/>
                    </a:p>
                  </a:txBody>
                  <a:tcPr/>
                </a:tc>
                <a:tc hMerge="1">
                  <a:txBody>
                    <a:bodyPr/>
                    <a:lstStyle/>
                    <a:p>
                      <a:endParaRPr lang="en-PH"/>
                    </a:p>
                  </a:txBody>
                  <a:tcPr/>
                </a:tc>
                <a:tc gridSpan="4">
                  <a:txBody>
                    <a:bodyPr/>
                    <a:lstStyle/>
                    <a:p>
                      <a:pPr marL="0" marR="0" algn="ctr">
                        <a:spcBef>
                          <a:spcPts val="0"/>
                        </a:spcBef>
                        <a:spcAft>
                          <a:spcPts val="0"/>
                        </a:spcAft>
                      </a:pPr>
                      <a:r>
                        <a:rPr lang="en-US" sz="1400" dirty="0">
                          <a:effectLst/>
                          <a:latin typeface="Supria Sans Cond Light" panose="020B0306030203050203" pitchFamily="34" charset="0"/>
                        </a:rPr>
                        <a:t>20%</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solidFill>
                      <a:srgbClr val="42B29D"/>
                    </a:solidFill>
                  </a:tcPr>
                </a:tc>
                <a:tc hMerge="1">
                  <a:txBody>
                    <a:bodyPr/>
                    <a:lstStyle/>
                    <a:p>
                      <a:endParaRPr lang="en-PH"/>
                    </a:p>
                  </a:txBody>
                  <a:tcPr/>
                </a:tc>
                <a:tc hMerge="1">
                  <a:txBody>
                    <a:bodyPr/>
                    <a:lstStyle/>
                    <a:p>
                      <a:endParaRPr lang="en-PH"/>
                    </a:p>
                  </a:txBody>
                  <a:tcPr/>
                </a:tc>
                <a:tc hMerge="1">
                  <a:txBody>
                    <a:bodyPr/>
                    <a:lstStyle/>
                    <a:p>
                      <a:endParaRPr lang="en-PH"/>
                    </a:p>
                  </a:txBody>
                  <a:tcPr/>
                </a:tc>
                <a:tc gridSpan="4">
                  <a:txBody>
                    <a:bodyPr/>
                    <a:lstStyle/>
                    <a:p>
                      <a:pPr marL="0" marR="0" algn="ctr">
                        <a:spcBef>
                          <a:spcPts val="0"/>
                        </a:spcBef>
                        <a:spcAft>
                          <a:spcPts val="600"/>
                        </a:spcAft>
                      </a:pPr>
                      <a:r>
                        <a:rPr lang="en-US" sz="1400" dirty="0">
                          <a:effectLst/>
                          <a:latin typeface="Supria Sans Cond Light" panose="020B0306030203050203" pitchFamily="34" charset="0"/>
                        </a:rPr>
                        <a:t>30%</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solidFill>
                      <a:srgbClr val="42B29D"/>
                    </a:solidFill>
                  </a:tcPr>
                </a:tc>
                <a:tc hMerge="1">
                  <a:txBody>
                    <a:bodyPr/>
                    <a:lstStyle/>
                    <a:p>
                      <a:endParaRPr lang="en-PH"/>
                    </a:p>
                  </a:txBody>
                  <a:tcPr/>
                </a:tc>
                <a:tc hMerge="1">
                  <a:txBody>
                    <a:bodyPr/>
                    <a:lstStyle/>
                    <a:p>
                      <a:endParaRPr lang="en-PH"/>
                    </a:p>
                  </a:txBody>
                  <a:tcPr/>
                </a:tc>
                <a:tc hMerge="1">
                  <a:txBody>
                    <a:bodyPr/>
                    <a:lstStyle/>
                    <a:p>
                      <a:endParaRPr lang="en-PH"/>
                    </a:p>
                  </a:txBody>
                  <a:tcPr/>
                </a:tc>
              </a:tr>
              <a:tr h="358679">
                <a:tc vMerge="1">
                  <a:txBody>
                    <a:bodyPr/>
                    <a:lstStyle/>
                    <a:p>
                      <a:endParaRPr lang="en-PH"/>
                    </a:p>
                  </a:txBody>
                  <a:tcPr/>
                </a:tc>
                <a:tc>
                  <a:txBody>
                    <a:bodyPr/>
                    <a:lstStyle/>
                    <a:p>
                      <a:pPr marL="0" marR="0" algn="ctr">
                        <a:spcBef>
                          <a:spcPts val="0"/>
                        </a:spcBef>
                        <a:spcAft>
                          <a:spcPts val="0"/>
                        </a:spcAft>
                      </a:pPr>
                      <a:r>
                        <a:rPr lang="en-US" sz="1400" dirty="0">
                          <a:effectLst/>
                          <a:latin typeface="Supria Sans Cond Light" panose="020B0306030203050203" pitchFamily="34" charset="0"/>
                        </a:rPr>
                        <a:t>P</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1400">
                          <a:effectLst/>
                          <a:latin typeface="Supria Sans Cond Light" panose="020B0306030203050203" pitchFamily="34" charset="0"/>
                        </a:rPr>
                        <a:t>R</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1400">
                          <a:effectLst/>
                          <a:latin typeface="Supria Sans Cond Light" panose="020B0306030203050203" pitchFamily="34" charset="0"/>
                        </a:rPr>
                        <a:t>FM</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1400">
                          <a:effectLst/>
                          <a:latin typeface="Supria Sans Cond Light" panose="020B0306030203050203" pitchFamily="34" charset="0"/>
                        </a:rPr>
                        <a:t>K</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1400">
                          <a:effectLst/>
                          <a:latin typeface="Supria Sans Cond Light" panose="020B0306030203050203" pitchFamily="34" charset="0"/>
                        </a:rPr>
                        <a:t>P</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1400">
                          <a:effectLst/>
                          <a:latin typeface="Supria Sans Cond Light" panose="020B0306030203050203" pitchFamily="34" charset="0"/>
                        </a:rPr>
                        <a:t>R</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1400">
                          <a:effectLst/>
                          <a:latin typeface="Supria Sans Cond Light" panose="020B0306030203050203" pitchFamily="34" charset="0"/>
                        </a:rPr>
                        <a:t>FM</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1400">
                          <a:effectLst/>
                          <a:latin typeface="Supria Sans Cond Light" panose="020B0306030203050203" pitchFamily="34" charset="0"/>
                        </a:rPr>
                        <a:t>K</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1400">
                          <a:effectLst/>
                          <a:latin typeface="Supria Sans Cond Light" panose="020B0306030203050203" pitchFamily="34" charset="0"/>
                        </a:rPr>
                        <a:t>P</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1400">
                          <a:effectLst/>
                          <a:latin typeface="Supria Sans Cond Light" panose="020B0306030203050203" pitchFamily="34" charset="0"/>
                        </a:rPr>
                        <a:t>R</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1400">
                          <a:effectLst/>
                          <a:latin typeface="Supria Sans Cond Light" panose="020B0306030203050203" pitchFamily="34" charset="0"/>
                        </a:rPr>
                        <a:t>FM</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600"/>
                        </a:spcAft>
                      </a:pPr>
                      <a:r>
                        <a:rPr lang="en-US" sz="1400">
                          <a:effectLst/>
                          <a:latin typeface="Supria Sans Cond Light" panose="020B0306030203050203" pitchFamily="34" charset="0"/>
                        </a:rPr>
                        <a:t>K</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r>
              <a:tr h="358679">
                <a:tc>
                  <a:txBody>
                    <a:bodyPr/>
                    <a:lstStyle/>
                    <a:p>
                      <a:pPr marL="0" marR="0" algn="ctr">
                        <a:spcBef>
                          <a:spcPts val="0"/>
                        </a:spcBef>
                        <a:spcAft>
                          <a:spcPts val="0"/>
                        </a:spcAft>
                      </a:pPr>
                      <a:r>
                        <a:rPr lang="en-US" sz="1400" dirty="0">
                          <a:effectLst/>
                          <a:latin typeface="Supria Sans Cond Light" panose="020B0306030203050203" pitchFamily="34" charset="0"/>
                        </a:rPr>
                        <a:t>J48</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solidFill>
                      <a:srgbClr val="42B29D"/>
                    </a:solidFill>
                  </a:tcPr>
                </a:tc>
                <a:tc>
                  <a:txBody>
                    <a:bodyPr/>
                    <a:lstStyle/>
                    <a:p>
                      <a:pPr marL="0" marR="0" algn="ctr">
                        <a:spcBef>
                          <a:spcPts val="0"/>
                        </a:spcBef>
                        <a:spcAft>
                          <a:spcPts val="0"/>
                        </a:spcAft>
                      </a:pPr>
                      <a:r>
                        <a:rPr lang="en-PH" sz="1400" dirty="0">
                          <a:solidFill>
                            <a:srgbClr val="000000"/>
                          </a:solidFill>
                          <a:effectLst/>
                          <a:latin typeface="Supria Sans Cond Light" panose="020B0306030203050203" pitchFamily="34" charset="0"/>
                          <a:ea typeface="Calibri" panose="020F0502020204030204" pitchFamily="34" charset="0"/>
                        </a:rPr>
                        <a:t>0.892</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0.898</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0.893</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0.8255</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0.872</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0.874</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0.872</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0.7858</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0.906</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0.909</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0.907</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600"/>
                        </a:spcAft>
                      </a:pPr>
                      <a:r>
                        <a:rPr lang="en-PH" sz="1400">
                          <a:solidFill>
                            <a:srgbClr val="000000"/>
                          </a:solidFill>
                          <a:effectLst/>
                          <a:latin typeface="Supria Sans Cond Light" panose="020B0306030203050203" pitchFamily="34" charset="0"/>
                          <a:ea typeface="Calibri" panose="020F0502020204030204" pitchFamily="34" charset="0"/>
                        </a:rPr>
                        <a:t>0.8455</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r>
              <a:tr h="358679">
                <a:tc>
                  <a:txBody>
                    <a:bodyPr/>
                    <a:lstStyle/>
                    <a:p>
                      <a:pPr marL="0" marR="0" algn="ctr">
                        <a:spcBef>
                          <a:spcPts val="0"/>
                        </a:spcBef>
                        <a:spcAft>
                          <a:spcPts val="0"/>
                        </a:spcAft>
                      </a:pPr>
                      <a:r>
                        <a:rPr lang="en-US" sz="1400" dirty="0">
                          <a:effectLst/>
                          <a:latin typeface="Supria Sans Cond Light" panose="020B0306030203050203" pitchFamily="34" charset="0"/>
                        </a:rPr>
                        <a:t>RF</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solidFill>
                      <a:srgbClr val="42B29D"/>
                    </a:solidFill>
                  </a:tcPr>
                </a:tc>
                <a:tc>
                  <a:txBody>
                    <a:bodyPr/>
                    <a:lstStyle/>
                    <a:p>
                      <a:pPr marL="0" marR="0" algn="ctr">
                        <a:spcBef>
                          <a:spcPts val="0"/>
                        </a:spcBef>
                        <a:spcAft>
                          <a:spcPts val="0"/>
                        </a:spcAft>
                      </a:pPr>
                      <a:r>
                        <a:rPr lang="en-PH" sz="1400" b="1" dirty="0">
                          <a:solidFill>
                            <a:srgbClr val="000000"/>
                          </a:solidFill>
                          <a:effectLst/>
                          <a:latin typeface="Supria Sans Cond Light" panose="020B0306030203050203" pitchFamily="34" charset="0"/>
                          <a:ea typeface="Calibri" panose="020F0502020204030204" pitchFamily="34" charset="0"/>
                        </a:rPr>
                        <a:t>0.917</a:t>
                      </a:r>
                      <a:endParaRPr lang="en-PH" sz="1400" b="1"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b="1">
                          <a:solidFill>
                            <a:srgbClr val="000000"/>
                          </a:solidFill>
                          <a:effectLst/>
                          <a:latin typeface="Supria Sans Cond Light" panose="020B0306030203050203" pitchFamily="34" charset="0"/>
                          <a:ea typeface="Calibri" panose="020F0502020204030204" pitchFamily="34" charset="0"/>
                        </a:rPr>
                        <a:t>0.918</a:t>
                      </a:r>
                      <a:endParaRPr lang="en-PH" sz="1400" b="1">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b="1" dirty="0">
                          <a:solidFill>
                            <a:srgbClr val="000000"/>
                          </a:solidFill>
                          <a:effectLst/>
                          <a:latin typeface="Supria Sans Cond Light" panose="020B0306030203050203" pitchFamily="34" charset="0"/>
                          <a:ea typeface="Calibri" panose="020F0502020204030204" pitchFamily="34" charset="0"/>
                        </a:rPr>
                        <a:t>0.917</a:t>
                      </a:r>
                      <a:endParaRPr lang="en-PH" sz="1400" b="1"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b="1" dirty="0">
                          <a:solidFill>
                            <a:srgbClr val="000000"/>
                          </a:solidFill>
                          <a:effectLst/>
                          <a:latin typeface="Supria Sans Cond Light" panose="020B0306030203050203" pitchFamily="34" charset="0"/>
                          <a:ea typeface="Calibri" panose="020F0502020204030204" pitchFamily="34" charset="0"/>
                        </a:rPr>
                        <a:t>0.8607</a:t>
                      </a:r>
                      <a:endParaRPr lang="en-PH" sz="1400" b="1"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b="1" dirty="0">
                          <a:solidFill>
                            <a:srgbClr val="000000"/>
                          </a:solidFill>
                          <a:effectLst/>
                          <a:latin typeface="Supria Sans Cond Light" panose="020B0306030203050203" pitchFamily="34" charset="0"/>
                          <a:ea typeface="Calibri" panose="020F0502020204030204" pitchFamily="34" charset="0"/>
                        </a:rPr>
                        <a:t>0.895</a:t>
                      </a:r>
                      <a:endParaRPr lang="en-PH" sz="1400" b="1"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b="1" dirty="0">
                          <a:solidFill>
                            <a:srgbClr val="000000"/>
                          </a:solidFill>
                          <a:effectLst/>
                          <a:latin typeface="Supria Sans Cond Light" panose="020B0306030203050203" pitchFamily="34" charset="0"/>
                          <a:ea typeface="Calibri" panose="020F0502020204030204" pitchFamily="34" charset="0"/>
                        </a:rPr>
                        <a:t>0.895</a:t>
                      </a:r>
                      <a:endParaRPr lang="en-PH" sz="1400" b="1"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b="1" dirty="0">
                          <a:solidFill>
                            <a:srgbClr val="000000"/>
                          </a:solidFill>
                          <a:effectLst/>
                          <a:latin typeface="Supria Sans Cond Light" panose="020B0306030203050203" pitchFamily="34" charset="0"/>
                          <a:ea typeface="Calibri" panose="020F0502020204030204" pitchFamily="34" charset="0"/>
                        </a:rPr>
                        <a:t>0.895</a:t>
                      </a:r>
                      <a:endParaRPr lang="en-PH" sz="1400" b="1"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b="1" dirty="0">
                          <a:solidFill>
                            <a:srgbClr val="000000"/>
                          </a:solidFill>
                          <a:effectLst/>
                          <a:latin typeface="Supria Sans Cond Light" panose="020B0306030203050203" pitchFamily="34" charset="0"/>
                          <a:ea typeface="Calibri" panose="020F0502020204030204" pitchFamily="34" charset="0"/>
                        </a:rPr>
                        <a:t>0.8223</a:t>
                      </a:r>
                      <a:endParaRPr lang="en-PH" sz="1400" b="1"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b="1" dirty="0">
                          <a:solidFill>
                            <a:srgbClr val="000000"/>
                          </a:solidFill>
                          <a:effectLst/>
                          <a:latin typeface="Supria Sans Cond Light" panose="020B0306030203050203" pitchFamily="34" charset="0"/>
                          <a:ea typeface="Calibri" panose="020F0502020204030204" pitchFamily="34" charset="0"/>
                        </a:rPr>
                        <a:t>0.939</a:t>
                      </a:r>
                      <a:endParaRPr lang="en-PH" sz="1400" b="1"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b="1" dirty="0">
                          <a:solidFill>
                            <a:srgbClr val="000000"/>
                          </a:solidFill>
                          <a:effectLst/>
                          <a:latin typeface="Supria Sans Cond Light" panose="020B0306030203050203" pitchFamily="34" charset="0"/>
                          <a:ea typeface="Calibri" panose="020F0502020204030204" pitchFamily="34" charset="0"/>
                        </a:rPr>
                        <a:t>0.939</a:t>
                      </a:r>
                      <a:endParaRPr lang="en-PH" sz="1400" b="1"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b="1" dirty="0">
                          <a:solidFill>
                            <a:srgbClr val="000000"/>
                          </a:solidFill>
                          <a:effectLst/>
                          <a:latin typeface="Supria Sans Cond Light" panose="020B0306030203050203" pitchFamily="34" charset="0"/>
                          <a:ea typeface="Calibri" panose="020F0502020204030204" pitchFamily="34" charset="0"/>
                        </a:rPr>
                        <a:t>0.938</a:t>
                      </a:r>
                      <a:endParaRPr lang="en-PH" sz="1400" b="1"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600"/>
                        </a:spcAft>
                      </a:pPr>
                      <a:r>
                        <a:rPr lang="en-PH" sz="1400" b="1" dirty="0">
                          <a:solidFill>
                            <a:srgbClr val="000000"/>
                          </a:solidFill>
                          <a:effectLst/>
                          <a:latin typeface="Supria Sans Cond Light" panose="020B0306030203050203" pitchFamily="34" charset="0"/>
                          <a:ea typeface="Calibri" panose="020F0502020204030204" pitchFamily="34" charset="0"/>
                        </a:rPr>
                        <a:t>0.8968</a:t>
                      </a:r>
                      <a:endParaRPr lang="en-PH" sz="1400" b="1" dirty="0">
                        <a:effectLst/>
                        <a:latin typeface="Supria Sans Cond Light" panose="020B0306030203050203" pitchFamily="34" charset="0"/>
                        <a:ea typeface="Calibri" panose="020F0502020204030204" pitchFamily="34" charset="0"/>
                      </a:endParaRPr>
                    </a:p>
                  </a:txBody>
                  <a:tcPr marL="68580" marR="68580" marT="0" marB="0" anchor="ctr"/>
                </a:tc>
              </a:tr>
              <a:tr h="358679">
                <a:tc>
                  <a:txBody>
                    <a:bodyPr/>
                    <a:lstStyle/>
                    <a:p>
                      <a:pPr marL="0" marR="0" algn="ctr">
                        <a:spcBef>
                          <a:spcPts val="0"/>
                        </a:spcBef>
                        <a:spcAft>
                          <a:spcPts val="0"/>
                        </a:spcAft>
                      </a:pPr>
                      <a:r>
                        <a:rPr lang="en-US" sz="1400" dirty="0">
                          <a:effectLst/>
                          <a:latin typeface="Supria Sans Cond Light" panose="020B0306030203050203" pitchFamily="34" charset="0"/>
                        </a:rPr>
                        <a:t>KNN3</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solidFill>
                      <a:srgbClr val="42B29D"/>
                    </a:solidFill>
                  </a:tcP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0.89</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0.891</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0.89</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dirty="0">
                          <a:solidFill>
                            <a:srgbClr val="000000"/>
                          </a:solidFill>
                          <a:effectLst/>
                          <a:latin typeface="Supria Sans Cond Light" panose="020B0306030203050203" pitchFamily="34" charset="0"/>
                          <a:ea typeface="Calibri" panose="020F0502020204030204" pitchFamily="34" charset="0"/>
                        </a:rPr>
                        <a:t>0.8154</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0.881</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0.882</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0.88</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0.7987</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0.912</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0.912</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0.911</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600"/>
                        </a:spcAft>
                      </a:pPr>
                      <a:r>
                        <a:rPr lang="en-PH" sz="1400">
                          <a:solidFill>
                            <a:srgbClr val="000000"/>
                          </a:solidFill>
                          <a:effectLst/>
                          <a:latin typeface="Supria Sans Cond Light" panose="020B0306030203050203" pitchFamily="34" charset="0"/>
                          <a:ea typeface="Calibri" panose="020F0502020204030204" pitchFamily="34" charset="0"/>
                        </a:rPr>
                        <a:t>0.8496</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r>
              <a:tr h="358679">
                <a:tc>
                  <a:txBody>
                    <a:bodyPr/>
                    <a:lstStyle/>
                    <a:p>
                      <a:pPr marL="0" marR="0" algn="ctr">
                        <a:spcBef>
                          <a:spcPts val="0"/>
                        </a:spcBef>
                        <a:spcAft>
                          <a:spcPts val="0"/>
                        </a:spcAft>
                      </a:pPr>
                      <a:r>
                        <a:rPr lang="en-US" sz="1400" dirty="0">
                          <a:effectLst/>
                          <a:latin typeface="Supria Sans Cond Light" panose="020B0306030203050203" pitchFamily="34" charset="0"/>
                        </a:rPr>
                        <a:t>KNN5</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solidFill>
                      <a:srgbClr val="42B29D"/>
                    </a:solidFill>
                  </a:tcP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0.88</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0.883</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0.88</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0.8003</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0.871</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0.872</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0.869</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0.7811</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0.898</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0.901</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0.898</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600"/>
                        </a:spcAft>
                      </a:pPr>
                      <a:r>
                        <a:rPr lang="en-PH" sz="1400">
                          <a:solidFill>
                            <a:srgbClr val="000000"/>
                          </a:solidFill>
                          <a:effectLst/>
                          <a:latin typeface="Supria Sans Cond Light" panose="020B0306030203050203" pitchFamily="34" charset="0"/>
                          <a:ea typeface="Calibri" panose="020F0502020204030204" pitchFamily="34" charset="0"/>
                        </a:rPr>
                        <a:t>0.8306</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r>
              <a:tr h="358679">
                <a:tc>
                  <a:txBody>
                    <a:bodyPr/>
                    <a:lstStyle/>
                    <a:p>
                      <a:pPr marL="0" marR="0" algn="ctr">
                        <a:spcBef>
                          <a:spcPts val="0"/>
                        </a:spcBef>
                        <a:spcAft>
                          <a:spcPts val="0"/>
                        </a:spcAft>
                      </a:pPr>
                      <a:r>
                        <a:rPr lang="en-US" sz="1400" dirty="0">
                          <a:effectLst/>
                          <a:latin typeface="Supria Sans Cond Light" panose="020B0306030203050203" pitchFamily="34" charset="0"/>
                        </a:rPr>
                        <a:t>KNN7</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solidFill>
                      <a:srgbClr val="42B29D"/>
                    </a:solidFill>
                  </a:tcP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0.859</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0.864</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0.861</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0.7694</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0.85</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0.855</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0.851</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0.751</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0.876</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0.88</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0.877</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600"/>
                        </a:spcAft>
                      </a:pPr>
                      <a:r>
                        <a:rPr lang="en-PH" sz="1400">
                          <a:solidFill>
                            <a:srgbClr val="000000"/>
                          </a:solidFill>
                          <a:effectLst/>
                          <a:latin typeface="Supria Sans Cond Light" panose="020B0306030203050203" pitchFamily="34" charset="0"/>
                          <a:ea typeface="Calibri" panose="020F0502020204030204" pitchFamily="34" charset="0"/>
                        </a:rPr>
                        <a:t>0.794</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r>
              <a:tr h="358679">
                <a:tc>
                  <a:txBody>
                    <a:bodyPr/>
                    <a:lstStyle/>
                    <a:p>
                      <a:pPr marL="0" marR="0" algn="ctr">
                        <a:spcBef>
                          <a:spcPts val="0"/>
                        </a:spcBef>
                        <a:spcAft>
                          <a:spcPts val="0"/>
                        </a:spcAft>
                      </a:pPr>
                      <a:r>
                        <a:rPr lang="en-US" sz="1400" dirty="0">
                          <a:effectLst/>
                          <a:latin typeface="Supria Sans Cond Light" panose="020B0306030203050203" pitchFamily="34" charset="0"/>
                        </a:rPr>
                        <a:t>NB</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solidFill>
                      <a:srgbClr val="42B29D"/>
                    </a:solidFill>
                  </a:tcP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0.841</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0.843</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0.841</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0.732</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0.831</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0.817</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0.822</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0.6973</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0.877</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0.866</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0.87</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600"/>
                        </a:spcAft>
                      </a:pPr>
                      <a:r>
                        <a:rPr lang="en-PH" sz="1400">
                          <a:solidFill>
                            <a:srgbClr val="000000"/>
                          </a:solidFill>
                          <a:effectLst/>
                          <a:latin typeface="Supria Sans Cond Light" panose="020B0306030203050203" pitchFamily="34" charset="0"/>
                          <a:ea typeface="Calibri" panose="020F0502020204030204" pitchFamily="34" charset="0"/>
                        </a:rPr>
                        <a:t>0.7789</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r>
              <a:tr h="358679">
                <a:tc>
                  <a:txBody>
                    <a:bodyPr/>
                    <a:lstStyle/>
                    <a:p>
                      <a:pPr marL="0" marR="0" algn="ctr">
                        <a:spcBef>
                          <a:spcPts val="0"/>
                        </a:spcBef>
                        <a:spcAft>
                          <a:spcPts val="0"/>
                        </a:spcAft>
                      </a:pPr>
                      <a:r>
                        <a:rPr lang="en-US" sz="1400" dirty="0">
                          <a:effectLst/>
                          <a:latin typeface="Supria Sans Cond Light" panose="020B0306030203050203" pitchFamily="34" charset="0"/>
                        </a:rPr>
                        <a:t>BN</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solidFill>
                      <a:srgbClr val="42B29D"/>
                    </a:solidFill>
                  </a:tcP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0.845</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0.847</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0.844</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0.738</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0.826</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0.82</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0.821</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0.699</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0.875</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0.867</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PH" sz="1400">
                          <a:solidFill>
                            <a:srgbClr val="000000"/>
                          </a:solidFill>
                          <a:effectLst/>
                          <a:latin typeface="Supria Sans Cond Light" panose="020B0306030203050203" pitchFamily="34" charset="0"/>
                          <a:ea typeface="Calibri" panose="020F0502020204030204" pitchFamily="34" charset="0"/>
                        </a:rPr>
                        <a:t>0.87</a:t>
                      </a:r>
                      <a:endParaRPr lang="en-PH" sz="1400">
                        <a:effectLst/>
                        <a:latin typeface="Supria Sans Cond Light" panose="020B0306030203050203" pitchFamily="34" charset="0"/>
                        <a:ea typeface="Calibri" panose="020F0502020204030204" pitchFamily="34" charset="0"/>
                      </a:endParaRPr>
                    </a:p>
                  </a:txBody>
                  <a:tcPr marL="68580" marR="68580" marT="0" marB="0" anchor="ctr"/>
                </a:tc>
                <a:tc>
                  <a:txBody>
                    <a:bodyPr/>
                    <a:lstStyle/>
                    <a:p>
                      <a:pPr marL="0" marR="0" algn="ctr">
                        <a:spcBef>
                          <a:spcPts val="0"/>
                        </a:spcBef>
                        <a:spcAft>
                          <a:spcPts val="600"/>
                        </a:spcAft>
                      </a:pPr>
                      <a:r>
                        <a:rPr lang="en-PH" sz="1400" dirty="0">
                          <a:solidFill>
                            <a:srgbClr val="000000"/>
                          </a:solidFill>
                          <a:effectLst/>
                          <a:latin typeface="Supria Sans Cond Light" panose="020B0306030203050203" pitchFamily="34" charset="0"/>
                          <a:ea typeface="Calibri" panose="020F0502020204030204" pitchFamily="34" charset="0"/>
                        </a:rPr>
                        <a:t>0.7793</a:t>
                      </a:r>
                      <a:endParaRPr lang="en-PH" sz="1400" dirty="0">
                        <a:effectLst/>
                        <a:latin typeface="Supria Sans Cond Light" panose="020B0306030203050203" pitchFamily="34" charset="0"/>
                        <a:ea typeface="Calibri" panose="020F0502020204030204" pitchFamily="34" charset="0"/>
                      </a:endParaRPr>
                    </a:p>
                  </a:txBody>
                  <a:tcPr marL="68580" marR="68580" marT="0" marB="0" anchor="ctr"/>
                </a:tc>
              </a:tr>
            </a:tbl>
          </a:graphicData>
        </a:graphic>
      </p:graphicFrame>
    </p:spTree>
    <p:extLst>
      <p:ext uri="{BB962C8B-B14F-4D97-AF65-F5344CB8AC3E}">
        <p14:creationId xmlns:p14="http://schemas.microsoft.com/office/powerpoint/2010/main" val="1124025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42B2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Results and Observations</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Evaluation of Features - Methodology</a:t>
            </a:r>
            <a:endParaRPr lang="en-PH" sz="3600" dirty="0">
              <a:latin typeface="Supria Sans Cond Bold" panose="020B08060302030502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8821535"/>
              </p:ext>
            </p:extLst>
          </p:nvPr>
        </p:nvGraphicFramePr>
        <p:xfrm>
          <a:off x="369452" y="1704110"/>
          <a:ext cx="5574148" cy="3108960"/>
        </p:xfrm>
        <a:graphic>
          <a:graphicData uri="http://schemas.openxmlformats.org/drawingml/2006/table">
            <a:tbl>
              <a:tblPr firstRow="1" bandRow="1">
                <a:tableStyleId>{5C22544A-7EE6-4342-B048-85BDC9FD1C3A}</a:tableStyleId>
              </a:tblPr>
              <a:tblGrid>
                <a:gridCol w="2787074"/>
                <a:gridCol w="2787074"/>
              </a:tblGrid>
              <a:tr h="337588">
                <a:tc gridSpan="2">
                  <a:txBody>
                    <a:bodyPr/>
                    <a:lstStyle/>
                    <a:p>
                      <a:pPr algn="ctr"/>
                      <a:r>
                        <a:rPr lang="en-PH" dirty="0" smtClean="0">
                          <a:latin typeface="Supria Sans Cond Bold" panose="020B0806030203050203" pitchFamily="34" charset="0"/>
                        </a:rPr>
                        <a:t>Ruby Dataset</a:t>
                      </a:r>
                      <a:endParaRPr lang="en-PH" dirty="0">
                        <a:latin typeface="Supria Sans Cond Bold" panose="020B0806030203050203" pitchFamily="34" charset="0"/>
                      </a:endParaRPr>
                    </a:p>
                  </a:txBody>
                  <a:tcPr>
                    <a:solidFill>
                      <a:srgbClr val="42B29D"/>
                    </a:solidFill>
                  </a:tcPr>
                </a:tc>
                <a:tc hMerge="1">
                  <a:txBody>
                    <a:bodyPr/>
                    <a:lstStyle/>
                    <a:p>
                      <a:pPr algn="ctr"/>
                      <a:endParaRPr lang="en-PH" dirty="0">
                        <a:latin typeface="Supria Sans Cond Bold" panose="020B0806030203050203" pitchFamily="34" charset="0"/>
                      </a:endParaRPr>
                    </a:p>
                  </a:txBody>
                  <a:tcPr>
                    <a:solidFill>
                      <a:srgbClr val="42B29D"/>
                    </a:solidFill>
                  </a:tcPr>
                </a:tc>
              </a:tr>
              <a:tr h="343988">
                <a:tc>
                  <a:txBody>
                    <a:bodyPr/>
                    <a:lstStyle/>
                    <a:p>
                      <a:pPr algn="ctr"/>
                      <a:r>
                        <a:rPr lang="en-PH" dirty="0" smtClean="0">
                          <a:solidFill>
                            <a:schemeClr val="bg1"/>
                          </a:solidFill>
                          <a:latin typeface="Supria Sans Cond Bold" panose="020B0806030203050203" pitchFamily="34" charset="0"/>
                        </a:rPr>
                        <a:t>Category</a:t>
                      </a:r>
                      <a:endParaRPr lang="en-PH" dirty="0">
                        <a:solidFill>
                          <a:schemeClr val="bg1"/>
                        </a:solidFill>
                        <a:latin typeface="Supria Sans Cond Bold" panose="020B0806030203050203" pitchFamily="34" charset="0"/>
                      </a:endParaRPr>
                    </a:p>
                  </a:txBody>
                  <a:tcPr>
                    <a:solidFill>
                      <a:srgbClr val="42B29D"/>
                    </a:solidFill>
                  </a:tcPr>
                </a:tc>
                <a:tc>
                  <a:txBody>
                    <a:bodyPr/>
                    <a:lstStyle/>
                    <a:p>
                      <a:pPr algn="ctr"/>
                      <a:r>
                        <a:rPr lang="en-PH" dirty="0" smtClean="0">
                          <a:solidFill>
                            <a:schemeClr val="bg1"/>
                          </a:solidFill>
                          <a:latin typeface="Supria Sans Cond Bold" panose="020B0806030203050203" pitchFamily="34" charset="0"/>
                        </a:rPr>
                        <a:t>Instances</a:t>
                      </a:r>
                      <a:endParaRPr lang="en-PH" dirty="0">
                        <a:solidFill>
                          <a:schemeClr val="bg1"/>
                        </a:solidFill>
                        <a:latin typeface="Supria Sans Cond Bold" panose="020B0806030203050203" pitchFamily="34" charset="0"/>
                      </a:endParaRPr>
                    </a:p>
                  </a:txBody>
                  <a:tcPr>
                    <a:solidFill>
                      <a:srgbClr val="42B29D"/>
                    </a:solidFill>
                  </a:tcPr>
                </a:tc>
              </a:tr>
              <a:tr h="343988">
                <a:tc>
                  <a:txBody>
                    <a:bodyPr/>
                    <a:lstStyle/>
                    <a:p>
                      <a:pPr algn="ctr"/>
                      <a:r>
                        <a:rPr lang="en-PH" sz="2000" dirty="0" smtClean="0"/>
                        <a:t>Caution and Advice</a:t>
                      </a:r>
                      <a:endParaRPr lang="en-PH" sz="2000" dirty="0"/>
                    </a:p>
                  </a:txBody>
                  <a:tcPr/>
                </a:tc>
                <a:tc>
                  <a:txBody>
                    <a:bodyPr/>
                    <a:lstStyle/>
                    <a:p>
                      <a:pPr algn="ctr"/>
                      <a:r>
                        <a:rPr lang="en-PH" sz="2000" dirty="0" smtClean="0"/>
                        <a:t>1279</a:t>
                      </a:r>
                      <a:endParaRPr lang="en-PH" sz="2000" dirty="0"/>
                    </a:p>
                  </a:txBody>
                  <a:tcPr/>
                </a:tc>
              </a:tr>
              <a:tr h="343988">
                <a:tc>
                  <a:txBody>
                    <a:bodyPr/>
                    <a:lstStyle/>
                    <a:p>
                      <a:pPr algn="ctr"/>
                      <a:r>
                        <a:rPr lang="en-PH" sz="2000" dirty="0" smtClean="0"/>
                        <a:t>Casualties and Damages</a:t>
                      </a:r>
                      <a:endParaRPr lang="en-PH" sz="2000" dirty="0"/>
                    </a:p>
                  </a:txBody>
                  <a:tcPr/>
                </a:tc>
                <a:tc>
                  <a:txBody>
                    <a:bodyPr/>
                    <a:lstStyle/>
                    <a:p>
                      <a:pPr algn="ctr"/>
                      <a:r>
                        <a:rPr lang="en-PH" sz="2000" dirty="0" smtClean="0"/>
                        <a:t>45</a:t>
                      </a:r>
                      <a:endParaRPr lang="en-PH" sz="2000" dirty="0"/>
                    </a:p>
                  </a:txBody>
                  <a:tcPr/>
                </a:tc>
              </a:tr>
              <a:tr h="343988">
                <a:tc>
                  <a:txBody>
                    <a:bodyPr/>
                    <a:lstStyle/>
                    <a:p>
                      <a:pPr algn="ctr"/>
                      <a:r>
                        <a:rPr lang="en-PH" sz="2000" dirty="0" smtClean="0"/>
                        <a:t>Donation</a:t>
                      </a:r>
                      <a:endParaRPr lang="en-PH" sz="2000" dirty="0"/>
                    </a:p>
                  </a:txBody>
                  <a:tcPr/>
                </a:tc>
                <a:tc>
                  <a:txBody>
                    <a:bodyPr/>
                    <a:lstStyle/>
                    <a:p>
                      <a:pPr algn="ctr"/>
                      <a:r>
                        <a:rPr lang="en-PH" sz="2000" dirty="0" smtClean="0"/>
                        <a:t>37</a:t>
                      </a:r>
                      <a:endParaRPr lang="en-PH" sz="2000" dirty="0"/>
                    </a:p>
                  </a:txBody>
                  <a:tcPr/>
                </a:tc>
              </a:tr>
              <a:tr h="343988">
                <a:tc>
                  <a:txBody>
                    <a:bodyPr/>
                    <a:lstStyle/>
                    <a:p>
                      <a:pPr algn="ctr"/>
                      <a:r>
                        <a:rPr lang="en-PH" sz="2000" dirty="0" smtClean="0"/>
                        <a:t>Call For Help</a:t>
                      </a:r>
                      <a:endParaRPr lang="en-PH" sz="2000" dirty="0"/>
                    </a:p>
                  </a:txBody>
                  <a:tcPr/>
                </a:tc>
                <a:tc>
                  <a:txBody>
                    <a:bodyPr/>
                    <a:lstStyle/>
                    <a:p>
                      <a:pPr algn="ctr"/>
                      <a:r>
                        <a:rPr lang="en-PH" sz="2000" dirty="0" smtClean="0"/>
                        <a:t>9</a:t>
                      </a:r>
                      <a:endParaRPr lang="en-PH" sz="2000" dirty="0"/>
                    </a:p>
                  </a:txBody>
                  <a:tcPr/>
                </a:tc>
              </a:tr>
              <a:tr h="343988">
                <a:tc>
                  <a:txBody>
                    <a:bodyPr/>
                    <a:lstStyle/>
                    <a:p>
                      <a:pPr algn="ctr"/>
                      <a:r>
                        <a:rPr lang="en-PH" sz="2000" dirty="0" smtClean="0"/>
                        <a:t>Others</a:t>
                      </a:r>
                      <a:endParaRPr lang="en-PH" sz="2000" dirty="0"/>
                    </a:p>
                  </a:txBody>
                  <a:tcPr/>
                </a:tc>
                <a:tc>
                  <a:txBody>
                    <a:bodyPr/>
                    <a:lstStyle/>
                    <a:p>
                      <a:pPr algn="ctr"/>
                      <a:r>
                        <a:rPr lang="en-PH" sz="2000" dirty="0" smtClean="0"/>
                        <a:t>1013</a:t>
                      </a:r>
                      <a:endParaRPr lang="en-PH" sz="2000" dirty="0"/>
                    </a:p>
                  </a:txBody>
                  <a:tcPr/>
                </a:tc>
              </a:tr>
              <a:tr h="343988">
                <a:tc>
                  <a:txBody>
                    <a:bodyPr/>
                    <a:lstStyle/>
                    <a:p>
                      <a:pPr algn="ctr"/>
                      <a:r>
                        <a:rPr lang="en-PH" sz="2000" b="1" dirty="0" smtClean="0"/>
                        <a:t>Total</a:t>
                      </a:r>
                      <a:endParaRPr lang="en-PH" sz="2000" b="1" dirty="0"/>
                    </a:p>
                  </a:txBody>
                  <a:tcPr/>
                </a:tc>
                <a:tc>
                  <a:txBody>
                    <a:bodyPr/>
                    <a:lstStyle/>
                    <a:p>
                      <a:pPr algn="ctr"/>
                      <a:r>
                        <a:rPr lang="en-PH" sz="2000" b="1" dirty="0" smtClean="0"/>
                        <a:t>2583</a:t>
                      </a:r>
                      <a:endParaRPr lang="en-PH" sz="2000" b="1"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146744521"/>
              </p:ext>
            </p:extLst>
          </p:nvPr>
        </p:nvGraphicFramePr>
        <p:xfrm>
          <a:off x="6243779" y="1704110"/>
          <a:ext cx="5574148" cy="3108960"/>
        </p:xfrm>
        <a:graphic>
          <a:graphicData uri="http://schemas.openxmlformats.org/drawingml/2006/table">
            <a:tbl>
              <a:tblPr firstRow="1" bandRow="1">
                <a:tableStyleId>{5C22544A-7EE6-4342-B048-85BDC9FD1C3A}</a:tableStyleId>
              </a:tblPr>
              <a:tblGrid>
                <a:gridCol w="2787074"/>
                <a:gridCol w="2787074"/>
              </a:tblGrid>
              <a:tr h="337588">
                <a:tc gridSpan="2">
                  <a:txBody>
                    <a:bodyPr/>
                    <a:lstStyle/>
                    <a:p>
                      <a:pPr algn="ctr"/>
                      <a:r>
                        <a:rPr lang="en-PH" dirty="0" smtClean="0">
                          <a:latin typeface="Supria Sans Cond Bold" panose="020B0806030203050203" pitchFamily="34" charset="0"/>
                        </a:rPr>
                        <a:t>Mario Dataset</a:t>
                      </a:r>
                      <a:endParaRPr lang="en-PH" dirty="0">
                        <a:latin typeface="Supria Sans Cond Bold" panose="020B0806030203050203" pitchFamily="34" charset="0"/>
                      </a:endParaRPr>
                    </a:p>
                  </a:txBody>
                  <a:tcPr>
                    <a:solidFill>
                      <a:srgbClr val="42B29D"/>
                    </a:solidFill>
                  </a:tcPr>
                </a:tc>
                <a:tc hMerge="1">
                  <a:txBody>
                    <a:bodyPr/>
                    <a:lstStyle/>
                    <a:p>
                      <a:pPr algn="ctr"/>
                      <a:endParaRPr lang="en-PH" dirty="0">
                        <a:latin typeface="Supria Sans Cond Bold" panose="020B0806030203050203" pitchFamily="34" charset="0"/>
                      </a:endParaRPr>
                    </a:p>
                  </a:txBody>
                  <a:tcPr>
                    <a:solidFill>
                      <a:srgbClr val="42B29D"/>
                    </a:solidFill>
                  </a:tcPr>
                </a:tc>
              </a:tr>
              <a:tr h="343988">
                <a:tc>
                  <a:txBody>
                    <a:bodyPr/>
                    <a:lstStyle/>
                    <a:p>
                      <a:pPr algn="ctr"/>
                      <a:r>
                        <a:rPr lang="en-PH" dirty="0" smtClean="0">
                          <a:solidFill>
                            <a:schemeClr val="bg1"/>
                          </a:solidFill>
                          <a:latin typeface="Supria Sans Cond Bold" panose="020B0806030203050203" pitchFamily="34" charset="0"/>
                        </a:rPr>
                        <a:t>Category</a:t>
                      </a:r>
                      <a:endParaRPr lang="en-PH" dirty="0">
                        <a:solidFill>
                          <a:schemeClr val="bg1"/>
                        </a:solidFill>
                        <a:latin typeface="Supria Sans Cond Bold" panose="020B0806030203050203" pitchFamily="34" charset="0"/>
                      </a:endParaRPr>
                    </a:p>
                  </a:txBody>
                  <a:tcPr>
                    <a:solidFill>
                      <a:srgbClr val="42B29D"/>
                    </a:solidFill>
                  </a:tcPr>
                </a:tc>
                <a:tc>
                  <a:txBody>
                    <a:bodyPr/>
                    <a:lstStyle/>
                    <a:p>
                      <a:pPr algn="ctr"/>
                      <a:r>
                        <a:rPr lang="en-PH" dirty="0" smtClean="0">
                          <a:solidFill>
                            <a:schemeClr val="bg1"/>
                          </a:solidFill>
                          <a:latin typeface="Supria Sans Cond Bold" panose="020B0806030203050203" pitchFamily="34" charset="0"/>
                        </a:rPr>
                        <a:t>Instances</a:t>
                      </a:r>
                      <a:endParaRPr lang="en-PH" dirty="0">
                        <a:solidFill>
                          <a:schemeClr val="bg1"/>
                        </a:solidFill>
                        <a:latin typeface="Supria Sans Cond Bold" panose="020B0806030203050203" pitchFamily="34" charset="0"/>
                      </a:endParaRPr>
                    </a:p>
                  </a:txBody>
                  <a:tcPr>
                    <a:solidFill>
                      <a:srgbClr val="42B29D"/>
                    </a:solidFill>
                  </a:tcPr>
                </a:tc>
              </a:tr>
              <a:tr h="343988">
                <a:tc>
                  <a:txBody>
                    <a:bodyPr/>
                    <a:lstStyle/>
                    <a:p>
                      <a:pPr algn="ctr"/>
                      <a:r>
                        <a:rPr lang="en-PH" sz="2000" dirty="0" smtClean="0"/>
                        <a:t>Caution and Advice</a:t>
                      </a:r>
                      <a:endParaRPr lang="en-PH" sz="2000" dirty="0"/>
                    </a:p>
                  </a:txBody>
                  <a:tcPr/>
                </a:tc>
                <a:tc>
                  <a:txBody>
                    <a:bodyPr/>
                    <a:lstStyle/>
                    <a:p>
                      <a:pPr algn="ctr"/>
                      <a:r>
                        <a:rPr lang="en-PH" sz="2000" dirty="0" smtClean="0"/>
                        <a:t>651</a:t>
                      </a:r>
                      <a:endParaRPr lang="en-PH" sz="2000" dirty="0"/>
                    </a:p>
                  </a:txBody>
                  <a:tcPr/>
                </a:tc>
              </a:tr>
              <a:tr h="343988">
                <a:tc>
                  <a:txBody>
                    <a:bodyPr/>
                    <a:lstStyle/>
                    <a:p>
                      <a:pPr algn="ctr"/>
                      <a:r>
                        <a:rPr lang="en-PH" sz="2000" dirty="0" smtClean="0"/>
                        <a:t>Casualties and Damages</a:t>
                      </a:r>
                      <a:endParaRPr lang="en-PH" sz="2000" dirty="0"/>
                    </a:p>
                  </a:txBody>
                  <a:tcPr/>
                </a:tc>
                <a:tc>
                  <a:txBody>
                    <a:bodyPr/>
                    <a:lstStyle/>
                    <a:p>
                      <a:pPr algn="ctr"/>
                      <a:r>
                        <a:rPr lang="en-PH" sz="2000" dirty="0" smtClean="0"/>
                        <a:t>99</a:t>
                      </a:r>
                      <a:endParaRPr lang="en-PH" sz="2000" dirty="0"/>
                    </a:p>
                  </a:txBody>
                  <a:tcPr/>
                </a:tc>
              </a:tr>
              <a:tr h="343988">
                <a:tc>
                  <a:txBody>
                    <a:bodyPr/>
                    <a:lstStyle/>
                    <a:p>
                      <a:pPr algn="ctr"/>
                      <a:r>
                        <a:rPr lang="en-PH" sz="2000" dirty="0" smtClean="0"/>
                        <a:t>Donation</a:t>
                      </a:r>
                      <a:endParaRPr lang="en-PH" sz="2000" dirty="0"/>
                    </a:p>
                  </a:txBody>
                  <a:tcPr/>
                </a:tc>
                <a:tc>
                  <a:txBody>
                    <a:bodyPr/>
                    <a:lstStyle/>
                    <a:p>
                      <a:pPr algn="ctr"/>
                      <a:r>
                        <a:rPr lang="en-PH" sz="2000" dirty="0" smtClean="0"/>
                        <a:t>47</a:t>
                      </a:r>
                      <a:endParaRPr lang="en-PH" sz="2000" dirty="0"/>
                    </a:p>
                  </a:txBody>
                  <a:tcPr/>
                </a:tc>
              </a:tr>
              <a:tr h="343988">
                <a:tc>
                  <a:txBody>
                    <a:bodyPr/>
                    <a:lstStyle/>
                    <a:p>
                      <a:pPr algn="ctr"/>
                      <a:r>
                        <a:rPr lang="en-PH" sz="2000" dirty="0" smtClean="0"/>
                        <a:t>Call For Help</a:t>
                      </a:r>
                      <a:endParaRPr lang="en-PH" sz="2000" dirty="0"/>
                    </a:p>
                  </a:txBody>
                  <a:tcPr/>
                </a:tc>
                <a:tc>
                  <a:txBody>
                    <a:bodyPr/>
                    <a:lstStyle/>
                    <a:p>
                      <a:pPr algn="ctr"/>
                      <a:r>
                        <a:rPr lang="en-PH" sz="2000" dirty="0" smtClean="0"/>
                        <a:t>38</a:t>
                      </a:r>
                      <a:endParaRPr lang="en-PH" sz="2000" dirty="0"/>
                    </a:p>
                  </a:txBody>
                  <a:tcPr/>
                </a:tc>
              </a:tr>
              <a:tr h="343988">
                <a:tc>
                  <a:txBody>
                    <a:bodyPr/>
                    <a:lstStyle/>
                    <a:p>
                      <a:pPr algn="ctr"/>
                      <a:r>
                        <a:rPr lang="en-PH" sz="2000" dirty="0" smtClean="0"/>
                        <a:t>Others</a:t>
                      </a:r>
                      <a:endParaRPr lang="en-PH" sz="2000" dirty="0"/>
                    </a:p>
                  </a:txBody>
                  <a:tcPr/>
                </a:tc>
                <a:tc>
                  <a:txBody>
                    <a:bodyPr/>
                    <a:lstStyle/>
                    <a:p>
                      <a:pPr algn="ctr"/>
                      <a:r>
                        <a:rPr lang="en-PH" sz="2000" dirty="0" smtClean="0"/>
                        <a:t>510</a:t>
                      </a:r>
                      <a:endParaRPr lang="en-PH" sz="2000" dirty="0"/>
                    </a:p>
                  </a:txBody>
                  <a:tcPr/>
                </a:tc>
              </a:tr>
              <a:tr h="343988">
                <a:tc>
                  <a:txBody>
                    <a:bodyPr/>
                    <a:lstStyle/>
                    <a:p>
                      <a:pPr algn="ctr"/>
                      <a:r>
                        <a:rPr lang="en-PH" sz="2000" b="1" dirty="0" smtClean="0"/>
                        <a:t>Total</a:t>
                      </a:r>
                      <a:endParaRPr lang="en-PH" sz="2000" b="1" dirty="0"/>
                    </a:p>
                  </a:txBody>
                  <a:tcPr/>
                </a:tc>
                <a:tc>
                  <a:txBody>
                    <a:bodyPr/>
                    <a:lstStyle/>
                    <a:p>
                      <a:pPr algn="ctr"/>
                      <a:r>
                        <a:rPr lang="en-PH" sz="2000" b="1" dirty="0" smtClean="0"/>
                        <a:t>1365</a:t>
                      </a:r>
                      <a:endParaRPr lang="en-PH" sz="2000" b="1" dirty="0"/>
                    </a:p>
                  </a:txBody>
                  <a:tcPr/>
                </a:tc>
              </a:tr>
            </a:tbl>
          </a:graphicData>
        </a:graphic>
      </p:graphicFrame>
    </p:spTree>
    <p:extLst>
      <p:ext uri="{BB962C8B-B14F-4D97-AF65-F5344CB8AC3E}">
        <p14:creationId xmlns:p14="http://schemas.microsoft.com/office/powerpoint/2010/main" val="191225492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42B2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Results and Observations</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Evaluation of </a:t>
            </a:r>
            <a:r>
              <a:rPr lang="en-PH" sz="3600" dirty="0" smtClean="0">
                <a:latin typeface="Supria Sans Cond Bold" panose="020B0806030203050203" pitchFamily="34" charset="0"/>
              </a:rPr>
              <a:t>Classifier – Single (Mario)</a:t>
            </a:r>
            <a:endParaRPr lang="en-PH" sz="3600" dirty="0">
              <a:latin typeface="Supria Sans Cond Bold" panose="020B08060302030502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598801668"/>
              </p:ext>
            </p:extLst>
          </p:nvPr>
        </p:nvGraphicFramePr>
        <p:xfrm>
          <a:off x="952500" y="1850550"/>
          <a:ext cx="10515600" cy="2773680"/>
        </p:xfrm>
        <a:graphic>
          <a:graphicData uri="http://schemas.openxmlformats.org/drawingml/2006/table">
            <a:tbl>
              <a:tblPr firstRow="1" firstCol="1" bandRow="1">
                <a:tableStyleId>{5C22544A-7EE6-4342-B048-85BDC9FD1C3A}</a:tableStyleId>
              </a:tblPr>
              <a:tblGrid>
                <a:gridCol w="2103120"/>
                <a:gridCol w="2103120"/>
                <a:gridCol w="2103120"/>
                <a:gridCol w="2103120"/>
                <a:gridCol w="2103120"/>
              </a:tblGrid>
              <a:tr h="0">
                <a:tc>
                  <a:txBody>
                    <a:bodyPr/>
                    <a:lstStyle/>
                    <a:p>
                      <a:endParaRPr lang="en-PH" sz="1400" dirty="0">
                        <a:effectLst/>
                        <a:latin typeface="Supria Sans Cond Light" panose="020B0306030203050203" pitchFamily="34" charset="0"/>
                      </a:endParaRPr>
                    </a:p>
                  </a:txBody>
                  <a:tcPr marL="66675" marR="66675" marT="66675" marB="66675">
                    <a:solidFill>
                      <a:srgbClr val="42B29D"/>
                    </a:solidFill>
                  </a:tcPr>
                </a:tc>
                <a:tc>
                  <a:txBody>
                    <a:bodyPr/>
                    <a:lstStyle/>
                    <a:p>
                      <a:pPr marL="0" marR="0" algn="ctr">
                        <a:spcBef>
                          <a:spcPts val="0"/>
                        </a:spcBef>
                        <a:spcAft>
                          <a:spcPts val="0"/>
                        </a:spcAft>
                      </a:pPr>
                      <a:r>
                        <a:rPr lang="en-PH" sz="1400" dirty="0">
                          <a:effectLst/>
                          <a:latin typeface="Supria Sans Cond Light" panose="020B0306030203050203" pitchFamily="34" charset="0"/>
                        </a:rPr>
                        <a:t>Precision</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solidFill>
                      <a:srgbClr val="42B29D"/>
                    </a:solidFill>
                  </a:tcPr>
                </a:tc>
                <a:tc>
                  <a:txBody>
                    <a:bodyPr/>
                    <a:lstStyle/>
                    <a:p>
                      <a:pPr marL="0" marR="0" algn="ctr">
                        <a:spcBef>
                          <a:spcPts val="0"/>
                        </a:spcBef>
                        <a:spcAft>
                          <a:spcPts val="0"/>
                        </a:spcAft>
                      </a:pPr>
                      <a:r>
                        <a:rPr lang="en-PH" sz="1400">
                          <a:effectLst/>
                          <a:latin typeface="Supria Sans Cond Light" panose="020B0306030203050203" pitchFamily="34" charset="0"/>
                        </a:rPr>
                        <a:t>Recall</a:t>
                      </a:r>
                      <a:endParaRPr lang="en-PH" sz="140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solidFill>
                      <a:srgbClr val="42B29D"/>
                    </a:solidFill>
                  </a:tcPr>
                </a:tc>
                <a:tc>
                  <a:txBody>
                    <a:bodyPr/>
                    <a:lstStyle/>
                    <a:p>
                      <a:pPr marL="0" marR="0" algn="ctr">
                        <a:spcBef>
                          <a:spcPts val="0"/>
                        </a:spcBef>
                        <a:spcAft>
                          <a:spcPts val="0"/>
                        </a:spcAft>
                      </a:pPr>
                      <a:r>
                        <a:rPr lang="en-PH" sz="1400">
                          <a:effectLst/>
                          <a:latin typeface="Supria Sans Cond Light" panose="020B0306030203050203" pitchFamily="34" charset="0"/>
                        </a:rPr>
                        <a:t>F-measure</a:t>
                      </a:r>
                      <a:endParaRPr lang="en-PH" sz="140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solidFill>
                      <a:srgbClr val="42B29D"/>
                    </a:solidFill>
                  </a:tcPr>
                </a:tc>
                <a:tc>
                  <a:txBody>
                    <a:bodyPr/>
                    <a:lstStyle/>
                    <a:p>
                      <a:pPr marL="0" marR="0" algn="ctr">
                        <a:spcBef>
                          <a:spcPts val="0"/>
                        </a:spcBef>
                        <a:spcAft>
                          <a:spcPts val="0"/>
                        </a:spcAft>
                      </a:pPr>
                      <a:r>
                        <a:rPr lang="en-PH" sz="1400" dirty="0">
                          <a:effectLst/>
                          <a:latin typeface="Supria Sans Cond Light" panose="020B0306030203050203" pitchFamily="34" charset="0"/>
                        </a:rPr>
                        <a:t>Kappa</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solidFill>
                      <a:srgbClr val="42B29D"/>
                    </a:solidFill>
                  </a:tcPr>
                </a:tc>
              </a:tr>
              <a:tr h="0">
                <a:tc>
                  <a:txBody>
                    <a:bodyPr/>
                    <a:lstStyle/>
                    <a:p>
                      <a:pPr marL="0" marR="0" algn="just">
                        <a:spcBef>
                          <a:spcPts val="0"/>
                        </a:spcBef>
                        <a:spcAft>
                          <a:spcPts val="0"/>
                        </a:spcAft>
                      </a:pPr>
                      <a:r>
                        <a:rPr lang="en-PH" sz="1400" dirty="0">
                          <a:effectLst/>
                          <a:latin typeface="Supria Sans Cond Light" panose="020B0306030203050203" pitchFamily="34" charset="0"/>
                        </a:rPr>
                        <a:t>J48</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solidFill>
                      <a:srgbClr val="42B29D"/>
                    </a:solidFill>
                  </a:tcPr>
                </a:tc>
                <a:tc>
                  <a:txBody>
                    <a:bodyPr/>
                    <a:lstStyle/>
                    <a:p>
                      <a:pPr marL="0" marR="0" algn="ctr">
                        <a:spcBef>
                          <a:spcPts val="0"/>
                        </a:spcBef>
                        <a:spcAft>
                          <a:spcPts val="0"/>
                        </a:spcAft>
                      </a:pPr>
                      <a:r>
                        <a:rPr lang="en-PH" sz="1400" dirty="0">
                          <a:effectLst/>
                          <a:latin typeface="Supria Sans Cond Light" panose="020B0306030203050203" pitchFamily="34" charset="0"/>
                        </a:rPr>
                        <a:t>0.817</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tc>
                <a:tc>
                  <a:txBody>
                    <a:bodyPr/>
                    <a:lstStyle/>
                    <a:p>
                      <a:pPr marL="0" marR="0" algn="ctr">
                        <a:spcBef>
                          <a:spcPts val="0"/>
                        </a:spcBef>
                        <a:spcAft>
                          <a:spcPts val="0"/>
                        </a:spcAft>
                      </a:pPr>
                      <a:r>
                        <a:rPr lang="en-PH" sz="1400" dirty="0">
                          <a:effectLst/>
                          <a:latin typeface="Supria Sans Cond Light" panose="020B0306030203050203" pitchFamily="34" charset="0"/>
                        </a:rPr>
                        <a:t>0.804</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tc>
                <a:tc>
                  <a:txBody>
                    <a:bodyPr/>
                    <a:lstStyle/>
                    <a:p>
                      <a:pPr marL="0" marR="0" algn="ctr">
                        <a:spcBef>
                          <a:spcPts val="0"/>
                        </a:spcBef>
                        <a:spcAft>
                          <a:spcPts val="0"/>
                        </a:spcAft>
                      </a:pPr>
                      <a:r>
                        <a:rPr lang="en-PH" sz="1400">
                          <a:effectLst/>
                          <a:latin typeface="Supria Sans Cond Light" panose="020B0306030203050203" pitchFamily="34" charset="0"/>
                        </a:rPr>
                        <a:t>0.804</a:t>
                      </a:r>
                      <a:endParaRPr lang="en-PH" sz="140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tc>
                <a:tc>
                  <a:txBody>
                    <a:bodyPr/>
                    <a:lstStyle/>
                    <a:p>
                      <a:pPr marL="0" marR="0" algn="ctr">
                        <a:spcBef>
                          <a:spcPts val="0"/>
                        </a:spcBef>
                        <a:spcAft>
                          <a:spcPts val="0"/>
                        </a:spcAft>
                      </a:pPr>
                      <a:r>
                        <a:rPr lang="en-PH" sz="1400">
                          <a:effectLst/>
                          <a:latin typeface="Supria Sans Cond Light" panose="020B0306030203050203" pitchFamily="34" charset="0"/>
                        </a:rPr>
                        <a:t>0.6848</a:t>
                      </a:r>
                      <a:endParaRPr lang="en-PH" sz="140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tc>
              </a:tr>
              <a:tr h="0">
                <a:tc>
                  <a:txBody>
                    <a:bodyPr/>
                    <a:lstStyle/>
                    <a:p>
                      <a:pPr marL="0" marR="0" algn="just">
                        <a:spcBef>
                          <a:spcPts val="0"/>
                        </a:spcBef>
                        <a:spcAft>
                          <a:spcPts val="0"/>
                        </a:spcAft>
                      </a:pPr>
                      <a:r>
                        <a:rPr lang="en-PH" sz="1400" dirty="0">
                          <a:effectLst/>
                          <a:latin typeface="Supria Sans Cond Light" panose="020B0306030203050203" pitchFamily="34" charset="0"/>
                        </a:rPr>
                        <a:t>Random Forest</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solidFill>
                      <a:srgbClr val="42B29D"/>
                    </a:solidFill>
                  </a:tcPr>
                </a:tc>
                <a:tc>
                  <a:txBody>
                    <a:bodyPr/>
                    <a:lstStyle/>
                    <a:p>
                      <a:pPr marL="0" marR="0" algn="ctr">
                        <a:spcBef>
                          <a:spcPts val="0"/>
                        </a:spcBef>
                        <a:spcAft>
                          <a:spcPts val="0"/>
                        </a:spcAft>
                      </a:pPr>
                      <a:r>
                        <a:rPr lang="en-PH" sz="1400" dirty="0">
                          <a:effectLst/>
                          <a:latin typeface="Supria Sans Cond Light" panose="020B0306030203050203" pitchFamily="34" charset="0"/>
                        </a:rPr>
                        <a:t>0.857</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tc>
                <a:tc>
                  <a:txBody>
                    <a:bodyPr/>
                    <a:lstStyle/>
                    <a:p>
                      <a:pPr marL="0" marR="0" algn="ctr">
                        <a:spcBef>
                          <a:spcPts val="0"/>
                        </a:spcBef>
                        <a:spcAft>
                          <a:spcPts val="0"/>
                        </a:spcAft>
                      </a:pPr>
                      <a:r>
                        <a:rPr lang="en-PH" sz="1400" dirty="0">
                          <a:effectLst/>
                          <a:latin typeface="Supria Sans Cond Light" panose="020B0306030203050203" pitchFamily="34" charset="0"/>
                        </a:rPr>
                        <a:t>0.846</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tc>
                <a:tc>
                  <a:txBody>
                    <a:bodyPr/>
                    <a:lstStyle/>
                    <a:p>
                      <a:pPr marL="0" marR="0" algn="ctr">
                        <a:spcBef>
                          <a:spcPts val="0"/>
                        </a:spcBef>
                        <a:spcAft>
                          <a:spcPts val="0"/>
                        </a:spcAft>
                      </a:pPr>
                      <a:r>
                        <a:rPr lang="en-PH" sz="1400">
                          <a:effectLst/>
                          <a:latin typeface="Supria Sans Cond Light" panose="020B0306030203050203" pitchFamily="34" charset="0"/>
                        </a:rPr>
                        <a:t>0.847</a:t>
                      </a:r>
                      <a:endParaRPr lang="en-PH" sz="140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tc>
                <a:tc>
                  <a:txBody>
                    <a:bodyPr/>
                    <a:lstStyle/>
                    <a:p>
                      <a:pPr marL="0" marR="0" algn="ctr">
                        <a:spcBef>
                          <a:spcPts val="0"/>
                        </a:spcBef>
                        <a:spcAft>
                          <a:spcPts val="0"/>
                        </a:spcAft>
                      </a:pPr>
                      <a:r>
                        <a:rPr lang="en-PH" sz="1400">
                          <a:effectLst/>
                          <a:latin typeface="Supria Sans Cond Light" panose="020B0306030203050203" pitchFamily="34" charset="0"/>
                        </a:rPr>
                        <a:t>0.7533</a:t>
                      </a:r>
                      <a:endParaRPr lang="en-PH" sz="140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tc>
              </a:tr>
              <a:tr h="0">
                <a:tc>
                  <a:txBody>
                    <a:bodyPr/>
                    <a:lstStyle/>
                    <a:p>
                      <a:pPr marL="0" marR="0" algn="just">
                        <a:spcBef>
                          <a:spcPts val="0"/>
                        </a:spcBef>
                        <a:spcAft>
                          <a:spcPts val="0"/>
                        </a:spcAft>
                      </a:pPr>
                      <a:r>
                        <a:rPr lang="en-PH" sz="1400">
                          <a:effectLst/>
                          <a:latin typeface="Supria Sans Cond Light" panose="020B0306030203050203" pitchFamily="34" charset="0"/>
                        </a:rPr>
                        <a:t>KNN-3</a:t>
                      </a:r>
                      <a:endParaRPr lang="en-PH" sz="140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solidFill>
                      <a:srgbClr val="42B29D"/>
                    </a:solidFill>
                  </a:tcPr>
                </a:tc>
                <a:tc>
                  <a:txBody>
                    <a:bodyPr/>
                    <a:lstStyle/>
                    <a:p>
                      <a:pPr marL="0" marR="0" algn="ctr">
                        <a:spcBef>
                          <a:spcPts val="0"/>
                        </a:spcBef>
                        <a:spcAft>
                          <a:spcPts val="0"/>
                        </a:spcAft>
                      </a:pPr>
                      <a:r>
                        <a:rPr lang="en-PH" sz="1400" dirty="0">
                          <a:effectLst/>
                          <a:latin typeface="Supria Sans Cond Light" panose="020B0306030203050203" pitchFamily="34" charset="0"/>
                        </a:rPr>
                        <a:t>0.798</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tc>
                <a:tc>
                  <a:txBody>
                    <a:bodyPr/>
                    <a:lstStyle/>
                    <a:p>
                      <a:pPr marL="0" marR="0" algn="ctr">
                        <a:spcBef>
                          <a:spcPts val="0"/>
                        </a:spcBef>
                        <a:spcAft>
                          <a:spcPts val="0"/>
                        </a:spcAft>
                      </a:pPr>
                      <a:r>
                        <a:rPr lang="en-PH" sz="1400" dirty="0">
                          <a:effectLst/>
                          <a:latin typeface="Supria Sans Cond Light" panose="020B0306030203050203" pitchFamily="34" charset="0"/>
                        </a:rPr>
                        <a:t>0.778</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tc>
                <a:tc>
                  <a:txBody>
                    <a:bodyPr/>
                    <a:lstStyle/>
                    <a:p>
                      <a:pPr marL="0" marR="0" algn="ctr">
                        <a:spcBef>
                          <a:spcPts val="0"/>
                        </a:spcBef>
                        <a:spcAft>
                          <a:spcPts val="0"/>
                        </a:spcAft>
                      </a:pPr>
                      <a:r>
                        <a:rPr lang="en-PH" sz="1400" dirty="0">
                          <a:effectLst/>
                          <a:latin typeface="Supria Sans Cond Light" panose="020B0306030203050203" pitchFamily="34" charset="0"/>
                        </a:rPr>
                        <a:t>0.778</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tc>
                <a:tc>
                  <a:txBody>
                    <a:bodyPr/>
                    <a:lstStyle/>
                    <a:p>
                      <a:pPr marL="0" marR="0" algn="ctr">
                        <a:spcBef>
                          <a:spcPts val="0"/>
                        </a:spcBef>
                        <a:spcAft>
                          <a:spcPts val="0"/>
                        </a:spcAft>
                      </a:pPr>
                      <a:r>
                        <a:rPr lang="en-PH" sz="1400">
                          <a:effectLst/>
                          <a:latin typeface="Supria Sans Cond Light" panose="020B0306030203050203" pitchFamily="34" charset="0"/>
                        </a:rPr>
                        <a:t>0.6457</a:t>
                      </a:r>
                      <a:endParaRPr lang="en-PH" sz="140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tc>
              </a:tr>
              <a:tr h="0">
                <a:tc>
                  <a:txBody>
                    <a:bodyPr/>
                    <a:lstStyle/>
                    <a:p>
                      <a:pPr marL="0" marR="0" algn="just">
                        <a:spcBef>
                          <a:spcPts val="0"/>
                        </a:spcBef>
                        <a:spcAft>
                          <a:spcPts val="0"/>
                        </a:spcAft>
                      </a:pPr>
                      <a:r>
                        <a:rPr lang="en-PH" sz="1400" dirty="0">
                          <a:effectLst/>
                          <a:latin typeface="Supria Sans Cond Light" panose="020B0306030203050203" pitchFamily="34" charset="0"/>
                        </a:rPr>
                        <a:t>KNN-5</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solidFill>
                      <a:srgbClr val="42B29D"/>
                    </a:solidFill>
                  </a:tcPr>
                </a:tc>
                <a:tc>
                  <a:txBody>
                    <a:bodyPr/>
                    <a:lstStyle/>
                    <a:p>
                      <a:pPr marL="0" marR="0" algn="ctr">
                        <a:spcBef>
                          <a:spcPts val="0"/>
                        </a:spcBef>
                        <a:spcAft>
                          <a:spcPts val="0"/>
                        </a:spcAft>
                      </a:pPr>
                      <a:r>
                        <a:rPr lang="en-PH" sz="1400" dirty="0">
                          <a:effectLst/>
                          <a:latin typeface="Supria Sans Cond Light" panose="020B0306030203050203" pitchFamily="34" charset="0"/>
                        </a:rPr>
                        <a:t>0.813</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tc>
                <a:tc>
                  <a:txBody>
                    <a:bodyPr/>
                    <a:lstStyle/>
                    <a:p>
                      <a:pPr marL="0" marR="0" algn="ctr">
                        <a:spcBef>
                          <a:spcPts val="0"/>
                        </a:spcBef>
                        <a:spcAft>
                          <a:spcPts val="0"/>
                        </a:spcAft>
                      </a:pPr>
                      <a:r>
                        <a:rPr lang="en-PH" sz="1400" dirty="0">
                          <a:effectLst/>
                          <a:latin typeface="Supria Sans Cond Light" panose="020B0306030203050203" pitchFamily="34" charset="0"/>
                        </a:rPr>
                        <a:t>0.78</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tc>
                <a:tc>
                  <a:txBody>
                    <a:bodyPr/>
                    <a:lstStyle/>
                    <a:p>
                      <a:pPr marL="0" marR="0" algn="ctr">
                        <a:spcBef>
                          <a:spcPts val="0"/>
                        </a:spcBef>
                        <a:spcAft>
                          <a:spcPts val="0"/>
                        </a:spcAft>
                      </a:pPr>
                      <a:r>
                        <a:rPr lang="en-PH" sz="1400" dirty="0">
                          <a:effectLst/>
                          <a:latin typeface="Supria Sans Cond Light" panose="020B0306030203050203" pitchFamily="34" charset="0"/>
                        </a:rPr>
                        <a:t>0.78</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tc>
                <a:tc>
                  <a:txBody>
                    <a:bodyPr/>
                    <a:lstStyle/>
                    <a:p>
                      <a:pPr marL="0" marR="0" algn="ctr">
                        <a:spcBef>
                          <a:spcPts val="0"/>
                        </a:spcBef>
                        <a:spcAft>
                          <a:spcPts val="0"/>
                        </a:spcAft>
                      </a:pPr>
                      <a:r>
                        <a:rPr lang="en-PH" sz="1400">
                          <a:effectLst/>
                          <a:latin typeface="Supria Sans Cond Light" panose="020B0306030203050203" pitchFamily="34" charset="0"/>
                        </a:rPr>
                        <a:t>0.6475</a:t>
                      </a:r>
                      <a:endParaRPr lang="en-PH" sz="140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tc>
              </a:tr>
              <a:tr h="0">
                <a:tc>
                  <a:txBody>
                    <a:bodyPr/>
                    <a:lstStyle/>
                    <a:p>
                      <a:pPr marL="0" marR="0" algn="just">
                        <a:spcBef>
                          <a:spcPts val="0"/>
                        </a:spcBef>
                        <a:spcAft>
                          <a:spcPts val="0"/>
                        </a:spcAft>
                      </a:pPr>
                      <a:r>
                        <a:rPr lang="en-PH" sz="1400" dirty="0">
                          <a:effectLst/>
                          <a:latin typeface="Supria Sans Cond Light" panose="020B0306030203050203" pitchFamily="34" charset="0"/>
                        </a:rPr>
                        <a:t>KNN-7</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solidFill>
                      <a:srgbClr val="42B29D"/>
                    </a:solidFill>
                  </a:tcPr>
                </a:tc>
                <a:tc>
                  <a:txBody>
                    <a:bodyPr/>
                    <a:lstStyle/>
                    <a:p>
                      <a:pPr marL="0" marR="0" algn="ctr">
                        <a:spcBef>
                          <a:spcPts val="0"/>
                        </a:spcBef>
                        <a:spcAft>
                          <a:spcPts val="0"/>
                        </a:spcAft>
                      </a:pPr>
                      <a:r>
                        <a:rPr lang="en-PH" sz="1400" dirty="0">
                          <a:effectLst/>
                          <a:latin typeface="Supria Sans Cond Light" panose="020B0306030203050203" pitchFamily="34" charset="0"/>
                        </a:rPr>
                        <a:t>0.803</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tc>
                <a:tc>
                  <a:txBody>
                    <a:bodyPr/>
                    <a:lstStyle/>
                    <a:p>
                      <a:pPr marL="0" marR="0" algn="ctr">
                        <a:spcBef>
                          <a:spcPts val="0"/>
                        </a:spcBef>
                        <a:spcAft>
                          <a:spcPts val="0"/>
                        </a:spcAft>
                      </a:pPr>
                      <a:r>
                        <a:rPr lang="en-PH" sz="1400" dirty="0">
                          <a:effectLst/>
                          <a:latin typeface="Supria Sans Cond Light" panose="020B0306030203050203" pitchFamily="34" charset="0"/>
                        </a:rPr>
                        <a:t>0.764</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tc>
                <a:tc>
                  <a:txBody>
                    <a:bodyPr/>
                    <a:lstStyle/>
                    <a:p>
                      <a:pPr marL="0" marR="0" algn="ctr">
                        <a:spcBef>
                          <a:spcPts val="0"/>
                        </a:spcBef>
                        <a:spcAft>
                          <a:spcPts val="0"/>
                        </a:spcAft>
                      </a:pPr>
                      <a:r>
                        <a:rPr lang="en-PH" sz="1400" dirty="0">
                          <a:effectLst/>
                          <a:latin typeface="Supria Sans Cond Light" panose="020B0306030203050203" pitchFamily="34" charset="0"/>
                        </a:rPr>
                        <a:t>0.762</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tc>
                <a:tc>
                  <a:txBody>
                    <a:bodyPr/>
                    <a:lstStyle/>
                    <a:p>
                      <a:pPr marL="0" marR="0" algn="ctr">
                        <a:spcBef>
                          <a:spcPts val="0"/>
                        </a:spcBef>
                        <a:spcAft>
                          <a:spcPts val="0"/>
                        </a:spcAft>
                      </a:pPr>
                      <a:r>
                        <a:rPr lang="en-PH" sz="1400">
                          <a:effectLst/>
                          <a:latin typeface="Supria Sans Cond Light" panose="020B0306030203050203" pitchFamily="34" charset="0"/>
                        </a:rPr>
                        <a:t>0.6203</a:t>
                      </a:r>
                      <a:endParaRPr lang="en-PH" sz="140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tc>
              </a:tr>
              <a:tr h="0">
                <a:tc>
                  <a:txBody>
                    <a:bodyPr/>
                    <a:lstStyle/>
                    <a:p>
                      <a:pPr marL="0" marR="0" algn="just">
                        <a:spcBef>
                          <a:spcPts val="0"/>
                        </a:spcBef>
                        <a:spcAft>
                          <a:spcPts val="0"/>
                        </a:spcAft>
                      </a:pPr>
                      <a:r>
                        <a:rPr lang="en-PH" sz="1400" dirty="0">
                          <a:effectLst/>
                          <a:latin typeface="Supria Sans Cond Light" panose="020B0306030203050203" pitchFamily="34" charset="0"/>
                        </a:rPr>
                        <a:t>Naive Bayes</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solidFill>
                      <a:srgbClr val="42B29D"/>
                    </a:solidFill>
                  </a:tcPr>
                </a:tc>
                <a:tc>
                  <a:txBody>
                    <a:bodyPr/>
                    <a:lstStyle/>
                    <a:p>
                      <a:pPr marL="0" marR="0" algn="ctr">
                        <a:spcBef>
                          <a:spcPts val="0"/>
                        </a:spcBef>
                        <a:spcAft>
                          <a:spcPts val="0"/>
                        </a:spcAft>
                      </a:pPr>
                      <a:r>
                        <a:rPr lang="en-PH" sz="1400">
                          <a:effectLst/>
                          <a:latin typeface="Supria Sans Cond Light" panose="020B0306030203050203" pitchFamily="34" charset="0"/>
                        </a:rPr>
                        <a:t>0.758</a:t>
                      </a:r>
                      <a:endParaRPr lang="en-PH" sz="140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tc>
                <a:tc>
                  <a:txBody>
                    <a:bodyPr/>
                    <a:lstStyle/>
                    <a:p>
                      <a:pPr marL="0" marR="0" algn="ctr">
                        <a:spcBef>
                          <a:spcPts val="0"/>
                        </a:spcBef>
                        <a:spcAft>
                          <a:spcPts val="0"/>
                        </a:spcAft>
                      </a:pPr>
                      <a:r>
                        <a:rPr lang="en-PH" sz="1400" dirty="0">
                          <a:effectLst/>
                          <a:latin typeface="Supria Sans Cond Light" panose="020B0306030203050203" pitchFamily="34" charset="0"/>
                        </a:rPr>
                        <a:t>0.741</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tc>
                <a:tc>
                  <a:txBody>
                    <a:bodyPr/>
                    <a:lstStyle/>
                    <a:p>
                      <a:pPr marL="0" marR="0" algn="ctr">
                        <a:spcBef>
                          <a:spcPts val="0"/>
                        </a:spcBef>
                        <a:spcAft>
                          <a:spcPts val="0"/>
                        </a:spcAft>
                      </a:pPr>
                      <a:r>
                        <a:rPr lang="en-PH" sz="1400" dirty="0">
                          <a:effectLst/>
                          <a:latin typeface="Supria Sans Cond Light" panose="020B0306030203050203" pitchFamily="34" charset="0"/>
                        </a:rPr>
                        <a:t>0.742</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tc>
                <a:tc>
                  <a:txBody>
                    <a:bodyPr/>
                    <a:lstStyle/>
                    <a:p>
                      <a:pPr marL="0" marR="0" algn="ctr">
                        <a:spcBef>
                          <a:spcPts val="0"/>
                        </a:spcBef>
                        <a:spcAft>
                          <a:spcPts val="0"/>
                        </a:spcAft>
                      </a:pPr>
                      <a:r>
                        <a:rPr lang="en-PH" sz="1400" dirty="0">
                          <a:effectLst/>
                          <a:latin typeface="Supria Sans Cond Light" panose="020B0306030203050203" pitchFamily="34" charset="0"/>
                        </a:rPr>
                        <a:t>0.5923</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tc>
              </a:tr>
              <a:tr h="0">
                <a:tc>
                  <a:txBody>
                    <a:bodyPr/>
                    <a:lstStyle/>
                    <a:p>
                      <a:pPr marL="0" marR="0" algn="just">
                        <a:spcBef>
                          <a:spcPts val="0"/>
                        </a:spcBef>
                        <a:spcAft>
                          <a:spcPts val="0"/>
                        </a:spcAft>
                      </a:pPr>
                      <a:r>
                        <a:rPr lang="en-PH" sz="1400" dirty="0">
                          <a:effectLst/>
                          <a:latin typeface="Supria Sans Cond Light" panose="020B0306030203050203" pitchFamily="34" charset="0"/>
                        </a:rPr>
                        <a:t>Bayesian Network</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solidFill>
                      <a:srgbClr val="42B29D"/>
                    </a:solidFill>
                  </a:tcPr>
                </a:tc>
                <a:tc>
                  <a:txBody>
                    <a:bodyPr/>
                    <a:lstStyle/>
                    <a:p>
                      <a:pPr marL="0" marR="0" algn="ctr">
                        <a:spcBef>
                          <a:spcPts val="0"/>
                        </a:spcBef>
                        <a:spcAft>
                          <a:spcPts val="0"/>
                        </a:spcAft>
                      </a:pPr>
                      <a:r>
                        <a:rPr lang="en-PH" sz="1400">
                          <a:effectLst/>
                          <a:latin typeface="Supria Sans Cond Light" panose="020B0306030203050203" pitchFamily="34" charset="0"/>
                        </a:rPr>
                        <a:t>0.776</a:t>
                      </a:r>
                      <a:endParaRPr lang="en-PH" sz="140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tc>
                <a:tc>
                  <a:txBody>
                    <a:bodyPr/>
                    <a:lstStyle/>
                    <a:p>
                      <a:pPr marL="0" marR="0" algn="ctr">
                        <a:spcBef>
                          <a:spcPts val="0"/>
                        </a:spcBef>
                        <a:spcAft>
                          <a:spcPts val="0"/>
                        </a:spcAft>
                      </a:pPr>
                      <a:r>
                        <a:rPr lang="en-PH" sz="1400">
                          <a:effectLst/>
                          <a:latin typeface="Supria Sans Cond Light" panose="020B0306030203050203" pitchFamily="34" charset="0"/>
                        </a:rPr>
                        <a:t>0.765</a:t>
                      </a:r>
                      <a:endParaRPr lang="en-PH" sz="140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tc>
                <a:tc>
                  <a:txBody>
                    <a:bodyPr/>
                    <a:lstStyle/>
                    <a:p>
                      <a:pPr marL="0" marR="0" algn="ctr">
                        <a:spcBef>
                          <a:spcPts val="0"/>
                        </a:spcBef>
                        <a:spcAft>
                          <a:spcPts val="0"/>
                        </a:spcAft>
                      </a:pPr>
                      <a:r>
                        <a:rPr lang="en-PH" sz="1400" dirty="0">
                          <a:effectLst/>
                          <a:latin typeface="Supria Sans Cond Light" panose="020B0306030203050203" pitchFamily="34" charset="0"/>
                        </a:rPr>
                        <a:t>0.764</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tc>
                <a:tc>
                  <a:txBody>
                    <a:bodyPr/>
                    <a:lstStyle/>
                    <a:p>
                      <a:pPr marL="0" marR="0" algn="ctr">
                        <a:spcBef>
                          <a:spcPts val="0"/>
                        </a:spcBef>
                        <a:spcAft>
                          <a:spcPts val="0"/>
                        </a:spcAft>
                      </a:pPr>
                      <a:r>
                        <a:rPr lang="en-PH" sz="1400" dirty="0">
                          <a:effectLst/>
                          <a:latin typeface="Supria Sans Cond Light" panose="020B0306030203050203" pitchFamily="34" charset="0"/>
                        </a:rPr>
                        <a:t>0.6179</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tc>
              </a:tr>
            </a:tbl>
          </a:graphicData>
        </a:graphic>
      </p:graphicFrame>
    </p:spTree>
    <p:extLst>
      <p:ext uri="{BB962C8B-B14F-4D97-AF65-F5344CB8AC3E}">
        <p14:creationId xmlns:p14="http://schemas.microsoft.com/office/powerpoint/2010/main" val="31544587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42B2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Results and Observations</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Evaluation of </a:t>
            </a:r>
            <a:r>
              <a:rPr lang="en-PH" sz="3600" dirty="0" smtClean="0">
                <a:latin typeface="Supria Sans Cond Bold" panose="020B0806030203050203" pitchFamily="34" charset="0"/>
              </a:rPr>
              <a:t>Classifier – Single (Ruby)</a:t>
            </a:r>
            <a:endParaRPr lang="en-PH" sz="3600" dirty="0">
              <a:latin typeface="Supria Sans Cond Bold" panose="020B08060302030502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457046165"/>
              </p:ext>
            </p:extLst>
          </p:nvPr>
        </p:nvGraphicFramePr>
        <p:xfrm>
          <a:off x="952500" y="1850550"/>
          <a:ext cx="10515600" cy="2773680"/>
        </p:xfrm>
        <a:graphic>
          <a:graphicData uri="http://schemas.openxmlformats.org/drawingml/2006/table">
            <a:tbl>
              <a:tblPr firstRow="1" firstCol="1" bandRow="1">
                <a:tableStyleId>{5C22544A-7EE6-4342-B048-85BDC9FD1C3A}</a:tableStyleId>
              </a:tblPr>
              <a:tblGrid>
                <a:gridCol w="2103120"/>
                <a:gridCol w="2103120"/>
                <a:gridCol w="2103120"/>
                <a:gridCol w="2103120"/>
                <a:gridCol w="2103120"/>
              </a:tblGrid>
              <a:tr h="0">
                <a:tc>
                  <a:txBody>
                    <a:bodyPr/>
                    <a:lstStyle/>
                    <a:p>
                      <a:endParaRPr lang="en-PH" sz="1400" dirty="0">
                        <a:effectLst/>
                        <a:latin typeface="Supria Sans Cond Light" panose="020B0306030203050203" pitchFamily="34" charset="0"/>
                      </a:endParaRPr>
                    </a:p>
                  </a:txBody>
                  <a:tcPr marL="66675" marR="66675" marT="66675" marB="66675">
                    <a:solidFill>
                      <a:srgbClr val="42B29D"/>
                    </a:solidFill>
                  </a:tcPr>
                </a:tc>
                <a:tc>
                  <a:txBody>
                    <a:bodyPr/>
                    <a:lstStyle/>
                    <a:p>
                      <a:pPr marL="0" marR="0" algn="ctr">
                        <a:spcBef>
                          <a:spcPts val="0"/>
                        </a:spcBef>
                        <a:spcAft>
                          <a:spcPts val="0"/>
                        </a:spcAft>
                      </a:pPr>
                      <a:r>
                        <a:rPr lang="en-PH" sz="1400" dirty="0">
                          <a:effectLst/>
                          <a:latin typeface="Supria Sans Cond Light" panose="020B0306030203050203" pitchFamily="34" charset="0"/>
                        </a:rPr>
                        <a:t>Precision</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solidFill>
                      <a:srgbClr val="42B29D"/>
                    </a:solidFill>
                  </a:tcPr>
                </a:tc>
                <a:tc>
                  <a:txBody>
                    <a:bodyPr/>
                    <a:lstStyle/>
                    <a:p>
                      <a:pPr marL="0" marR="0" algn="ctr">
                        <a:spcBef>
                          <a:spcPts val="0"/>
                        </a:spcBef>
                        <a:spcAft>
                          <a:spcPts val="0"/>
                        </a:spcAft>
                      </a:pPr>
                      <a:r>
                        <a:rPr lang="en-PH" sz="1400">
                          <a:effectLst/>
                          <a:latin typeface="Supria Sans Cond Light" panose="020B0306030203050203" pitchFamily="34" charset="0"/>
                        </a:rPr>
                        <a:t>Recall</a:t>
                      </a:r>
                      <a:endParaRPr lang="en-PH" sz="140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solidFill>
                      <a:srgbClr val="42B29D"/>
                    </a:solidFill>
                  </a:tcPr>
                </a:tc>
                <a:tc>
                  <a:txBody>
                    <a:bodyPr/>
                    <a:lstStyle/>
                    <a:p>
                      <a:pPr marL="0" marR="0" algn="ctr">
                        <a:spcBef>
                          <a:spcPts val="0"/>
                        </a:spcBef>
                        <a:spcAft>
                          <a:spcPts val="0"/>
                        </a:spcAft>
                      </a:pPr>
                      <a:r>
                        <a:rPr lang="en-PH" sz="1400">
                          <a:effectLst/>
                          <a:latin typeface="Supria Sans Cond Light" panose="020B0306030203050203" pitchFamily="34" charset="0"/>
                        </a:rPr>
                        <a:t>F-measure</a:t>
                      </a:r>
                      <a:endParaRPr lang="en-PH" sz="140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solidFill>
                      <a:srgbClr val="42B29D"/>
                    </a:solidFill>
                  </a:tcPr>
                </a:tc>
                <a:tc>
                  <a:txBody>
                    <a:bodyPr/>
                    <a:lstStyle/>
                    <a:p>
                      <a:pPr marL="0" marR="0" algn="ctr">
                        <a:spcBef>
                          <a:spcPts val="0"/>
                        </a:spcBef>
                        <a:spcAft>
                          <a:spcPts val="0"/>
                        </a:spcAft>
                      </a:pPr>
                      <a:r>
                        <a:rPr lang="en-PH" sz="1400" dirty="0">
                          <a:effectLst/>
                          <a:latin typeface="Supria Sans Cond Light" panose="020B0306030203050203" pitchFamily="34" charset="0"/>
                        </a:rPr>
                        <a:t>Kappa</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solidFill>
                      <a:srgbClr val="42B29D"/>
                    </a:solidFill>
                  </a:tcPr>
                </a:tc>
              </a:tr>
              <a:tr h="0">
                <a:tc>
                  <a:txBody>
                    <a:bodyPr/>
                    <a:lstStyle/>
                    <a:p>
                      <a:pPr marL="0" marR="0" algn="just">
                        <a:spcBef>
                          <a:spcPts val="0"/>
                        </a:spcBef>
                        <a:spcAft>
                          <a:spcPts val="0"/>
                        </a:spcAft>
                      </a:pPr>
                      <a:r>
                        <a:rPr lang="en-PH" sz="1400" dirty="0">
                          <a:effectLst/>
                          <a:latin typeface="Supria Sans Cond Light" panose="020B0306030203050203" pitchFamily="34" charset="0"/>
                        </a:rPr>
                        <a:t>J48</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solidFill>
                      <a:srgbClr val="42B29D"/>
                    </a:solidFill>
                  </a:tcPr>
                </a:tc>
                <a:tc>
                  <a:txBody>
                    <a:bodyPr/>
                    <a:lstStyle/>
                    <a:p>
                      <a:pPr marL="0" marR="0" algn="ctr">
                        <a:spcBef>
                          <a:spcPts val="0"/>
                        </a:spcBef>
                        <a:spcAft>
                          <a:spcPts val="0"/>
                        </a:spcAft>
                      </a:pPr>
                      <a:r>
                        <a:rPr lang="en-PH" sz="1400">
                          <a:solidFill>
                            <a:schemeClr val="tx1">
                              <a:lumMod val="75000"/>
                              <a:lumOff val="25000"/>
                            </a:schemeClr>
                          </a:solidFill>
                          <a:effectLst/>
                          <a:latin typeface="Supria Sans Cond Light" panose="020B0306030203050203" pitchFamily="34" charset="0"/>
                          <a:ea typeface="Calibri" panose="020F0502020204030204" pitchFamily="34" charset="0"/>
                        </a:rPr>
                        <a:t>0.906</a:t>
                      </a:r>
                    </a:p>
                  </a:txBody>
                  <a:tcPr marL="66675" marR="66675" marT="66675" marB="66675" anchor="ctr"/>
                </a:tc>
                <a:tc>
                  <a:txBody>
                    <a:bodyPr/>
                    <a:lstStyle/>
                    <a:p>
                      <a:pPr marL="0" marR="0" algn="ctr">
                        <a:spcBef>
                          <a:spcPts val="0"/>
                        </a:spcBef>
                        <a:spcAft>
                          <a:spcPts val="0"/>
                        </a:spcAft>
                      </a:pPr>
                      <a:r>
                        <a:rPr lang="en-PH" sz="1400">
                          <a:solidFill>
                            <a:schemeClr val="tx1">
                              <a:lumMod val="75000"/>
                              <a:lumOff val="25000"/>
                            </a:schemeClr>
                          </a:solidFill>
                          <a:effectLst/>
                          <a:latin typeface="Supria Sans Cond Light" panose="020B0306030203050203" pitchFamily="34" charset="0"/>
                          <a:ea typeface="Calibri" panose="020F0502020204030204" pitchFamily="34" charset="0"/>
                        </a:rPr>
                        <a:t>0.909</a:t>
                      </a:r>
                    </a:p>
                  </a:txBody>
                  <a:tcPr marL="66675" marR="66675" marT="66675" marB="66675" anchor="ctr"/>
                </a:tc>
                <a:tc>
                  <a:txBody>
                    <a:bodyPr/>
                    <a:lstStyle/>
                    <a:p>
                      <a:pPr marL="0" marR="0" algn="ctr">
                        <a:spcBef>
                          <a:spcPts val="0"/>
                        </a:spcBef>
                        <a:spcAft>
                          <a:spcPts val="0"/>
                        </a:spcAft>
                      </a:pPr>
                      <a:r>
                        <a:rPr lang="en-PH" sz="1400">
                          <a:solidFill>
                            <a:schemeClr val="tx1">
                              <a:lumMod val="75000"/>
                              <a:lumOff val="25000"/>
                            </a:schemeClr>
                          </a:solidFill>
                          <a:effectLst/>
                          <a:latin typeface="Supria Sans Cond Light" panose="020B0306030203050203" pitchFamily="34" charset="0"/>
                          <a:ea typeface="Calibri" panose="020F0502020204030204" pitchFamily="34" charset="0"/>
                        </a:rPr>
                        <a:t>0.907</a:t>
                      </a:r>
                    </a:p>
                  </a:txBody>
                  <a:tcPr marL="66675" marR="66675" marT="66675" marB="66675" anchor="ctr"/>
                </a:tc>
                <a:tc>
                  <a:txBody>
                    <a:bodyPr/>
                    <a:lstStyle/>
                    <a:p>
                      <a:pPr marL="0" marR="0" algn="ctr">
                        <a:spcBef>
                          <a:spcPts val="0"/>
                        </a:spcBef>
                        <a:spcAft>
                          <a:spcPts val="0"/>
                        </a:spcAft>
                      </a:pPr>
                      <a:r>
                        <a:rPr lang="en-PH" sz="1400">
                          <a:solidFill>
                            <a:schemeClr val="tx1">
                              <a:lumMod val="75000"/>
                              <a:lumOff val="25000"/>
                            </a:schemeClr>
                          </a:solidFill>
                          <a:effectLst/>
                          <a:latin typeface="Supria Sans Cond Light" panose="020B0306030203050203" pitchFamily="34" charset="0"/>
                          <a:ea typeface="Calibri" panose="020F0502020204030204" pitchFamily="34" charset="0"/>
                        </a:rPr>
                        <a:t>0.8455</a:t>
                      </a:r>
                    </a:p>
                  </a:txBody>
                  <a:tcPr marL="66675" marR="66675" marT="66675" marB="66675" anchor="ctr"/>
                </a:tc>
              </a:tr>
              <a:tr h="0">
                <a:tc>
                  <a:txBody>
                    <a:bodyPr/>
                    <a:lstStyle/>
                    <a:p>
                      <a:pPr marL="0" marR="0" algn="just">
                        <a:spcBef>
                          <a:spcPts val="0"/>
                        </a:spcBef>
                        <a:spcAft>
                          <a:spcPts val="0"/>
                        </a:spcAft>
                      </a:pPr>
                      <a:r>
                        <a:rPr lang="en-PH" sz="1400" dirty="0">
                          <a:effectLst/>
                          <a:latin typeface="Supria Sans Cond Light" panose="020B0306030203050203" pitchFamily="34" charset="0"/>
                        </a:rPr>
                        <a:t>Random Forest</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solidFill>
                      <a:srgbClr val="42B29D"/>
                    </a:solidFill>
                  </a:tcPr>
                </a:tc>
                <a:tc>
                  <a:txBody>
                    <a:bodyPr/>
                    <a:lstStyle/>
                    <a:p>
                      <a:pPr marL="0" marR="0" algn="ctr">
                        <a:spcBef>
                          <a:spcPts val="0"/>
                        </a:spcBef>
                        <a:spcAft>
                          <a:spcPts val="0"/>
                        </a:spcAft>
                      </a:pPr>
                      <a:r>
                        <a:rPr lang="en-PH" sz="1400">
                          <a:solidFill>
                            <a:schemeClr val="tx1">
                              <a:lumMod val="75000"/>
                              <a:lumOff val="25000"/>
                            </a:schemeClr>
                          </a:solidFill>
                          <a:effectLst/>
                          <a:latin typeface="Supria Sans Cond Light" panose="020B0306030203050203" pitchFamily="34" charset="0"/>
                          <a:ea typeface="Calibri" panose="020F0502020204030204" pitchFamily="34" charset="0"/>
                        </a:rPr>
                        <a:t>0.939</a:t>
                      </a:r>
                    </a:p>
                  </a:txBody>
                  <a:tcPr marL="66675" marR="66675" marT="66675" marB="66675" anchor="ctr"/>
                </a:tc>
                <a:tc>
                  <a:txBody>
                    <a:bodyPr/>
                    <a:lstStyle/>
                    <a:p>
                      <a:pPr marL="0" marR="0" algn="ctr">
                        <a:spcBef>
                          <a:spcPts val="0"/>
                        </a:spcBef>
                        <a:spcAft>
                          <a:spcPts val="0"/>
                        </a:spcAft>
                      </a:pPr>
                      <a:r>
                        <a:rPr lang="en-PH" sz="1400">
                          <a:solidFill>
                            <a:schemeClr val="tx1">
                              <a:lumMod val="75000"/>
                              <a:lumOff val="25000"/>
                            </a:schemeClr>
                          </a:solidFill>
                          <a:effectLst/>
                          <a:latin typeface="Supria Sans Cond Light" panose="020B0306030203050203" pitchFamily="34" charset="0"/>
                          <a:ea typeface="Calibri" panose="020F0502020204030204" pitchFamily="34" charset="0"/>
                        </a:rPr>
                        <a:t>0.939</a:t>
                      </a:r>
                    </a:p>
                  </a:txBody>
                  <a:tcPr marL="66675" marR="66675" marT="66675" marB="66675" anchor="ctr"/>
                </a:tc>
                <a:tc>
                  <a:txBody>
                    <a:bodyPr/>
                    <a:lstStyle/>
                    <a:p>
                      <a:pPr marL="0" marR="0" algn="ctr">
                        <a:spcBef>
                          <a:spcPts val="0"/>
                        </a:spcBef>
                        <a:spcAft>
                          <a:spcPts val="0"/>
                        </a:spcAft>
                      </a:pPr>
                      <a:r>
                        <a:rPr lang="en-PH" sz="1400">
                          <a:solidFill>
                            <a:schemeClr val="tx1">
                              <a:lumMod val="75000"/>
                              <a:lumOff val="25000"/>
                            </a:schemeClr>
                          </a:solidFill>
                          <a:effectLst/>
                          <a:latin typeface="Supria Sans Cond Light" panose="020B0306030203050203" pitchFamily="34" charset="0"/>
                          <a:ea typeface="Calibri" panose="020F0502020204030204" pitchFamily="34" charset="0"/>
                        </a:rPr>
                        <a:t>0.938</a:t>
                      </a:r>
                    </a:p>
                  </a:txBody>
                  <a:tcPr marL="66675" marR="66675" marT="66675" marB="66675" anchor="ctr"/>
                </a:tc>
                <a:tc>
                  <a:txBody>
                    <a:bodyPr/>
                    <a:lstStyle/>
                    <a:p>
                      <a:pPr marL="0" marR="0" algn="ctr">
                        <a:spcBef>
                          <a:spcPts val="0"/>
                        </a:spcBef>
                        <a:spcAft>
                          <a:spcPts val="0"/>
                        </a:spcAft>
                      </a:pPr>
                      <a:r>
                        <a:rPr lang="en-PH" sz="1400">
                          <a:solidFill>
                            <a:schemeClr val="tx1">
                              <a:lumMod val="75000"/>
                              <a:lumOff val="25000"/>
                            </a:schemeClr>
                          </a:solidFill>
                          <a:effectLst/>
                          <a:latin typeface="Supria Sans Cond Light" panose="020B0306030203050203" pitchFamily="34" charset="0"/>
                          <a:ea typeface="Calibri" panose="020F0502020204030204" pitchFamily="34" charset="0"/>
                        </a:rPr>
                        <a:t>0.8968</a:t>
                      </a:r>
                    </a:p>
                  </a:txBody>
                  <a:tcPr marL="66675" marR="66675" marT="66675" marB="66675" anchor="ctr"/>
                </a:tc>
              </a:tr>
              <a:tr h="0">
                <a:tc>
                  <a:txBody>
                    <a:bodyPr/>
                    <a:lstStyle/>
                    <a:p>
                      <a:pPr marL="0" marR="0" algn="just">
                        <a:spcBef>
                          <a:spcPts val="0"/>
                        </a:spcBef>
                        <a:spcAft>
                          <a:spcPts val="0"/>
                        </a:spcAft>
                      </a:pPr>
                      <a:r>
                        <a:rPr lang="en-PH" sz="1400">
                          <a:effectLst/>
                          <a:latin typeface="Supria Sans Cond Light" panose="020B0306030203050203" pitchFamily="34" charset="0"/>
                        </a:rPr>
                        <a:t>KNN-3</a:t>
                      </a:r>
                      <a:endParaRPr lang="en-PH" sz="140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solidFill>
                      <a:srgbClr val="42B29D"/>
                    </a:solidFill>
                  </a:tcPr>
                </a:tc>
                <a:tc>
                  <a:txBody>
                    <a:bodyPr/>
                    <a:lstStyle/>
                    <a:p>
                      <a:pPr marL="0" marR="0" algn="ctr">
                        <a:spcBef>
                          <a:spcPts val="0"/>
                        </a:spcBef>
                        <a:spcAft>
                          <a:spcPts val="0"/>
                        </a:spcAft>
                      </a:pPr>
                      <a:r>
                        <a:rPr lang="en-PH" sz="1400">
                          <a:solidFill>
                            <a:schemeClr val="tx1">
                              <a:lumMod val="75000"/>
                              <a:lumOff val="25000"/>
                            </a:schemeClr>
                          </a:solidFill>
                          <a:effectLst/>
                          <a:latin typeface="Supria Sans Cond Light" panose="020B0306030203050203" pitchFamily="34" charset="0"/>
                          <a:ea typeface="Calibri" panose="020F0502020204030204" pitchFamily="34" charset="0"/>
                        </a:rPr>
                        <a:t>0.912</a:t>
                      </a:r>
                    </a:p>
                  </a:txBody>
                  <a:tcPr marL="66675" marR="66675" marT="66675" marB="66675" anchor="ctr"/>
                </a:tc>
                <a:tc>
                  <a:txBody>
                    <a:bodyPr/>
                    <a:lstStyle/>
                    <a:p>
                      <a:pPr marL="0" marR="0" algn="ctr">
                        <a:spcBef>
                          <a:spcPts val="0"/>
                        </a:spcBef>
                        <a:spcAft>
                          <a:spcPts val="0"/>
                        </a:spcAft>
                      </a:pPr>
                      <a:r>
                        <a:rPr lang="en-PH" sz="1400">
                          <a:solidFill>
                            <a:schemeClr val="tx1">
                              <a:lumMod val="75000"/>
                              <a:lumOff val="25000"/>
                            </a:schemeClr>
                          </a:solidFill>
                          <a:effectLst/>
                          <a:latin typeface="Supria Sans Cond Light" panose="020B0306030203050203" pitchFamily="34" charset="0"/>
                          <a:ea typeface="Calibri" panose="020F0502020204030204" pitchFamily="34" charset="0"/>
                        </a:rPr>
                        <a:t>0.912</a:t>
                      </a:r>
                    </a:p>
                  </a:txBody>
                  <a:tcPr marL="66675" marR="66675" marT="66675" marB="66675" anchor="ctr"/>
                </a:tc>
                <a:tc>
                  <a:txBody>
                    <a:bodyPr/>
                    <a:lstStyle/>
                    <a:p>
                      <a:pPr marL="0" marR="0" algn="ctr">
                        <a:spcBef>
                          <a:spcPts val="0"/>
                        </a:spcBef>
                        <a:spcAft>
                          <a:spcPts val="0"/>
                        </a:spcAft>
                      </a:pPr>
                      <a:r>
                        <a:rPr lang="en-PH" sz="1400">
                          <a:solidFill>
                            <a:schemeClr val="tx1">
                              <a:lumMod val="75000"/>
                              <a:lumOff val="25000"/>
                            </a:schemeClr>
                          </a:solidFill>
                          <a:effectLst/>
                          <a:latin typeface="Supria Sans Cond Light" panose="020B0306030203050203" pitchFamily="34" charset="0"/>
                          <a:ea typeface="Calibri" panose="020F0502020204030204" pitchFamily="34" charset="0"/>
                        </a:rPr>
                        <a:t>0.911</a:t>
                      </a:r>
                    </a:p>
                  </a:txBody>
                  <a:tcPr marL="66675" marR="66675" marT="66675" marB="66675" anchor="ctr"/>
                </a:tc>
                <a:tc>
                  <a:txBody>
                    <a:bodyPr/>
                    <a:lstStyle/>
                    <a:p>
                      <a:pPr marL="0" marR="0" algn="ctr">
                        <a:spcBef>
                          <a:spcPts val="0"/>
                        </a:spcBef>
                        <a:spcAft>
                          <a:spcPts val="0"/>
                        </a:spcAft>
                      </a:pPr>
                      <a:r>
                        <a:rPr lang="en-PH" sz="1400">
                          <a:solidFill>
                            <a:schemeClr val="tx1">
                              <a:lumMod val="75000"/>
                              <a:lumOff val="25000"/>
                            </a:schemeClr>
                          </a:solidFill>
                          <a:effectLst/>
                          <a:latin typeface="Supria Sans Cond Light" panose="020B0306030203050203" pitchFamily="34" charset="0"/>
                          <a:ea typeface="Calibri" panose="020F0502020204030204" pitchFamily="34" charset="0"/>
                        </a:rPr>
                        <a:t>0.8496</a:t>
                      </a:r>
                    </a:p>
                  </a:txBody>
                  <a:tcPr marL="66675" marR="66675" marT="66675" marB="66675" anchor="ctr"/>
                </a:tc>
              </a:tr>
              <a:tr h="0">
                <a:tc>
                  <a:txBody>
                    <a:bodyPr/>
                    <a:lstStyle/>
                    <a:p>
                      <a:pPr marL="0" marR="0" algn="just">
                        <a:spcBef>
                          <a:spcPts val="0"/>
                        </a:spcBef>
                        <a:spcAft>
                          <a:spcPts val="0"/>
                        </a:spcAft>
                      </a:pPr>
                      <a:r>
                        <a:rPr lang="en-PH" sz="1400" dirty="0">
                          <a:effectLst/>
                          <a:latin typeface="Supria Sans Cond Light" panose="020B0306030203050203" pitchFamily="34" charset="0"/>
                        </a:rPr>
                        <a:t>KNN-5</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solidFill>
                      <a:srgbClr val="42B29D"/>
                    </a:solidFill>
                  </a:tcPr>
                </a:tc>
                <a:tc>
                  <a:txBody>
                    <a:bodyPr/>
                    <a:lstStyle/>
                    <a:p>
                      <a:pPr marL="0" marR="0" algn="ctr">
                        <a:spcBef>
                          <a:spcPts val="0"/>
                        </a:spcBef>
                        <a:spcAft>
                          <a:spcPts val="0"/>
                        </a:spcAft>
                      </a:pPr>
                      <a:r>
                        <a:rPr lang="en-PH" sz="1400">
                          <a:solidFill>
                            <a:schemeClr val="tx1">
                              <a:lumMod val="75000"/>
                              <a:lumOff val="25000"/>
                            </a:schemeClr>
                          </a:solidFill>
                          <a:effectLst/>
                          <a:latin typeface="Supria Sans Cond Light" panose="020B0306030203050203" pitchFamily="34" charset="0"/>
                          <a:ea typeface="Calibri" panose="020F0502020204030204" pitchFamily="34" charset="0"/>
                        </a:rPr>
                        <a:t>0.898</a:t>
                      </a:r>
                    </a:p>
                  </a:txBody>
                  <a:tcPr marL="66675" marR="66675" marT="66675" marB="66675" anchor="ctr"/>
                </a:tc>
                <a:tc>
                  <a:txBody>
                    <a:bodyPr/>
                    <a:lstStyle/>
                    <a:p>
                      <a:pPr marL="0" marR="0" algn="ctr">
                        <a:spcBef>
                          <a:spcPts val="0"/>
                        </a:spcBef>
                        <a:spcAft>
                          <a:spcPts val="0"/>
                        </a:spcAft>
                      </a:pPr>
                      <a:r>
                        <a:rPr lang="en-PH" sz="1400">
                          <a:solidFill>
                            <a:schemeClr val="tx1">
                              <a:lumMod val="75000"/>
                              <a:lumOff val="25000"/>
                            </a:schemeClr>
                          </a:solidFill>
                          <a:effectLst/>
                          <a:latin typeface="Supria Sans Cond Light" panose="020B0306030203050203" pitchFamily="34" charset="0"/>
                          <a:ea typeface="Calibri" panose="020F0502020204030204" pitchFamily="34" charset="0"/>
                        </a:rPr>
                        <a:t>0.901</a:t>
                      </a:r>
                    </a:p>
                  </a:txBody>
                  <a:tcPr marL="66675" marR="66675" marT="66675" marB="66675" anchor="ctr"/>
                </a:tc>
                <a:tc>
                  <a:txBody>
                    <a:bodyPr/>
                    <a:lstStyle/>
                    <a:p>
                      <a:pPr marL="0" marR="0" algn="ctr">
                        <a:spcBef>
                          <a:spcPts val="0"/>
                        </a:spcBef>
                        <a:spcAft>
                          <a:spcPts val="0"/>
                        </a:spcAft>
                      </a:pPr>
                      <a:r>
                        <a:rPr lang="en-PH" sz="1400">
                          <a:solidFill>
                            <a:schemeClr val="tx1">
                              <a:lumMod val="75000"/>
                              <a:lumOff val="25000"/>
                            </a:schemeClr>
                          </a:solidFill>
                          <a:effectLst/>
                          <a:latin typeface="Supria Sans Cond Light" panose="020B0306030203050203" pitchFamily="34" charset="0"/>
                          <a:ea typeface="Calibri" panose="020F0502020204030204" pitchFamily="34" charset="0"/>
                        </a:rPr>
                        <a:t>0.898</a:t>
                      </a:r>
                    </a:p>
                  </a:txBody>
                  <a:tcPr marL="66675" marR="66675" marT="66675" marB="66675" anchor="ctr"/>
                </a:tc>
                <a:tc>
                  <a:txBody>
                    <a:bodyPr/>
                    <a:lstStyle/>
                    <a:p>
                      <a:pPr marL="0" marR="0" algn="ctr">
                        <a:spcBef>
                          <a:spcPts val="0"/>
                        </a:spcBef>
                        <a:spcAft>
                          <a:spcPts val="0"/>
                        </a:spcAft>
                      </a:pPr>
                      <a:r>
                        <a:rPr lang="en-PH" sz="1400">
                          <a:solidFill>
                            <a:schemeClr val="tx1">
                              <a:lumMod val="75000"/>
                              <a:lumOff val="25000"/>
                            </a:schemeClr>
                          </a:solidFill>
                          <a:effectLst/>
                          <a:latin typeface="Supria Sans Cond Light" panose="020B0306030203050203" pitchFamily="34" charset="0"/>
                          <a:ea typeface="Calibri" panose="020F0502020204030204" pitchFamily="34" charset="0"/>
                        </a:rPr>
                        <a:t>0.8306</a:t>
                      </a:r>
                    </a:p>
                  </a:txBody>
                  <a:tcPr marL="66675" marR="66675" marT="66675" marB="66675" anchor="ctr"/>
                </a:tc>
              </a:tr>
              <a:tr h="0">
                <a:tc>
                  <a:txBody>
                    <a:bodyPr/>
                    <a:lstStyle/>
                    <a:p>
                      <a:pPr marL="0" marR="0" algn="just">
                        <a:spcBef>
                          <a:spcPts val="0"/>
                        </a:spcBef>
                        <a:spcAft>
                          <a:spcPts val="0"/>
                        </a:spcAft>
                      </a:pPr>
                      <a:r>
                        <a:rPr lang="en-PH" sz="1400" dirty="0">
                          <a:effectLst/>
                          <a:latin typeface="Supria Sans Cond Light" panose="020B0306030203050203" pitchFamily="34" charset="0"/>
                        </a:rPr>
                        <a:t>KNN-7</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solidFill>
                      <a:srgbClr val="42B29D"/>
                    </a:solidFill>
                  </a:tcPr>
                </a:tc>
                <a:tc>
                  <a:txBody>
                    <a:bodyPr/>
                    <a:lstStyle/>
                    <a:p>
                      <a:pPr marL="0" marR="0" algn="ctr">
                        <a:spcBef>
                          <a:spcPts val="0"/>
                        </a:spcBef>
                        <a:spcAft>
                          <a:spcPts val="0"/>
                        </a:spcAft>
                      </a:pPr>
                      <a:r>
                        <a:rPr lang="en-PH" sz="1400">
                          <a:solidFill>
                            <a:schemeClr val="tx1">
                              <a:lumMod val="75000"/>
                              <a:lumOff val="25000"/>
                            </a:schemeClr>
                          </a:solidFill>
                          <a:effectLst/>
                          <a:latin typeface="Supria Sans Cond Light" panose="020B0306030203050203" pitchFamily="34" charset="0"/>
                          <a:ea typeface="Calibri" panose="020F0502020204030204" pitchFamily="34" charset="0"/>
                        </a:rPr>
                        <a:t>0.876</a:t>
                      </a:r>
                    </a:p>
                  </a:txBody>
                  <a:tcPr marL="66675" marR="66675" marT="66675" marB="66675" anchor="ctr"/>
                </a:tc>
                <a:tc>
                  <a:txBody>
                    <a:bodyPr/>
                    <a:lstStyle/>
                    <a:p>
                      <a:pPr marL="0" marR="0" algn="ctr">
                        <a:spcBef>
                          <a:spcPts val="0"/>
                        </a:spcBef>
                        <a:spcAft>
                          <a:spcPts val="0"/>
                        </a:spcAft>
                      </a:pPr>
                      <a:r>
                        <a:rPr lang="en-PH" sz="1400">
                          <a:solidFill>
                            <a:schemeClr val="tx1">
                              <a:lumMod val="75000"/>
                              <a:lumOff val="25000"/>
                            </a:schemeClr>
                          </a:solidFill>
                          <a:effectLst/>
                          <a:latin typeface="Supria Sans Cond Light" panose="020B0306030203050203" pitchFamily="34" charset="0"/>
                          <a:ea typeface="Calibri" panose="020F0502020204030204" pitchFamily="34" charset="0"/>
                        </a:rPr>
                        <a:t>0.88</a:t>
                      </a:r>
                    </a:p>
                  </a:txBody>
                  <a:tcPr marL="66675" marR="66675" marT="66675" marB="66675" anchor="ctr"/>
                </a:tc>
                <a:tc>
                  <a:txBody>
                    <a:bodyPr/>
                    <a:lstStyle/>
                    <a:p>
                      <a:pPr marL="0" marR="0" algn="ctr">
                        <a:spcBef>
                          <a:spcPts val="0"/>
                        </a:spcBef>
                        <a:spcAft>
                          <a:spcPts val="0"/>
                        </a:spcAft>
                      </a:pPr>
                      <a:r>
                        <a:rPr lang="en-PH" sz="1400">
                          <a:solidFill>
                            <a:schemeClr val="tx1">
                              <a:lumMod val="75000"/>
                              <a:lumOff val="25000"/>
                            </a:schemeClr>
                          </a:solidFill>
                          <a:effectLst/>
                          <a:latin typeface="Supria Sans Cond Light" panose="020B0306030203050203" pitchFamily="34" charset="0"/>
                          <a:ea typeface="Calibri" panose="020F0502020204030204" pitchFamily="34" charset="0"/>
                        </a:rPr>
                        <a:t>0.877</a:t>
                      </a:r>
                    </a:p>
                  </a:txBody>
                  <a:tcPr marL="66675" marR="66675" marT="66675" marB="66675" anchor="ctr"/>
                </a:tc>
                <a:tc>
                  <a:txBody>
                    <a:bodyPr/>
                    <a:lstStyle/>
                    <a:p>
                      <a:pPr marL="0" marR="0" algn="ctr">
                        <a:spcBef>
                          <a:spcPts val="0"/>
                        </a:spcBef>
                        <a:spcAft>
                          <a:spcPts val="0"/>
                        </a:spcAft>
                      </a:pPr>
                      <a:r>
                        <a:rPr lang="en-PH" sz="1400">
                          <a:solidFill>
                            <a:schemeClr val="tx1">
                              <a:lumMod val="75000"/>
                              <a:lumOff val="25000"/>
                            </a:schemeClr>
                          </a:solidFill>
                          <a:effectLst/>
                          <a:latin typeface="Supria Sans Cond Light" panose="020B0306030203050203" pitchFamily="34" charset="0"/>
                          <a:ea typeface="Calibri" panose="020F0502020204030204" pitchFamily="34" charset="0"/>
                        </a:rPr>
                        <a:t>0.794 </a:t>
                      </a:r>
                    </a:p>
                  </a:txBody>
                  <a:tcPr marL="66675" marR="66675" marT="66675" marB="66675" anchor="ctr"/>
                </a:tc>
              </a:tr>
              <a:tr h="0">
                <a:tc>
                  <a:txBody>
                    <a:bodyPr/>
                    <a:lstStyle/>
                    <a:p>
                      <a:pPr marL="0" marR="0" algn="just">
                        <a:spcBef>
                          <a:spcPts val="0"/>
                        </a:spcBef>
                        <a:spcAft>
                          <a:spcPts val="0"/>
                        </a:spcAft>
                      </a:pPr>
                      <a:r>
                        <a:rPr lang="en-PH" sz="1400" dirty="0">
                          <a:effectLst/>
                          <a:latin typeface="Supria Sans Cond Light" panose="020B0306030203050203" pitchFamily="34" charset="0"/>
                        </a:rPr>
                        <a:t>Naive Bayes</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solidFill>
                      <a:srgbClr val="42B29D"/>
                    </a:solidFill>
                  </a:tcPr>
                </a:tc>
                <a:tc>
                  <a:txBody>
                    <a:bodyPr/>
                    <a:lstStyle/>
                    <a:p>
                      <a:pPr marL="0" marR="0" algn="ctr">
                        <a:spcBef>
                          <a:spcPts val="0"/>
                        </a:spcBef>
                        <a:spcAft>
                          <a:spcPts val="0"/>
                        </a:spcAft>
                      </a:pPr>
                      <a:r>
                        <a:rPr lang="en-PH" sz="1400">
                          <a:solidFill>
                            <a:schemeClr val="tx1">
                              <a:lumMod val="75000"/>
                              <a:lumOff val="25000"/>
                            </a:schemeClr>
                          </a:solidFill>
                          <a:effectLst/>
                          <a:latin typeface="Supria Sans Cond Light" panose="020B0306030203050203" pitchFamily="34" charset="0"/>
                          <a:ea typeface="Calibri" panose="020F0502020204030204" pitchFamily="34" charset="0"/>
                        </a:rPr>
                        <a:t>0.877</a:t>
                      </a:r>
                    </a:p>
                  </a:txBody>
                  <a:tcPr marL="66675" marR="66675" marT="66675" marB="66675" anchor="ctr"/>
                </a:tc>
                <a:tc>
                  <a:txBody>
                    <a:bodyPr/>
                    <a:lstStyle/>
                    <a:p>
                      <a:pPr marL="0" marR="0" algn="ctr">
                        <a:spcBef>
                          <a:spcPts val="0"/>
                        </a:spcBef>
                        <a:spcAft>
                          <a:spcPts val="0"/>
                        </a:spcAft>
                      </a:pPr>
                      <a:r>
                        <a:rPr lang="en-PH" sz="1400">
                          <a:solidFill>
                            <a:schemeClr val="tx1">
                              <a:lumMod val="75000"/>
                              <a:lumOff val="25000"/>
                            </a:schemeClr>
                          </a:solidFill>
                          <a:effectLst/>
                          <a:latin typeface="Supria Sans Cond Light" panose="020B0306030203050203" pitchFamily="34" charset="0"/>
                          <a:ea typeface="Calibri" panose="020F0502020204030204" pitchFamily="34" charset="0"/>
                        </a:rPr>
                        <a:t>0.866</a:t>
                      </a:r>
                    </a:p>
                  </a:txBody>
                  <a:tcPr marL="66675" marR="66675" marT="66675" marB="66675" anchor="ctr"/>
                </a:tc>
                <a:tc>
                  <a:txBody>
                    <a:bodyPr/>
                    <a:lstStyle/>
                    <a:p>
                      <a:pPr marL="0" marR="0" algn="ctr">
                        <a:spcBef>
                          <a:spcPts val="0"/>
                        </a:spcBef>
                        <a:spcAft>
                          <a:spcPts val="0"/>
                        </a:spcAft>
                      </a:pPr>
                      <a:r>
                        <a:rPr lang="en-PH" sz="1400">
                          <a:solidFill>
                            <a:schemeClr val="tx1">
                              <a:lumMod val="75000"/>
                              <a:lumOff val="25000"/>
                            </a:schemeClr>
                          </a:solidFill>
                          <a:effectLst/>
                          <a:latin typeface="Supria Sans Cond Light" panose="020B0306030203050203" pitchFamily="34" charset="0"/>
                          <a:ea typeface="Calibri" panose="020F0502020204030204" pitchFamily="34" charset="0"/>
                        </a:rPr>
                        <a:t>0.87</a:t>
                      </a:r>
                    </a:p>
                  </a:txBody>
                  <a:tcPr marL="66675" marR="66675" marT="66675" marB="66675" anchor="ctr"/>
                </a:tc>
                <a:tc>
                  <a:txBody>
                    <a:bodyPr/>
                    <a:lstStyle/>
                    <a:p>
                      <a:pPr marL="0" marR="0" algn="ctr">
                        <a:spcBef>
                          <a:spcPts val="0"/>
                        </a:spcBef>
                        <a:spcAft>
                          <a:spcPts val="0"/>
                        </a:spcAft>
                      </a:pPr>
                      <a:r>
                        <a:rPr lang="en-PH" sz="1400">
                          <a:solidFill>
                            <a:schemeClr val="tx1">
                              <a:lumMod val="75000"/>
                              <a:lumOff val="25000"/>
                            </a:schemeClr>
                          </a:solidFill>
                          <a:effectLst/>
                          <a:latin typeface="Supria Sans Cond Light" panose="020B0306030203050203" pitchFamily="34" charset="0"/>
                          <a:ea typeface="Calibri" panose="020F0502020204030204" pitchFamily="34" charset="0"/>
                        </a:rPr>
                        <a:t>0.7789</a:t>
                      </a:r>
                    </a:p>
                  </a:txBody>
                  <a:tcPr marL="66675" marR="66675" marT="66675" marB="66675" anchor="ctr"/>
                </a:tc>
              </a:tr>
              <a:tr h="0">
                <a:tc>
                  <a:txBody>
                    <a:bodyPr/>
                    <a:lstStyle/>
                    <a:p>
                      <a:pPr marL="0" marR="0" algn="just">
                        <a:spcBef>
                          <a:spcPts val="0"/>
                        </a:spcBef>
                        <a:spcAft>
                          <a:spcPts val="0"/>
                        </a:spcAft>
                      </a:pPr>
                      <a:r>
                        <a:rPr lang="en-PH" sz="1400" dirty="0">
                          <a:effectLst/>
                          <a:latin typeface="Supria Sans Cond Light" panose="020B0306030203050203" pitchFamily="34" charset="0"/>
                        </a:rPr>
                        <a:t>Bayesian Network</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solidFill>
                      <a:srgbClr val="42B29D"/>
                    </a:solidFill>
                  </a:tcPr>
                </a:tc>
                <a:tc>
                  <a:txBody>
                    <a:bodyPr/>
                    <a:lstStyle/>
                    <a:p>
                      <a:pPr marL="0" marR="0" algn="ctr">
                        <a:spcBef>
                          <a:spcPts val="0"/>
                        </a:spcBef>
                        <a:spcAft>
                          <a:spcPts val="0"/>
                        </a:spcAft>
                      </a:pPr>
                      <a:r>
                        <a:rPr lang="en-PH" sz="1400">
                          <a:solidFill>
                            <a:schemeClr val="tx1">
                              <a:lumMod val="75000"/>
                              <a:lumOff val="25000"/>
                            </a:schemeClr>
                          </a:solidFill>
                          <a:effectLst/>
                          <a:latin typeface="Supria Sans Cond Light" panose="020B0306030203050203" pitchFamily="34" charset="0"/>
                          <a:ea typeface="Calibri" panose="020F0502020204030204" pitchFamily="34" charset="0"/>
                        </a:rPr>
                        <a:t>0.875</a:t>
                      </a:r>
                    </a:p>
                  </a:txBody>
                  <a:tcPr marL="66675" marR="66675" marT="66675" marB="66675" anchor="ctr"/>
                </a:tc>
                <a:tc>
                  <a:txBody>
                    <a:bodyPr/>
                    <a:lstStyle/>
                    <a:p>
                      <a:pPr marL="0" marR="0" algn="ctr">
                        <a:spcBef>
                          <a:spcPts val="0"/>
                        </a:spcBef>
                        <a:spcAft>
                          <a:spcPts val="0"/>
                        </a:spcAft>
                      </a:pPr>
                      <a:r>
                        <a:rPr lang="en-PH" sz="1400">
                          <a:solidFill>
                            <a:schemeClr val="tx1">
                              <a:lumMod val="75000"/>
                              <a:lumOff val="25000"/>
                            </a:schemeClr>
                          </a:solidFill>
                          <a:effectLst/>
                          <a:latin typeface="Supria Sans Cond Light" panose="020B0306030203050203" pitchFamily="34" charset="0"/>
                          <a:ea typeface="Calibri" panose="020F0502020204030204" pitchFamily="34" charset="0"/>
                        </a:rPr>
                        <a:t>0.867</a:t>
                      </a:r>
                    </a:p>
                  </a:txBody>
                  <a:tcPr marL="66675" marR="66675" marT="66675" marB="66675" anchor="ctr"/>
                </a:tc>
                <a:tc>
                  <a:txBody>
                    <a:bodyPr/>
                    <a:lstStyle/>
                    <a:p>
                      <a:pPr marL="0" marR="0" algn="ctr">
                        <a:spcBef>
                          <a:spcPts val="0"/>
                        </a:spcBef>
                        <a:spcAft>
                          <a:spcPts val="0"/>
                        </a:spcAft>
                      </a:pPr>
                      <a:r>
                        <a:rPr lang="en-PH" sz="1400">
                          <a:solidFill>
                            <a:schemeClr val="tx1">
                              <a:lumMod val="75000"/>
                              <a:lumOff val="25000"/>
                            </a:schemeClr>
                          </a:solidFill>
                          <a:effectLst/>
                          <a:latin typeface="Supria Sans Cond Light" panose="020B0306030203050203" pitchFamily="34" charset="0"/>
                          <a:ea typeface="Calibri" panose="020F0502020204030204" pitchFamily="34" charset="0"/>
                        </a:rPr>
                        <a:t>0.87</a:t>
                      </a:r>
                    </a:p>
                  </a:txBody>
                  <a:tcPr marL="66675" marR="66675" marT="66675" marB="66675" anchor="ctr"/>
                </a:tc>
                <a:tc>
                  <a:txBody>
                    <a:bodyPr/>
                    <a:lstStyle/>
                    <a:p>
                      <a:pPr marL="0" marR="0" algn="ctr">
                        <a:spcBef>
                          <a:spcPts val="0"/>
                        </a:spcBef>
                        <a:spcAft>
                          <a:spcPts val="0"/>
                        </a:spcAft>
                      </a:pPr>
                      <a:r>
                        <a:rPr lang="en-PH" sz="1400" dirty="0">
                          <a:solidFill>
                            <a:schemeClr val="tx1">
                              <a:lumMod val="75000"/>
                              <a:lumOff val="25000"/>
                            </a:schemeClr>
                          </a:solidFill>
                          <a:effectLst/>
                          <a:latin typeface="Supria Sans Cond Light" panose="020B0306030203050203" pitchFamily="34" charset="0"/>
                          <a:ea typeface="Calibri" panose="020F0502020204030204" pitchFamily="34" charset="0"/>
                        </a:rPr>
                        <a:t>0.7793</a:t>
                      </a:r>
                    </a:p>
                  </a:txBody>
                  <a:tcPr marL="66675" marR="66675" marT="66675" marB="66675" anchor="ctr"/>
                </a:tc>
              </a:tr>
            </a:tbl>
          </a:graphicData>
        </a:graphic>
      </p:graphicFrame>
    </p:spTree>
    <p:extLst>
      <p:ext uri="{BB962C8B-B14F-4D97-AF65-F5344CB8AC3E}">
        <p14:creationId xmlns:p14="http://schemas.microsoft.com/office/powerpoint/2010/main" val="415720862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42B2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Results and Observations</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Evaluation of </a:t>
            </a:r>
            <a:r>
              <a:rPr lang="en-PH" sz="3600" dirty="0" smtClean="0">
                <a:latin typeface="Supria Sans Cond Bold" panose="020B0806030203050203" pitchFamily="34" charset="0"/>
              </a:rPr>
              <a:t>Classifier – Multiple(Ruby)</a:t>
            </a:r>
            <a:endParaRPr lang="en-PH" sz="3600" dirty="0">
              <a:latin typeface="Supria Sans Cond Bold" panose="020B08060302030502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19445764"/>
              </p:ext>
            </p:extLst>
          </p:nvPr>
        </p:nvGraphicFramePr>
        <p:xfrm>
          <a:off x="681034" y="1600198"/>
          <a:ext cx="10677528" cy="3128964"/>
        </p:xfrm>
        <a:graphic>
          <a:graphicData uri="http://schemas.openxmlformats.org/drawingml/2006/table">
            <a:tbl>
              <a:tblPr firstRow="1" firstCol="1" bandRow="1">
                <a:tableStyleId>{5C22544A-7EE6-4342-B048-85BDC9FD1C3A}</a:tableStyleId>
              </a:tblPr>
              <a:tblGrid>
                <a:gridCol w="1186392"/>
                <a:gridCol w="1186392"/>
                <a:gridCol w="1186392"/>
                <a:gridCol w="1186392"/>
                <a:gridCol w="1186392"/>
                <a:gridCol w="1186392"/>
                <a:gridCol w="1186392"/>
                <a:gridCol w="1186392"/>
                <a:gridCol w="1186392"/>
              </a:tblGrid>
              <a:tr h="521494">
                <a:tc>
                  <a:txBody>
                    <a:bodyPr/>
                    <a:lstStyle/>
                    <a:p>
                      <a:pPr algn="ctr"/>
                      <a:endParaRPr lang="en-PH" sz="1400" dirty="0">
                        <a:effectLst/>
                        <a:latin typeface="Supria Sans Cond Light" panose="020B0306030203050203"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400" dirty="0" smtClean="0">
                          <a:effectLst/>
                          <a:latin typeface="Supria Sans Cond Light" panose="020B0306030203050203" pitchFamily="34" charset="0"/>
                        </a:rPr>
                        <a:t>CA</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400" dirty="0" smtClean="0">
                          <a:effectLst/>
                          <a:latin typeface="Supria Sans Cond Light" panose="020B0306030203050203" pitchFamily="34" charset="0"/>
                        </a:rPr>
                        <a:t>CD</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400" dirty="0" smtClean="0">
                          <a:effectLst/>
                          <a:latin typeface="Supria Sans Cond Light" panose="020B0306030203050203" pitchFamily="34" charset="0"/>
                        </a:rPr>
                        <a:t>CH</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400" dirty="0" smtClean="0">
                          <a:effectLst/>
                          <a:latin typeface="Supria Sans Cond Light" panose="020B0306030203050203" pitchFamily="34" charset="0"/>
                        </a:rPr>
                        <a:t>D</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400" dirty="0" smtClean="0">
                          <a:solidFill>
                            <a:schemeClr val="bg1"/>
                          </a:solidFill>
                          <a:effectLst/>
                          <a:latin typeface="Supria Sans Cond Light" panose="020B0306030203050203" pitchFamily="34" charset="0"/>
                          <a:ea typeface="Calibri" panose="020F0502020204030204" pitchFamily="34" charset="0"/>
                        </a:rPr>
                        <a:t>O</a:t>
                      </a:r>
                      <a:endParaRPr lang="en-PH" sz="1400"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400" dirty="0" smtClean="0">
                          <a:solidFill>
                            <a:schemeClr val="bg1"/>
                          </a:solidFill>
                          <a:effectLst/>
                          <a:latin typeface="Supria Sans Cond Light" panose="020B0306030203050203" pitchFamily="34" charset="0"/>
                          <a:ea typeface="Calibri" panose="020F0502020204030204" pitchFamily="34" charset="0"/>
                        </a:rPr>
                        <a:t>Precision</a:t>
                      </a:r>
                      <a:endParaRPr lang="en-PH" sz="1400"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400" dirty="0" smtClean="0">
                          <a:solidFill>
                            <a:schemeClr val="bg1"/>
                          </a:solidFill>
                          <a:effectLst/>
                          <a:latin typeface="Supria Sans Cond Light" panose="020B0306030203050203" pitchFamily="34" charset="0"/>
                          <a:ea typeface="Calibri" panose="020F0502020204030204" pitchFamily="34" charset="0"/>
                        </a:rPr>
                        <a:t>Recall</a:t>
                      </a:r>
                      <a:endParaRPr lang="en-PH" sz="1400"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400" dirty="0" smtClean="0">
                          <a:solidFill>
                            <a:schemeClr val="bg1"/>
                          </a:solidFill>
                          <a:effectLst/>
                          <a:latin typeface="Supria Sans Cond Light" panose="020B0306030203050203" pitchFamily="34" charset="0"/>
                          <a:ea typeface="Calibri" panose="020F0502020204030204" pitchFamily="34" charset="0"/>
                        </a:rPr>
                        <a:t>F-measure</a:t>
                      </a:r>
                      <a:endParaRPr lang="en-PH" sz="1400"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r>
              <a:tr h="521494">
                <a:tc>
                  <a:txBody>
                    <a:bodyPr/>
                    <a:lstStyle/>
                    <a:p>
                      <a:pPr marL="0" marR="0" algn="ctr">
                        <a:spcBef>
                          <a:spcPts val="0"/>
                        </a:spcBef>
                        <a:spcAft>
                          <a:spcPts val="0"/>
                        </a:spcAft>
                      </a:pPr>
                      <a:r>
                        <a:rPr lang="en-PH" sz="1400" dirty="0" smtClean="0">
                          <a:effectLst/>
                          <a:latin typeface="Supria Sans Cond Light" panose="020B0306030203050203" pitchFamily="34" charset="0"/>
                        </a:rPr>
                        <a:t>CA</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algn="ctr" fontAlgn="b"/>
                      <a:r>
                        <a:rPr lang="en-PH" sz="1400" b="0" i="0" u="none" strike="noStrike" dirty="0">
                          <a:solidFill>
                            <a:schemeClr val="tx1">
                              <a:lumMod val="75000"/>
                              <a:lumOff val="25000"/>
                            </a:schemeClr>
                          </a:solidFill>
                          <a:effectLst/>
                          <a:latin typeface="Supria Sans Cond Light" panose="020B0306030203050203" pitchFamily="34" charset="0"/>
                        </a:rPr>
                        <a:t>644</a:t>
                      </a:r>
                    </a:p>
                  </a:txBody>
                  <a:tcPr marL="9525" marR="9525" marT="9525" marB="0" anchor="ct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36</a:t>
                      </a:r>
                    </a:p>
                  </a:txBody>
                  <a:tcPr marL="9525" marR="9525" marT="9525" marB="0" anchor="ct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133</a:t>
                      </a:r>
                    </a:p>
                  </a:txBody>
                  <a:tcPr marL="9525" marR="9525" marT="9525" marB="0" anchor="ct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6</a:t>
                      </a:r>
                    </a:p>
                  </a:txBody>
                  <a:tcPr marL="9525" marR="9525" marT="9525" marB="0" anchor="ct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460</a:t>
                      </a:r>
                    </a:p>
                  </a:txBody>
                  <a:tcPr marL="9525" marR="9525" marT="9525" marB="0" anchor="ctr"/>
                </a:tc>
                <a:tc>
                  <a:txBody>
                    <a:bodyPr/>
                    <a:lstStyle/>
                    <a:p>
                      <a:pPr algn="ctr" fontAlgn="b"/>
                      <a:r>
                        <a:rPr lang="en-PH" sz="1400" b="0" i="0" u="none" strike="noStrike" dirty="0">
                          <a:solidFill>
                            <a:schemeClr val="tx1">
                              <a:lumMod val="75000"/>
                              <a:lumOff val="25000"/>
                            </a:schemeClr>
                          </a:solidFill>
                          <a:effectLst/>
                          <a:latin typeface="Supria Sans Cond Light" panose="020B0306030203050203" pitchFamily="34" charset="0"/>
                        </a:rPr>
                        <a:t>0.387019</a:t>
                      </a:r>
                    </a:p>
                  </a:txBody>
                  <a:tcPr marL="9525" marR="9525" marT="9525" marB="0" anchor="ct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0.503518</a:t>
                      </a:r>
                    </a:p>
                  </a:txBody>
                  <a:tcPr marL="9525" marR="9525" marT="9525" marB="0" anchor="ct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0.437649</a:t>
                      </a:r>
                    </a:p>
                  </a:txBody>
                  <a:tcPr marL="9525" marR="9525" marT="9525" marB="0" anchor="ctr"/>
                </a:tc>
              </a:tr>
              <a:tr h="521494">
                <a:tc>
                  <a:txBody>
                    <a:bodyPr/>
                    <a:lstStyle/>
                    <a:p>
                      <a:pPr marL="0" marR="0" algn="ctr">
                        <a:spcBef>
                          <a:spcPts val="0"/>
                        </a:spcBef>
                        <a:spcAft>
                          <a:spcPts val="0"/>
                        </a:spcAft>
                      </a:pPr>
                      <a:r>
                        <a:rPr lang="en-PH" sz="1400" dirty="0" smtClean="0">
                          <a:effectLst/>
                          <a:latin typeface="Supria Sans Cond Light" panose="020B0306030203050203" pitchFamily="34" charset="0"/>
                        </a:rPr>
                        <a:t>CD</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176</a:t>
                      </a:r>
                    </a:p>
                  </a:txBody>
                  <a:tcPr marL="9525" marR="9525" marT="9525" marB="0" anchor="ctr"/>
                </a:tc>
                <a:tc>
                  <a:txBody>
                    <a:bodyPr/>
                    <a:lstStyle/>
                    <a:p>
                      <a:pPr algn="ctr" fontAlgn="b"/>
                      <a:r>
                        <a:rPr lang="en-PH" sz="1400" b="0" i="0" u="none" strike="noStrike" dirty="0">
                          <a:solidFill>
                            <a:schemeClr val="tx1">
                              <a:lumMod val="75000"/>
                              <a:lumOff val="25000"/>
                            </a:schemeClr>
                          </a:solidFill>
                          <a:effectLst/>
                          <a:latin typeface="Supria Sans Cond Light" panose="020B0306030203050203" pitchFamily="34" charset="0"/>
                        </a:rPr>
                        <a:t>4</a:t>
                      </a:r>
                    </a:p>
                  </a:txBody>
                  <a:tcPr marL="9525" marR="9525" marT="9525" marB="0" anchor="ctr"/>
                </a:tc>
                <a:tc>
                  <a:txBody>
                    <a:bodyPr/>
                    <a:lstStyle/>
                    <a:p>
                      <a:pPr algn="ctr" fontAlgn="b"/>
                      <a:r>
                        <a:rPr lang="en-PH" sz="1400" b="0" i="0" u="none" strike="noStrike" dirty="0">
                          <a:solidFill>
                            <a:schemeClr val="tx1">
                              <a:lumMod val="75000"/>
                              <a:lumOff val="25000"/>
                            </a:schemeClr>
                          </a:solidFill>
                          <a:effectLst/>
                          <a:latin typeface="Supria Sans Cond Light" panose="020B0306030203050203" pitchFamily="34" charset="0"/>
                        </a:rPr>
                        <a:t>20</a:t>
                      </a:r>
                    </a:p>
                  </a:txBody>
                  <a:tcPr marL="9525" marR="9525" marT="9525" marB="0" anchor="ct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0</a:t>
                      </a:r>
                    </a:p>
                  </a:txBody>
                  <a:tcPr marL="9525" marR="9525" marT="9525" marB="0" anchor="ct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45</a:t>
                      </a:r>
                    </a:p>
                  </a:txBody>
                  <a:tcPr marL="9525" marR="9525" marT="9525" marB="0" anchor="ctr"/>
                </a:tc>
                <a:tc>
                  <a:txBody>
                    <a:bodyPr/>
                    <a:lstStyle/>
                    <a:p>
                      <a:pPr algn="ctr" fontAlgn="b"/>
                      <a:r>
                        <a:rPr lang="en-PH" sz="1400" b="0" i="0" u="none" strike="noStrike" dirty="0">
                          <a:solidFill>
                            <a:schemeClr val="tx1">
                              <a:lumMod val="75000"/>
                              <a:lumOff val="25000"/>
                            </a:schemeClr>
                          </a:solidFill>
                          <a:effectLst/>
                          <a:latin typeface="Supria Sans Cond Light" panose="020B0306030203050203" pitchFamily="34" charset="0"/>
                        </a:rPr>
                        <a:t>0.029412</a:t>
                      </a:r>
                    </a:p>
                  </a:txBody>
                  <a:tcPr marL="9525" marR="9525" marT="9525" marB="0" anchor="ctr"/>
                </a:tc>
                <a:tc>
                  <a:txBody>
                    <a:bodyPr/>
                    <a:lstStyle/>
                    <a:p>
                      <a:pPr algn="ctr" fontAlgn="b"/>
                      <a:r>
                        <a:rPr lang="en-PH" sz="1400" b="0" i="0" u="none" strike="noStrike" dirty="0">
                          <a:solidFill>
                            <a:schemeClr val="tx1">
                              <a:lumMod val="75000"/>
                              <a:lumOff val="25000"/>
                            </a:schemeClr>
                          </a:solidFill>
                          <a:effectLst/>
                          <a:latin typeface="Supria Sans Cond Light" panose="020B0306030203050203" pitchFamily="34" charset="0"/>
                        </a:rPr>
                        <a:t>0.016327</a:t>
                      </a:r>
                    </a:p>
                  </a:txBody>
                  <a:tcPr marL="9525" marR="9525" marT="9525" marB="0" anchor="ct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0.020997</a:t>
                      </a:r>
                    </a:p>
                  </a:txBody>
                  <a:tcPr marL="9525" marR="9525" marT="9525" marB="0" anchor="ctr"/>
                </a:tc>
              </a:tr>
              <a:tr h="521494">
                <a:tc>
                  <a:txBody>
                    <a:bodyPr/>
                    <a:lstStyle/>
                    <a:p>
                      <a:pPr marL="0" marR="0" algn="ctr">
                        <a:spcBef>
                          <a:spcPts val="0"/>
                        </a:spcBef>
                        <a:spcAft>
                          <a:spcPts val="0"/>
                        </a:spcAft>
                      </a:pPr>
                      <a:r>
                        <a:rPr lang="en-PH" sz="1400" dirty="0" smtClean="0">
                          <a:effectLst/>
                          <a:latin typeface="Supria Sans Cond Light" panose="020B0306030203050203" pitchFamily="34" charset="0"/>
                        </a:rPr>
                        <a:t>CH</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7</a:t>
                      </a:r>
                    </a:p>
                  </a:txBody>
                  <a:tcPr marL="9525" marR="9525" marT="9525" marB="0" anchor="ct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0</a:t>
                      </a:r>
                    </a:p>
                  </a:txBody>
                  <a:tcPr marL="9525" marR="9525" marT="9525" marB="0" anchor="ctr"/>
                </a:tc>
                <a:tc>
                  <a:txBody>
                    <a:bodyPr/>
                    <a:lstStyle/>
                    <a:p>
                      <a:pPr algn="ctr" fontAlgn="b"/>
                      <a:r>
                        <a:rPr lang="en-PH" sz="1400" b="0" i="0" u="none" strike="noStrike" dirty="0">
                          <a:solidFill>
                            <a:schemeClr val="tx1">
                              <a:lumMod val="75000"/>
                              <a:lumOff val="25000"/>
                            </a:schemeClr>
                          </a:solidFill>
                          <a:effectLst/>
                          <a:latin typeface="Supria Sans Cond Light" panose="020B0306030203050203" pitchFamily="34" charset="0"/>
                        </a:rPr>
                        <a:t>1</a:t>
                      </a:r>
                    </a:p>
                  </a:txBody>
                  <a:tcPr marL="9525" marR="9525" marT="9525" marB="0" anchor="ct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0</a:t>
                      </a:r>
                    </a:p>
                  </a:txBody>
                  <a:tcPr marL="9525" marR="9525" marT="9525" marB="0" anchor="ct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1</a:t>
                      </a:r>
                    </a:p>
                  </a:txBody>
                  <a:tcPr marL="9525" marR="9525" marT="9525" marB="0" anchor="ct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0.003922</a:t>
                      </a:r>
                    </a:p>
                  </a:txBody>
                  <a:tcPr marL="9525" marR="9525" marT="9525" marB="0" anchor="ctr"/>
                </a:tc>
                <a:tc>
                  <a:txBody>
                    <a:bodyPr/>
                    <a:lstStyle/>
                    <a:p>
                      <a:pPr algn="ctr" fontAlgn="b"/>
                      <a:r>
                        <a:rPr lang="en-PH" sz="1400" b="0" i="0" u="none" strike="noStrike" dirty="0">
                          <a:solidFill>
                            <a:schemeClr val="tx1">
                              <a:lumMod val="75000"/>
                              <a:lumOff val="25000"/>
                            </a:schemeClr>
                          </a:solidFill>
                          <a:effectLst/>
                          <a:latin typeface="Supria Sans Cond Light" panose="020B0306030203050203" pitchFamily="34" charset="0"/>
                        </a:rPr>
                        <a:t>0.111111</a:t>
                      </a:r>
                    </a:p>
                  </a:txBody>
                  <a:tcPr marL="9525" marR="9525" marT="9525" marB="0" anchor="ct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0.007576</a:t>
                      </a:r>
                    </a:p>
                  </a:txBody>
                  <a:tcPr marL="9525" marR="9525" marT="9525" marB="0" anchor="ctr"/>
                </a:tc>
              </a:tr>
              <a:tr h="521494">
                <a:tc>
                  <a:txBody>
                    <a:bodyPr/>
                    <a:lstStyle/>
                    <a:p>
                      <a:pPr marL="0" marR="0" algn="ctr">
                        <a:spcBef>
                          <a:spcPts val="0"/>
                        </a:spcBef>
                        <a:spcAft>
                          <a:spcPts val="0"/>
                        </a:spcAft>
                      </a:pPr>
                      <a:r>
                        <a:rPr lang="en-PH" sz="1400" dirty="0" smtClean="0">
                          <a:effectLst/>
                          <a:latin typeface="Supria Sans Cond Light" panose="020B0306030203050203" pitchFamily="34" charset="0"/>
                        </a:rPr>
                        <a:t>D</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28</a:t>
                      </a:r>
                    </a:p>
                  </a:txBody>
                  <a:tcPr marL="9525" marR="9525" marT="9525" marB="0" anchor="ct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0</a:t>
                      </a:r>
                    </a:p>
                  </a:txBody>
                  <a:tcPr marL="9525" marR="9525" marT="9525" marB="0" anchor="ct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4</a:t>
                      </a:r>
                    </a:p>
                  </a:txBody>
                  <a:tcPr marL="9525" marR="9525" marT="9525" marB="0" anchor="ctr"/>
                </a:tc>
                <a:tc>
                  <a:txBody>
                    <a:bodyPr/>
                    <a:lstStyle/>
                    <a:p>
                      <a:pPr algn="ctr" fontAlgn="b"/>
                      <a:r>
                        <a:rPr lang="en-PH" sz="1400" b="0" i="0" u="none" strike="noStrike" dirty="0">
                          <a:solidFill>
                            <a:schemeClr val="tx1">
                              <a:lumMod val="75000"/>
                              <a:lumOff val="25000"/>
                            </a:schemeClr>
                          </a:solidFill>
                          <a:effectLst/>
                          <a:latin typeface="Supria Sans Cond Light" panose="020B0306030203050203" pitchFamily="34" charset="0"/>
                        </a:rPr>
                        <a:t>0</a:t>
                      </a:r>
                    </a:p>
                  </a:txBody>
                  <a:tcPr marL="9525" marR="9525" marT="9525" marB="0" anchor="ct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5</a:t>
                      </a:r>
                    </a:p>
                  </a:txBody>
                  <a:tcPr marL="9525" marR="9525" marT="9525" marB="0" anchor="ct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0</a:t>
                      </a:r>
                    </a:p>
                  </a:txBody>
                  <a:tcPr marL="9525" marR="9525" marT="9525" marB="0" anchor="ctr"/>
                </a:tc>
                <a:tc>
                  <a:txBody>
                    <a:bodyPr/>
                    <a:lstStyle/>
                    <a:p>
                      <a:pPr algn="ctr" fontAlgn="b"/>
                      <a:r>
                        <a:rPr lang="en-PH" sz="1400" b="0" i="0" u="none" strike="noStrike" dirty="0">
                          <a:solidFill>
                            <a:schemeClr val="tx1">
                              <a:lumMod val="75000"/>
                              <a:lumOff val="25000"/>
                            </a:schemeClr>
                          </a:solidFill>
                          <a:effectLst/>
                          <a:latin typeface="Supria Sans Cond Light" panose="020B0306030203050203" pitchFamily="34" charset="0"/>
                        </a:rPr>
                        <a:t>0</a:t>
                      </a:r>
                    </a:p>
                  </a:txBody>
                  <a:tcPr marL="9525" marR="9525" marT="9525" marB="0" anchor="ctr"/>
                </a:tc>
                <a:tc>
                  <a:txBody>
                    <a:bodyPr/>
                    <a:lstStyle/>
                    <a:p>
                      <a:pPr algn="ctr" fontAlgn="b"/>
                      <a:r>
                        <a:rPr lang="en-PH" sz="1400" b="0" i="0" u="none" strike="noStrike" dirty="0" smtClean="0">
                          <a:solidFill>
                            <a:schemeClr val="tx1">
                              <a:lumMod val="75000"/>
                              <a:lumOff val="25000"/>
                            </a:schemeClr>
                          </a:solidFill>
                          <a:effectLst/>
                          <a:latin typeface="Supria Sans Cond Light" panose="020B0306030203050203" pitchFamily="34" charset="0"/>
                        </a:rPr>
                        <a:t>0</a:t>
                      </a:r>
                      <a:endParaRPr lang="en-PH" sz="1400" b="0" i="0" u="none" strike="noStrike" dirty="0">
                        <a:solidFill>
                          <a:schemeClr val="tx1">
                            <a:lumMod val="75000"/>
                            <a:lumOff val="25000"/>
                          </a:schemeClr>
                        </a:solidFill>
                        <a:effectLst/>
                        <a:latin typeface="Supria Sans Cond Light" panose="020B0306030203050203" pitchFamily="34" charset="0"/>
                      </a:endParaRPr>
                    </a:p>
                  </a:txBody>
                  <a:tcPr marL="9525" marR="9525" marT="9525" marB="0" anchor="ctr"/>
                </a:tc>
              </a:tr>
              <a:tr h="521494">
                <a:tc>
                  <a:txBody>
                    <a:bodyPr/>
                    <a:lstStyle/>
                    <a:p>
                      <a:pPr marL="0" marR="0" algn="ctr">
                        <a:spcBef>
                          <a:spcPts val="0"/>
                        </a:spcBef>
                        <a:spcAft>
                          <a:spcPts val="0"/>
                        </a:spcAft>
                      </a:pPr>
                      <a:r>
                        <a:rPr lang="en-PH" sz="1400" dirty="0" smtClean="0">
                          <a:effectLst/>
                          <a:latin typeface="Supria Sans Cond Light" panose="020B0306030203050203" pitchFamily="34" charset="0"/>
                        </a:rPr>
                        <a:t>O</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809</a:t>
                      </a:r>
                    </a:p>
                  </a:txBody>
                  <a:tcPr marL="9525" marR="9525" marT="9525" marB="0" anchor="ct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96</a:t>
                      </a:r>
                    </a:p>
                  </a:txBody>
                  <a:tcPr marL="9525" marR="9525" marT="9525" marB="0" anchor="ct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97</a:t>
                      </a:r>
                    </a:p>
                  </a:txBody>
                  <a:tcPr marL="9525" marR="9525" marT="9525" marB="0" anchor="ct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1</a:t>
                      </a:r>
                    </a:p>
                  </a:txBody>
                  <a:tcPr marL="9525" marR="9525" marT="9525" marB="0" anchor="ctr"/>
                </a:tc>
                <a:tc>
                  <a:txBody>
                    <a:bodyPr/>
                    <a:lstStyle/>
                    <a:p>
                      <a:pPr algn="ctr" fontAlgn="b"/>
                      <a:r>
                        <a:rPr lang="en-PH" sz="1400" b="0" i="0" u="none" strike="noStrike" dirty="0">
                          <a:solidFill>
                            <a:schemeClr val="tx1">
                              <a:lumMod val="75000"/>
                              <a:lumOff val="25000"/>
                            </a:schemeClr>
                          </a:solidFill>
                          <a:effectLst/>
                          <a:latin typeface="Supria Sans Cond Light" panose="020B0306030203050203" pitchFamily="34" charset="0"/>
                        </a:rPr>
                        <a:t>10</a:t>
                      </a:r>
                    </a:p>
                  </a:txBody>
                  <a:tcPr marL="9525" marR="9525" marT="9525" marB="0" anchor="ctr"/>
                </a:tc>
                <a:tc>
                  <a:txBody>
                    <a:bodyPr/>
                    <a:lstStyle/>
                    <a:p>
                      <a:pPr algn="ctr" fontAlgn="b"/>
                      <a:r>
                        <a:rPr lang="en-PH" sz="1400" b="0" i="0" u="none" strike="noStrike" dirty="0">
                          <a:solidFill>
                            <a:schemeClr val="tx1">
                              <a:lumMod val="75000"/>
                              <a:lumOff val="25000"/>
                            </a:schemeClr>
                          </a:solidFill>
                          <a:effectLst/>
                          <a:latin typeface="Supria Sans Cond Light" panose="020B0306030203050203" pitchFamily="34" charset="0"/>
                        </a:rPr>
                        <a:t>0.019194</a:t>
                      </a:r>
                    </a:p>
                  </a:txBody>
                  <a:tcPr marL="9525" marR="9525" marT="9525" marB="0" anchor="ctr"/>
                </a:tc>
                <a:tc>
                  <a:txBody>
                    <a:bodyPr/>
                    <a:lstStyle/>
                    <a:p>
                      <a:pPr algn="ctr" fontAlgn="b"/>
                      <a:r>
                        <a:rPr lang="en-PH" sz="1400" b="0" i="0" u="none" strike="noStrike" dirty="0">
                          <a:solidFill>
                            <a:schemeClr val="tx1">
                              <a:lumMod val="75000"/>
                              <a:lumOff val="25000"/>
                            </a:schemeClr>
                          </a:solidFill>
                          <a:effectLst/>
                          <a:latin typeface="Supria Sans Cond Light" panose="020B0306030203050203" pitchFamily="34" charset="0"/>
                        </a:rPr>
                        <a:t>0.009872</a:t>
                      </a:r>
                    </a:p>
                  </a:txBody>
                  <a:tcPr marL="9525" marR="9525" marT="9525" marB="0" anchor="ctr"/>
                </a:tc>
                <a:tc>
                  <a:txBody>
                    <a:bodyPr/>
                    <a:lstStyle/>
                    <a:p>
                      <a:pPr algn="ctr" fontAlgn="b"/>
                      <a:r>
                        <a:rPr lang="en-PH" sz="1400" b="0" i="0" u="none" strike="noStrike" dirty="0">
                          <a:solidFill>
                            <a:schemeClr val="tx1">
                              <a:lumMod val="75000"/>
                              <a:lumOff val="25000"/>
                            </a:schemeClr>
                          </a:solidFill>
                          <a:effectLst/>
                          <a:latin typeface="Supria Sans Cond Light" panose="020B0306030203050203" pitchFamily="34" charset="0"/>
                        </a:rPr>
                        <a:t>0.013038</a:t>
                      </a:r>
                    </a:p>
                  </a:txBody>
                  <a:tcPr marL="9525" marR="9525" marT="9525" marB="0" anchor="ctr"/>
                </a:tc>
              </a:tr>
            </a:tbl>
          </a:graphicData>
        </a:graphic>
      </p:graphicFrame>
    </p:spTree>
    <p:extLst>
      <p:ext uri="{BB962C8B-B14F-4D97-AF65-F5344CB8AC3E}">
        <p14:creationId xmlns:p14="http://schemas.microsoft.com/office/powerpoint/2010/main" val="34761740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42B2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Results and Observations</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Evaluation of </a:t>
            </a:r>
            <a:r>
              <a:rPr lang="en-PH" sz="3600" dirty="0" smtClean="0">
                <a:latin typeface="Supria Sans Cond Bold" panose="020B0806030203050203" pitchFamily="34" charset="0"/>
              </a:rPr>
              <a:t>Classifier – Multiple (Mario)</a:t>
            </a:r>
            <a:endParaRPr lang="en-PH" sz="3600" dirty="0">
              <a:latin typeface="Supria Sans Cond Bold" panose="020B08060302030502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997862759"/>
              </p:ext>
            </p:extLst>
          </p:nvPr>
        </p:nvGraphicFramePr>
        <p:xfrm>
          <a:off x="681038" y="1600200"/>
          <a:ext cx="10634661" cy="3214686"/>
        </p:xfrm>
        <a:graphic>
          <a:graphicData uri="http://schemas.openxmlformats.org/drawingml/2006/table">
            <a:tbl>
              <a:tblPr firstRow="1" firstCol="1" bandRow="1">
                <a:tableStyleId>{5C22544A-7EE6-4342-B048-85BDC9FD1C3A}</a:tableStyleId>
              </a:tblPr>
              <a:tblGrid>
                <a:gridCol w="1181629"/>
                <a:gridCol w="1181629"/>
                <a:gridCol w="1181629"/>
                <a:gridCol w="1181629"/>
                <a:gridCol w="1181629"/>
                <a:gridCol w="1181629"/>
                <a:gridCol w="1181629"/>
                <a:gridCol w="1181629"/>
                <a:gridCol w="1181629"/>
              </a:tblGrid>
              <a:tr h="535781">
                <a:tc>
                  <a:txBody>
                    <a:bodyPr/>
                    <a:lstStyle/>
                    <a:p>
                      <a:pPr algn="ctr"/>
                      <a:endParaRPr lang="en-PH" sz="1400" dirty="0">
                        <a:effectLst/>
                        <a:latin typeface="Supria Sans Cond Light" panose="020B0306030203050203"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400" dirty="0" smtClean="0">
                          <a:effectLst/>
                          <a:latin typeface="Supria Sans Cond Light" panose="020B0306030203050203" pitchFamily="34" charset="0"/>
                        </a:rPr>
                        <a:t>CA</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400" dirty="0" smtClean="0">
                          <a:effectLst/>
                          <a:latin typeface="Supria Sans Cond Light" panose="020B0306030203050203" pitchFamily="34" charset="0"/>
                        </a:rPr>
                        <a:t>CD</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400" dirty="0" smtClean="0">
                          <a:effectLst/>
                          <a:latin typeface="Supria Sans Cond Light" panose="020B0306030203050203" pitchFamily="34" charset="0"/>
                        </a:rPr>
                        <a:t>CH</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400" dirty="0" smtClean="0">
                          <a:effectLst/>
                          <a:latin typeface="Supria Sans Cond Light" panose="020B0306030203050203" pitchFamily="34" charset="0"/>
                        </a:rPr>
                        <a:t>D</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400" dirty="0" smtClean="0">
                          <a:solidFill>
                            <a:schemeClr val="bg1"/>
                          </a:solidFill>
                          <a:effectLst/>
                          <a:latin typeface="Supria Sans Cond Light" panose="020B0306030203050203" pitchFamily="34" charset="0"/>
                          <a:ea typeface="Calibri" panose="020F0502020204030204" pitchFamily="34" charset="0"/>
                        </a:rPr>
                        <a:t>O</a:t>
                      </a:r>
                      <a:endParaRPr lang="en-PH" sz="1400"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400" dirty="0" smtClean="0">
                          <a:solidFill>
                            <a:schemeClr val="bg1"/>
                          </a:solidFill>
                          <a:effectLst/>
                          <a:latin typeface="Supria Sans Cond Light" panose="020B0306030203050203" pitchFamily="34" charset="0"/>
                          <a:ea typeface="Calibri" panose="020F0502020204030204" pitchFamily="34" charset="0"/>
                        </a:rPr>
                        <a:t>Precision</a:t>
                      </a:r>
                      <a:endParaRPr lang="en-PH" sz="1400"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400" dirty="0" smtClean="0">
                          <a:solidFill>
                            <a:schemeClr val="bg1"/>
                          </a:solidFill>
                          <a:effectLst/>
                          <a:latin typeface="Supria Sans Cond Light" panose="020B0306030203050203" pitchFamily="34" charset="0"/>
                          <a:ea typeface="Calibri" panose="020F0502020204030204" pitchFamily="34" charset="0"/>
                        </a:rPr>
                        <a:t>Recall</a:t>
                      </a:r>
                      <a:endParaRPr lang="en-PH" sz="1400"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400" dirty="0" smtClean="0">
                          <a:solidFill>
                            <a:schemeClr val="bg1"/>
                          </a:solidFill>
                          <a:effectLst/>
                          <a:latin typeface="Supria Sans Cond Light" panose="020B0306030203050203" pitchFamily="34" charset="0"/>
                          <a:ea typeface="Calibri" panose="020F0502020204030204" pitchFamily="34" charset="0"/>
                        </a:rPr>
                        <a:t>F-measure</a:t>
                      </a:r>
                      <a:endParaRPr lang="en-PH" sz="1400"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r>
              <a:tr h="535781">
                <a:tc>
                  <a:txBody>
                    <a:bodyPr/>
                    <a:lstStyle/>
                    <a:p>
                      <a:pPr marL="0" marR="0" algn="ctr">
                        <a:spcBef>
                          <a:spcPts val="0"/>
                        </a:spcBef>
                        <a:spcAft>
                          <a:spcPts val="0"/>
                        </a:spcAft>
                      </a:pPr>
                      <a:r>
                        <a:rPr lang="en-PH" sz="1400" dirty="0" smtClean="0">
                          <a:effectLst/>
                          <a:latin typeface="Supria Sans Cond Light" panose="020B0306030203050203" pitchFamily="34" charset="0"/>
                        </a:rPr>
                        <a:t>CA</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algn="ctr" fontAlgn="b"/>
                      <a:r>
                        <a:rPr lang="en-PH" sz="1400" b="0" i="0" u="none" strike="noStrike" dirty="0">
                          <a:solidFill>
                            <a:schemeClr val="tx1">
                              <a:lumMod val="75000"/>
                              <a:lumOff val="25000"/>
                            </a:schemeClr>
                          </a:solidFill>
                          <a:effectLst/>
                          <a:latin typeface="Supria Sans Cond Light" panose="020B0306030203050203" pitchFamily="34" charset="0"/>
                        </a:rPr>
                        <a:t>391</a:t>
                      </a:r>
                    </a:p>
                  </a:txBody>
                  <a:tcPr marL="9525" marR="9525" marT="9525" marB="0" anchor="ct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81</a:t>
                      </a:r>
                    </a:p>
                  </a:txBody>
                  <a:tcPr marL="9525" marR="9525" marT="9525" marB="0" anchor="ct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126</a:t>
                      </a:r>
                    </a:p>
                  </a:txBody>
                  <a:tcPr marL="9525" marR="9525" marT="9525" marB="0" anchor="ct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6</a:t>
                      </a:r>
                    </a:p>
                  </a:txBody>
                  <a:tcPr marL="9525" marR="9525" marT="9525" marB="0" anchor="ct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47</a:t>
                      </a:r>
                    </a:p>
                  </a:txBody>
                  <a:tcPr marL="9525" marR="9525" marT="9525" marB="0" anchor="ct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0.408568</a:t>
                      </a:r>
                    </a:p>
                  </a:txBody>
                  <a:tcPr marL="9525" marR="9525" marT="9525" marB="0" anchor="ct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0.600614</a:t>
                      </a:r>
                    </a:p>
                  </a:txBody>
                  <a:tcPr marL="9525" marR="9525" marT="9525" marB="0" anchor="ct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0.486318</a:t>
                      </a:r>
                    </a:p>
                  </a:txBody>
                  <a:tcPr marL="9525" marR="9525" marT="9525" marB="0" anchor="ctr"/>
                </a:tc>
              </a:tr>
              <a:tr h="535781">
                <a:tc>
                  <a:txBody>
                    <a:bodyPr/>
                    <a:lstStyle/>
                    <a:p>
                      <a:pPr marL="0" marR="0" algn="ctr">
                        <a:spcBef>
                          <a:spcPts val="0"/>
                        </a:spcBef>
                        <a:spcAft>
                          <a:spcPts val="0"/>
                        </a:spcAft>
                      </a:pPr>
                      <a:r>
                        <a:rPr lang="en-PH" sz="1400" dirty="0" smtClean="0">
                          <a:effectLst/>
                          <a:latin typeface="Supria Sans Cond Light" panose="020B0306030203050203" pitchFamily="34" charset="0"/>
                        </a:rPr>
                        <a:t>CD</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47</a:t>
                      </a:r>
                    </a:p>
                  </a:txBody>
                  <a:tcPr marL="9525" marR="9525" marT="9525" marB="0" anchor="ctr"/>
                </a:tc>
                <a:tc>
                  <a:txBody>
                    <a:bodyPr/>
                    <a:lstStyle/>
                    <a:p>
                      <a:pPr algn="ctr" fontAlgn="b"/>
                      <a:r>
                        <a:rPr lang="en-PH" sz="1400" b="0" i="0" u="none" strike="noStrike" dirty="0">
                          <a:solidFill>
                            <a:schemeClr val="tx1">
                              <a:lumMod val="75000"/>
                              <a:lumOff val="25000"/>
                            </a:schemeClr>
                          </a:solidFill>
                          <a:effectLst/>
                          <a:latin typeface="Supria Sans Cond Light" panose="020B0306030203050203" pitchFamily="34" charset="0"/>
                        </a:rPr>
                        <a:t>0</a:t>
                      </a:r>
                    </a:p>
                  </a:txBody>
                  <a:tcPr marL="9525" marR="9525" marT="9525" marB="0" anchor="ct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8</a:t>
                      </a:r>
                    </a:p>
                  </a:txBody>
                  <a:tcPr marL="9525" marR="9525" marT="9525" marB="0" anchor="ct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0</a:t>
                      </a:r>
                    </a:p>
                  </a:txBody>
                  <a:tcPr marL="9525" marR="9525" marT="9525" marB="0" anchor="ct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3</a:t>
                      </a:r>
                    </a:p>
                  </a:txBody>
                  <a:tcPr marL="9525" marR="9525" marT="9525" marB="0" anchor="ct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0</a:t>
                      </a:r>
                    </a:p>
                  </a:txBody>
                  <a:tcPr marL="9525" marR="9525" marT="9525" marB="0" anchor="ct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0</a:t>
                      </a:r>
                    </a:p>
                  </a:txBody>
                  <a:tcPr marL="9525" marR="9525" marT="9525" marB="0" anchor="ctr"/>
                </a:tc>
                <a:tc>
                  <a:txBody>
                    <a:bodyPr/>
                    <a:lstStyle/>
                    <a:p>
                      <a:pPr algn="ctr" fontAlgn="b"/>
                      <a:r>
                        <a:rPr lang="en-PH" sz="1400" b="0" i="0" u="none" strike="noStrike" dirty="0" smtClean="0">
                          <a:solidFill>
                            <a:schemeClr val="tx1">
                              <a:lumMod val="75000"/>
                              <a:lumOff val="25000"/>
                            </a:schemeClr>
                          </a:solidFill>
                          <a:effectLst/>
                          <a:latin typeface="Supria Sans Cond Light" panose="020B0306030203050203" pitchFamily="34" charset="0"/>
                        </a:rPr>
                        <a:t>0</a:t>
                      </a:r>
                      <a:endParaRPr lang="en-PH" sz="1400" b="0" i="0" u="none" strike="noStrike" dirty="0">
                        <a:solidFill>
                          <a:schemeClr val="tx1">
                            <a:lumMod val="75000"/>
                            <a:lumOff val="25000"/>
                          </a:schemeClr>
                        </a:solidFill>
                        <a:effectLst/>
                        <a:latin typeface="Supria Sans Cond Light" panose="020B0306030203050203" pitchFamily="34" charset="0"/>
                      </a:endParaRPr>
                    </a:p>
                  </a:txBody>
                  <a:tcPr marL="9525" marR="9525" marT="9525" marB="0" anchor="ctr"/>
                </a:tc>
              </a:tr>
              <a:tr h="535781">
                <a:tc>
                  <a:txBody>
                    <a:bodyPr/>
                    <a:lstStyle/>
                    <a:p>
                      <a:pPr marL="0" marR="0" algn="ctr">
                        <a:spcBef>
                          <a:spcPts val="0"/>
                        </a:spcBef>
                        <a:spcAft>
                          <a:spcPts val="0"/>
                        </a:spcAft>
                      </a:pPr>
                      <a:r>
                        <a:rPr lang="en-PH" sz="1400" dirty="0" smtClean="0">
                          <a:effectLst/>
                          <a:latin typeface="Supria Sans Cond Light" panose="020B0306030203050203" pitchFamily="34" charset="0"/>
                        </a:rPr>
                        <a:t>CH</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63</a:t>
                      </a:r>
                    </a:p>
                  </a:txBody>
                  <a:tcPr marL="9525" marR="9525" marT="9525" marB="0" anchor="ct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2</a:t>
                      </a:r>
                    </a:p>
                  </a:txBody>
                  <a:tcPr marL="9525" marR="9525" marT="9525" marB="0" anchor="ctr"/>
                </a:tc>
                <a:tc>
                  <a:txBody>
                    <a:bodyPr/>
                    <a:lstStyle/>
                    <a:p>
                      <a:pPr algn="ctr" fontAlgn="b"/>
                      <a:r>
                        <a:rPr lang="en-PH" sz="1400" b="0" i="0" u="none" strike="noStrike" dirty="0">
                          <a:solidFill>
                            <a:schemeClr val="tx1">
                              <a:lumMod val="75000"/>
                              <a:lumOff val="25000"/>
                            </a:schemeClr>
                          </a:solidFill>
                          <a:effectLst/>
                          <a:latin typeface="Supria Sans Cond Light" panose="020B0306030203050203" pitchFamily="34" charset="0"/>
                        </a:rPr>
                        <a:t>26</a:t>
                      </a:r>
                    </a:p>
                  </a:txBody>
                  <a:tcPr marL="9525" marR="9525" marT="9525" marB="0" anchor="ctr"/>
                </a:tc>
                <a:tc>
                  <a:txBody>
                    <a:bodyPr/>
                    <a:lstStyle/>
                    <a:p>
                      <a:pPr algn="ctr" fontAlgn="b"/>
                      <a:r>
                        <a:rPr lang="en-PH" sz="1400" b="0" i="0" u="none" strike="noStrike" dirty="0">
                          <a:solidFill>
                            <a:schemeClr val="tx1">
                              <a:lumMod val="75000"/>
                              <a:lumOff val="25000"/>
                            </a:schemeClr>
                          </a:solidFill>
                          <a:effectLst/>
                          <a:latin typeface="Supria Sans Cond Light" panose="020B0306030203050203" pitchFamily="34" charset="0"/>
                        </a:rPr>
                        <a:t>8</a:t>
                      </a:r>
                    </a:p>
                  </a:txBody>
                  <a:tcPr marL="9525" marR="9525" marT="9525" marB="0" anchor="ctr"/>
                </a:tc>
                <a:tc>
                  <a:txBody>
                    <a:bodyPr/>
                    <a:lstStyle/>
                    <a:p>
                      <a:pPr algn="ctr" fontAlgn="b"/>
                      <a:r>
                        <a:rPr lang="en-PH" sz="1400" b="0" i="0" u="none" strike="noStrike" dirty="0">
                          <a:solidFill>
                            <a:schemeClr val="tx1">
                              <a:lumMod val="75000"/>
                              <a:lumOff val="25000"/>
                            </a:schemeClr>
                          </a:solidFill>
                          <a:effectLst/>
                          <a:latin typeface="Supria Sans Cond Light" panose="020B0306030203050203" pitchFamily="34" charset="0"/>
                        </a:rPr>
                        <a:t>0</a:t>
                      </a:r>
                    </a:p>
                  </a:txBody>
                  <a:tcPr marL="9525" marR="9525" marT="9525" marB="0" anchor="ct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0.125604</a:t>
                      </a:r>
                    </a:p>
                  </a:txBody>
                  <a:tcPr marL="9525" marR="9525" marT="9525" marB="0" anchor="ct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0.262626</a:t>
                      </a:r>
                    </a:p>
                  </a:txBody>
                  <a:tcPr marL="9525" marR="9525" marT="9525" marB="0" anchor="ct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0.169935</a:t>
                      </a:r>
                    </a:p>
                  </a:txBody>
                  <a:tcPr marL="9525" marR="9525" marT="9525" marB="0" anchor="ctr"/>
                </a:tc>
              </a:tr>
              <a:tr h="535781">
                <a:tc>
                  <a:txBody>
                    <a:bodyPr/>
                    <a:lstStyle/>
                    <a:p>
                      <a:pPr marL="0" marR="0" algn="ctr">
                        <a:spcBef>
                          <a:spcPts val="0"/>
                        </a:spcBef>
                        <a:spcAft>
                          <a:spcPts val="0"/>
                        </a:spcAft>
                      </a:pPr>
                      <a:r>
                        <a:rPr lang="en-PH" sz="1400" dirty="0" smtClean="0">
                          <a:effectLst/>
                          <a:latin typeface="Supria Sans Cond Light" panose="020B0306030203050203" pitchFamily="34" charset="0"/>
                        </a:rPr>
                        <a:t>D</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30</a:t>
                      </a:r>
                    </a:p>
                  </a:txBody>
                  <a:tcPr marL="9525" marR="9525" marT="9525" marB="0" anchor="ct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11</a:t>
                      </a:r>
                    </a:p>
                  </a:txBody>
                  <a:tcPr marL="9525" marR="9525" marT="9525" marB="0" anchor="ct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3</a:t>
                      </a:r>
                    </a:p>
                  </a:txBody>
                  <a:tcPr marL="9525" marR="9525" marT="9525" marB="0" anchor="ct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0</a:t>
                      </a:r>
                    </a:p>
                  </a:txBody>
                  <a:tcPr marL="9525" marR="9525" marT="9525" marB="0" anchor="ctr"/>
                </a:tc>
                <a:tc>
                  <a:txBody>
                    <a:bodyPr/>
                    <a:lstStyle/>
                    <a:p>
                      <a:pPr algn="ctr" fontAlgn="b"/>
                      <a:r>
                        <a:rPr lang="en-PH" sz="1400" b="0" i="0" u="none" strike="noStrike" dirty="0">
                          <a:solidFill>
                            <a:schemeClr val="tx1">
                              <a:lumMod val="75000"/>
                              <a:lumOff val="25000"/>
                            </a:schemeClr>
                          </a:solidFill>
                          <a:effectLst/>
                          <a:latin typeface="Supria Sans Cond Light" panose="020B0306030203050203" pitchFamily="34" charset="0"/>
                        </a:rPr>
                        <a:t>3</a:t>
                      </a:r>
                    </a:p>
                  </a:txBody>
                  <a:tcPr marL="9525" marR="9525" marT="9525" marB="0" anchor="ctr"/>
                </a:tc>
                <a:tc>
                  <a:txBody>
                    <a:bodyPr/>
                    <a:lstStyle/>
                    <a:p>
                      <a:pPr algn="ctr" fontAlgn="b"/>
                      <a:r>
                        <a:rPr lang="en-PH" sz="1400" b="0" i="0" u="none" strike="noStrike" dirty="0">
                          <a:solidFill>
                            <a:schemeClr val="tx1">
                              <a:lumMod val="75000"/>
                              <a:lumOff val="25000"/>
                            </a:schemeClr>
                          </a:solidFill>
                          <a:effectLst/>
                          <a:latin typeface="Supria Sans Cond Light" panose="020B0306030203050203" pitchFamily="34" charset="0"/>
                        </a:rPr>
                        <a:t>0</a:t>
                      </a:r>
                    </a:p>
                  </a:txBody>
                  <a:tcPr marL="9525" marR="9525" marT="9525" marB="0" anchor="ct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0</a:t>
                      </a:r>
                    </a:p>
                  </a:txBody>
                  <a:tcPr marL="9525" marR="9525" marT="9525" marB="0" anchor="ctr"/>
                </a:tc>
                <a:tc>
                  <a:txBody>
                    <a:bodyPr/>
                    <a:lstStyle/>
                    <a:p>
                      <a:pPr algn="ctr" fontAlgn="b"/>
                      <a:r>
                        <a:rPr lang="en-PH" sz="1400" b="0" i="0" u="none" strike="noStrike" dirty="0" smtClean="0">
                          <a:solidFill>
                            <a:schemeClr val="tx1">
                              <a:lumMod val="75000"/>
                              <a:lumOff val="25000"/>
                            </a:schemeClr>
                          </a:solidFill>
                          <a:effectLst/>
                          <a:latin typeface="Supria Sans Cond Light" panose="020B0306030203050203" pitchFamily="34" charset="0"/>
                        </a:rPr>
                        <a:t>0</a:t>
                      </a:r>
                      <a:endParaRPr lang="en-PH" sz="1400" b="0" i="0" u="none" strike="noStrike" dirty="0">
                        <a:solidFill>
                          <a:schemeClr val="tx1">
                            <a:lumMod val="75000"/>
                            <a:lumOff val="25000"/>
                          </a:schemeClr>
                        </a:solidFill>
                        <a:effectLst/>
                        <a:latin typeface="Supria Sans Cond Light" panose="020B0306030203050203" pitchFamily="34" charset="0"/>
                      </a:endParaRPr>
                    </a:p>
                  </a:txBody>
                  <a:tcPr marL="9525" marR="9525" marT="9525" marB="0" anchor="ctr"/>
                </a:tc>
              </a:tr>
              <a:tr h="535781">
                <a:tc>
                  <a:txBody>
                    <a:bodyPr/>
                    <a:lstStyle/>
                    <a:p>
                      <a:pPr marL="0" marR="0" algn="ctr">
                        <a:spcBef>
                          <a:spcPts val="0"/>
                        </a:spcBef>
                        <a:spcAft>
                          <a:spcPts val="0"/>
                        </a:spcAft>
                      </a:pPr>
                      <a:r>
                        <a:rPr lang="en-PH" sz="1400" dirty="0" smtClean="0">
                          <a:effectLst/>
                          <a:latin typeface="Supria Sans Cond Light" panose="020B0306030203050203" pitchFamily="34" charset="0"/>
                        </a:rPr>
                        <a:t>O</a:t>
                      </a:r>
                      <a:endParaRPr lang="en-PH" sz="14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426</a:t>
                      </a:r>
                    </a:p>
                  </a:txBody>
                  <a:tcPr marL="9525" marR="9525" marT="9525" marB="0" anchor="ct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37</a:t>
                      </a:r>
                    </a:p>
                  </a:txBody>
                  <a:tcPr marL="9525" marR="9525" marT="9525" marB="0" anchor="ct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44</a:t>
                      </a:r>
                    </a:p>
                  </a:txBody>
                  <a:tcPr marL="9525" marR="9525" marT="9525" marB="0" anchor="ctr"/>
                </a:tc>
                <a:tc>
                  <a:txBody>
                    <a:bodyPr/>
                    <a:lstStyle/>
                    <a:p>
                      <a:pPr algn="ctr" fontAlgn="b"/>
                      <a:r>
                        <a:rPr lang="en-PH" sz="1400" b="0" i="0" u="none" strike="noStrike">
                          <a:solidFill>
                            <a:schemeClr val="tx1">
                              <a:lumMod val="75000"/>
                              <a:lumOff val="25000"/>
                            </a:schemeClr>
                          </a:solidFill>
                          <a:effectLst/>
                          <a:latin typeface="Supria Sans Cond Light" panose="020B0306030203050203" pitchFamily="34" charset="0"/>
                        </a:rPr>
                        <a:t>0</a:t>
                      </a:r>
                    </a:p>
                  </a:txBody>
                  <a:tcPr marL="9525" marR="9525" marT="9525" marB="0" anchor="ctr"/>
                </a:tc>
                <a:tc>
                  <a:txBody>
                    <a:bodyPr/>
                    <a:lstStyle/>
                    <a:p>
                      <a:pPr algn="ctr" fontAlgn="b"/>
                      <a:r>
                        <a:rPr lang="en-PH" sz="1400" b="0" i="0" u="none" strike="noStrike" dirty="0">
                          <a:solidFill>
                            <a:schemeClr val="tx1">
                              <a:lumMod val="75000"/>
                              <a:lumOff val="25000"/>
                            </a:schemeClr>
                          </a:solidFill>
                          <a:effectLst/>
                          <a:latin typeface="Supria Sans Cond Light" panose="020B0306030203050203" pitchFamily="34" charset="0"/>
                        </a:rPr>
                        <a:t>3</a:t>
                      </a:r>
                    </a:p>
                  </a:txBody>
                  <a:tcPr marL="9525" marR="9525" marT="9525" marB="0" anchor="ctr"/>
                </a:tc>
                <a:tc>
                  <a:txBody>
                    <a:bodyPr/>
                    <a:lstStyle/>
                    <a:p>
                      <a:pPr algn="ctr" fontAlgn="b"/>
                      <a:r>
                        <a:rPr lang="en-PH" sz="1400" b="0" i="0" u="none" strike="noStrike" dirty="0">
                          <a:solidFill>
                            <a:schemeClr val="tx1">
                              <a:lumMod val="75000"/>
                              <a:lumOff val="25000"/>
                            </a:schemeClr>
                          </a:solidFill>
                          <a:effectLst/>
                          <a:latin typeface="Supria Sans Cond Light" panose="020B0306030203050203" pitchFamily="34" charset="0"/>
                        </a:rPr>
                        <a:t>0.053571</a:t>
                      </a:r>
                    </a:p>
                  </a:txBody>
                  <a:tcPr marL="9525" marR="9525" marT="9525" marB="0" anchor="ctr"/>
                </a:tc>
                <a:tc>
                  <a:txBody>
                    <a:bodyPr/>
                    <a:lstStyle/>
                    <a:p>
                      <a:pPr algn="ctr" fontAlgn="b"/>
                      <a:r>
                        <a:rPr lang="en-PH" sz="1400" b="0" i="0" u="none" strike="noStrike" dirty="0">
                          <a:solidFill>
                            <a:schemeClr val="tx1">
                              <a:lumMod val="75000"/>
                              <a:lumOff val="25000"/>
                            </a:schemeClr>
                          </a:solidFill>
                          <a:effectLst/>
                          <a:latin typeface="Supria Sans Cond Light" panose="020B0306030203050203" pitchFamily="34" charset="0"/>
                        </a:rPr>
                        <a:t>0.005882</a:t>
                      </a:r>
                    </a:p>
                  </a:txBody>
                  <a:tcPr marL="9525" marR="9525" marT="9525" marB="0" anchor="ctr"/>
                </a:tc>
                <a:tc>
                  <a:txBody>
                    <a:bodyPr/>
                    <a:lstStyle/>
                    <a:p>
                      <a:pPr algn="ctr" fontAlgn="b"/>
                      <a:r>
                        <a:rPr lang="en-PH" sz="1400" b="0" i="0" u="none" strike="noStrike" dirty="0">
                          <a:solidFill>
                            <a:schemeClr val="tx1">
                              <a:lumMod val="75000"/>
                              <a:lumOff val="25000"/>
                            </a:schemeClr>
                          </a:solidFill>
                          <a:effectLst/>
                          <a:latin typeface="Supria Sans Cond Light" panose="020B0306030203050203" pitchFamily="34" charset="0"/>
                        </a:rPr>
                        <a:t>0.010601</a:t>
                      </a:r>
                    </a:p>
                  </a:txBody>
                  <a:tcPr marL="9525" marR="9525" marT="9525" marB="0" anchor="ctr"/>
                </a:tc>
              </a:tr>
            </a:tbl>
          </a:graphicData>
        </a:graphic>
      </p:graphicFrame>
    </p:spTree>
    <p:extLst>
      <p:ext uri="{BB962C8B-B14F-4D97-AF65-F5344CB8AC3E}">
        <p14:creationId xmlns:p14="http://schemas.microsoft.com/office/powerpoint/2010/main" val="9756108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42B2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Results and Observations</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Evaluation of Information Extraction - Methodology</a:t>
            </a:r>
            <a:endParaRPr lang="en-PH" sz="3600" dirty="0">
              <a:latin typeface="Supria Sans Cond Bold" panose="020B0806030203050203"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850015562"/>
              </p:ext>
            </p:extLst>
          </p:nvPr>
        </p:nvGraphicFramePr>
        <p:xfrm>
          <a:off x="369452" y="1704110"/>
          <a:ext cx="5574148" cy="3108960"/>
        </p:xfrm>
        <a:graphic>
          <a:graphicData uri="http://schemas.openxmlformats.org/drawingml/2006/table">
            <a:tbl>
              <a:tblPr firstRow="1" bandRow="1">
                <a:tableStyleId>{5C22544A-7EE6-4342-B048-85BDC9FD1C3A}</a:tableStyleId>
              </a:tblPr>
              <a:tblGrid>
                <a:gridCol w="2787074"/>
                <a:gridCol w="2787074"/>
              </a:tblGrid>
              <a:tr h="337588">
                <a:tc gridSpan="2">
                  <a:txBody>
                    <a:bodyPr/>
                    <a:lstStyle/>
                    <a:p>
                      <a:pPr algn="ctr"/>
                      <a:r>
                        <a:rPr lang="en-PH" dirty="0" smtClean="0">
                          <a:latin typeface="Supria Sans Cond Bold" panose="020B0806030203050203" pitchFamily="34" charset="0"/>
                        </a:rPr>
                        <a:t>Ruby Dataset</a:t>
                      </a:r>
                      <a:endParaRPr lang="en-PH" dirty="0">
                        <a:latin typeface="Supria Sans Cond Bold" panose="020B0806030203050203" pitchFamily="34" charset="0"/>
                      </a:endParaRPr>
                    </a:p>
                  </a:txBody>
                  <a:tcPr>
                    <a:solidFill>
                      <a:srgbClr val="42B29D"/>
                    </a:solidFill>
                  </a:tcPr>
                </a:tc>
                <a:tc hMerge="1">
                  <a:txBody>
                    <a:bodyPr/>
                    <a:lstStyle/>
                    <a:p>
                      <a:pPr algn="ctr"/>
                      <a:endParaRPr lang="en-PH" dirty="0">
                        <a:latin typeface="Supria Sans Cond Bold" panose="020B0806030203050203" pitchFamily="34" charset="0"/>
                      </a:endParaRPr>
                    </a:p>
                  </a:txBody>
                  <a:tcPr>
                    <a:solidFill>
                      <a:srgbClr val="42B29D"/>
                    </a:solidFill>
                  </a:tcPr>
                </a:tc>
              </a:tr>
              <a:tr h="343988">
                <a:tc>
                  <a:txBody>
                    <a:bodyPr/>
                    <a:lstStyle/>
                    <a:p>
                      <a:pPr algn="ctr"/>
                      <a:r>
                        <a:rPr lang="en-PH" dirty="0" smtClean="0">
                          <a:solidFill>
                            <a:schemeClr val="bg1"/>
                          </a:solidFill>
                          <a:latin typeface="Supria Sans Cond Bold" panose="020B0806030203050203" pitchFamily="34" charset="0"/>
                        </a:rPr>
                        <a:t>Category</a:t>
                      </a:r>
                      <a:endParaRPr lang="en-PH" dirty="0">
                        <a:solidFill>
                          <a:schemeClr val="bg1"/>
                        </a:solidFill>
                        <a:latin typeface="Supria Sans Cond Bold" panose="020B0806030203050203" pitchFamily="34" charset="0"/>
                      </a:endParaRPr>
                    </a:p>
                  </a:txBody>
                  <a:tcPr>
                    <a:solidFill>
                      <a:srgbClr val="42B29D"/>
                    </a:solidFill>
                  </a:tcPr>
                </a:tc>
                <a:tc>
                  <a:txBody>
                    <a:bodyPr/>
                    <a:lstStyle/>
                    <a:p>
                      <a:pPr algn="ctr"/>
                      <a:r>
                        <a:rPr lang="en-PH" dirty="0" smtClean="0">
                          <a:solidFill>
                            <a:schemeClr val="bg1"/>
                          </a:solidFill>
                          <a:latin typeface="Supria Sans Cond Bold" panose="020B0806030203050203" pitchFamily="34" charset="0"/>
                        </a:rPr>
                        <a:t>Instances</a:t>
                      </a:r>
                      <a:endParaRPr lang="en-PH" dirty="0">
                        <a:solidFill>
                          <a:schemeClr val="bg1"/>
                        </a:solidFill>
                        <a:latin typeface="Supria Sans Cond Bold" panose="020B0806030203050203" pitchFamily="34" charset="0"/>
                      </a:endParaRPr>
                    </a:p>
                  </a:txBody>
                  <a:tcPr>
                    <a:solidFill>
                      <a:srgbClr val="42B29D"/>
                    </a:solidFill>
                  </a:tcPr>
                </a:tc>
              </a:tr>
              <a:tr h="343988">
                <a:tc>
                  <a:txBody>
                    <a:bodyPr/>
                    <a:lstStyle/>
                    <a:p>
                      <a:pPr algn="ctr"/>
                      <a:r>
                        <a:rPr lang="en-PH" sz="2000" dirty="0" smtClean="0"/>
                        <a:t>Caution and Advice</a:t>
                      </a:r>
                      <a:endParaRPr lang="en-PH" sz="2000" dirty="0"/>
                    </a:p>
                  </a:txBody>
                  <a:tcPr/>
                </a:tc>
                <a:tc>
                  <a:txBody>
                    <a:bodyPr/>
                    <a:lstStyle/>
                    <a:p>
                      <a:pPr algn="ctr"/>
                      <a:r>
                        <a:rPr lang="en-PH" sz="2000" dirty="0" smtClean="0"/>
                        <a:t>1279</a:t>
                      </a:r>
                      <a:endParaRPr lang="en-PH" sz="2000" dirty="0"/>
                    </a:p>
                  </a:txBody>
                  <a:tcPr/>
                </a:tc>
              </a:tr>
              <a:tr h="343988">
                <a:tc>
                  <a:txBody>
                    <a:bodyPr/>
                    <a:lstStyle/>
                    <a:p>
                      <a:pPr algn="ctr"/>
                      <a:r>
                        <a:rPr lang="en-PH" sz="2000" dirty="0" smtClean="0"/>
                        <a:t>Casualties and Damages</a:t>
                      </a:r>
                      <a:endParaRPr lang="en-PH" sz="2000" dirty="0"/>
                    </a:p>
                  </a:txBody>
                  <a:tcPr/>
                </a:tc>
                <a:tc>
                  <a:txBody>
                    <a:bodyPr/>
                    <a:lstStyle/>
                    <a:p>
                      <a:pPr algn="ctr"/>
                      <a:r>
                        <a:rPr lang="en-PH" sz="2000" dirty="0" smtClean="0"/>
                        <a:t>45</a:t>
                      </a:r>
                      <a:endParaRPr lang="en-PH" sz="2000" dirty="0"/>
                    </a:p>
                  </a:txBody>
                  <a:tcPr/>
                </a:tc>
              </a:tr>
              <a:tr h="343988">
                <a:tc>
                  <a:txBody>
                    <a:bodyPr/>
                    <a:lstStyle/>
                    <a:p>
                      <a:pPr algn="ctr"/>
                      <a:r>
                        <a:rPr lang="en-PH" sz="2000" dirty="0" smtClean="0"/>
                        <a:t>Donation</a:t>
                      </a:r>
                      <a:endParaRPr lang="en-PH" sz="2000" dirty="0"/>
                    </a:p>
                  </a:txBody>
                  <a:tcPr/>
                </a:tc>
                <a:tc>
                  <a:txBody>
                    <a:bodyPr/>
                    <a:lstStyle/>
                    <a:p>
                      <a:pPr algn="ctr"/>
                      <a:r>
                        <a:rPr lang="en-PH" sz="2000" dirty="0" smtClean="0"/>
                        <a:t>37</a:t>
                      </a:r>
                      <a:endParaRPr lang="en-PH" sz="2000" dirty="0"/>
                    </a:p>
                  </a:txBody>
                  <a:tcPr/>
                </a:tc>
              </a:tr>
              <a:tr h="343988">
                <a:tc>
                  <a:txBody>
                    <a:bodyPr/>
                    <a:lstStyle/>
                    <a:p>
                      <a:pPr algn="ctr"/>
                      <a:r>
                        <a:rPr lang="en-PH" sz="2000" dirty="0" smtClean="0"/>
                        <a:t>Call For Help</a:t>
                      </a:r>
                      <a:endParaRPr lang="en-PH" sz="2000" dirty="0"/>
                    </a:p>
                  </a:txBody>
                  <a:tcPr/>
                </a:tc>
                <a:tc>
                  <a:txBody>
                    <a:bodyPr/>
                    <a:lstStyle/>
                    <a:p>
                      <a:pPr algn="ctr"/>
                      <a:r>
                        <a:rPr lang="en-PH" sz="2000" dirty="0" smtClean="0"/>
                        <a:t>9</a:t>
                      </a:r>
                      <a:endParaRPr lang="en-PH" sz="2000" dirty="0"/>
                    </a:p>
                  </a:txBody>
                  <a:tcPr/>
                </a:tc>
              </a:tr>
              <a:tr h="343988">
                <a:tc>
                  <a:txBody>
                    <a:bodyPr/>
                    <a:lstStyle/>
                    <a:p>
                      <a:pPr algn="ctr"/>
                      <a:r>
                        <a:rPr lang="en-PH" sz="2000" dirty="0" smtClean="0"/>
                        <a:t>Others</a:t>
                      </a:r>
                      <a:endParaRPr lang="en-PH" sz="2000" dirty="0"/>
                    </a:p>
                  </a:txBody>
                  <a:tcPr/>
                </a:tc>
                <a:tc>
                  <a:txBody>
                    <a:bodyPr/>
                    <a:lstStyle/>
                    <a:p>
                      <a:pPr algn="ctr"/>
                      <a:r>
                        <a:rPr lang="en-PH" sz="2000" dirty="0" smtClean="0"/>
                        <a:t>1013</a:t>
                      </a:r>
                      <a:endParaRPr lang="en-PH" sz="2000" dirty="0"/>
                    </a:p>
                  </a:txBody>
                  <a:tcPr/>
                </a:tc>
              </a:tr>
              <a:tr h="343988">
                <a:tc>
                  <a:txBody>
                    <a:bodyPr/>
                    <a:lstStyle/>
                    <a:p>
                      <a:pPr algn="ctr"/>
                      <a:r>
                        <a:rPr lang="en-PH" sz="2000" b="1" dirty="0" smtClean="0"/>
                        <a:t>Total</a:t>
                      </a:r>
                      <a:endParaRPr lang="en-PH" sz="2000" b="1" dirty="0"/>
                    </a:p>
                  </a:txBody>
                  <a:tcPr/>
                </a:tc>
                <a:tc>
                  <a:txBody>
                    <a:bodyPr/>
                    <a:lstStyle/>
                    <a:p>
                      <a:pPr algn="ctr"/>
                      <a:r>
                        <a:rPr lang="en-PH" sz="2000" b="1" dirty="0" smtClean="0"/>
                        <a:t>2583</a:t>
                      </a:r>
                      <a:endParaRPr lang="en-PH" sz="2000" b="1"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196863338"/>
              </p:ext>
            </p:extLst>
          </p:nvPr>
        </p:nvGraphicFramePr>
        <p:xfrm>
          <a:off x="6243779" y="1704110"/>
          <a:ext cx="5574148" cy="3108960"/>
        </p:xfrm>
        <a:graphic>
          <a:graphicData uri="http://schemas.openxmlformats.org/drawingml/2006/table">
            <a:tbl>
              <a:tblPr firstRow="1" bandRow="1">
                <a:tableStyleId>{5C22544A-7EE6-4342-B048-85BDC9FD1C3A}</a:tableStyleId>
              </a:tblPr>
              <a:tblGrid>
                <a:gridCol w="2787074"/>
                <a:gridCol w="2787074"/>
              </a:tblGrid>
              <a:tr h="337588">
                <a:tc gridSpan="2">
                  <a:txBody>
                    <a:bodyPr/>
                    <a:lstStyle/>
                    <a:p>
                      <a:pPr algn="ctr"/>
                      <a:r>
                        <a:rPr lang="en-PH" dirty="0" smtClean="0">
                          <a:latin typeface="Supria Sans Cond Bold" panose="020B0806030203050203" pitchFamily="34" charset="0"/>
                        </a:rPr>
                        <a:t>Mario Dataset</a:t>
                      </a:r>
                      <a:endParaRPr lang="en-PH" dirty="0">
                        <a:latin typeface="Supria Sans Cond Bold" panose="020B0806030203050203" pitchFamily="34" charset="0"/>
                      </a:endParaRPr>
                    </a:p>
                  </a:txBody>
                  <a:tcPr>
                    <a:solidFill>
                      <a:srgbClr val="42B29D"/>
                    </a:solidFill>
                  </a:tcPr>
                </a:tc>
                <a:tc hMerge="1">
                  <a:txBody>
                    <a:bodyPr/>
                    <a:lstStyle/>
                    <a:p>
                      <a:pPr algn="ctr"/>
                      <a:endParaRPr lang="en-PH" dirty="0">
                        <a:latin typeface="Supria Sans Cond Bold" panose="020B0806030203050203" pitchFamily="34" charset="0"/>
                      </a:endParaRPr>
                    </a:p>
                  </a:txBody>
                  <a:tcPr>
                    <a:solidFill>
                      <a:srgbClr val="42B29D"/>
                    </a:solidFill>
                  </a:tcPr>
                </a:tc>
              </a:tr>
              <a:tr h="343988">
                <a:tc>
                  <a:txBody>
                    <a:bodyPr/>
                    <a:lstStyle/>
                    <a:p>
                      <a:pPr algn="ctr"/>
                      <a:r>
                        <a:rPr lang="en-PH" dirty="0" smtClean="0">
                          <a:solidFill>
                            <a:schemeClr val="bg1"/>
                          </a:solidFill>
                          <a:latin typeface="Supria Sans Cond Bold" panose="020B0806030203050203" pitchFamily="34" charset="0"/>
                        </a:rPr>
                        <a:t>Category</a:t>
                      </a:r>
                      <a:endParaRPr lang="en-PH" dirty="0">
                        <a:solidFill>
                          <a:schemeClr val="bg1"/>
                        </a:solidFill>
                        <a:latin typeface="Supria Sans Cond Bold" panose="020B0806030203050203" pitchFamily="34" charset="0"/>
                      </a:endParaRPr>
                    </a:p>
                  </a:txBody>
                  <a:tcPr>
                    <a:solidFill>
                      <a:srgbClr val="42B29D"/>
                    </a:solidFill>
                  </a:tcPr>
                </a:tc>
                <a:tc>
                  <a:txBody>
                    <a:bodyPr/>
                    <a:lstStyle/>
                    <a:p>
                      <a:pPr algn="ctr"/>
                      <a:r>
                        <a:rPr lang="en-PH" dirty="0" smtClean="0">
                          <a:solidFill>
                            <a:schemeClr val="bg1"/>
                          </a:solidFill>
                          <a:latin typeface="Supria Sans Cond Bold" panose="020B0806030203050203" pitchFamily="34" charset="0"/>
                        </a:rPr>
                        <a:t>Instances</a:t>
                      </a:r>
                      <a:endParaRPr lang="en-PH" dirty="0">
                        <a:solidFill>
                          <a:schemeClr val="bg1"/>
                        </a:solidFill>
                        <a:latin typeface="Supria Sans Cond Bold" panose="020B0806030203050203" pitchFamily="34" charset="0"/>
                      </a:endParaRPr>
                    </a:p>
                  </a:txBody>
                  <a:tcPr>
                    <a:solidFill>
                      <a:srgbClr val="42B29D"/>
                    </a:solidFill>
                  </a:tcPr>
                </a:tc>
              </a:tr>
              <a:tr h="343988">
                <a:tc>
                  <a:txBody>
                    <a:bodyPr/>
                    <a:lstStyle/>
                    <a:p>
                      <a:pPr algn="ctr"/>
                      <a:r>
                        <a:rPr lang="en-PH" sz="2000" dirty="0" smtClean="0"/>
                        <a:t>Caution and Advice</a:t>
                      </a:r>
                      <a:endParaRPr lang="en-PH" sz="2000" dirty="0"/>
                    </a:p>
                  </a:txBody>
                  <a:tcPr/>
                </a:tc>
                <a:tc>
                  <a:txBody>
                    <a:bodyPr/>
                    <a:lstStyle/>
                    <a:p>
                      <a:pPr algn="ctr"/>
                      <a:r>
                        <a:rPr lang="en-PH" sz="2000" dirty="0" smtClean="0"/>
                        <a:t>651</a:t>
                      </a:r>
                      <a:endParaRPr lang="en-PH" sz="2000" dirty="0"/>
                    </a:p>
                  </a:txBody>
                  <a:tcPr/>
                </a:tc>
              </a:tr>
              <a:tr h="343988">
                <a:tc>
                  <a:txBody>
                    <a:bodyPr/>
                    <a:lstStyle/>
                    <a:p>
                      <a:pPr algn="ctr"/>
                      <a:r>
                        <a:rPr lang="en-PH" sz="2000" dirty="0" smtClean="0"/>
                        <a:t>Casualties and Damages</a:t>
                      </a:r>
                      <a:endParaRPr lang="en-PH" sz="2000" dirty="0"/>
                    </a:p>
                  </a:txBody>
                  <a:tcPr/>
                </a:tc>
                <a:tc>
                  <a:txBody>
                    <a:bodyPr/>
                    <a:lstStyle/>
                    <a:p>
                      <a:pPr algn="ctr"/>
                      <a:r>
                        <a:rPr lang="en-PH" sz="2000" dirty="0" smtClean="0"/>
                        <a:t>99</a:t>
                      </a:r>
                      <a:endParaRPr lang="en-PH" sz="2000" dirty="0"/>
                    </a:p>
                  </a:txBody>
                  <a:tcPr/>
                </a:tc>
              </a:tr>
              <a:tr h="343988">
                <a:tc>
                  <a:txBody>
                    <a:bodyPr/>
                    <a:lstStyle/>
                    <a:p>
                      <a:pPr algn="ctr"/>
                      <a:r>
                        <a:rPr lang="en-PH" sz="2000" dirty="0" smtClean="0"/>
                        <a:t>Donation</a:t>
                      </a:r>
                      <a:endParaRPr lang="en-PH" sz="2000" dirty="0"/>
                    </a:p>
                  </a:txBody>
                  <a:tcPr/>
                </a:tc>
                <a:tc>
                  <a:txBody>
                    <a:bodyPr/>
                    <a:lstStyle/>
                    <a:p>
                      <a:pPr algn="ctr"/>
                      <a:r>
                        <a:rPr lang="en-PH" sz="2000" dirty="0" smtClean="0"/>
                        <a:t>47</a:t>
                      </a:r>
                      <a:endParaRPr lang="en-PH" sz="2000" dirty="0"/>
                    </a:p>
                  </a:txBody>
                  <a:tcPr/>
                </a:tc>
              </a:tr>
              <a:tr h="343988">
                <a:tc>
                  <a:txBody>
                    <a:bodyPr/>
                    <a:lstStyle/>
                    <a:p>
                      <a:pPr algn="ctr"/>
                      <a:r>
                        <a:rPr lang="en-PH" sz="2000" dirty="0" smtClean="0"/>
                        <a:t>Call For Help</a:t>
                      </a:r>
                      <a:endParaRPr lang="en-PH" sz="2000" dirty="0"/>
                    </a:p>
                  </a:txBody>
                  <a:tcPr/>
                </a:tc>
                <a:tc>
                  <a:txBody>
                    <a:bodyPr/>
                    <a:lstStyle/>
                    <a:p>
                      <a:pPr algn="ctr"/>
                      <a:r>
                        <a:rPr lang="en-PH" sz="2000" dirty="0" smtClean="0"/>
                        <a:t>38</a:t>
                      </a:r>
                      <a:endParaRPr lang="en-PH" sz="2000" dirty="0"/>
                    </a:p>
                  </a:txBody>
                  <a:tcPr/>
                </a:tc>
              </a:tr>
              <a:tr h="343988">
                <a:tc>
                  <a:txBody>
                    <a:bodyPr/>
                    <a:lstStyle/>
                    <a:p>
                      <a:pPr algn="ctr"/>
                      <a:r>
                        <a:rPr lang="en-PH" sz="2000" dirty="0" smtClean="0"/>
                        <a:t>Others</a:t>
                      </a:r>
                      <a:endParaRPr lang="en-PH" sz="2000" dirty="0"/>
                    </a:p>
                  </a:txBody>
                  <a:tcPr/>
                </a:tc>
                <a:tc>
                  <a:txBody>
                    <a:bodyPr/>
                    <a:lstStyle/>
                    <a:p>
                      <a:pPr algn="ctr"/>
                      <a:r>
                        <a:rPr lang="en-PH" sz="2000" dirty="0" smtClean="0"/>
                        <a:t>510</a:t>
                      </a:r>
                      <a:endParaRPr lang="en-PH" sz="2000" dirty="0"/>
                    </a:p>
                  </a:txBody>
                  <a:tcPr/>
                </a:tc>
              </a:tr>
              <a:tr h="343988">
                <a:tc>
                  <a:txBody>
                    <a:bodyPr/>
                    <a:lstStyle/>
                    <a:p>
                      <a:pPr algn="ctr"/>
                      <a:r>
                        <a:rPr lang="en-PH" sz="2000" b="1" dirty="0" smtClean="0"/>
                        <a:t>Total</a:t>
                      </a:r>
                      <a:endParaRPr lang="en-PH" sz="2000" b="1" dirty="0"/>
                    </a:p>
                  </a:txBody>
                  <a:tcPr/>
                </a:tc>
                <a:tc>
                  <a:txBody>
                    <a:bodyPr/>
                    <a:lstStyle/>
                    <a:p>
                      <a:pPr algn="ctr"/>
                      <a:r>
                        <a:rPr lang="en-PH" sz="2000" b="1" dirty="0" smtClean="0"/>
                        <a:t>1365</a:t>
                      </a:r>
                      <a:endParaRPr lang="en-PH" sz="2000" b="1" dirty="0"/>
                    </a:p>
                  </a:txBody>
                  <a:tcPr/>
                </a:tc>
              </a:tr>
            </a:tbl>
          </a:graphicData>
        </a:graphic>
      </p:graphicFrame>
    </p:spTree>
    <p:extLst>
      <p:ext uri="{BB962C8B-B14F-4D97-AF65-F5344CB8AC3E}">
        <p14:creationId xmlns:p14="http://schemas.microsoft.com/office/powerpoint/2010/main" val="35627333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4134" y="1168659"/>
            <a:ext cx="11717867" cy="2980267"/>
          </a:xfrm>
        </p:spPr>
        <p:txBody>
          <a:bodyPr/>
          <a:lstStyle/>
          <a:p>
            <a:pPr marL="571500" indent="-571500">
              <a:buClr>
                <a:srgbClr val="EFC94C"/>
              </a:buClr>
              <a:buFont typeface="+mj-lt"/>
              <a:buAutoNum type="romanUcPeriod"/>
            </a:pPr>
            <a:endParaRPr lang="en-PH" sz="4800" dirty="0" smtClean="0"/>
          </a:p>
          <a:p>
            <a:endParaRPr lang="en-PH" dirty="0"/>
          </a:p>
        </p:txBody>
      </p:sp>
      <p:sp>
        <p:nvSpPr>
          <p:cNvPr id="4" name="Rectangle 3"/>
          <p:cNvSpPr/>
          <p:nvPr/>
        </p:nvSpPr>
        <p:spPr>
          <a:xfrm>
            <a:off x="1" y="5146766"/>
            <a:ext cx="12192000" cy="1711234"/>
          </a:xfrm>
          <a:prstGeom prst="rect">
            <a:avLst/>
          </a:prstGeom>
          <a:solidFill>
            <a:srgbClr val="EF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EFC94C"/>
              </a:buClr>
            </a:pPr>
            <a:r>
              <a:rPr lang="en-PH" sz="4000" dirty="0" smtClean="0">
                <a:latin typeface="Supria Sans Cond Medium Oblique" panose="020B06060302030C0203" pitchFamily="34" charset="0"/>
              </a:rPr>
              <a:t>  Overview of the Current State of Technology</a:t>
            </a:r>
          </a:p>
        </p:txBody>
      </p:sp>
      <p:pic>
        <p:nvPicPr>
          <p:cNvPr id="5" name="Picture 2" descr="http://globalnation.inquirer.net/files/2013/06/UNISDR-300x250.jpg"/>
          <p:cNvPicPr>
            <a:picLocks noChangeAspect="1" noChangeArrowheads="1"/>
          </p:cNvPicPr>
          <p:nvPr/>
        </p:nvPicPr>
        <p:blipFill rotWithShape="1">
          <a:blip r:embed="rId2">
            <a:extLst>
              <a:ext uri="{28A0092B-C50C-407E-A947-70E740481C1C}">
                <a14:useLocalDpi xmlns:a14="http://schemas.microsoft.com/office/drawing/2010/main" val="0"/>
              </a:ext>
            </a:extLst>
          </a:blip>
          <a:srcRect t="26489" b="32829"/>
          <a:stretch/>
        </p:blipFill>
        <p:spPr bwMode="auto">
          <a:xfrm>
            <a:off x="474134" y="2771863"/>
            <a:ext cx="5146410" cy="17447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 xmlns:a14="http://schemas.microsoft.com/office/drawing/2010/main">
                <a:solidFill>
                  <a:srgbClr val="FFFFFF"/>
                </a:solidFill>
              </a14:hiddenFill>
            </a:ext>
          </a:extLst>
        </p:spPr>
      </p:pic>
      <p:pic>
        <p:nvPicPr>
          <p:cNvPr id="6" name="Picture 5" descr="http://static.guim.co.uk/sys-images/Guardian/Pix/pictures/2009/9/28/1254125198182/flooding-in-Philippines-0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164" y="720436"/>
            <a:ext cx="5697417" cy="37961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 xmlns:a14="http://schemas.microsoft.com/office/drawing/2010/main">
                <a:solidFill>
                  <a:srgbClr val="FFFFFF"/>
                </a:solidFill>
              </a14:hiddenFill>
            </a:ext>
          </a:extLst>
        </p:spPr>
      </p:pic>
      <p:sp>
        <p:nvSpPr>
          <p:cNvPr id="2" name="Rectangle 1"/>
          <p:cNvSpPr/>
          <p:nvPr/>
        </p:nvSpPr>
        <p:spPr>
          <a:xfrm>
            <a:off x="474134" y="702127"/>
            <a:ext cx="5146409" cy="1815882"/>
          </a:xfrm>
          <a:prstGeom prst="rect">
            <a:avLst/>
          </a:prstGeom>
        </p:spPr>
        <p:txBody>
          <a:bodyPr wrap="square">
            <a:spAutoFit/>
          </a:bodyPr>
          <a:lstStyle/>
          <a:p>
            <a:pPr algn="ctr"/>
            <a:r>
              <a:rPr lang="en-US" sz="2800" dirty="0">
                <a:solidFill>
                  <a:schemeClr val="tx1">
                    <a:lumMod val="75000"/>
                    <a:lumOff val="25000"/>
                  </a:schemeClr>
                </a:solidFill>
                <a:latin typeface="Supria Sans Cond Medium Oblique" panose="020B06060302030C0203" pitchFamily="34" charset="0"/>
                <a:cs typeface="Roboto Condensed Regular"/>
              </a:rPr>
              <a:t>“about</a:t>
            </a:r>
            <a:r>
              <a:rPr lang="en-US" sz="2800" dirty="0">
                <a:latin typeface="Supria Sans Cond Medium Oblique" panose="020B06060302030C0203" pitchFamily="34" charset="0"/>
                <a:cs typeface="Roboto Condensed Regular"/>
              </a:rPr>
              <a:t> </a:t>
            </a:r>
            <a:r>
              <a:rPr lang="en-US" sz="2800" b="1" dirty="0">
                <a:solidFill>
                  <a:srgbClr val="EFC94C"/>
                </a:solidFill>
                <a:latin typeface="Supria Sans Cond Bold Oblique" panose="020B08060302030C0203" pitchFamily="34" charset="0"/>
                <a:cs typeface="Roboto Condensed Regular"/>
              </a:rPr>
              <a:t>2 million</a:t>
            </a:r>
            <a:r>
              <a:rPr lang="en-US" sz="2800" dirty="0">
                <a:solidFill>
                  <a:srgbClr val="EFC94C"/>
                </a:solidFill>
                <a:latin typeface="Supria Sans Cond Bold Oblique" panose="020B08060302030C0203" pitchFamily="34" charset="0"/>
                <a:cs typeface="Roboto Condensed Regular"/>
              </a:rPr>
              <a:t> </a:t>
            </a:r>
            <a:r>
              <a:rPr lang="en-US" sz="2800" dirty="0">
                <a:solidFill>
                  <a:schemeClr val="tx1">
                    <a:lumMod val="75000"/>
                    <a:lumOff val="25000"/>
                  </a:schemeClr>
                </a:solidFill>
                <a:latin typeface="Supria Sans Cond Medium Oblique" panose="020B06060302030C0203" pitchFamily="34" charset="0"/>
                <a:cs typeface="Roboto Condensed Regular"/>
              </a:rPr>
              <a:t>people</a:t>
            </a:r>
            <a:r>
              <a:rPr lang="en-US" sz="2800" dirty="0">
                <a:latin typeface="Supria Sans Cond Medium Oblique" panose="020B06060302030C0203" pitchFamily="34" charset="0"/>
                <a:cs typeface="Roboto Condensed Regular"/>
              </a:rPr>
              <a:t> </a:t>
            </a:r>
            <a:r>
              <a:rPr lang="en-US" sz="2800" b="1" dirty="0">
                <a:solidFill>
                  <a:srgbClr val="EFC94C"/>
                </a:solidFill>
                <a:latin typeface="Supria Sans Cond Bold Oblique" panose="020B08060302030C0203" pitchFamily="34" charset="0"/>
                <a:cs typeface="Roboto Condensed Regular"/>
              </a:rPr>
              <a:t>died</a:t>
            </a:r>
            <a:r>
              <a:rPr lang="en-US" sz="2800" dirty="0">
                <a:latin typeface="Supria Sans Cond Medium Oblique" panose="020B06060302030C0203" pitchFamily="34" charset="0"/>
                <a:cs typeface="Roboto Condensed Regular"/>
              </a:rPr>
              <a:t> </a:t>
            </a:r>
            <a:r>
              <a:rPr lang="en-US" sz="2800" dirty="0">
                <a:solidFill>
                  <a:schemeClr val="tx1">
                    <a:lumMod val="75000"/>
                    <a:lumOff val="25000"/>
                  </a:schemeClr>
                </a:solidFill>
                <a:latin typeface="Supria Sans Cond Medium Oblique" panose="020B06060302030C0203" pitchFamily="34" charset="0"/>
                <a:cs typeface="Roboto Condensed Regular"/>
              </a:rPr>
              <a:t>and an estimate of</a:t>
            </a:r>
            <a:r>
              <a:rPr lang="en-US" sz="2800" dirty="0">
                <a:latin typeface="Supria Sans Cond Medium Oblique" panose="020B06060302030C0203" pitchFamily="34" charset="0"/>
                <a:cs typeface="Roboto Condensed Regular"/>
              </a:rPr>
              <a:t> </a:t>
            </a:r>
            <a:r>
              <a:rPr lang="en-US" sz="2800" b="1" dirty="0">
                <a:solidFill>
                  <a:srgbClr val="EFC94C"/>
                </a:solidFill>
                <a:latin typeface="Supria Sans Cond Bold Oblique" panose="020B08060302030C0203" pitchFamily="34" charset="0"/>
                <a:cs typeface="Roboto Condensed Regular"/>
              </a:rPr>
              <a:t>US$ 1.7 trillion</a:t>
            </a:r>
            <a:r>
              <a:rPr lang="en-US" sz="2800" dirty="0">
                <a:solidFill>
                  <a:srgbClr val="EFC94C"/>
                </a:solidFill>
                <a:latin typeface="Supria Sans Cond Bold Oblique" panose="020B08060302030C0203" pitchFamily="34" charset="0"/>
                <a:cs typeface="Roboto Condensed Regular"/>
              </a:rPr>
              <a:t> </a:t>
            </a:r>
            <a:r>
              <a:rPr lang="en-US" sz="2800" dirty="0">
                <a:solidFill>
                  <a:schemeClr val="tx1">
                    <a:lumMod val="75000"/>
                    <a:lumOff val="25000"/>
                  </a:schemeClr>
                </a:solidFill>
                <a:latin typeface="Supria Sans Cond Medium Oblique" panose="020B06060302030C0203" pitchFamily="34" charset="0"/>
                <a:cs typeface="Roboto Condensed Regular"/>
              </a:rPr>
              <a:t>of</a:t>
            </a:r>
            <a:r>
              <a:rPr lang="en-US" sz="2800" dirty="0">
                <a:latin typeface="Supria Sans Cond Medium Oblique" panose="020B06060302030C0203" pitchFamily="34" charset="0"/>
                <a:cs typeface="Roboto Condensed Regular"/>
              </a:rPr>
              <a:t> </a:t>
            </a:r>
            <a:r>
              <a:rPr lang="en-US" sz="2800" b="1" dirty="0">
                <a:solidFill>
                  <a:srgbClr val="EFC94C"/>
                </a:solidFill>
                <a:latin typeface="Supria Sans Cond Bold Oblique" panose="020B08060302030C0203" pitchFamily="34" charset="0"/>
                <a:cs typeface="Roboto Condensed Regular"/>
              </a:rPr>
              <a:t>damage</a:t>
            </a:r>
            <a:r>
              <a:rPr lang="en-US" sz="2800" dirty="0">
                <a:solidFill>
                  <a:srgbClr val="EFC94C"/>
                </a:solidFill>
                <a:latin typeface="Supria Sans Cond Medium Oblique" panose="020B06060302030C0203" pitchFamily="34" charset="0"/>
                <a:cs typeface="Roboto Condensed Regular"/>
              </a:rPr>
              <a:t> </a:t>
            </a:r>
            <a:r>
              <a:rPr lang="en-US" sz="2800" dirty="0">
                <a:solidFill>
                  <a:schemeClr val="tx1">
                    <a:lumMod val="75000"/>
                    <a:lumOff val="25000"/>
                  </a:schemeClr>
                </a:solidFill>
                <a:latin typeface="Supria Sans Cond Medium Oblique" panose="020B06060302030C0203" pitchFamily="34" charset="0"/>
                <a:cs typeface="Roboto Condensed Regular"/>
              </a:rPr>
              <a:t>were sustained in disasters…”</a:t>
            </a:r>
            <a:r>
              <a:rPr lang="en-PH" sz="2800" dirty="0">
                <a:solidFill>
                  <a:schemeClr val="tx1">
                    <a:lumMod val="75000"/>
                    <a:lumOff val="25000"/>
                  </a:schemeClr>
                </a:solidFill>
                <a:latin typeface="Supria Sans Cond Medium Oblique" panose="020B06060302030C0203" pitchFamily="34" charset="0"/>
                <a:cs typeface="Roboto Condensed Regular"/>
              </a:rPr>
              <a:t> </a:t>
            </a:r>
          </a:p>
        </p:txBody>
      </p:sp>
    </p:spTree>
    <p:extLst>
      <p:ext uri="{BB962C8B-B14F-4D97-AF65-F5344CB8AC3E}">
        <p14:creationId xmlns:p14="http://schemas.microsoft.com/office/powerpoint/2010/main" val="92496631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42B2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Results and Observations</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Evaluation of Information Extraction - Methodology</a:t>
            </a:r>
            <a:endParaRPr lang="en-PH" sz="3600" dirty="0">
              <a:latin typeface="Supria Sans Cond Bold" panose="020B0806030203050203" pitchFamily="34" charset="0"/>
            </a:endParaRPr>
          </a:p>
        </p:txBody>
      </p:sp>
      <mc:AlternateContent xmlns:mc="http://schemas.openxmlformats.org/markup-compatibility/2006" xmlns:a14="http://schemas.microsoft.com/office/drawing/2010/main">
        <mc:Choice Requires="a14">
          <p:sp>
            <p:nvSpPr>
              <p:cNvPr id="9" name="Rectangle 8"/>
              <p:cNvSpPr/>
              <p:nvPr/>
            </p:nvSpPr>
            <p:spPr>
              <a:xfrm>
                <a:off x="0" y="1656645"/>
                <a:ext cx="12192001" cy="92179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PH" sz="2000" i="1" smtClean="0">
                          <a:solidFill>
                            <a:schemeClr val="tx1">
                              <a:lumMod val="75000"/>
                              <a:lumOff val="25000"/>
                            </a:schemeClr>
                          </a:solidFill>
                          <a:latin typeface="Cambria Math" panose="02040503050406030204" pitchFamily="18" charset="0"/>
                        </a:rPr>
                        <m:t>𝑃</m:t>
                      </m:r>
                      <m:r>
                        <a:rPr lang="en-PH" sz="2000" b="0" i="1" smtClean="0">
                          <a:solidFill>
                            <a:schemeClr val="tx1">
                              <a:lumMod val="75000"/>
                              <a:lumOff val="25000"/>
                            </a:schemeClr>
                          </a:solidFill>
                          <a:latin typeface="Cambria Math" panose="02040503050406030204" pitchFamily="18" charset="0"/>
                        </a:rPr>
                        <m:t>𝑟𝑒𝑐𝑖𝑠𝑖𝑜𝑛</m:t>
                      </m:r>
                      <m:r>
                        <a:rPr lang="en-PH" sz="2000" i="0">
                          <a:solidFill>
                            <a:schemeClr val="tx1">
                              <a:lumMod val="75000"/>
                              <a:lumOff val="25000"/>
                            </a:schemeClr>
                          </a:solidFill>
                          <a:latin typeface="Cambria Math" panose="02040503050406030204" pitchFamily="18" charset="0"/>
                        </a:rPr>
                        <m:t>= </m:t>
                      </m:r>
                      <m:f>
                        <m:fPr>
                          <m:ctrlPr>
                            <a:rPr lang="en-PH" sz="2000" i="1">
                              <a:solidFill>
                                <a:schemeClr val="tx1">
                                  <a:lumMod val="75000"/>
                                  <a:lumOff val="25000"/>
                                </a:schemeClr>
                              </a:solidFill>
                              <a:latin typeface="Cambria Math" panose="02040503050406030204" pitchFamily="18" charset="0"/>
                            </a:rPr>
                          </m:ctrlPr>
                        </m:fPr>
                        <m:num>
                          <m:r>
                            <a:rPr lang="en-PH" sz="2000" b="0" i="1" smtClean="0">
                              <a:solidFill>
                                <a:schemeClr val="tx1">
                                  <a:lumMod val="75000"/>
                                  <a:lumOff val="25000"/>
                                </a:schemeClr>
                              </a:solidFill>
                              <a:latin typeface="Cambria Math" panose="02040503050406030204" pitchFamily="18" charset="0"/>
                            </a:rPr>
                            <m:t>𝐶𝑜𝑟𝑟𝑒𝑐𝑡</m:t>
                          </m:r>
                          <m:r>
                            <a:rPr lang="en-PH" sz="2000" b="0" i="1" smtClean="0">
                              <a:solidFill>
                                <a:schemeClr val="tx1">
                                  <a:lumMod val="75000"/>
                                  <a:lumOff val="25000"/>
                                </a:schemeClr>
                              </a:solidFill>
                              <a:latin typeface="Cambria Math" panose="02040503050406030204" pitchFamily="18" charset="0"/>
                            </a:rPr>
                            <m:t>+ </m:t>
                          </m:r>
                          <m:f>
                            <m:fPr>
                              <m:ctrlPr>
                                <a:rPr lang="en-PH" sz="2000" b="0" i="1" smtClean="0">
                                  <a:solidFill>
                                    <a:schemeClr val="tx1">
                                      <a:lumMod val="75000"/>
                                      <a:lumOff val="25000"/>
                                    </a:schemeClr>
                                  </a:solidFill>
                                  <a:latin typeface="Cambria Math" panose="02040503050406030204" pitchFamily="18" charset="0"/>
                                </a:rPr>
                              </m:ctrlPr>
                            </m:fPr>
                            <m:num>
                              <m:r>
                                <a:rPr lang="en-PH" sz="2000" b="0" i="1" smtClean="0">
                                  <a:solidFill>
                                    <a:schemeClr val="tx1">
                                      <a:lumMod val="75000"/>
                                      <a:lumOff val="25000"/>
                                    </a:schemeClr>
                                  </a:solidFill>
                                  <a:latin typeface="Cambria Math" panose="02040503050406030204" pitchFamily="18" charset="0"/>
                                </a:rPr>
                                <m:t>1</m:t>
                              </m:r>
                            </m:num>
                            <m:den>
                              <m:r>
                                <a:rPr lang="en-PH" sz="2000" b="0" i="1" smtClean="0">
                                  <a:solidFill>
                                    <a:schemeClr val="tx1">
                                      <a:lumMod val="75000"/>
                                      <a:lumOff val="25000"/>
                                    </a:schemeClr>
                                  </a:solidFill>
                                  <a:latin typeface="Cambria Math" panose="02040503050406030204" pitchFamily="18" charset="0"/>
                                </a:rPr>
                                <m:t>2</m:t>
                              </m:r>
                            </m:den>
                          </m:f>
                          <m:r>
                            <a:rPr lang="en-PH" sz="2000" b="0" i="1" smtClean="0">
                              <a:solidFill>
                                <a:schemeClr val="tx1">
                                  <a:lumMod val="75000"/>
                                  <a:lumOff val="25000"/>
                                </a:schemeClr>
                              </a:solidFill>
                              <a:latin typeface="Cambria Math" panose="02040503050406030204" pitchFamily="18" charset="0"/>
                            </a:rPr>
                            <m:t>(</m:t>
                          </m:r>
                          <m:r>
                            <a:rPr lang="en-PH" sz="2000" b="0" i="1" smtClean="0">
                              <a:solidFill>
                                <a:schemeClr val="tx1">
                                  <a:lumMod val="75000"/>
                                  <a:lumOff val="25000"/>
                                </a:schemeClr>
                              </a:solidFill>
                              <a:latin typeface="Cambria Math" panose="02040503050406030204" pitchFamily="18" charset="0"/>
                            </a:rPr>
                            <m:t>𝑃𝑎𝑟𝑡𝑖𝑎𝑙</m:t>
                          </m:r>
                          <m:r>
                            <a:rPr lang="en-PH" sz="2000" b="0" i="1" smtClean="0">
                              <a:solidFill>
                                <a:schemeClr val="tx1">
                                  <a:lumMod val="75000"/>
                                  <a:lumOff val="25000"/>
                                </a:schemeClr>
                              </a:solidFill>
                              <a:latin typeface="Cambria Math" panose="02040503050406030204" pitchFamily="18" charset="0"/>
                            </a:rPr>
                            <m:t>)</m:t>
                          </m:r>
                        </m:num>
                        <m:den>
                          <m:r>
                            <a:rPr lang="en-PH" sz="2000" i="1">
                              <a:solidFill>
                                <a:schemeClr val="tx1">
                                  <a:lumMod val="75000"/>
                                  <a:lumOff val="25000"/>
                                </a:schemeClr>
                              </a:solidFill>
                              <a:latin typeface="Cambria Math" panose="02040503050406030204" pitchFamily="18" charset="0"/>
                            </a:rPr>
                            <m:t>𝐶𝑜𝑟𝑟𝑒𝑐𝑡</m:t>
                          </m:r>
                          <m:r>
                            <a:rPr lang="en-PH" sz="2000" i="0">
                              <a:solidFill>
                                <a:schemeClr val="tx1">
                                  <a:lumMod val="75000"/>
                                  <a:lumOff val="25000"/>
                                </a:schemeClr>
                              </a:solidFill>
                              <a:latin typeface="Cambria Math" panose="02040503050406030204" pitchFamily="18" charset="0"/>
                            </a:rPr>
                            <m:t>+</m:t>
                          </m:r>
                          <m:r>
                            <a:rPr lang="en-PH" sz="2000" i="1">
                              <a:solidFill>
                                <a:schemeClr val="tx1">
                                  <a:lumMod val="75000"/>
                                  <a:lumOff val="25000"/>
                                </a:schemeClr>
                              </a:solidFill>
                              <a:latin typeface="Cambria Math" panose="02040503050406030204" pitchFamily="18" charset="0"/>
                            </a:rPr>
                            <m:t>𝑆𝑝𝑢𝑟𝑖𝑜𝑢𝑠</m:t>
                          </m:r>
                          <m:r>
                            <a:rPr lang="en-PH" sz="2000" i="0">
                              <a:solidFill>
                                <a:schemeClr val="tx1">
                                  <a:lumMod val="75000"/>
                                  <a:lumOff val="25000"/>
                                </a:schemeClr>
                              </a:solidFill>
                              <a:latin typeface="Cambria Math" panose="02040503050406030204" pitchFamily="18" charset="0"/>
                            </a:rPr>
                            <m:t>+</m:t>
                          </m:r>
                          <m:r>
                            <a:rPr lang="en-PH" sz="2000" i="1">
                              <a:solidFill>
                                <a:schemeClr val="tx1">
                                  <a:lumMod val="75000"/>
                                  <a:lumOff val="25000"/>
                                </a:schemeClr>
                              </a:solidFill>
                              <a:latin typeface="Cambria Math" panose="02040503050406030204" pitchFamily="18" charset="0"/>
                            </a:rPr>
                            <m:t>𝑃𝑎𝑟𝑡𝑖𝑎𝑙</m:t>
                          </m:r>
                        </m:den>
                      </m:f>
                    </m:oMath>
                  </m:oMathPara>
                </a14:m>
                <a:endParaRPr lang="en-PH" sz="3200" dirty="0">
                  <a:solidFill>
                    <a:schemeClr val="tx1">
                      <a:lumMod val="75000"/>
                      <a:lumOff val="25000"/>
                    </a:schemeClr>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0" y="1656645"/>
                <a:ext cx="12192001" cy="921791"/>
              </a:xfrm>
              <a:prstGeom prst="rect">
                <a:avLst/>
              </a:prstGeom>
              <a:blipFill rotWithShape="0">
                <a:blip r:embed="rId2"/>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0" y="2864069"/>
                <a:ext cx="12192001" cy="92390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PH" sz="2000" i="1" smtClean="0">
                          <a:solidFill>
                            <a:schemeClr val="tx1">
                              <a:lumMod val="75000"/>
                              <a:lumOff val="25000"/>
                            </a:schemeClr>
                          </a:solidFill>
                          <a:latin typeface="Cambria Math" panose="02040503050406030204" pitchFamily="18" charset="0"/>
                        </a:rPr>
                        <m:t>𝑅</m:t>
                      </m:r>
                      <m:r>
                        <a:rPr lang="en-PH" sz="2000" b="0" i="1" smtClean="0">
                          <a:solidFill>
                            <a:schemeClr val="tx1">
                              <a:lumMod val="75000"/>
                              <a:lumOff val="25000"/>
                            </a:schemeClr>
                          </a:solidFill>
                          <a:latin typeface="Cambria Math" panose="02040503050406030204" pitchFamily="18" charset="0"/>
                        </a:rPr>
                        <m:t>𝑒𝑐𝑎𝑙𝑙</m:t>
                      </m:r>
                      <m:r>
                        <a:rPr lang="en-PH" sz="2000" i="0">
                          <a:solidFill>
                            <a:schemeClr val="tx1">
                              <a:lumMod val="75000"/>
                              <a:lumOff val="25000"/>
                            </a:schemeClr>
                          </a:solidFill>
                          <a:latin typeface="Cambria Math" panose="02040503050406030204" pitchFamily="18" charset="0"/>
                        </a:rPr>
                        <m:t>= </m:t>
                      </m:r>
                      <m:f>
                        <m:fPr>
                          <m:ctrlPr>
                            <a:rPr lang="en-PH" sz="2000" i="1">
                              <a:solidFill>
                                <a:schemeClr val="tx1">
                                  <a:lumMod val="75000"/>
                                  <a:lumOff val="25000"/>
                                </a:schemeClr>
                              </a:solidFill>
                              <a:latin typeface="Cambria Math" panose="02040503050406030204" pitchFamily="18" charset="0"/>
                            </a:rPr>
                          </m:ctrlPr>
                        </m:fPr>
                        <m:num>
                          <m:r>
                            <a:rPr lang="en-PH" sz="2000" b="0" i="1" smtClean="0">
                              <a:solidFill>
                                <a:schemeClr val="tx1">
                                  <a:lumMod val="75000"/>
                                  <a:lumOff val="25000"/>
                                </a:schemeClr>
                              </a:solidFill>
                              <a:latin typeface="Cambria Math" panose="02040503050406030204" pitchFamily="18" charset="0"/>
                            </a:rPr>
                            <m:t>𝐶𝑜𝑟𝑟𝑒𝑐𝑡</m:t>
                          </m:r>
                          <m:r>
                            <a:rPr lang="en-PH" sz="2000" b="0" i="1" smtClean="0">
                              <a:solidFill>
                                <a:schemeClr val="tx1">
                                  <a:lumMod val="75000"/>
                                  <a:lumOff val="25000"/>
                                </a:schemeClr>
                              </a:solidFill>
                              <a:latin typeface="Cambria Math" panose="02040503050406030204" pitchFamily="18" charset="0"/>
                            </a:rPr>
                            <m:t>+ </m:t>
                          </m:r>
                          <m:f>
                            <m:fPr>
                              <m:ctrlPr>
                                <a:rPr lang="en-PH" sz="2000" b="0" i="1" smtClean="0">
                                  <a:solidFill>
                                    <a:schemeClr val="tx1">
                                      <a:lumMod val="75000"/>
                                      <a:lumOff val="25000"/>
                                    </a:schemeClr>
                                  </a:solidFill>
                                  <a:latin typeface="Cambria Math" panose="02040503050406030204" pitchFamily="18" charset="0"/>
                                </a:rPr>
                              </m:ctrlPr>
                            </m:fPr>
                            <m:num>
                              <m:r>
                                <a:rPr lang="en-PH" sz="2000" b="0" i="1" smtClean="0">
                                  <a:solidFill>
                                    <a:schemeClr val="tx1">
                                      <a:lumMod val="75000"/>
                                      <a:lumOff val="25000"/>
                                    </a:schemeClr>
                                  </a:solidFill>
                                  <a:latin typeface="Cambria Math" panose="02040503050406030204" pitchFamily="18" charset="0"/>
                                </a:rPr>
                                <m:t>1</m:t>
                              </m:r>
                            </m:num>
                            <m:den>
                              <m:r>
                                <a:rPr lang="en-PH" sz="2000" b="0" i="1" smtClean="0">
                                  <a:solidFill>
                                    <a:schemeClr val="tx1">
                                      <a:lumMod val="75000"/>
                                      <a:lumOff val="25000"/>
                                    </a:schemeClr>
                                  </a:solidFill>
                                  <a:latin typeface="Cambria Math" panose="02040503050406030204" pitchFamily="18" charset="0"/>
                                </a:rPr>
                                <m:t>2</m:t>
                              </m:r>
                            </m:den>
                          </m:f>
                          <m:r>
                            <a:rPr lang="en-PH" sz="2000" b="0" i="1" smtClean="0">
                              <a:solidFill>
                                <a:schemeClr val="tx1">
                                  <a:lumMod val="75000"/>
                                  <a:lumOff val="25000"/>
                                </a:schemeClr>
                              </a:solidFill>
                              <a:latin typeface="Cambria Math" panose="02040503050406030204" pitchFamily="18" charset="0"/>
                            </a:rPr>
                            <m:t>(</m:t>
                          </m:r>
                          <m:r>
                            <a:rPr lang="en-PH" sz="2000" b="0" i="1" smtClean="0">
                              <a:solidFill>
                                <a:schemeClr val="tx1">
                                  <a:lumMod val="75000"/>
                                  <a:lumOff val="25000"/>
                                </a:schemeClr>
                              </a:solidFill>
                              <a:latin typeface="Cambria Math" panose="02040503050406030204" pitchFamily="18" charset="0"/>
                            </a:rPr>
                            <m:t>𝑃𝑎𝑟𝑡𝑖𝑎𝑙</m:t>
                          </m:r>
                          <m:r>
                            <a:rPr lang="en-PH" sz="2000" b="0" i="1" smtClean="0">
                              <a:solidFill>
                                <a:schemeClr val="tx1">
                                  <a:lumMod val="75000"/>
                                  <a:lumOff val="25000"/>
                                </a:schemeClr>
                              </a:solidFill>
                              <a:latin typeface="Cambria Math" panose="02040503050406030204" pitchFamily="18" charset="0"/>
                            </a:rPr>
                            <m:t>)</m:t>
                          </m:r>
                        </m:num>
                        <m:den>
                          <m:r>
                            <a:rPr lang="en-PH" sz="2000" i="1">
                              <a:solidFill>
                                <a:schemeClr val="tx1">
                                  <a:lumMod val="75000"/>
                                  <a:lumOff val="25000"/>
                                </a:schemeClr>
                              </a:solidFill>
                              <a:latin typeface="Cambria Math" panose="02040503050406030204" pitchFamily="18" charset="0"/>
                            </a:rPr>
                            <m:t>𝐶𝑜𝑟𝑟𝑒𝑐𝑡</m:t>
                          </m:r>
                          <m:r>
                            <a:rPr lang="en-PH" sz="2000" i="0">
                              <a:solidFill>
                                <a:schemeClr val="tx1">
                                  <a:lumMod val="75000"/>
                                  <a:lumOff val="25000"/>
                                </a:schemeClr>
                              </a:solidFill>
                              <a:latin typeface="Cambria Math" panose="02040503050406030204" pitchFamily="18" charset="0"/>
                            </a:rPr>
                            <m:t>+</m:t>
                          </m:r>
                          <m:r>
                            <a:rPr lang="en-PH" sz="2000" i="1">
                              <a:solidFill>
                                <a:schemeClr val="tx1">
                                  <a:lumMod val="75000"/>
                                  <a:lumOff val="25000"/>
                                </a:schemeClr>
                              </a:solidFill>
                              <a:latin typeface="Cambria Math" panose="02040503050406030204" pitchFamily="18" charset="0"/>
                            </a:rPr>
                            <m:t>𝑀𝑖𝑠𝑠𝑖𝑛𝑔</m:t>
                          </m:r>
                          <m:r>
                            <a:rPr lang="en-PH" sz="2000" i="0">
                              <a:solidFill>
                                <a:schemeClr val="tx1">
                                  <a:lumMod val="75000"/>
                                  <a:lumOff val="25000"/>
                                </a:schemeClr>
                              </a:solidFill>
                              <a:latin typeface="Cambria Math" panose="02040503050406030204" pitchFamily="18" charset="0"/>
                            </a:rPr>
                            <m:t>+</m:t>
                          </m:r>
                          <m:r>
                            <a:rPr lang="en-PH" sz="2000" i="1">
                              <a:solidFill>
                                <a:schemeClr val="tx1">
                                  <a:lumMod val="75000"/>
                                  <a:lumOff val="25000"/>
                                </a:schemeClr>
                              </a:solidFill>
                              <a:latin typeface="Cambria Math" panose="02040503050406030204" pitchFamily="18" charset="0"/>
                            </a:rPr>
                            <m:t>𝑃𝑎𝑟𝑡𝑖𝑎𝑙</m:t>
                          </m:r>
                        </m:den>
                      </m:f>
                    </m:oMath>
                  </m:oMathPara>
                </a14:m>
                <a:endParaRPr lang="en-PH" sz="2400" dirty="0">
                  <a:solidFill>
                    <a:schemeClr val="tx1">
                      <a:lumMod val="75000"/>
                      <a:lumOff val="25000"/>
                    </a:schemeClr>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0" y="2864069"/>
                <a:ext cx="12192001" cy="923907"/>
              </a:xfrm>
              <a:prstGeom prst="rect">
                <a:avLst/>
              </a:prstGeom>
              <a:blipFill rotWithShape="0">
                <a:blip r:embed="rId3"/>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0" y="4073609"/>
                <a:ext cx="12192001" cy="68185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PH" sz="2000" i="1" smtClean="0">
                          <a:solidFill>
                            <a:schemeClr val="tx1">
                              <a:lumMod val="75000"/>
                              <a:lumOff val="25000"/>
                            </a:schemeClr>
                          </a:solidFill>
                          <a:latin typeface="Cambria Math" panose="02040503050406030204" pitchFamily="18" charset="0"/>
                        </a:rPr>
                        <m:t>𝐹</m:t>
                      </m:r>
                      <m:r>
                        <a:rPr lang="en-PH" sz="2000" b="0" i="1" smtClean="0">
                          <a:solidFill>
                            <a:schemeClr val="tx1">
                              <a:lumMod val="75000"/>
                              <a:lumOff val="25000"/>
                            </a:schemeClr>
                          </a:solidFill>
                          <a:latin typeface="Cambria Math" panose="02040503050406030204" pitchFamily="18" charset="0"/>
                        </a:rPr>
                        <m:t>−</m:t>
                      </m:r>
                      <m:r>
                        <a:rPr lang="en-PH" sz="2000" b="0" i="1" smtClean="0">
                          <a:solidFill>
                            <a:schemeClr val="tx1">
                              <a:lumMod val="75000"/>
                              <a:lumOff val="25000"/>
                            </a:schemeClr>
                          </a:solidFill>
                          <a:latin typeface="Cambria Math" panose="02040503050406030204" pitchFamily="18" charset="0"/>
                        </a:rPr>
                        <m:t>𝑚𝑒𝑎𝑠𝑢𝑟𝑒</m:t>
                      </m:r>
                      <m:r>
                        <a:rPr lang="en-PH" sz="2000" b="0" i="1" smtClean="0">
                          <a:solidFill>
                            <a:schemeClr val="tx1">
                              <a:lumMod val="75000"/>
                              <a:lumOff val="25000"/>
                            </a:schemeClr>
                          </a:solidFill>
                          <a:latin typeface="Cambria Math" panose="02040503050406030204" pitchFamily="18" charset="0"/>
                        </a:rPr>
                        <m:t>= </m:t>
                      </m:r>
                      <m:f>
                        <m:fPr>
                          <m:ctrlPr>
                            <a:rPr lang="en-PH" sz="2000" b="0" i="1" smtClean="0">
                              <a:solidFill>
                                <a:schemeClr val="tx1">
                                  <a:lumMod val="75000"/>
                                  <a:lumOff val="25000"/>
                                </a:schemeClr>
                              </a:solidFill>
                              <a:latin typeface="Cambria Math" panose="02040503050406030204" pitchFamily="18" charset="0"/>
                            </a:rPr>
                          </m:ctrlPr>
                        </m:fPr>
                        <m:num>
                          <m:r>
                            <a:rPr lang="en-PH" sz="2000" b="0" i="1" smtClean="0">
                              <a:solidFill>
                                <a:schemeClr val="tx1">
                                  <a:lumMod val="75000"/>
                                  <a:lumOff val="25000"/>
                                </a:schemeClr>
                              </a:solidFill>
                              <a:latin typeface="Cambria Math" panose="02040503050406030204" pitchFamily="18" charset="0"/>
                            </a:rPr>
                            <m:t>2 </m:t>
                          </m:r>
                          <m:r>
                            <a:rPr lang="en-PH" sz="2000" b="0" i="1" smtClean="0">
                              <a:solidFill>
                                <a:schemeClr val="tx1">
                                  <a:lumMod val="75000"/>
                                  <a:lumOff val="25000"/>
                                </a:schemeClr>
                              </a:solidFill>
                              <a:latin typeface="Cambria Math" panose="02040503050406030204" pitchFamily="18" charset="0"/>
                              <a:ea typeface="Cambria Math" panose="02040503050406030204" pitchFamily="18" charset="0"/>
                            </a:rPr>
                            <m:t>×</m:t>
                          </m:r>
                          <m:r>
                            <a:rPr lang="en-PH" sz="2000" b="0" i="1" smtClean="0">
                              <a:solidFill>
                                <a:schemeClr val="tx1">
                                  <a:lumMod val="75000"/>
                                  <a:lumOff val="25000"/>
                                </a:schemeClr>
                              </a:solidFill>
                              <a:latin typeface="Cambria Math" panose="02040503050406030204" pitchFamily="18" charset="0"/>
                              <a:ea typeface="Cambria Math" panose="02040503050406030204" pitchFamily="18" charset="0"/>
                            </a:rPr>
                            <m:t>𝑃𝑟𝑒𝑐𝑖𝑠𝑖𝑜𝑛</m:t>
                          </m:r>
                          <m:r>
                            <a:rPr lang="en-PH" sz="2000" b="0" i="1" smtClean="0">
                              <a:solidFill>
                                <a:schemeClr val="tx1">
                                  <a:lumMod val="75000"/>
                                  <a:lumOff val="25000"/>
                                </a:schemeClr>
                              </a:solidFill>
                              <a:latin typeface="Cambria Math" panose="02040503050406030204" pitchFamily="18" charset="0"/>
                              <a:ea typeface="Cambria Math" panose="02040503050406030204" pitchFamily="18" charset="0"/>
                            </a:rPr>
                            <m:t>×</m:t>
                          </m:r>
                          <m:r>
                            <a:rPr lang="en-PH" sz="2000" b="0" i="1" smtClean="0">
                              <a:solidFill>
                                <a:schemeClr val="tx1">
                                  <a:lumMod val="75000"/>
                                  <a:lumOff val="25000"/>
                                </a:schemeClr>
                              </a:solidFill>
                              <a:latin typeface="Cambria Math" panose="02040503050406030204" pitchFamily="18" charset="0"/>
                              <a:ea typeface="Cambria Math" panose="02040503050406030204" pitchFamily="18" charset="0"/>
                            </a:rPr>
                            <m:t>𝑅𝑒𝑐𝑎𝑙𝑙</m:t>
                          </m:r>
                        </m:num>
                        <m:den>
                          <m:r>
                            <a:rPr lang="en-PH" sz="2000" b="0" i="1" smtClean="0">
                              <a:solidFill>
                                <a:schemeClr val="tx1">
                                  <a:lumMod val="75000"/>
                                  <a:lumOff val="25000"/>
                                </a:schemeClr>
                              </a:solidFill>
                              <a:latin typeface="Cambria Math" panose="02040503050406030204" pitchFamily="18" charset="0"/>
                            </a:rPr>
                            <m:t>𝑃𝑟𝑒𝑐𝑖𝑠𝑖𝑜𝑛</m:t>
                          </m:r>
                          <m:r>
                            <a:rPr lang="en-PH" sz="2000" b="0" i="1" smtClean="0">
                              <a:solidFill>
                                <a:schemeClr val="tx1">
                                  <a:lumMod val="75000"/>
                                  <a:lumOff val="25000"/>
                                </a:schemeClr>
                              </a:solidFill>
                              <a:latin typeface="Cambria Math" panose="02040503050406030204" pitchFamily="18" charset="0"/>
                            </a:rPr>
                            <m:t>+</m:t>
                          </m:r>
                          <m:r>
                            <a:rPr lang="en-PH" sz="2000" b="0" i="1" smtClean="0">
                              <a:solidFill>
                                <a:schemeClr val="tx1">
                                  <a:lumMod val="75000"/>
                                  <a:lumOff val="25000"/>
                                </a:schemeClr>
                              </a:solidFill>
                              <a:latin typeface="Cambria Math" panose="02040503050406030204" pitchFamily="18" charset="0"/>
                            </a:rPr>
                            <m:t>𝑅𝑒𝑐𝑎𝑙𝑙</m:t>
                          </m:r>
                        </m:den>
                      </m:f>
                    </m:oMath>
                  </m:oMathPara>
                </a14:m>
                <a:endParaRPr lang="en-PH" sz="2400" dirty="0">
                  <a:solidFill>
                    <a:schemeClr val="tx1">
                      <a:lumMod val="75000"/>
                      <a:lumOff val="25000"/>
                    </a:schemeClr>
                  </a:solidFill>
                </a:endParaRPr>
              </a:p>
            </p:txBody>
          </p:sp>
        </mc:Choice>
        <mc:Fallback xmlns="">
          <p:sp>
            <p:nvSpPr>
              <p:cNvPr id="12" name="Rectangle 11"/>
              <p:cNvSpPr>
                <a:spLocks noRot="1" noChangeAspect="1" noMove="1" noResize="1" noEditPoints="1" noAdjustHandles="1" noChangeArrowheads="1" noChangeShapeType="1" noTextEdit="1"/>
              </p:cNvSpPr>
              <p:nvPr/>
            </p:nvSpPr>
            <p:spPr>
              <a:xfrm>
                <a:off x="0" y="4073609"/>
                <a:ext cx="12192001" cy="681853"/>
              </a:xfrm>
              <a:prstGeom prst="rect">
                <a:avLst/>
              </a:prstGeom>
              <a:blipFill rotWithShape="0">
                <a:blip r:embed="rId4"/>
                <a:stretch>
                  <a:fillRect/>
                </a:stretch>
              </a:blipFill>
            </p:spPr>
            <p:txBody>
              <a:bodyPr/>
              <a:lstStyle/>
              <a:p>
                <a:r>
                  <a:rPr lang="en-PH">
                    <a:noFill/>
                  </a:rPr>
                  <a:t> </a:t>
                </a:r>
              </a:p>
            </p:txBody>
          </p:sp>
        </mc:Fallback>
      </mc:AlternateContent>
    </p:spTree>
    <p:extLst>
      <p:ext uri="{BB962C8B-B14F-4D97-AF65-F5344CB8AC3E}">
        <p14:creationId xmlns:p14="http://schemas.microsoft.com/office/powerpoint/2010/main" val="1403646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42B2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Results and Observations</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Evaluation of Information Extraction – CA (Location)</a:t>
            </a:r>
            <a:endParaRPr lang="en-PH" sz="3600" dirty="0">
              <a:latin typeface="Supria Sans Cond Bold" panose="020B080603020305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109884355"/>
              </p:ext>
            </p:extLst>
          </p:nvPr>
        </p:nvGraphicFramePr>
        <p:xfrm>
          <a:off x="824752" y="1622844"/>
          <a:ext cx="6033248" cy="1604448"/>
        </p:xfrm>
        <a:graphic>
          <a:graphicData uri="http://schemas.openxmlformats.org/drawingml/2006/table">
            <a:tbl>
              <a:tblPr firstRow="1" firstCol="1" bandRow="1">
                <a:tableStyleId>{5C22544A-7EE6-4342-B048-85BDC9FD1C3A}</a:tableStyleId>
              </a:tblPr>
              <a:tblGrid>
                <a:gridCol w="1508312"/>
                <a:gridCol w="1508312"/>
                <a:gridCol w="1508312"/>
                <a:gridCol w="1508312"/>
              </a:tblGrid>
              <a:tr h="534816">
                <a:tc gridSpan="4">
                  <a:txBody>
                    <a:bodyPr/>
                    <a:lstStyle/>
                    <a:p>
                      <a:pPr marL="0" marR="0" algn="ctr">
                        <a:spcBef>
                          <a:spcPts val="0"/>
                        </a:spcBef>
                        <a:spcAft>
                          <a:spcPts val="0"/>
                        </a:spcAft>
                      </a:pPr>
                      <a:r>
                        <a:rPr lang="en-PH" sz="1800" b="1" dirty="0" smtClean="0">
                          <a:effectLst/>
                          <a:latin typeface="Supria Sans Cond Light" panose="020B0306030203050203" pitchFamily="34" charset="0"/>
                        </a:rPr>
                        <a:t>Ruby</a:t>
                      </a:r>
                      <a:endParaRPr lang="en-PH" sz="1800" b="1"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hMerge="1">
                  <a:txBody>
                    <a:bodyPr/>
                    <a:lstStyle/>
                    <a:p>
                      <a:endParaRPr lang="en-PH"/>
                    </a:p>
                  </a:txBody>
                  <a:tcPr/>
                </a:tc>
                <a:tc hMerge="1">
                  <a:txBody>
                    <a:bodyPr/>
                    <a:lstStyle/>
                    <a:p>
                      <a:endParaRPr lang="en-PH"/>
                    </a:p>
                  </a:txBody>
                  <a:tcPr/>
                </a:tc>
                <a:tc hMerge="1">
                  <a:txBody>
                    <a:bodyPr/>
                    <a:lstStyle/>
                    <a:p>
                      <a:endParaRPr lang="en-PH"/>
                    </a:p>
                  </a:txBody>
                  <a:tcPr/>
                </a:tc>
              </a:tr>
              <a:tr h="534816">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Correct</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Spurious</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Partial</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Missing</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r>
              <a:tr h="534816">
                <a:tc>
                  <a:txBody>
                    <a:bodyPr/>
                    <a:lstStyle/>
                    <a:p>
                      <a:pPr marL="0" marR="0" algn="ctr">
                        <a:spcBef>
                          <a:spcPts val="0"/>
                        </a:spcBef>
                        <a:spcAft>
                          <a:spcPts val="0"/>
                        </a:spcAft>
                      </a:pPr>
                      <a:r>
                        <a:rPr lang="en-PH" sz="1800" b="0" dirty="0" smtClean="0">
                          <a:solidFill>
                            <a:schemeClr val="tx1">
                              <a:lumMod val="75000"/>
                              <a:lumOff val="25000"/>
                            </a:schemeClr>
                          </a:solidFill>
                          <a:effectLst/>
                          <a:latin typeface="Supria Sans Cond Light" panose="020B0306030203050203" pitchFamily="34" charset="0"/>
                        </a:rPr>
                        <a:t>2987</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c>
                  <a:txBody>
                    <a:bodyPr/>
                    <a:lstStyle/>
                    <a:p>
                      <a:pPr marL="0" marR="0" algn="ctr">
                        <a:spcBef>
                          <a:spcPts val="0"/>
                        </a:spcBef>
                        <a:spcAft>
                          <a:spcPts val="0"/>
                        </a:spcAft>
                      </a:pPr>
                      <a:r>
                        <a:rPr lang="en-PH" sz="1800" dirty="0">
                          <a:solidFill>
                            <a:schemeClr val="tx1">
                              <a:lumMod val="75000"/>
                              <a:lumOff val="25000"/>
                            </a:schemeClr>
                          </a:solidFill>
                          <a:effectLst/>
                          <a:latin typeface="Supria Sans Cond Light" panose="020B0306030203050203" pitchFamily="34" charset="0"/>
                        </a:rPr>
                        <a:t>330</a:t>
                      </a:r>
                      <a:endParaRPr lang="en-PH" sz="180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c>
                  <a:txBody>
                    <a:bodyPr/>
                    <a:lstStyle/>
                    <a:p>
                      <a:pPr marL="0" marR="0" algn="ctr">
                        <a:spcBef>
                          <a:spcPts val="0"/>
                        </a:spcBef>
                        <a:spcAft>
                          <a:spcPts val="0"/>
                        </a:spcAft>
                      </a:pPr>
                      <a:r>
                        <a:rPr lang="en-PH" sz="1800" dirty="0">
                          <a:solidFill>
                            <a:schemeClr val="tx1">
                              <a:lumMod val="75000"/>
                              <a:lumOff val="25000"/>
                            </a:schemeClr>
                          </a:solidFill>
                          <a:effectLst/>
                          <a:latin typeface="Supria Sans Cond Light" panose="020B0306030203050203" pitchFamily="34" charset="0"/>
                        </a:rPr>
                        <a:t>814</a:t>
                      </a:r>
                      <a:endParaRPr lang="en-PH" sz="180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c>
                  <a:txBody>
                    <a:bodyPr/>
                    <a:lstStyle/>
                    <a:p>
                      <a:pPr marL="0" marR="0" algn="ctr">
                        <a:spcBef>
                          <a:spcPts val="0"/>
                        </a:spcBef>
                        <a:spcAft>
                          <a:spcPts val="0"/>
                        </a:spcAft>
                      </a:pPr>
                      <a:r>
                        <a:rPr lang="en-PH" sz="1800" dirty="0">
                          <a:solidFill>
                            <a:schemeClr val="tx1">
                              <a:lumMod val="75000"/>
                              <a:lumOff val="25000"/>
                            </a:schemeClr>
                          </a:solidFill>
                          <a:effectLst/>
                          <a:latin typeface="Supria Sans Cond Light" panose="020B0306030203050203" pitchFamily="34" charset="0"/>
                        </a:rPr>
                        <a:t>3819</a:t>
                      </a:r>
                      <a:endParaRPr lang="en-PH" sz="180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66940187"/>
              </p:ext>
            </p:extLst>
          </p:nvPr>
        </p:nvGraphicFramePr>
        <p:xfrm>
          <a:off x="825515" y="3308209"/>
          <a:ext cx="6033248" cy="1604448"/>
        </p:xfrm>
        <a:graphic>
          <a:graphicData uri="http://schemas.openxmlformats.org/drawingml/2006/table">
            <a:tbl>
              <a:tblPr firstRow="1" firstCol="1" bandRow="1">
                <a:tableStyleId>{5C22544A-7EE6-4342-B048-85BDC9FD1C3A}</a:tableStyleId>
              </a:tblPr>
              <a:tblGrid>
                <a:gridCol w="1508312"/>
                <a:gridCol w="1508312"/>
                <a:gridCol w="1508312"/>
                <a:gridCol w="1508312"/>
              </a:tblGrid>
              <a:tr h="534816">
                <a:tc gridSpan="4">
                  <a:txBody>
                    <a:bodyPr/>
                    <a:lstStyle/>
                    <a:p>
                      <a:pPr marL="0" marR="0" algn="ctr">
                        <a:spcBef>
                          <a:spcPts val="0"/>
                        </a:spcBef>
                        <a:spcAft>
                          <a:spcPts val="0"/>
                        </a:spcAft>
                      </a:pPr>
                      <a:r>
                        <a:rPr lang="en-PH" sz="1800" b="1" dirty="0" smtClean="0">
                          <a:effectLst/>
                          <a:latin typeface="Supria Sans Cond Light" panose="020B0306030203050203" pitchFamily="34" charset="0"/>
                        </a:rPr>
                        <a:t>Mario</a:t>
                      </a:r>
                      <a:endParaRPr lang="en-PH" sz="1800" b="1"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hMerge="1">
                  <a:txBody>
                    <a:bodyPr/>
                    <a:lstStyle/>
                    <a:p>
                      <a:endParaRPr lang="en-PH"/>
                    </a:p>
                  </a:txBody>
                  <a:tcPr/>
                </a:tc>
                <a:tc hMerge="1">
                  <a:txBody>
                    <a:bodyPr/>
                    <a:lstStyle/>
                    <a:p>
                      <a:endParaRPr lang="en-PH"/>
                    </a:p>
                  </a:txBody>
                  <a:tcPr/>
                </a:tc>
                <a:tc hMerge="1">
                  <a:txBody>
                    <a:bodyPr/>
                    <a:lstStyle/>
                    <a:p>
                      <a:endParaRPr lang="en-PH"/>
                    </a:p>
                  </a:txBody>
                  <a:tcPr/>
                </a:tc>
              </a:tr>
              <a:tr h="534816">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Correct</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Spurious</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Partial</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Missing</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r>
              <a:tr h="534816">
                <a:tc>
                  <a:txBody>
                    <a:bodyPr/>
                    <a:lstStyle/>
                    <a:p>
                      <a:pPr marL="0" marR="0" algn="ctr">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357</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c>
                  <a:txBody>
                    <a:bodyPr/>
                    <a:lstStyle/>
                    <a:p>
                      <a:pPr marL="0" marR="0" algn="ctr">
                        <a:spcBef>
                          <a:spcPts val="0"/>
                        </a:spcBef>
                        <a:spcAft>
                          <a:spcPts val="0"/>
                        </a:spcAft>
                      </a:pPr>
                      <a:r>
                        <a:rPr lang="en-PH" sz="1800" b="0">
                          <a:solidFill>
                            <a:schemeClr val="tx1">
                              <a:lumMod val="75000"/>
                              <a:lumOff val="25000"/>
                            </a:schemeClr>
                          </a:solidFill>
                          <a:effectLst/>
                          <a:latin typeface="Supria Sans Cond Light" panose="020B0306030203050203" pitchFamily="34" charset="0"/>
                          <a:ea typeface="Times New Roman" panose="02020603050405020304" pitchFamily="18" charset="0"/>
                        </a:rPr>
                        <a:t>119</a:t>
                      </a:r>
                      <a:endParaRPr lang="en-PH" sz="1800" b="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c>
                  <a:txBody>
                    <a:bodyPr/>
                    <a:lstStyle/>
                    <a:p>
                      <a:pPr marL="0" marR="0" algn="ctr">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199</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c>
                  <a:txBody>
                    <a:bodyPr/>
                    <a:lstStyle/>
                    <a:p>
                      <a:pPr marL="0" marR="0" algn="ctr">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806</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49251593"/>
              </p:ext>
            </p:extLst>
          </p:nvPr>
        </p:nvGraphicFramePr>
        <p:xfrm>
          <a:off x="6943165" y="1636290"/>
          <a:ext cx="4285130" cy="1577556"/>
        </p:xfrm>
        <a:graphic>
          <a:graphicData uri="http://schemas.openxmlformats.org/drawingml/2006/table">
            <a:tbl>
              <a:tblPr firstRow="1" firstCol="1" bandRow="1">
                <a:tableStyleId>{5C22544A-7EE6-4342-B048-85BDC9FD1C3A}</a:tableStyleId>
              </a:tblPr>
              <a:tblGrid>
                <a:gridCol w="2142565"/>
                <a:gridCol w="2142565"/>
              </a:tblGrid>
              <a:tr h="525852">
                <a:tc>
                  <a:txBody>
                    <a:bodyPr/>
                    <a:lstStyle/>
                    <a:p>
                      <a:pPr marL="0" marR="0" algn="l">
                        <a:spcBef>
                          <a:spcPts val="0"/>
                        </a:spcBef>
                        <a:spcAft>
                          <a:spcPts val="0"/>
                        </a:spcAft>
                      </a:pPr>
                      <a:r>
                        <a:rPr lang="en-PH" sz="1800" dirty="0">
                          <a:effectLst/>
                          <a:latin typeface="Supria Sans Cond Light" panose="020B0306030203050203" pitchFamily="34" charset="0"/>
                        </a:rPr>
                        <a:t>Precision</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l">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rPr>
                        <a:t>0.8216</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r>
              <a:tr h="525852">
                <a:tc>
                  <a:txBody>
                    <a:bodyPr/>
                    <a:lstStyle/>
                    <a:p>
                      <a:pPr marL="0" marR="0" algn="l">
                        <a:spcBef>
                          <a:spcPts val="0"/>
                        </a:spcBef>
                        <a:spcAft>
                          <a:spcPts val="0"/>
                        </a:spcAft>
                      </a:pPr>
                      <a:r>
                        <a:rPr lang="en-PH" sz="1800" dirty="0">
                          <a:effectLst/>
                          <a:latin typeface="Supria Sans Cond Light" panose="020B0306030203050203" pitchFamily="34" charset="0"/>
                        </a:rPr>
                        <a:t>Recall</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l">
                        <a:spcBef>
                          <a:spcPts val="0"/>
                        </a:spcBef>
                        <a:spcAft>
                          <a:spcPts val="0"/>
                        </a:spcAft>
                      </a:pPr>
                      <a:r>
                        <a:rPr lang="en-PH" sz="1800" dirty="0">
                          <a:solidFill>
                            <a:schemeClr val="tx1">
                              <a:lumMod val="75000"/>
                              <a:lumOff val="25000"/>
                            </a:schemeClr>
                          </a:solidFill>
                          <a:effectLst/>
                          <a:latin typeface="Supria Sans Cond Light" panose="020B0306030203050203" pitchFamily="34" charset="0"/>
                        </a:rPr>
                        <a:t>0.4454</a:t>
                      </a:r>
                      <a:endParaRPr lang="en-PH" sz="180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r>
              <a:tr h="525852">
                <a:tc>
                  <a:txBody>
                    <a:bodyPr/>
                    <a:lstStyle/>
                    <a:p>
                      <a:pPr marL="0" marR="0" algn="l">
                        <a:spcBef>
                          <a:spcPts val="0"/>
                        </a:spcBef>
                        <a:spcAft>
                          <a:spcPts val="0"/>
                        </a:spcAft>
                      </a:pPr>
                      <a:r>
                        <a:rPr lang="en-PH" sz="1800" dirty="0">
                          <a:effectLst/>
                          <a:latin typeface="Supria Sans Cond Light" panose="020B0306030203050203" pitchFamily="34" charset="0"/>
                        </a:rPr>
                        <a:t>F-measure</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l">
                        <a:spcBef>
                          <a:spcPts val="0"/>
                        </a:spcBef>
                        <a:spcAft>
                          <a:spcPts val="0"/>
                        </a:spcAft>
                      </a:pPr>
                      <a:r>
                        <a:rPr lang="en-PH" sz="1800" dirty="0">
                          <a:solidFill>
                            <a:schemeClr val="tx1">
                              <a:lumMod val="75000"/>
                              <a:lumOff val="25000"/>
                            </a:schemeClr>
                          </a:solidFill>
                          <a:effectLst/>
                          <a:latin typeface="Supria Sans Cond Light" panose="020B0306030203050203" pitchFamily="34" charset="0"/>
                        </a:rPr>
                        <a:t>0.5777</a:t>
                      </a:r>
                      <a:endParaRPr lang="en-PH" sz="180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127294700"/>
              </p:ext>
            </p:extLst>
          </p:nvPr>
        </p:nvGraphicFramePr>
        <p:xfrm>
          <a:off x="6947647" y="3308207"/>
          <a:ext cx="4285130" cy="1577556"/>
        </p:xfrm>
        <a:graphic>
          <a:graphicData uri="http://schemas.openxmlformats.org/drawingml/2006/table">
            <a:tbl>
              <a:tblPr firstRow="1" firstCol="1" bandRow="1">
                <a:tableStyleId>{5C22544A-7EE6-4342-B048-85BDC9FD1C3A}</a:tableStyleId>
              </a:tblPr>
              <a:tblGrid>
                <a:gridCol w="2142565"/>
                <a:gridCol w="2142565"/>
              </a:tblGrid>
              <a:tr h="525852">
                <a:tc>
                  <a:txBody>
                    <a:bodyPr/>
                    <a:lstStyle/>
                    <a:p>
                      <a:pPr marL="0" marR="0" algn="l">
                        <a:spcBef>
                          <a:spcPts val="0"/>
                        </a:spcBef>
                        <a:spcAft>
                          <a:spcPts val="0"/>
                        </a:spcAft>
                      </a:pPr>
                      <a:r>
                        <a:rPr lang="en-PH" sz="1800" dirty="0">
                          <a:effectLst/>
                          <a:latin typeface="Supria Sans Cond Light" panose="020B0306030203050203" pitchFamily="34" charset="0"/>
                        </a:rPr>
                        <a:t>Precision</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l">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0.6762</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r>
              <a:tr h="525852">
                <a:tc>
                  <a:txBody>
                    <a:bodyPr/>
                    <a:lstStyle/>
                    <a:p>
                      <a:pPr marL="0" marR="0" algn="l">
                        <a:spcBef>
                          <a:spcPts val="0"/>
                        </a:spcBef>
                        <a:spcAft>
                          <a:spcPts val="0"/>
                        </a:spcAft>
                      </a:pPr>
                      <a:r>
                        <a:rPr lang="en-PH" sz="1800" dirty="0">
                          <a:effectLst/>
                          <a:latin typeface="Supria Sans Cond Light" panose="020B0306030203050203" pitchFamily="34" charset="0"/>
                        </a:rPr>
                        <a:t>Recall</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l">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0.3352</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r>
              <a:tr h="525852">
                <a:tc>
                  <a:txBody>
                    <a:bodyPr/>
                    <a:lstStyle/>
                    <a:p>
                      <a:pPr marL="0" marR="0" algn="l">
                        <a:spcBef>
                          <a:spcPts val="0"/>
                        </a:spcBef>
                        <a:spcAft>
                          <a:spcPts val="0"/>
                        </a:spcAft>
                      </a:pPr>
                      <a:r>
                        <a:rPr lang="en-PH" sz="1800" dirty="0">
                          <a:effectLst/>
                          <a:latin typeface="Supria Sans Cond Light" panose="020B0306030203050203" pitchFamily="34" charset="0"/>
                        </a:rPr>
                        <a:t>F-measure</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l">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0.4482</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r>
            </a:tbl>
          </a:graphicData>
        </a:graphic>
      </p:graphicFrame>
    </p:spTree>
    <p:extLst>
      <p:ext uri="{BB962C8B-B14F-4D97-AF65-F5344CB8AC3E}">
        <p14:creationId xmlns:p14="http://schemas.microsoft.com/office/powerpoint/2010/main" val="53789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42B2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Results and Observations</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Evaluation of Information Extraction – CA (Location)</a:t>
            </a:r>
            <a:endParaRPr lang="en-PH" sz="3600" dirty="0">
              <a:latin typeface="Supria Sans Cond Bold" panose="020B08060302030502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593356804"/>
              </p:ext>
            </p:extLst>
          </p:nvPr>
        </p:nvGraphicFramePr>
        <p:xfrm>
          <a:off x="307848" y="1609345"/>
          <a:ext cx="11689081" cy="3273899"/>
        </p:xfrm>
        <a:graphic>
          <a:graphicData uri="http://schemas.openxmlformats.org/drawingml/2006/table">
            <a:tbl>
              <a:tblPr firstRow="1" firstCol="1" bandRow="1">
                <a:tableStyleId>{5C22544A-7EE6-4342-B048-85BDC9FD1C3A}</a:tableStyleId>
              </a:tblPr>
              <a:tblGrid>
                <a:gridCol w="6137333"/>
                <a:gridCol w="2775874"/>
                <a:gridCol w="2775874"/>
              </a:tblGrid>
              <a:tr h="360684">
                <a:tc>
                  <a:txBody>
                    <a:bodyPr/>
                    <a:lstStyle/>
                    <a:p>
                      <a:pPr marL="0" marR="0" algn="ctr">
                        <a:spcBef>
                          <a:spcPts val="0"/>
                        </a:spcBef>
                        <a:spcAft>
                          <a:spcPts val="0"/>
                        </a:spcAft>
                      </a:pPr>
                      <a:r>
                        <a:rPr lang="en-PH" sz="1400" dirty="0">
                          <a:effectLst/>
                          <a:latin typeface="Supria Sans Cond Light" panose="020B0306030203050203" pitchFamily="34" charset="0"/>
                        </a:rPr>
                        <a:t>Tweet</a:t>
                      </a:r>
                      <a:endParaRPr lang="en-PH" sz="1400" dirty="0">
                        <a:effectLst/>
                        <a:latin typeface="Supria Sans Cond Light" panose="020B0306030203050203" pitchFamily="34" charset="0"/>
                        <a:ea typeface="Calibri" panose="020F0502020204030204" pitchFamily="34" charset="0"/>
                      </a:endParaRPr>
                    </a:p>
                  </a:txBody>
                  <a:tcPr marL="66675" marR="66675" marT="66675" marB="66675">
                    <a:solidFill>
                      <a:srgbClr val="42B29D"/>
                    </a:solidFill>
                  </a:tcPr>
                </a:tc>
                <a:tc>
                  <a:txBody>
                    <a:bodyPr/>
                    <a:lstStyle/>
                    <a:p>
                      <a:pPr marL="0" marR="0" algn="ctr">
                        <a:spcBef>
                          <a:spcPts val="0"/>
                        </a:spcBef>
                        <a:spcAft>
                          <a:spcPts val="0"/>
                        </a:spcAft>
                      </a:pPr>
                      <a:r>
                        <a:rPr lang="en-PH" sz="1400">
                          <a:effectLst/>
                          <a:latin typeface="Supria Sans Cond Light" panose="020B0306030203050203" pitchFamily="34" charset="0"/>
                        </a:rPr>
                        <a:t>Actual</a:t>
                      </a:r>
                      <a:endParaRPr lang="en-PH" sz="1400">
                        <a:effectLst/>
                        <a:latin typeface="Supria Sans Cond Light" panose="020B0306030203050203" pitchFamily="34" charset="0"/>
                        <a:ea typeface="Calibri" panose="020F0502020204030204" pitchFamily="34" charset="0"/>
                      </a:endParaRPr>
                    </a:p>
                  </a:txBody>
                  <a:tcPr marL="66675" marR="66675" marT="66675" marB="66675">
                    <a:solidFill>
                      <a:srgbClr val="42B29D"/>
                    </a:solidFill>
                  </a:tcPr>
                </a:tc>
                <a:tc>
                  <a:txBody>
                    <a:bodyPr/>
                    <a:lstStyle/>
                    <a:p>
                      <a:pPr marL="0" marR="0" algn="ctr">
                        <a:spcBef>
                          <a:spcPts val="0"/>
                        </a:spcBef>
                        <a:spcAft>
                          <a:spcPts val="0"/>
                        </a:spcAft>
                      </a:pPr>
                      <a:r>
                        <a:rPr lang="en-PH" sz="1400" dirty="0">
                          <a:effectLst/>
                          <a:latin typeface="Supria Sans Cond Light" panose="020B0306030203050203" pitchFamily="34" charset="0"/>
                        </a:rPr>
                        <a:t>Extracted</a:t>
                      </a:r>
                      <a:endParaRPr lang="en-PH" sz="1400" dirty="0">
                        <a:effectLst/>
                        <a:latin typeface="Supria Sans Cond Light" panose="020B0306030203050203" pitchFamily="34" charset="0"/>
                        <a:ea typeface="Calibri" panose="020F0502020204030204" pitchFamily="34" charset="0"/>
                      </a:endParaRPr>
                    </a:p>
                  </a:txBody>
                  <a:tcPr marL="66675" marR="66675" marT="66675" marB="66675">
                    <a:solidFill>
                      <a:srgbClr val="42B29D"/>
                    </a:solidFill>
                  </a:tcPr>
                </a:tc>
              </a:tr>
              <a:tr h="582643">
                <a:tc>
                  <a:txBody>
                    <a:bodyPr/>
                    <a:lstStyle/>
                    <a:p>
                      <a:pPr marL="0" marR="0" algn="just">
                        <a:spcBef>
                          <a:spcPts val="0"/>
                        </a:spcBef>
                        <a:spcAft>
                          <a:spcPts val="0"/>
                        </a:spcAft>
                      </a:pPr>
                      <a:r>
                        <a:rPr lang="en-PH" sz="1400" b="0" dirty="0">
                          <a:effectLst/>
                          <a:latin typeface="Supria Sans Cond Light" panose="020B0306030203050203" pitchFamily="34" charset="0"/>
                        </a:rPr>
                        <a:t>RT @</a:t>
                      </a:r>
                      <a:r>
                        <a:rPr lang="en-PH" sz="1400" b="0" dirty="0" err="1">
                          <a:effectLst/>
                          <a:latin typeface="Supria Sans Cond Light" panose="020B0306030203050203" pitchFamily="34" charset="0"/>
                        </a:rPr>
                        <a:t>meralco</a:t>
                      </a:r>
                      <a:r>
                        <a:rPr lang="en-PH" sz="1400" b="0" dirty="0">
                          <a:effectLst/>
                          <a:latin typeface="Supria Sans Cond Light" panose="020B0306030203050203" pitchFamily="34" charset="0"/>
                        </a:rPr>
                        <a:t>: </a:t>
                      </a:r>
                      <a:r>
                        <a:rPr lang="en-PH" sz="1400" b="0" dirty="0" err="1">
                          <a:effectLst/>
                          <a:latin typeface="Supria Sans Cond Light" panose="020B0306030203050203" pitchFamily="34" charset="0"/>
                        </a:rPr>
                        <a:t>Paalala</a:t>
                      </a:r>
                      <a:r>
                        <a:rPr lang="en-PH" sz="1400" b="0" dirty="0">
                          <a:effectLst/>
                          <a:latin typeface="Supria Sans Cond Light" panose="020B0306030203050203" pitchFamily="34" charset="0"/>
                        </a:rPr>
                        <a:t>: </a:t>
                      </a:r>
                      <a:r>
                        <a:rPr lang="en-PH" sz="1400" b="0" dirty="0" err="1">
                          <a:effectLst/>
                          <a:latin typeface="Supria Sans Cond Light" panose="020B0306030203050203" pitchFamily="34" charset="0"/>
                        </a:rPr>
                        <a:t>Bago</a:t>
                      </a:r>
                      <a:r>
                        <a:rPr lang="en-PH" sz="1400" b="0" dirty="0">
                          <a:effectLst/>
                          <a:latin typeface="Supria Sans Cond Light" panose="020B0306030203050203" pitchFamily="34" charset="0"/>
                        </a:rPr>
                        <a:t> </a:t>
                      </a:r>
                      <a:r>
                        <a:rPr lang="en-PH" sz="1400" b="0" dirty="0" err="1">
                          <a:effectLst/>
                          <a:latin typeface="Supria Sans Cond Light" panose="020B0306030203050203" pitchFamily="34" charset="0"/>
                        </a:rPr>
                        <a:t>pasukin</a:t>
                      </a:r>
                      <a:r>
                        <a:rPr lang="en-PH" sz="1400" b="0" dirty="0">
                          <a:effectLst/>
                          <a:latin typeface="Supria Sans Cond Light" panose="020B0306030203050203" pitchFamily="34" charset="0"/>
                        </a:rPr>
                        <a:t> ng </a:t>
                      </a:r>
                      <a:r>
                        <a:rPr lang="en-PH" sz="1400" b="0" dirty="0" err="1">
                          <a:effectLst/>
                          <a:latin typeface="Supria Sans Cond Light" panose="020B0306030203050203" pitchFamily="34" charset="0"/>
                        </a:rPr>
                        <a:t>baha</a:t>
                      </a:r>
                      <a:r>
                        <a:rPr lang="en-PH" sz="1400" b="0" dirty="0">
                          <a:effectLst/>
                          <a:latin typeface="Supria Sans Cond Light" panose="020B0306030203050203" pitchFamily="34" charset="0"/>
                        </a:rPr>
                        <a:t> </a:t>
                      </a:r>
                      <a:r>
                        <a:rPr lang="en-PH" sz="1400" b="0" dirty="0" err="1">
                          <a:effectLst/>
                          <a:latin typeface="Supria Sans Cond Light" panose="020B0306030203050203" pitchFamily="34" charset="0"/>
                        </a:rPr>
                        <a:t>ang</a:t>
                      </a:r>
                      <a:r>
                        <a:rPr lang="en-PH" sz="1400" b="0" dirty="0">
                          <a:effectLst/>
                          <a:latin typeface="Supria Sans Cond Light" panose="020B0306030203050203" pitchFamily="34" charset="0"/>
                        </a:rPr>
                        <a:t> </a:t>
                      </a:r>
                      <a:r>
                        <a:rPr lang="en-PH" sz="1400" b="0" dirty="0" err="1">
                          <a:effectLst/>
                          <a:latin typeface="Supria Sans Cond Light" panose="020B0306030203050203" pitchFamily="34" charset="0"/>
                        </a:rPr>
                        <a:t>bahay</a:t>
                      </a:r>
                      <a:r>
                        <a:rPr lang="en-PH" sz="1400" b="0" dirty="0">
                          <a:effectLst/>
                          <a:latin typeface="Supria Sans Cond Light" panose="020B0306030203050203" pitchFamily="34" charset="0"/>
                        </a:rPr>
                        <a:t>, </a:t>
                      </a:r>
                      <a:r>
                        <a:rPr lang="en-PH" sz="1400" b="0" dirty="0" err="1">
                          <a:effectLst/>
                          <a:latin typeface="Supria Sans Cond Light" panose="020B0306030203050203" pitchFamily="34" charset="0"/>
                        </a:rPr>
                        <a:t>patayin</a:t>
                      </a:r>
                      <a:r>
                        <a:rPr lang="en-PH" sz="1400" b="0" dirty="0">
                          <a:effectLst/>
                          <a:latin typeface="Supria Sans Cond Light" panose="020B0306030203050203" pitchFamily="34" charset="0"/>
                        </a:rPr>
                        <a:t> </a:t>
                      </a:r>
                      <a:r>
                        <a:rPr lang="en-PH" sz="1400" b="0" dirty="0" err="1">
                          <a:effectLst/>
                          <a:latin typeface="Supria Sans Cond Light" panose="020B0306030203050203" pitchFamily="34" charset="0"/>
                        </a:rPr>
                        <a:t>ang</a:t>
                      </a:r>
                      <a:r>
                        <a:rPr lang="en-PH" sz="1400" b="0" dirty="0">
                          <a:effectLst/>
                          <a:latin typeface="Supria Sans Cond Light" panose="020B0306030203050203" pitchFamily="34" charset="0"/>
                        </a:rPr>
                        <a:t> circuit breaker </a:t>
                      </a:r>
                      <a:r>
                        <a:rPr lang="en-PH" sz="1400" b="0" dirty="0" err="1">
                          <a:effectLst/>
                          <a:latin typeface="Supria Sans Cond Light" panose="020B0306030203050203" pitchFamily="34" charset="0"/>
                        </a:rPr>
                        <a:t>upang</a:t>
                      </a:r>
                      <a:r>
                        <a:rPr lang="en-PH" sz="1400" b="0" dirty="0">
                          <a:effectLst/>
                          <a:latin typeface="Supria Sans Cond Light" panose="020B0306030203050203" pitchFamily="34" charset="0"/>
                        </a:rPr>
                        <a:t> </a:t>
                      </a:r>
                      <a:r>
                        <a:rPr lang="en-PH" sz="1400" b="0" dirty="0" err="1">
                          <a:effectLst/>
                          <a:latin typeface="Supria Sans Cond Light" panose="020B0306030203050203" pitchFamily="34" charset="0"/>
                        </a:rPr>
                        <a:t>makaiwas</a:t>
                      </a:r>
                      <a:r>
                        <a:rPr lang="en-PH" sz="1400" b="0" dirty="0">
                          <a:effectLst/>
                          <a:latin typeface="Supria Sans Cond Light" panose="020B0306030203050203" pitchFamily="34" charset="0"/>
                        </a:rPr>
                        <a:t> </a:t>
                      </a:r>
                      <a:r>
                        <a:rPr lang="en-PH" sz="1400" b="0" dirty="0" err="1">
                          <a:effectLst/>
                          <a:latin typeface="Supria Sans Cond Light" panose="020B0306030203050203" pitchFamily="34" charset="0"/>
                        </a:rPr>
                        <a:t>sa</a:t>
                      </a:r>
                      <a:r>
                        <a:rPr lang="en-PH" sz="1400" b="0" dirty="0">
                          <a:effectLst/>
                          <a:latin typeface="Supria Sans Cond Light" panose="020B0306030203050203" pitchFamily="34" charset="0"/>
                        </a:rPr>
                        <a:t> </a:t>
                      </a:r>
                      <a:r>
                        <a:rPr lang="en-PH" sz="1400" b="0" dirty="0" err="1">
                          <a:effectLst/>
                          <a:latin typeface="Supria Sans Cond Light" panose="020B0306030203050203" pitchFamily="34" charset="0"/>
                        </a:rPr>
                        <a:t>aksidente</a:t>
                      </a:r>
                      <a:r>
                        <a:rPr lang="en-PH" sz="1400" b="0" dirty="0">
                          <a:effectLst/>
                          <a:latin typeface="Supria Sans Cond Light" panose="020B0306030203050203" pitchFamily="34" charset="0"/>
                        </a:rPr>
                        <a:t>. #</a:t>
                      </a:r>
                      <a:r>
                        <a:rPr lang="en-PH" sz="1400" b="0" dirty="0" err="1">
                          <a:effectLst/>
                          <a:latin typeface="Supria Sans Cond Light" panose="020B0306030203050203" pitchFamily="34" charset="0"/>
                        </a:rPr>
                        <a:t>RubyPH</a:t>
                      </a:r>
                      <a:r>
                        <a:rPr lang="en-PH" sz="1400" b="0" dirty="0">
                          <a:effectLst/>
                          <a:latin typeface="Supria Sans Cond Light" panose="020B0306030203050203" pitchFamily="34" charset="0"/>
                        </a:rPr>
                        <a:t> http://t.co/i5iBuBFnÃ¢â‚¬Â¦</a:t>
                      </a:r>
                      <a:endParaRPr lang="en-PH" sz="1400" b="0" dirty="0">
                        <a:effectLst/>
                        <a:latin typeface="Supria Sans Cond Light" panose="020B0306030203050203" pitchFamily="34" charset="0"/>
                        <a:ea typeface="Calibri" panose="020F0502020204030204" pitchFamily="34" charset="0"/>
                      </a:endParaRPr>
                    </a:p>
                  </a:txBody>
                  <a:tcPr marL="66675" marR="66675" marT="66675" marB="66675">
                    <a:solidFill>
                      <a:srgbClr val="42B29D"/>
                    </a:solidFill>
                  </a:tcPr>
                </a:tc>
                <a:tc>
                  <a:txBody>
                    <a:bodyPr/>
                    <a:lstStyle/>
                    <a:p>
                      <a:pPr marL="0" marR="0" algn="just">
                        <a:spcBef>
                          <a:spcPts val="0"/>
                        </a:spcBef>
                        <a:spcAft>
                          <a:spcPts val="0"/>
                        </a:spcAft>
                      </a:pPr>
                      <a:r>
                        <a:rPr lang="en-PH" sz="1400" dirty="0">
                          <a:solidFill>
                            <a:schemeClr val="tx1">
                              <a:lumMod val="75000"/>
                              <a:lumOff val="25000"/>
                            </a:schemeClr>
                          </a:solidFill>
                          <a:effectLst/>
                          <a:latin typeface="Supria Sans Cond Light" panose="020B0306030203050203" pitchFamily="34" charset="0"/>
                        </a:rPr>
                        <a:t>&lt;none&gt;</a:t>
                      </a:r>
                      <a:endParaRPr lang="en-PH" sz="140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tc>
                <a:tc>
                  <a:txBody>
                    <a:bodyPr/>
                    <a:lstStyle/>
                    <a:p>
                      <a:pPr marL="0" marR="0" algn="just">
                        <a:spcBef>
                          <a:spcPts val="0"/>
                        </a:spcBef>
                        <a:spcAft>
                          <a:spcPts val="0"/>
                        </a:spcAft>
                      </a:pPr>
                      <a:r>
                        <a:rPr lang="en-PH" sz="1400" dirty="0" err="1">
                          <a:solidFill>
                            <a:schemeClr val="tx1">
                              <a:lumMod val="75000"/>
                              <a:lumOff val="25000"/>
                            </a:schemeClr>
                          </a:solidFill>
                          <a:effectLst/>
                          <a:latin typeface="Supria Sans Cond Light" panose="020B0306030203050203" pitchFamily="34" charset="0"/>
                        </a:rPr>
                        <a:t>Bago</a:t>
                      </a:r>
                      <a:endParaRPr lang="en-PH" sz="140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tc>
              </a:tr>
              <a:tr h="582643">
                <a:tc>
                  <a:txBody>
                    <a:bodyPr/>
                    <a:lstStyle/>
                    <a:p>
                      <a:pPr marL="0" marR="0" algn="just">
                        <a:spcBef>
                          <a:spcPts val="0"/>
                        </a:spcBef>
                        <a:spcAft>
                          <a:spcPts val="0"/>
                        </a:spcAft>
                      </a:pPr>
                      <a:r>
                        <a:rPr lang="en-PH" sz="1400" b="0" dirty="0">
                          <a:effectLst/>
                          <a:latin typeface="Supria Sans Cond Light" panose="020B0306030203050203" pitchFamily="34" charset="0"/>
                        </a:rPr>
                        <a:t>RT @</a:t>
                      </a:r>
                      <a:r>
                        <a:rPr lang="en-PH" sz="1400" b="0" dirty="0" err="1">
                          <a:effectLst/>
                          <a:latin typeface="Supria Sans Cond Light" panose="020B0306030203050203" pitchFamily="34" charset="0"/>
                        </a:rPr>
                        <a:t>DZMMTeleRadyo</a:t>
                      </a:r>
                      <a:r>
                        <a:rPr lang="en-PH" sz="1400" b="0" dirty="0">
                          <a:effectLst/>
                          <a:latin typeface="Supria Sans Cond Light" panose="020B0306030203050203" pitchFamily="34" charset="0"/>
                        </a:rPr>
                        <a:t>: </a:t>
                      </a:r>
                      <a:r>
                        <a:rPr lang="en-PH" sz="1400" b="0" dirty="0" err="1">
                          <a:effectLst/>
                          <a:latin typeface="Supria Sans Cond Light" panose="020B0306030203050203" pitchFamily="34" charset="0"/>
                        </a:rPr>
                        <a:t>Palibot</a:t>
                      </a:r>
                      <a:r>
                        <a:rPr lang="en-PH" sz="1400" b="0" dirty="0">
                          <a:effectLst/>
                          <a:latin typeface="Supria Sans Cond Light" panose="020B0306030203050203" pitchFamily="34" charset="0"/>
                        </a:rPr>
                        <a:t> ng SM Manila at Manila City Hall, may gutter deep </a:t>
                      </a:r>
                      <a:r>
                        <a:rPr lang="en-PH" sz="1400" b="0" dirty="0" err="1">
                          <a:effectLst/>
                          <a:latin typeface="Supria Sans Cond Light" panose="020B0306030203050203" pitchFamily="34" charset="0"/>
                        </a:rPr>
                        <a:t>na</a:t>
                      </a:r>
                      <a:r>
                        <a:rPr lang="en-PH" sz="1400" b="0" dirty="0">
                          <a:effectLst/>
                          <a:latin typeface="Supria Sans Cond Light" panose="020B0306030203050203" pitchFamily="34" charset="0"/>
                        </a:rPr>
                        <a:t> </a:t>
                      </a:r>
                      <a:r>
                        <a:rPr lang="en-PH" sz="1400" b="0" dirty="0" err="1">
                          <a:effectLst/>
                          <a:latin typeface="Supria Sans Cond Light" panose="020B0306030203050203" pitchFamily="34" charset="0"/>
                        </a:rPr>
                        <a:t>baha</a:t>
                      </a:r>
                      <a:r>
                        <a:rPr lang="en-PH" sz="1400" b="0" dirty="0">
                          <a:effectLst/>
                          <a:latin typeface="Supria Sans Cond Light" panose="020B0306030203050203" pitchFamily="34" charset="0"/>
                        </a:rPr>
                        <a:t> #</a:t>
                      </a:r>
                      <a:r>
                        <a:rPr lang="en-PH" sz="1400" b="0" dirty="0" err="1">
                          <a:effectLst/>
                          <a:latin typeface="Supria Sans Cond Light" panose="020B0306030203050203" pitchFamily="34" charset="0"/>
                        </a:rPr>
                        <a:t>MarioPH</a:t>
                      </a:r>
                      <a:r>
                        <a:rPr lang="en-PH" sz="1400" b="0" dirty="0">
                          <a:effectLst/>
                          <a:latin typeface="Supria Sans Cond Light" panose="020B0306030203050203" pitchFamily="34" charset="0"/>
                        </a:rPr>
                        <a:t> http://t.co/G4CK8xEsuW... http://t.co/LwM3cniÃ¢â‚¬Â¦</a:t>
                      </a:r>
                      <a:endParaRPr lang="en-PH" sz="1400" b="0" dirty="0">
                        <a:effectLst/>
                        <a:latin typeface="Supria Sans Cond Light" panose="020B0306030203050203" pitchFamily="34" charset="0"/>
                        <a:ea typeface="Calibri" panose="020F0502020204030204" pitchFamily="34" charset="0"/>
                      </a:endParaRPr>
                    </a:p>
                  </a:txBody>
                  <a:tcPr marL="66675" marR="66675" marT="66675" marB="66675">
                    <a:solidFill>
                      <a:srgbClr val="42B29D"/>
                    </a:solidFill>
                  </a:tcPr>
                </a:tc>
                <a:tc>
                  <a:txBody>
                    <a:bodyPr/>
                    <a:lstStyle/>
                    <a:p>
                      <a:pPr marL="0" marR="0" algn="just">
                        <a:spcBef>
                          <a:spcPts val="0"/>
                        </a:spcBef>
                        <a:spcAft>
                          <a:spcPts val="0"/>
                        </a:spcAft>
                      </a:pPr>
                      <a:r>
                        <a:rPr lang="en-PH" sz="1400" dirty="0">
                          <a:solidFill>
                            <a:schemeClr val="tx1">
                              <a:lumMod val="75000"/>
                              <a:lumOff val="25000"/>
                            </a:schemeClr>
                          </a:solidFill>
                          <a:effectLst/>
                          <a:latin typeface="Supria Sans Cond Light" panose="020B0306030203050203" pitchFamily="34" charset="0"/>
                        </a:rPr>
                        <a:t>SM Manila at Manila City Hall</a:t>
                      </a:r>
                      <a:endParaRPr lang="en-PH" sz="140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tc>
                <a:tc>
                  <a:txBody>
                    <a:bodyPr/>
                    <a:lstStyle/>
                    <a:p>
                      <a:pPr marL="0" marR="0" algn="just">
                        <a:spcBef>
                          <a:spcPts val="0"/>
                        </a:spcBef>
                        <a:spcAft>
                          <a:spcPts val="0"/>
                        </a:spcAft>
                      </a:pPr>
                      <a:r>
                        <a:rPr lang="en-PH" sz="1400" dirty="0">
                          <a:solidFill>
                            <a:schemeClr val="tx1">
                              <a:lumMod val="75000"/>
                              <a:lumOff val="25000"/>
                            </a:schemeClr>
                          </a:solidFill>
                          <a:effectLst/>
                          <a:latin typeface="Supria Sans Cond Light" panose="020B0306030203050203" pitchFamily="34" charset="0"/>
                        </a:rPr>
                        <a:t>may Manila </a:t>
                      </a:r>
                      <a:r>
                        <a:rPr lang="en-PH" sz="1400" dirty="0" err="1">
                          <a:solidFill>
                            <a:schemeClr val="tx1">
                              <a:lumMod val="75000"/>
                              <a:lumOff val="25000"/>
                            </a:schemeClr>
                          </a:solidFill>
                          <a:effectLst/>
                          <a:latin typeface="Supria Sans Cond Light" panose="020B0306030203050203" pitchFamily="34" charset="0"/>
                        </a:rPr>
                        <a:t>Manila</a:t>
                      </a:r>
                      <a:r>
                        <a:rPr lang="en-PH" sz="1400" dirty="0">
                          <a:solidFill>
                            <a:schemeClr val="tx1">
                              <a:lumMod val="75000"/>
                              <a:lumOff val="25000"/>
                            </a:schemeClr>
                          </a:solidFill>
                          <a:effectLst/>
                          <a:latin typeface="Supria Sans Cond Light" panose="020B0306030203050203" pitchFamily="34" charset="0"/>
                        </a:rPr>
                        <a:t> City</a:t>
                      </a:r>
                      <a:endParaRPr lang="en-PH" sz="140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tc>
              </a:tr>
              <a:tr h="582643">
                <a:tc>
                  <a:txBody>
                    <a:bodyPr/>
                    <a:lstStyle/>
                    <a:p>
                      <a:pPr marL="0" marR="0" algn="just">
                        <a:spcBef>
                          <a:spcPts val="0"/>
                        </a:spcBef>
                        <a:spcAft>
                          <a:spcPts val="0"/>
                        </a:spcAft>
                      </a:pPr>
                      <a:r>
                        <a:rPr lang="en-PH" sz="1400" b="0" dirty="0">
                          <a:effectLst/>
                          <a:latin typeface="Supria Sans Cond Light" panose="020B0306030203050203" pitchFamily="34" charset="0"/>
                        </a:rPr>
                        <a:t>PHOTO: </a:t>
                      </a:r>
                      <a:r>
                        <a:rPr lang="en-PH" sz="1400" b="0" dirty="0" err="1">
                          <a:effectLst/>
                          <a:latin typeface="Supria Sans Cond Light" panose="020B0306030203050203" pitchFamily="34" charset="0"/>
                        </a:rPr>
                        <a:t>Maulap</a:t>
                      </a:r>
                      <a:r>
                        <a:rPr lang="en-PH" sz="1400" b="0" dirty="0">
                          <a:effectLst/>
                          <a:latin typeface="Supria Sans Cond Light" panose="020B0306030203050203" pitchFamily="34" charset="0"/>
                        </a:rPr>
                        <a:t> </a:t>
                      </a:r>
                      <a:r>
                        <a:rPr lang="en-PH" sz="1400" b="0" dirty="0" err="1">
                          <a:effectLst/>
                          <a:latin typeface="Supria Sans Cond Light" panose="020B0306030203050203" pitchFamily="34" charset="0"/>
                        </a:rPr>
                        <a:t>ngayon</a:t>
                      </a:r>
                      <a:r>
                        <a:rPr lang="en-PH" sz="1400" b="0" dirty="0">
                          <a:effectLst/>
                          <a:latin typeface="Supria Sans Cond Light" panose="020B0306030203050203" pitchFamily="34" charset="0"/>
                        </a:rPr>
                        <a:t> </a:t>
                      </a:r>
                      <a:r>
                        <a:rPr lang="en-PH" sz="1400" b="0" dirty="0" err="1">
                          <a:effectLst/>
                          <a:latin typeface="Supria Sans Cond Light" panose="020B0306030203050203" pitchFamily="34" charset="0"/>
                        </a:rPr>
                        <a:t>sa</a:t>
                      </a:r>
                      <a:r>
                        <a:rPr lang="en-PH" sz="1400" b="0" dirty="0">
                          <a:effectLst/>
                          <a:latin typeface="Supria Sans Cond Light" panose="020B0306030203050203" pitchFamily="34" charset="0"/>
                        </a:rPr>
                        <a:t> Legaspi City </a:t>
                      </a:r>
                      <a:r>
                        <a:rPr lang="en-PH" sz="1400" b="0" dirty="0" err="1">
                          <a:effectLst/>
                          <a:latin typeface="Supria Sans Cond Light" panose="020B0306030203050203" pitchFamily="34" charset="0"/>
                        </a:rPr>
                        <a:t>Albay</a:t>
                      </a:r>
                      <a:r>
                        <a:rPr lang="en-PH" sz="1400" b="0" dirty="0">
                          <a:effectLst/>
                          <a:latin typeface="Supria Sans Cond Light" panose="020B0306030203050203" pitchFamily="34" charset="0"/>
                        </a:rPr>
                        <a:t>; </a:t>
                      </a:r>
                      <a:r>
                        <a:rPr lang="en-PH" sz="1400" b="0" dirty="0" err="1">
                          <a:effectLst/>
                          <a:latin typeface="Supria Sans Cond Light" panose="020B0306030203050203" pitchFamily="34" charset="0"/>
                        </a:rPr>
                        <a:t>Bulkang</a:t>
                      </a:r>
                      <a:r>
                        <a:rPr lang="en-PH" sz="1400" b="0" dirty="0">
                          <a:effectLst/>
                          <a:latin typeface="Supria Sans Cond Light" panose="020B0306030203050203" pitchFamily="34" charset="0"/>
                        </a:rPr>
                        <a:t> </a:t>
                      </a:r>
                      <a:r>
                        <a:rPr lang="en-PH" sz="1400" b="0" dirty="0" err="1">
                          <a:effectLst/>
                          <a:latin typeface="Supria Sans Cond Light" panose="020B0306030203050203" pitchFamily="34" charset="0"/>
                        </a:rPr>
                        <a:t>Mayon</a:t>
                      </a:r>
                      <a:r>
                        <a:rPr lang="en-PH" sz="1400" b="0" dirty="0">
                          <a:effectLst/>
                          <a:latin typeface="Supria Sans Cond Light" panose="020B0306030203050203" pitchFamily="34" charset="0"/>
                        </a:rPr>
                        <a:t>, halos di </a:t>
                      </a:r>
                      <a:r>
                        <a:rPr lang="en-PH" sz="1400" b="0" dirty="0" err="1">
                          <a:effectLst/>
                          <a:latin typeface="Supria Sans Cond Light" panose="020B0306030203050203" pitchFamily="34" charset="0"/>
                        </a:rPr>
                        <a:t>matanaw</a:t>
                      </a:r>
                      <a:r>
                        <a:rPr lang="en-PH" sz="1400" b="0" dirty="0">
                          <a:effectLst/>
                          <a:latin typeface="Supria Sans Cond Light" panose="020B0306030203050203" pitchFamily="34" charset="0"/>
                        </a:rPr>
                        <a:t> http://t.co/Ed40WbLeH9 via @</a:t>
                      </a:r>
                      <a:r>
                        <a:rPr lang="en-PH" sz="1400" b="0" dirty="0" err="1">
                          <a:effectLst/>
                          <a:latin typeface="Supria Sans Cond Light" panose="020B0306030203050203" pitchFamily="34" charset="0"/>
                        </a:rPr>
                        <a:t>zhandercayabyab</a:t>
                      </a:r>
                      <a:r>
                        <a:rPr lang="en-PH" sz="1400" b="0" dirty="0">
                          <a:effectLst/>
                          <a:latin typeface="Supria Sans Cond Light" panose="020B0306030203050203" pitchFamily="34" charset="0"/>
                        </a:rPr>
                        <a:t> #</a:t>
                      </a:r>
                      <a:r>
                        <a:rPr lang="en-PH" sz="1400" b="0" dirty="0" err="1">
                          <a:effectLst/>
                          <a:latin typeface="Supria Sans Cond Light" panose="020B0306030203050203" pitchFamily="34" charset="0"/>
                        </a:rPr>
                        <a:t>RubyPH</a:t>
                      </a:r>
                      <a:endParaRPr lang="en-PH" sz="1400" b="0" dirty="0">
                        <a:effectLst/>
                        <a:latin typeface="Supria Sans Cond Light" panose="020B0306030203050203" pitchFamily="34" charset="0"/>
                        <a:ea typeface="Calibri" panose="020F0502020204030204" pitchFamily="34" charset="0"/>
                      </a:endParaRPr>
                    </a:p>
                  </a:txBody>
                  <a:tcPr marL="66675" marR="66675" marT="66675" marB="66675">
                    <a:solidFill>
                      <a:srgbClr val="42B29D"/>
                    </a:solidFill>
                  </a:tcPr>
                </a:tc>
                <a:tc>
                  <a:txBody>
                    <a:bodyPr/>
                    <a:lstStyle/>
                    <a:p>
                      <a:pPr marL="0" marR="0" algn="just">
                        <a:spcBef>
                          <a:spcPts val="0"/>
                        </a:spcBef>
                        <a:spcAft>
                          <a:spcPts val="0"/>
                        </a:spcAft>
                      </a:pPr>
                      <a:r>
                        <a:rPr lang="en-PH" sz="1400" dirty="0">
                          <a:solidFill>
                            <a:schemeClr val="tx1">
                              <a:lumMod val="75000"/>
                              <a:lumOff val="25000"/>
                            </a:schemeClr>
                          </a:solidFill>
                          <a:effectLst/>
                          <a:latin typeface="Supria Sans Cond Light" panose="020B0306030203050203" pitchFamily="34" charset="0"/>
                        </a:rPr>
                        <a:t>Legaspi City </a:t>
                      </a:r>
                      <a:r>
                        <a:rPr lang="en-PH" sz="1400" dirty="0" err="1">
                          <a:solidFill>
                            <a:schemeClr val="tx1">
                              <a:lumMod val="75000"/>
                              <a:lumOff val="25000"/>
                            </a:schemeClr>
                          </a:solidFill>
                          <a:effectLst/>
                          <a:latin typeface="Supria Sans Cond Light" panose="020B0306030203050203" pitchFamily="34" charset="0"/>
                        </a:rPr>
                        <a:t>Albay</a:t>
                      </a:r>
                      <a:endParaRPr lang="en-PH" sz="140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tc>
                <a:tc>
                  <a:txBody>
                    <a:bodyPr/>
                    <a:lstStyle/>
                    <a:p>
                      <a:pPr marL="0" marR="0" algn="just">
                        <a:spcBef>
                          <a:spcPts val="0"/>
                        </a:spcBef>
                        <a:spcAft>
                          <a:spcPts val="0"/>
                        </a:spcAft>
                      </a:pPr>
                      <a:r>
                        <a:rPr lang="en-PH" sz="1400" dirty="0" err="1">
                          <a:solidFill>
                            <a:schemeClr val="tx1">
                              <a:lumMod val="75000"/>
                              <a:lumOff val="25000"/>
                            </a:schemeClr>
                          </a:solidFill>
                          <a:effectLst/>
                          <a:latin typeface="Supria Sans Cond Light" panose="020B0306030203050203" pitchFamily="34" charset="0"/>
                        </a:rPr>
                        <a:t>Albay</a:t>
                      </a:r>
                      <a:r>
                        <a:rPr lang="en-PH" sz="1400" dirty="0">
                          <a:solidFill>
                            <a:schemeClr val="tx1">
                              <a:lumMod val="75000"/>
                              <a:lumOff val="25000"/>
                            </a:schemeClr>
                          </a:solidFill>
                          <a:effectLst/>
                          <a:latin typeface="Supria Sans Cond Light" panose="020B0306030203050203" pitchFamily="34" charset="0"/>
                        </a:rPr>
                        <a:t> </a:t>
                      </a:r>
                      <a:r>
                        <a:rPr lang="en-PH" sz="1400" dirty="0" err="1">
                          <a:solidFill>
                            <a:schemeClr val="tx1">
                              <a:lumMod val="75000"/>
                              <a:lumOff val="25000"/>
                            </a:schemeClr>
                          </a:solidFill>
                          <a:effectLst/>
                          <a:latin typeface="Supria Sans Cond Light" panose="020B0306030203050203" pitchFamily="34" charset="0"/>
                        </a:rPr>
                        <a:t>Mayon</a:t>
                      </a:r>
                      <a:endParaRPr lang="en-PH" sz="140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tc>
              </a:tr>
              <a:tr h="582643">
                <a:tc>
                  <a:txBody>
                    <a:bodyPr/>
                    <a:lstStyle/>
                    <a:p>
                      <a:pPr marL="0" marR="0" algn="just">
                        <a:spcBef>
                          <a:spcPts val="0"/>
                        </a:spcBef>
                        <a:spcAft>
                          <a:spcPts val="0"/>
                        </a:spcAft>
                      </a:pPr>
                      <a:r>
                        <a:rPr lang="en-PH" sz="1400" b="0" dirty="0">
                          <a:effectLst/>
                          <a:latin typeface="Supria Sans Cond Light" panose="020B0306030203050203" pitchFamily="34" charset="0"/>
                        </a:rPr>
                        <a:t>RT @</a:t>
                      </a:r>
                      <a:r>
                        <a:rPr lang="en-PH" sz="1400" b="0" dirty="0" err="1">
                          <a:effectLst/>
                          <a:latin typeface="Supria Sans Cond Light" panose="020B0306030203050203" pitchFamily="34" charset="0"/>
                        </a:rPr>
                        <a:t>IMReadyPH</a:t>
                      </a:r>
                      <a:r>
                        <a:rPr lang="en-PH" sz="1400" b="0" dirty="0">
                          <a:effectLst/>
                          <a:latin typeface="Supria Sans Cond Light" panose="020B0306030203050203" pitchFamily="34" charset="0"/>
                        </a:rPr>
                        <a:t>: #</a:t>
                      </a:r>
                      <a:r>
                        <a:rPr lang="en-PH" sz="1400" b="0" dirty="0" err="1">
                          <a:effectLst/>
                          <a:latin typeface="Supria Sans Cond Light" panose="020B0306030203050203" pitchFamily="34" charset="0"/>
                        </a:rPr>
                        <a:t>RubyPH</a:t>
                      </a:r>
                      <a:r>
                        <a:rPr lang="en-PH" sz="1400" b="0" dirty="0">
                          <a:effectLst/>
                          <a:latin typeface="Supria Sans Cond Light" panose="020B0306030203050203" pitchFamily="34" charset="0"/>
                        </a:rPr>
                        <a:t> SIGNAL NO. 1: Calamian Group of Islands, </a:t>
                      </a:r>
                      <a:r>
                        <a:rPr lang="en-PH" sz="1400" b="0" dirty="0" err="1">
                          <a:effectLst/>
                          <a:latin typeface="Supria Sans Cond Light" panose="020B0306030203050203" pitchFamily="34" charset="0"/>
                        </a:rPr>
                        <a:t>Cuyo</a:t>
                      </a:r>
                      <a:r>
                        <a:rPr lang="en-PH" sz="1400" b="0" dirty="0">
                          <a:effectLst/>
                          <a:latin typeface="Supria Sans Cond Light" panose="020B0306030203050203" pitchFamily="34" charset="0"/>
                        </a:rPr>
                        <a:t> and Metro Manila | via @</a:t>
                      </a:r>
                      <a:r>
                        <a:rPr lang="en-PH" sz="1400" b="0" dirty="0" err="1">
                          <a:effectLst/>
                          <a:latin typeface="Supria Sans Cond Light" panose="020B0306030203050203" pitchFamily="34" charset="0"/>
                        </a:rPr>
                        <a:t>dost_pagasa</a:t>
                      </a:r>
                      <a:endParaRPr lang="en-PH" sz="1400" b="0" dirty="0">
                        <a:effectLst/>
                        <a:latin typeface="Supria Sans Cond Light" panose="020B0306030203050203" pitchFamily="34" charset="0"/>
                        <a:ea typeface="Calibri" panose="020F0502020204030204" pitchFamily="34" charset="0"/>
                      </a:endParaRPr>
                    </a:p>
                  </a:txBody>
                  <a:tcPr marL="66675" marR="66675" marT="66675" marB="66675">
                    <a:solidFill>
                      <a:srgbClr val="42B29D"/>
                    </a:solidFill>
                  </a:tcPr>
                </a:tc>
                <a:tc>
                  <a:txBody>
                    <a:bodyPr/>
                    <a:lstStyle/>
                    <a:p>
                      <a:pPr marL="0" marR="0" algn="just">
                        <a:spcBef>
                          <a:spcPts val="0"/>
                        </a:spcBef>
                        <a:spcAft>
                          <a:spcPts val="0"/>
                        </a:spcAft>
                      </a:pPr>
                      <a:r>
                        <a:rPr lang="en-PH" sz="1400" dirty="0">
                          <a:solidFill>
                            <a:schemeClr val="tx1">
                              <a:lumMod val="75000"/>
                              <a:lumOff val="25000"/>
                            </a:schemeClr>
                          </a:solidFill>
                          <a:effectLst/>
                          <a:latin typeface="Supria Sans Cond Light" panose="020B0306030203050203" pitchFamily="34" charset="0"/>
                        </a:rPr>
                        <a:t>Calamian Group of Islands, </a:t>
                      </a:r>
                      <a:r>
                        <a:rPr lang="en-PH" sz="1400" dirty="0" err="1">
                          <a:solidFill>
                            <a:schemeClr val="tx1">
                              <a:lumMod val="75000"/>
                              <a:lumOff val="25000"/>
                            </a:schemeClr>
                          </a:solidFill>
                          <a:effectLst/>
                          <a:latin typeface="Supria Sans Cond Light" panose="020B0306030203050203" pitchFamily="34" charset="0"/>
                        </a:rPr>
                        <a:t>Cuyo</a:t>
                      </a:r>
                      <a:r>
                        <a:rPr lang="en-PH" sz="1400" dirty="0">
                          <a:solidFill>
                            <a:schemeClr val="tx1">
                              <a:lumMod val="75000"/>
                              <a:lumOff val="25000"/>
                            </a:schemeClr>
                          </a:solidFill>
                          <a:effectLst/>
                          <a:latin typeface="Supria Sans Cond Light" panose="020B0306030203050203" pitchFamily="34" charset="0"/>
                        </a:rPr>
                        <a:t>, and Metro Manila</a:t>
                      </a:r>
                      <a:endParaRPr lang="en-PH" sz="140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tc>
                <a:tc>
                  <a:txBody>
                    <a:bodyPr/>
                    <a:lstStyle/>
                    <a:p>
                      <a:pPr marL="0" marR="0" algn="just">
                        <a:spcBef>
                          <a:spcPts val="0"/>
                        </a:spcBef>
                        <a:spcAft>
                          <a:spcPts val="0"/>
                        </a:spcAft>
                      </a:pPr>
                      <a:r>
                        <a:rPr lang="en-PH" sz="1400" dirty="0" err="1">
                          <a:solidFill>
                            <a:schemeClr val="tx1">
                              <a:lumMod val="75000"/>
                              <a:lumOff val="25000"/>
                            </a:schemeClr>
                          </a:solidFill>
                          <a:effectLst/>
                          <a:latin typeface="Supria Sans Cond Light" panose="020B0306030203050203" pitchFamily="34" charset="0"/>
                        </a:rPr>
                        <a:t>Cuyo</a:t>
                      </a:r>
                      <a:r>
                        <a:rPr lang="en-PH" sz="1400" dirty="0">
                          <a:solidFill>
                            <a:schemeClr val="tx1">
                              <a:lumMod val="75000"/>
                              <a:lumOff val="25000"/>
                            </a:schemeClr>
                          </a:solidFill>
                          <a:effectLst/>
                          <a:latin typeface="Supria Sans Cond Light" panose="020B0306030203050203" pitchFamily="34" charset="0"/>
                        </a:rPr>
                        <a:t> Manila</a:t>
                      </a:r>
                      <a:endParaRPr lang="en-PH" sz="140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tc>
              </a:tr>
              <a:tr h="582643">
                <a:tc>
                  <a:txBody>
                    <a:bodyPr/>
                    <a:lstStyle/>
                    <a:p>
                      <a:pPr marL="0" marR="0" algn="just">
                        <a:spcBef>
                          <a:spcPts val="0"/>
                        </a:spcBef>
                        <a:spcAft>
                          <a:spcPts val="0"/>
                        </a:spcAft>
                      </a:pPr>
                      <a:r>
                        <a:rPr lang="en-PH" sz="1400" b="0" dirty="0">
                          <a:effectLst/>
                          <a:latin typeface="Supria Sans Cond Light" panose="020B0306030203050203" pitchFamily="34" charset="0"/>
                        </a:rPr>
                        <a:t>RT @</a:t>
                      </a:r>
                      <a:r>
                        <a:rPr lang="en-PH" sz="1400" b="0" dirty="0" err="1">
                          <a:effectLst/>
                          <a:latin typeface="Supria Sans Cond Light" panose="020B0306030203050203" pitchFamily="34" charset="0"/>
                        </a:rPr>
                        <a:t>DZMMTeleRadyo</a:t>
                      </a:r>
                      <a:r>
                        <a:rPr lang="en-PH" sz="1400" b="0" dirty="0">
                          <a:effectLst/>
                          <a:latin typeface="Supria Sans Cond Light" panose="020B0306030203050203" pitchFamily="34" charset="0"/>
                        </a:rPr>
                        <a:t>: Baha </a:t>
                      </a:r>
                      <a:r>
                        <a:rPr lang="en-PH" sz="1400" b="0" dirty="0" err="1">
                          <a:effectLst/>
                          <a:latin typeface="Supria Sans Cond Light" panose="020B0306030203050203" pitchFamily="34" charset="0"/>
                        </a:rPr>
                        <a:t>sa</a:t>
                      </a:r>
                      <a:r>
                        <a:rPr lang="en-PH" sz="1400" b="0" dirty="0">
                          <a:effectLst/>
                          <a:latin typeface="Supria Sans Cond Light" panose="020B0306030203050203" pitchFamily="34" charset="0"/>
                        </a:rPr>
                        <a:t> </a:t>
                      </a:r>
                      <a:r>
                        <a:rPr lang="en-PH" sz="1400" b="0" dirty="0" err="1">
                          <a:effectLst/>
                          <a:latin typeface="Supria Sans Cond Light" panose="020B0306030203050203" pitchFamily="34" charset="0"/>
                        </a:rPr>
                        <a:t>Monumento</a:t>
                      </a:r>
                      <a:r>
                        <a:rPr lang="en-PH" sz="1400" b="0" dirty="0">
                          <a:effectLst/>
                          <a:latin typeface="Supria Sans Cond Light" panose="020B0306030203050203" pitchFamily="34" charset="0"/>
                        </a:rPr>
                        <a:t>, Caloocan, </a:t>
                      </a:r>
                      <a:r>
                        <a:rPr lang="en-PH" sz="1400" b="0" dirty="0" err="1">
                          <a:effectLst/>
                          <a:latin typeface="Supria Sans Cond Light" panose="020B0306030203050203" pitchFamily="34" charset="0"/>
                        </a:rPr>
                        <a:t>lagpas</a:t>
                      </a:r>
                      <a:r>
                        <a:rPr lang="en-PH" sz="1400" b="0" dirty="0">
                          <a:effectLst/>
                          <a:latin typeface="Supria Sans Cond Light" panose="020B0306030203050203" pitchFamily="34" charset="0"/>
                        </a:rPr>
                        <a:t> gutter </a:t>
                      </a:r>
                      <a:r>
                        <a:rPr lang="en-PH" sz="1400" b="0" dirty="0" err="1">
                          <a:effectLst/>
                          <a:latin typeface="Supria Sans Cond Light" panose="020B0306030203050203" pitchFamily="34" charset="0"/>
                        </a:rPr>
                        <a:t>na</a:t>
                      </a:r>
                      <a:r>
                        <a:rPr lang="en-PH" sz="1400" b="0" dirty="0">
                          <a:effectLst/>
                          <a:latin typeface="Supria Sans Cond Light" panose="020B0306030203050203" pitchFamily="34" charset="0"/>
                        </a:rPr>
                        <a:t> </a:t>
                      </a:r>
                      <a:r>
                        <a:rPr lang="en-PH" sz="1400" b="0" dirty="0" err="1">
                          <a:effectLst/>
                          <a:latin typeface="Supria Sans Cond Light" panose="020B0306030203050203" pitchFamily="34" charset="0"/>
                        </a:rPr>
                        <a:t>partikular</a:t>
                      </a:r>
                      <a:r>
                        <a:rPr lang="en-PH" sz="1400" b="0" dirty="0">
                          <a:effectLst/>
                          <a:latin typeface="Supria Sans Cond Light" panose="020B0306030203050203" pitchFamily="34" charset="0"/>
                        </a:rPr>
                        <a:t> </a:t>
                      </a:r>
                      <a:r>
                        <a:rPr lang="en-PH" sz="1400" b="0" dirty="0" err="1">
                          <a:effectLst/>
                          <a:latin typeface="Supria Sans Cond Light" panose="020B0306030203050203" pitchFamily="34" charset="0"/>
                        </a:rPr>
                        <a:t>sa</a:t>
                      </a:r>
                      <a:r>
                        <a:rPr lang="en-PH" sz="1400" b="0" dirty="0">
                          <a:effectLst/>
                          <a:latin typeface="Supria Sans Cond Light" panose="020B0306030203050203" pitchFamily="34" charset="0"/>
                        </a:rPr>
                        <a:t> </a:t>
                      </a:r>
                      <a:r>
                        <a:rPr lang="en-PH" sz="1400" b="0" dirty="0" err="1">
                          <a:effectLst/>
                          <a:latin typeface="Supria Sans Cond Light" panose="020B0306030203050203" pitchFamily="34" charset="0"/>
                        </a:rPr>
                        <a:t>tapat</a:t>
                      </a:r>
                      <a:r>
                        <a:rPr lang="en-PH" sz="1400" b="0" dirty="0">
                          <a:effectLst/>
                          <a:latin typeface="Supria Sans Cond Light" panose="020B0306030203050203" pitchFamily="34" charset="0"/>
                        </a:rPr>
                        <a:t> ng MCU | </a:t>
                      </a:r>
                      <a:r>
                        <a:rPr lang="en-PH" sz="1400" b="0" dirty="0" err="1">
                          <a:effectLst/>
                          <a:latin typeface="Supria Sans Cond Light" panose="020B0306030203050203" pitchFamily="34" charset="0"/>
                        </a:rPr>
                        <a:t>ulat</a:t>
                      </a:r>
                      <a:r>
                        <a:rPr lang="en-PH" sz="1400" b="0" dirty="0">
                          <a:effectLst/>
                          <a:latin typeface="Supria Sans Cond Light" panose="020B0306030203050203" pitchFamily="34" charset="0"/>
                        </a:rPr>
                        <a:t> </a:t>
                      </a:r>
                      <a:r>
                        <a:rPr lang="en-PH" sz="1400" b="0" dirty="0" err="1">
                          <a:effectLst/>
                          <a:latin typeface="Supria Sans Cond Light" panose="020B0306030203050203" pitchFamily="34" charset="0"/>
                        </a:rPr>
                        <a:t>ni</a:t>
                      </a:r>
                      <a:r>
                        <a:rPr lang="en-PH" sz="1400" b="0" dirty="0">
                          <a:effectLst/>
                          <a:latin typeface="Supria Sans Cond Light" panose="020B0306030203050203" pitchFamily="34" charset="0"/>
                        </a:rPr>
                        <a:t> RP35 J. </a:t>
                      </a:r>
                      <a:r>
                        <a:rPr lang="en-PH" sz="1400" b="0" dirty="0" err="1">
                          <a:effectLst/>
                          <a:latin typeface="Supria Sans Cond Light" panose="020B0306030203050203" pitchFamily="34" charset="0"/>
                        </a:rPr>
                        <a:t>IbaÃƒÂ±ez</a:t>
                      </a:r>
                      <a:r>
                        <a:rPr lang="en-PH" sz="1400" b="0" dirty="0">
                          <a:effectLst/>
                          <a:latin typeface="Supria Sans Cond Light" panose="020B0306030203050203" pitchFamily="34" charset="0"/>
                        </a:rPr>
                        <a:t> #</a:t>
                      </a:r>
                      <a:r>
                        <a:rPr lang="en-PH" sz="1400" b="0" dirty="0" err="1">
                          <a:effectLst/>
                          <a:latin typeface="Supria Sans Cond Light" panose="020B0306030203050203" pitchFamily="34" charset="0"/>
                        </a:rPr>
                        <a:t>MarioPH</a:t>
                      </a:r>
                      <a:endParaRPr lang="en-PH" sz="1400" b="0" dirty="0">
                        <a:effectLst/>
                        <a:latin typeface="Supria Sans Cond Light" panose="020B0306030203050203" pitchFamily="34" charset="0"/>
                        <a:ea typeface="Calibri" panose="020F0502020204030204" pitchFamily="34" charset="0"/>
                      </a:endParaRPr>
                    </a:p>
                  </a:txBody>
                  <a:tcPr marL="66675" marR="66675" marT="66675" marB="66675">
                    <a:solidFill>
                      <a:srgbClr val="42B29D"/>
                    </a:solidFill>
                  </a:tcPr>
                </a:tc>
                <a:tc>
                  <a:txBody>
                    <a:bodyPr/>
                    <a:lstStyle/>
                    <a:p>
                      <a:pPr marL="0" marR="0" algn="just">
                        <a:spcBef>
                          <a:spcPts val="0"/>
                        </a:spcBef>
                        <a:spcAft>
                          <a:spcPts val="0"/>
                        </a:spcAft>
                      </a:pPr>
                      <a:r>
                        <a:rPr lang="en-PH" sz="1400" dirty="0" err="1">
                          <a:solidFill>
                            <a:schemeClr val="tx1">
                              <a:lumMod val="75000"/>
                              <a:lumOff val="25000"/>
                            </a:schemeClr>
                          </a:solidFill>
                          <a:effectLst/>
                          <a:latin typeface="Supria Sans Cond Light" panose="020B0306030203050203" pitchFamily="34" charset="0"/>
                        </a:rPr>
                        <a:t>Monumento</a:t>
                      </a:r>
                      <a:r>
                        <a:rPr lang="en-PH" sz="1400" dirty="0">
                          <a:solidFill>
                            <a:schemeClr val="tx1">
                              <a:lumMod val="75000"/>
                              <a:lumOff val="25000"/>
                            </a:schemeClr>
                          </a:solidFill>
                          <a:effectLst/>
                          <a:latin typeface="Supria Sans Cond Light" panose="020B0306030203050203" pitchFamily="34" charset="0"/>
                        </a:rPr>
                        <a:t>, Caloocan</a:t>
                      </a:r>
                      <a:endParaRPr lang="en-PH" sz="140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tc>
                <a:tc>
                  <a:txBody>
                    <a:bodyPr/>
                    <a:lstStyle/>
                    <a:p>
                      <a:pPr marL="0" marR="0" algn="just">
                        <a:spcBef>
                          <a:spcPts val="0"/>
                        </a:spcBef>
                        <a:spcAft>
                          <a:spcPts val="0"/>
                        </a:spcAft>
                      </a:pPr>
                      <a:r>
                        <a:rPr lang="en-PH" sz="1400" dirty="0">
                          <a:solidFill>
                            <a:schemeClr val="tx1">
                              <a:lumMod val="75000"/>
                              <a:lumOff val="25000"/>
                            </a:schemeClr>
                          </a:solidFill>
                          <a:effectLst/>
                          <a:latin typeface="Supria Sans Cond Light" panose="020B0306030203050203" pitchFamily="34" charset="0"/>
                        </a:rPr>
                        <a:t>Caloocan</a:t>
                      </a:r>
                      <a:endParaRPr lang="en-PH" sz="140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tc>
              </a:tr>
            </a:tbl>
          </a:graphicData>
        </a:graphic>
      </p:graphicFrame>
    </p:spTree>
    <p:extLst>
      <p:ext uri="{BB962C8B-B14F-4D97-AF65-F5344CB8AC3E}">
        <p14:creationId xmlns:p14="http://schemas.microsoft.com/office/powerpoint/2010/main" val="750498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42B2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Results and Observations</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Evaluation of Information Extraction – CA (Advice)</a:t>
            </a:r>
            <a:endParaRPr lang="en-PH" sz="3600" dirty="0">
              <a:latin typeface="Supria Sans Cond Bold" panose="020B080603020305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005257838"/>
              </p:ext>
            </p:extLst>
          </p:nvPr>
        </p:nvGraphicFramePr>
        <p:xfrm>
          <a:off x="824752" y="1622844"/>
          <a:ext cx="6033248" cy="1604448"/>
        </p:xfrm>
        <a:graphic>
          <a:graphicData uri="http://schemas.openxmlformats.org/drawingml/2006/table">
            <a:tbl>
              <a:tblPr firstRow="1" firstCol="1" bandRow="1">
                <a:tableStyleId>{5C22544A-7EE6-4342-B048-85BDC9FD1C3A}</a:tableStyleId>
              </a:tblPr>
              <a:tblGrid>
                <a:gridCol w="1508312"/>
                <a:gridCol w="1508312"/>
                <a:gridCol w="1508312"/>
                <a:gridCol w="1508312"/>
              </a:tblGrid>
              <a:tr h="534816">
                <a:tc gridSpan="4">
                  <a:txBody>
                    <a:bodyPr/>
                    <a:lstStyle/>
                    <a:p>
                      <a:pPr marL="0" marR="0" algn="ctr">
                        <a:spcBef>
                          <a:spcPts val="0"/>
                        </a:spcBef>
                        <a:spcAft>
                          <a:spcPts val="0"/>
                        </a:spcAft>
                      </a:pPr>
                      <a:r>
                        <a:rPr lang="en-PH" sz="1800" b="1" dirty="0" smtClean="0">
                          <a:effectLst/>
                          <a:latin typeface="Supria Sans Cond Light" panose="020B0306030203050203" pitchFamily="34" charset="0"/>
                        </a:rPr>
                        <a:t>Ruby</a:t>
                      </a:r>
                      <a:endParaRPr lang="en-PH" sz="1800" b="1"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hMerge="1">
                  <a:txBody>
                    <a:bodyPr/>
                    <a:lstStyle/>
                    <a:p>
                      <a:endParaRPr lang="en-PH"/>
                    </a:p>
                  </a:txBody>
                  <a:tcPr/>
                </a:tc>
                <a:tc hMerge="1">
                  <a:txBody>
                    <a:bodyPr/>
                    <a:lstStyle/>
                    <a:p>
                      <a:endParaRPr lang="en-PH"/>
                    </a:p>
                  </a:txBody>
                  <a:tcPr/>
                </a:tc>
                <a:tc hMerge="1">
                  <a:txBody>
                    <a:bodyPr/>
                    <a:lstStyle/>
                    <a:p>
                      <a:endParaRPr lang="en-PH"/>
                    </a:p>
                  </a:txBody>
                  <a:tcPr/>
                </a:tc>
              </a:tr>
              <a:tr h="534816">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Correct</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Spurious</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Partial</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Missing</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r>
              <a:tr h="534816">
                <a:tc>
                  <a:txBody>
                    <a:bodyPr/>
                    <a:lstStyle/>
                    <a:p>
                      <a:pPr marL="0" marR="0" algn="ctr">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553</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c>
                  <a:txBody>
                    <a:bodyPr/>
                    <a:lstStyle/>
                    <a:p>
                      <a:pPr marL="0" marR="0" algn="ctr">
                        <a:spcBef>
                          <a:spcPts val="0"/>
                        </a:spcBef>
                        <a:spcAft>
                          <a:spcPts val="0"/>
                        </a:spcAft>
                      </a:pPr>
                      <a:r>
                        <a:rPr lang="en-PH" sz="1800" dirty="0">
                          <a:solidFill>
                            <a:schemeClr val="tx1">
                              <a:lumMod val="75000"/>
                              <a:lumOff val="25000"/>
                            </a:schemeClr>
                          </a:solidFill>
                          <a:effectLst/>
                          <a:latin typeface="Supria Sans Cond Light" panose="020B0306030203050203" pitchFamily="34" charset="0"/>
                          <a:ea typeface="Times New Roman" panose="02020603050405020304" pitchFamily="18" charset="0"/>
                        </a:rPr>
                        <a:t>14</a:t>
                      </a:r>
                      <a:endParaRPr lang="en-PH" sz="180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c>
                  <a:txBody>
                    <a:bodyPr/>
                    <a:lstStyle/>
                    <a:p>
                      <a:pPr marL="0" marR="0" algn="ctr">
                        <a:spcBef>
                          <a:spcPts val="0"/>
                        </a:spcBef>
                        <a:spcAft>
                          <a:spcPts val="0"/>
                        </a:spcAft>
                      </a:pPr>
                      <a:r>
                        <a:rPr lang="en-PH" sz="1800" dirty="0">
                          <a:solidFill>
                            <a:schemeClr val="tx1">
                              <a:lumMod val="75000"/>
                              <a:lumOff val="25000"/>
                            </a:schemeClr>
                          </a:solidFill>
                          <a:effectLst/>
                          <a:latin typeface="Supria Sans Cond Light" panose="020B0306030203050203" pitchFamily="34" charset="0"/>
                          <a:ea typeface="Times New Roman" panose="02020603050405020304" pitchFamily="18" charset="0"/>
                        </a:rPr>
                        <a:t>1457</a:t>
                      </a:r>
                      <a:endParaRPr lang="en-PH" sz="180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c>
                  <a:txBody>
                    <a:bodyPr/>
                    <a:lstStyle/>
                    <a:p>
                      <a:pPr marL="0" marR="0" algn="ctr">
                        <a:spcBef>
                          <a:spcPts val="0"/>
                        </a:spcBef>
                        <a:spcAft>
                          <a:spcPts val="0"/>
                        </a:spcAft>
                      </a:pPr>
                      <a:r>
                        <a:rPr lang="en-PH" sz="1800" dirty="0">
                          <a:solidFill>
                            <a:schemeClr val="tx1">
                              <a:lumMod val="75000"/>
                              <a:lumOff val="25000"/>
                            </a:schemeClr>
                          </a:solidFill>
                          <a:effectLst/>
                          <a:latin typeface="Supria Sans Cond Light" panose="020B0306030203050203" pitchFamily="34" charset="0"/>
                          <a:ea typeface="Times New Roman" panose="02020603050405020304" pitchFamily="18" charset="0"/>
                        </a:rPr>
                        <a:t>2248</a:t>
                      </a:r>
                      <a:endParaRPr lang="en-PH" sz="180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001779610"/>
              </p:ext>
            </p:extLst>
          </p:nvPr>
        </p:nvGraphicFramePr>
        <p:xfrm>
          <a:off x="825515" y="3308209"/>
          <a:ext cx="6033248" cy="1604448"/>
        </p:xfrm>
        <a:graphic>
          <a:graphicData uri="http://schemas.openxmlformats.org/drawingml/2006/table">
            <a:tbl>
              <a:tblPr firstRow="1" firstCol="1" bandRow="1">
                <a:tableStyleId>{5C22544A-7EE6-4342-B048-85BDC9FD1C3A}</a:tableStyleId>
              </a:tblPr>
              <a:tblGrid>
                <a:gridCol w="1508312"/>
                <a:gridCol w="1508312"/>
                <a:gridCol w="1508312"/>
                <a:gridCol w="1508312"/>
              </a:tblGrid>
              <a:tr h="534816">
                <a:tc gridSpan="4">
                  <a:txBody>
                    <a:bodyPr/>
                    <a:lstStyle/>
                    <a:p>
                      <a:pPr marL="0" marR="0" algn="ctr">
                        <a:spcBef>
                          <a:spcPts val="0"/>
                        </a:spcBef>
                        <a:spcAft>
                          <a:spcPts val="0"/>
                        </a:spcAft>
                      </a:pPr>
                      <a:r>
                        <a:rPr lang="en-PH" sz="1800" dirty="0" smtClean="0">
                          <a:effectLst/>
                          <a:latin typeface="Supria Sans Cond Light" panose="020B0306030203050203" pitchFamily="34" charset="0"/>
                        </a:rPr>
                        <a:t>Mario</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hMerge="1">
                  <a:txBody>
                    <a:bodyPr/>
                    <a:lstStyle/>
                    <a:p>
                      <a:endParaRPr lang="en-PH"/>
                    </a:p>
                  </a:txBody>
                  <a:tcPr/>
                </a:tc>
                <a:tc hMerge="1">
                  <a:txBody>
                    <a:bodyPr/>
                    <a:lstStyle/>
                    <a:p>
                      <a:endParaRPr lang="en-PH"/>
                    </a:p>
                  </a:txBody>
                  <a:tcPr/>
                </a:tc>
                <a:tc hMerge="1">
                  <a:txBody>
                    <a:bodyPr/>
                    <a:lstStyle/>
                    <a:p>
                      <a:endParaRPr lang="en-PH"/>
                    </a:p>
                  </a:txBody>
                  <a:tcPr/>
                </a:tc>
              </a:tr>
              <a:tr h="534816">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Correct</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Spurious</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Partial</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Missing</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r>
              <a:tr h="534816">
                <a:tc>
                  <a:txBody>
                    <a:bodyPr/>
                    <a:lstStyle/>
                    <a:p>
                      <a:pPr marL="0" marR="0" algn="ctr">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413</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c>
                  <a:txBody>
                    <a:bodyPr/>
                    <a:lstStyle/>
                    <a:p>
                      <a:pPr marL="0" marR="0" algn="ctr">
                        <a:spcBef>
                          <a:spcPts val="0"/>
                        </a:spcBef>
                        <a:spcAft>
                          <a:spcPts val="0"/>
                        </a:spcAft>
                      </a:pPr>
                      <a:r>
                        <a:rPr lang="en-PH" sz="1800" dirty="0">
                          <a:solidFill>
                            <a:schemeClr val="tx1">
                              <a:lumMod val="75000"/>
                              <a:lumOff val="25000"/>
                            </a:schemeClr>
                          </a:solidFill>
                          <a:effectLst/>
                          <a:latin typeface="Supria Sans Cond Light" panose="020B0306030203050203" pitchFamily="34" charset="0"/>
                          <a:ea typeface="Times New Roman" panose="02020603050405020304" pitchFamily="18" charset="0"/>
                        </a:rPr>
                        <a:t>305</a:t>
                      </a:r>
                      <a:endParaRPr lang="en-PH" sz="180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c>
                  <a:txBody>
                    <a:bodyPr/>
                    <a:lstStyle/>
                    <a:p>
                      <a:pPr marL="0" marR="0" algn="ctr">
                        <a:spcBef>
                          <a:spcPts val="0"/>
                        </a:spcBef>
                        <a:spcAft>
                          <a:spcPts val="0"/>
                        </a:spcAft>
                      </a:pPr>
                      <a:r>
                        <a:rPr lang="en-PH" sz="1800" dirty="0">
                          <a:solidFill>
                            <a:schemeClr val="tx1">
                              <a:lumMod val="75000"/>
                              <a:lumOff val="25000"/>
                            </a:schemeClr>
                          </a:solidFill>
                          <a:effectLst/>
                          <a:latin typeface="Supria Sans Cond Light" panose="020B0306030203050203" pitchFamily="34" charset="0"/>
                          <a:ea typeface="Times New Roman" panose="02020603050405020304" pitchFamily="18" charset="0"/>
                        </a:rPr>
                        <a:t>193</a:t>
                      </a:r>
                      <a:endParaRPr lang="en-PH" sz="180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c>
                  <a:txBody>
                    <a:bodyPr/>
                    <a:lstStyle/>
                    <a:p>
                      <a:pPr marL="0" marR="0" algn="ctr">
                        <a:spcBef>
                          <a:spcPts val="0"/>
                        </a:spcBef>
                        <a:spcAft>
                          <a:spcPts val="0"/>
                        </a:spcAft>
                      </a:pPr>
                      <a:r>
                        <a:rPr lang="en-PH" sz="1800" dirty="0">
                          <a:solidFill>
                            <a:schemeClr val="tx1">
                              <a:lumMod val="75000"/>
                              <a:lumOff val="25000"/>
                            </a:schemeClr>
                          </a:solidFill>
                          <a:effectLst/>
                          <a:latin typeface="Supria Sans Cond Light" panose="020B0306030203050203" pitchFamily="34" charset="0"/>
                          <a:ea typeface="Times New Roman" panose="02020603050405020304" pitchFamily="18" charset="0"/>
                        </a:rPr>
                        <a:t>898</a:t>
                      </a:r>
                      <a:endParaRPr lang="en-PH" sz="180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19434938"/>
              </p:ext>
            </p:extLst>
          </p:nvPr>
        </p:nvGraphicFramePr>
        <p:xfrm>
          <a:off x="6943165" y="1636290"/>
          <a:ext cx="4285130" cy="1577556"/>
        </p:xfrm>
        <a:graphic>
          <a:graphicData uri="http://schemas.openxmlformats.org/drawingml/2006/table">
            <a:tbl>
              <a:tblPr firstRow="1" firstCol="1" bandRow="1">
                <a:tableStyleId>{5C22544A-7EE6-4342-B048-85BDC9FD1C3A}</a:tableStyleId>
              </a:tblPr>
              <a:tblGrid>
                <a:gridCol w="2142565"/>
                <a:gridCol w="2142565"/>
              </a:tblGrid>
              <a:tr h="525852">
                <a:tc>
                  <a:txBody>
                    <a:bodyPr/>
                    <a:lstStyle/>
                    <a:p>
                      <a:pPr marL="0" marR="0" algn="l">
                        <a:spcBef>
                          <a:spcPts val="0"/>
                        </a:spcBef>
                        <a:spcAft>
                          <a:spcPts val="0"/>
                        </a:spcAft>
                      </a:pPr>
                      <a:r>
                        <a:rPr lang="en-PH" sz="1800" dirty="0">
                          <a:effectLst/>
                          <a:latin typeface="Supria Sans Cond Light" panose="020B0306030203050203" pitchFamily="34" charset="0"/>
                        </a:rPr>
                        <a:t>Precision</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l">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0.6332</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r>
              <a:tr h="525852">
                <a:tc>
                  <a:txBody>
                    <a:bodyPr/>
                    <a:lstStyle/>
                    <a:p>
                      <a:pPr marL="0" marR="0" algn="l">
                        <a:spcBef>
                          <a:spcPts val="0"/>
                        </a:spcBef>
                        <a:spcAft>
                          <a:spcPts val="0"/>
                        </a:spcAft>
                      </a:pPr>
                      <a:r>
                        <a:rPr lang="en-PH" sz="1800" dirty="0">
                          <a:effectLst/>
                          <a:latin typeface="Supria Sans Cond Light" panose="020B0306030203050203" pitchFamily="34" charset="0"/>
                        </a:rPr>
                        <a:t>Recall</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l">
                        <a:spcBef>
                          <a:spcPts val="0"/>
                        </a:spcBef>
                        <a:spcAft>
                          <a:spcPts val="0"/>
                        </a:spcAft>
                      </a:pPr>
                      <a:r>
                        <a:rPr lang="en-PH" sz="1800" dirty="0">
                          <a:solidFill>
                            <a:schemeClr val="tx1">
                              <a:lumMod val="75000"/>
                              <a:lumOff val="25000"/>
                            </a:schemeClr>
                          </a:solidFill>
                          <a:effectLst/>
                          <a:latin typeface="Supria Sans Cond Light" panose="020B0306030203050203" pitchFamily="34" charset="0"/>
                          <a:ea typeface="Times New Roman" panose="02020603050405020304" pitchFamily="18" charset="0"/>
                        </a:rPr>
                        <a:t>0.3010</a:t>
                      </a:r>
                      <a:endParaRPr lang="en-PH" sz="180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r>
              <a:tr h="525852">
                <a:tc>
                  <a:txBody>
                    <a:bodyPr/>
                    <a:lstStyle/>
                    <a:p>
                      <a:pPr marL="0" marR="0" algn="l">
                        <a:spcBef>
                          <a:spcPts val="0"/>
                        </a:spcBef>
                        <a:spcAft>
                          <a:spcPts val="0"/>
                        </a:spcAft>
                      </a:pPr>
                      <a:r>
                        <a:rPr lang="en-PH" sz="1800" dirty="0">
                          <a:effectLst/>
                          <a:latin typeface="Supria Sans Cond Light" panose="020B0306030203050203" pitchFamily="34" charset="0"/>
                        </a:rPr>
                        <a:t>F-measure</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l">
                        <a:spcBef>
                          <a:spcPts val="0"/>
                        </a:spcBef>
                        <a:spcAft>
                          <a:spcPts val="0"/>
                        </a:spcAft>
                      </a:pPr>
                      <a:r>
                        <a:rPr lang="en-PH" sz="1800" dirty="0">
                          <a:solidFill>
                            <a:schemeClr val="tx1">
                              <a:lumMod val="75000"/>
                              <a:lumOff val="25000"/>
                            </a:schemeClr>
                          </a:solidFill>
                          <a:effectLst/>
                          <a:latin typeface="Supria Sans Cond Light" panose="020B0306030203050203" pitchFamily="34" charset="0"/>
                          <a:ea typeface="Times New Roman" panose="02020603050405020304" pitchFamily="18" charset="0"/>
                        </a:rPr>
                        <a:t>0.4080</a:t>
                      </a:r>
                      <a:endParaRPr lang="en-PH" sz="180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15436070"/>
              </p:ext>
            </p:extLst>
          </p:nvPr>
        </p:nvGraphicFramePr>
        <p:xfrm>
          <a:off x="6947647" y="3308207"/>
          <a:ext cx="4285130" cy="1577556"/>
        </p:xfrm>
        <a:graphic>
          <a:graphicData uri="http://schemas.openxmlformats.org/drawingml/2006/table">
            <a:tbl>
              <a:tblPr firstRow="1" firstCol="1" bandRow="1">
                <a:tableStyleId>{5C22544A-7EE6-4342-B048-85BDC9FD1C3A}</a:tableStyleId>
              </a:tblPr>
              <a:tblGrid>
                <a:gridCol w="2142565"/>
                <a:gridCol w="2142565"/>
              </a:tblGrid>
              <a:tr h="525852">
                <a:tc>
                  <a:txBody>
                    <a:bodyPr/>
                    <a:lstStyle/>
                    <a:p>
                      <a:pPr marL="0" marR="0" algn="l">
                        <a:spcBef>
                          <a:spcPts val="0"/>
                        </a:spcBef>
                        <a:spcAft>
                          <a:spcPts val="0"/>
                        </a:spcAft>
                      </a:pPr>
                      <a:r>
                        <a:rPr lang="en-PH" sz="1800" dirty="0">
                          <a:effectLst/>
                          <a:latin typeface="Supria Sans Cond Light" panose="020B0306030203050203" pitchFamily="34" charset="0"/>
                        </a:rPr>
                        <a:t>Precision</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l">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0.5593</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r>
              <a:tr h="525852">
                <a:tc>
                  <a:txBody>
                    <a:bodyPr/>
                    <a:lstStyle/>
                    <a:p>
                      <a:pPr marL="0" marR="0" algn="l">
                        <a:spcBef>
                          <a:spcPts val="0"/>
                        </a:spcBef>
                        <a:spcAft>
                          <a:spcPts val="0"/>
                        </a:spcAft>
                      </a:pPr>
                      <a:r>
                        <a:rPr lang="en-PH" sz="1800" dirty="0">
                          <a:effectLst/>
                          <a:latin typeface="Supria Sans Cond Light" panose="020B0306030203050203" pitchFamily="34" charset="0"/>
                        </a:rPr>
                        <a:t>Recall</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l">
                        <a:spcBef>
                          <a:spcPts val="0"/>
                        </a:spcBef>
                        <a:spcAft>
                          <a:spcPts val="0"/>
                        </a:spcAft>
                      </a:pPr>
                      <a:r>
                        <a:rPr lang="en-PH" sz="1800" dirty="0">
                          <a:solidFill>
                            <a:schemeClr val="tx1">
                              <a:lumMod val="75000"/>
                              <a:lumOff val="25000"/>
                            </a:schemeClr>
                          </a:solidFill>
                          <a:effectLst/>
                          <a:latin typeface="Supria Sans Cond Light" panose="020B0306030203050203" pitchFamily="34" charset="0"/>
                          <a:ea typeface="Times New Roman" panose="02020603050405020304" pitchFamily="18" charset="0"/>
                        </a:rPr>
                        <a:t>0.3388</a:t>
                      </a:r>
                      <a:endParaRPr lang="en-PH" sz="180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r>
              <a:tr h="525852">
                <a:tc>
                  <a:txBody>
                    <a:bodyPr/>
                    <a:lstStyle/>
                    <a:p>
                      <a:pPr marL="0" marR="0" algn="l">
                        <a:spcBef>
                          <a:spcPts val="0"/>
                        </a:spcBef>
                        <a:spcAft>
                          <a:spcPts val="0"/>
                        </a:spcAft>
                      </a:pPr>
                      <a:r>
                        <a:rPr lang="en-PH" sz="1800" dirty="0">
                          <a:effectLst/>
                          <a:latin typeface="Supria Sans Cond Light" panose="020B0306030203050203" pitchFamily="34" charset="0"/>
                        </a:rPr>
                        <a:t>F-measure</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l">
                        <a:spcBef>
                          <a:spcPts val="0"/>
                        </a:spcBef>
                        <a:spcAft>
                          <a:spcPts val="0"/>
                        </a:spcAft>
                      </a:pPr>
                      <a:r>
                        <a:rPr lang="en-PH" sz="1800" dirty="0">
                          <a:solidFill>
                            <a:schemeClr val="tx1">
                              <a:lumMod val="75000"/>
                              <a:lumOff val="25000"/>
                            </a:schemeClr>
                          </a:solidFill>
                          <a:effectLst/>
                          <a:latin typeface="Supria Sans Cond Light" panose="020B0306030203050203" pitchFamily="34" charset="0"/>
                          <a:ea typeface="Times New Roman" panose="02020603050405020304" pitchFamily="18" charset="0"/>
                        </a:rPr>
                        <a:t>0.4219</a:t>
                      </a:r>
                      <a:endParaRPr lang="en-PH" sz="180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r>
            </a:tbl>
          </a:graphicData>
        </a:graphic>
      </p:graphicFrame>
    </p:spTree>
    <p:extLst>
      <p:ext uri="{BB962C8B-B14F-4D97-AF65-F5344CB8AC3E}">
        <p14:creationId xmlns:p14="http://schemas.microsoft.com/office/powerpoint/2010/main" val="883474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42B2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Results and Observations</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Evaluation of Information Extraction – CA (Advice)</a:t>
            </a:r>
            <a:endParaRPr lang="en-PH" sz="3600" dirty="0">
              <a:latin typeface="Supria Sans Cond Bold" panose="020B080603020305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442265757"/>
              </p:ext>
            </p:extLst>
          </p:nvPr>
        </p:nvGraphicFramePr>
        <p:xfrm>
          <a:off x="658368" y="1664209"/>
          <a:ext cx="10936224" cy="3101273"/>
        </p:xfrm>
        <a:graphic>
          <a:graphicData uri="http://schemas.openxmlformats.org/drawingml/2006/table">
            <a:tbl>
              <a:tblPr firstRow="1" firstCol="1" bandRow="1">
                <a:tableStyleId>{5C22544A-7EE6-4342-B048-85BDC9FD1C3A}</a:tableStyleId>
              </a:tblPr>
              <a:tblGrid>
                <a:gridCol w="5394960"/>
                <a:gridCol w="2770632"/>
                <a:gridCol w="2770632"/>
              </a:tblGrid>
              <a:tr h="727775">
                <a:tc>
                  <a:txBody>
                    <a:bodyPr/>
                    <a:lstStyle/>
                    <a:p>
                      <a:pPr marL="0" marR="0" algn="ctr">
                        <a:spcBef>
                          <a:spcPts val="0"/>
                        </a:spcBef>
                        <a:spcAft>
                          <a:spcPts val="0"/>
                        </a:spcAft>
                      </a:pPr>
                      <a:r>
                        <a:rPr lang="en-PH" sz="1800" b="1" dirty="0">
                          <a:effectLst/>
                          <a:latin typeface="Supria Sans Cond Light" panose="020B0306030203050203" pitchFamily="34" charset="0"/>
                        </a:rPr>
                        <a:t>Tweet</a:t>
                      </a:r>
                      <a:endParaRPr lang="en-PH" sz="1800" b="1"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effectLst/>
                          <a:latin typeface="Supria Sans Cond Light" panose="020B0306030203050203" pitchFamily="34" charset="0"/>
                        </a:rPr>
                        <a:t>Actual</a:t>
                      </a:r>
                      <a:endParaRPr lang="en-PH" sz="1800" b="1"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effectLst/>
                          <a:latin typeface="Supria Sans Cond Light" panose="020B0306030203050203" pitchFamily="34" charset="0"/>
                        </a:rPr>
                        <a:t>Extracted</a:t>
                      </a:r>
                      <a:endParaRPr lang="en-PH" sz="1800" b="1"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r>
              <a:tr h="1115922">
                <a:tc>
                  <a:txBody>
                    <a:bodyPr/>
                    <a:lstStyle/>
                    <a:p>
                      <a:pPr marL="0" marR="0" algn="l">
                        <a:spcBef>
                          <a:spcPts val="0"/>
                        </a:spcBef>
                        <a:spcAft>
                          <a:spcPts val="0"/>
                        </a:spcAft>
                      </a:pPr>
                      <a:r>
                        <a:rPr lang="en-PH" sz="1800" b="0" dirty="0">
                          <a:effectLst/>
                          <a:latin typeface="Supria Sans Cond Light" panose="020B0306030203050203" pitchFamily="34" charset="0"/>
                        </a:rPr>
                        <a:t>RT @</a:t>
                      </a:r>
                      <a:r>
                        <a:rPr lang="en-PH" sz="1800" b="0" dirty="0" err="1">
                          <a:effectLst/>
                          <a:latin typeface="Supria Sans Cond Light" panose="020B0306030203050203" pitchFamily="34" charset="0"/>
                        </a:rPr>
                        <a:t>IMReadyPH</a:t>
                      </a:r>
                      <a:r>
                        <a:rPr lang="en-PH" sz="1800" b="0" dirty="0">
                          <a:effectLst/>
                          <a:latin typeface="Supria Sans Cond Light" panose="020B0306030203050203" pitchFamily="34" charset="0"/>
                        </a:rPr>
                        <a:t>: #</a:t>
                      </a:r>
                      <a:r>
                        <a:rPr lang="en-PH" sz="1800" b="0" dirty="0" err="1">
                          <a:effectLst/>
                          <a:latin typeface="Supria Sans Cond Light" panose="020B0306030203050203" pitchFamily="34" charset="0"/>
                        </a:rPr>
                        <a:t>RubyPH</a:t>
                      </a:r>
                      <a:r>
                        <a:rPr lang="en-PH" sz="1800" b="0" dirty="0">
                          <a:effectLst/>
                          <a:latin typeface="Supria Sans Cond Light" panose="020B0306030203050203" pitchFamily="34" charset="0"/>
                        </a:rPr>
                        <a:t> SIGNAL NO. 1: Calamian Group of Islands, </a:t>
                      </a:r>
                      <a:r>
                        <a:rPr lang="en-PH" sz="1800" b="0" dirty="0" err="1">
                          <a:effectLst/>
                          <a:latin typeface="Supria Sans Cond Light" panose="020B0306030203050203" pitchFamily="34" charset="0"/>
                        </a:rPr>
                        <a:t>Cuyo</a:t>
                      </a:r>
                      <a:r>
                        <a:rPr lang="en-PH" sz="1800" b="0" dirty="0">
                          <a:effectLst/>
                          <a:latin typeface="Supria Sans Cond Light" panose="020B0306030203050203" pitchFamily="34" charset="0"/>
                        </a:rPr>
                        <a:t> and Metro Manila | via @</a:t>
                      </a:r>
                      <a:r>
                        <a:rPr lang="en-PH" sz="1800" b="0" dirty="0" err="1">
                          <a:effectLst/>
                          <a:latin typeface="Supria Sans Cond Light" panose="020B0306030203050203" pitchFamily="34" charset="0"/>
                        </a:rPr>
                        <a:t>dost_pagasa</a:t>
                      </a:r>
                      <a:endParaRPr lang="en-PH" sz="1800" b="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l">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rPr>
                        <a:t>Signal No. 1</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c>
                  <a:txBody>
                    <a:bodyPr/>
                    <a:lstStyle/>
                    <a:p>
                      <a:pPr marL="0" marR="0" algn="l">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rPr>
                        <a:t>Signal 1</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r>
              <a:tr h="1257576">
                <a:tc>
                  <a:txBody>
                    <a:bodyPr/>
                    <a:lstStyle/>
                    <a:p>
                      <a:pPr marL="0" marR="0" algn="l">
                        <a:spcBef>
                          <a:spcPts val="0"/>
                        </a:spcBef>
                        <a:spcAft>
                          <a:spcPts val="0"/>
                        </a:spcAft>
                      </a:pPr>
                      <a:r>
                        <a:rPr lang="en-PH" sz="1800" b="0" dirty="0" err="1">
                          <a:effectLst/>
                          <a:latin typeface="Supria Sans Cond Light" panose="020B0306030203050203" pitchFamily="34" charset="0"/>
                        </a:rPr>
                        <a:t>Zhander</a:t>
                      </a:r>
                      <a:r>
                        <a:rPr lang="en-PH" sz="1800" b="0" dirty="0">
                          <a:effectLst/>
                          <a:latin typeface="Supria Sans Cond Light" panose="020B0306030203050203" pitchFamily="34" charset="0"/>
                        </a:rPr>
                        <a:t> Cayabyab on Twitter: "PHOTO: </a:t>
                      </a:r>
                      <a:r>
                        <a:rPr lang="en-PH" sz="1800" b="0" dirty="0" err="1">
                          <a:effectLst/>
                          <a:latin typeface="Supria Sans Cond Light" panose="020B0306030203050203" pitchFamily="34" charset="0"/>
                        </a:rPr>
                        <a:t>Abot-dibdib</a:t>
                      </a:r>
                      <a:r>
                        <a:rPr lang="en-PH" sz="1800" b="0" dirty="0">
                          <a:effectLst/>
                          <a:latin typeface="Supria Sans Cond Light" panose="020B0306030203050203" pitchFamily="34" charset="0"/>
                        </a:rPr>
                        <a:t> </a:t>
                      </a:r>
                      <a:r>
                        <a:rPr lang="en-PH" sz="1800" b="0" dirty="0" err="1">
                          <a:effectLst/>
                          <a:latin typeface="Supria Sans Cond Light" panose="020B0306030203050203" pitchFamily="34" charset="0"/>
                        </a:rPr>
                        <a:t>na</a:t>
                      </a:r>
                      <a:r>
                        <a:rPr lang="en-PH" sz="1800" b="0" dirty="0">
                          <a:effectLst/>
                          <a:latin typeface="Supria Sans Cond Light" panose="020B0306030203050203" pitchFamily="34" charset="0"/>
                        </a:rPr>
                        <a:t> </a:t>
                      </a:r>
                      <a:r>
                        <a:rPr lang="en-PH" sz="1800" b="0" dirty="0" err="1">
                          <a:effectLst/>
                          <a:latin typeface="Supria Sans Cond Light" panose="020B0306030203050203" pitchFamily="34" charset="0"/>
                        </a:rPr>
                        <a:t>baha</a:t>
                      </a:r>
                      <a:r>
                        <a:rPr lang="en-PH" sz="1800" b="0" dirty="0">
                          <a:effectLst/>
                          <a:latin typeface="Supria Sans Cond Light" panose="020B0306030203050203" pitchFamily="34" charset="0"/>
                        </a:rPr>
                        <a:t> </a:t>
                      </a:r>
                      <a:r>
                        <a:rPr lang="en-PH" sz="1800" b="0" dirty="0" err="1">
                          <a:effectLst/>
                          <a:latin typeface="Supria Sans Cond Light" panose="020B0306030203050203" pitchFamily="34" charset="0"/>
                        </a:rPr>
                        <a:t>sa</a:t>
                      </a:r>
                      <a:r>
                        <a:rPr lang="en-PH" sz="1800" b="0" dirty="0">
                          <a:effectLst/>
                          <a:latin typeface="Supria Sans Cond Light" panose="020B0306030203050203" pitchFamily="34" charset="0"/>
                        </a:rPr>
                        <a:t> </a:t>
                      </a:r>
                      <a:r>
                        <a:rPr lang="en-PH" sz="1800" b="0" dirty="0" err="1">
                          <a:effectLst/>
                          <a:latin typeface="Supria Sans Cond Light" panose="020B0306030203050203" pitchFamily="34" charset="0"/>
                        </a:rPr>
                        <a:t>Araneta</a:t>
                      </a:r>
                      <a:r>
                        <a:rPr lang="en-PH" sz="1800" b="0" dirty="0">
                          <a:effectLst/>
                          <a:latin typeface="Supria Sans Cond Light" panose="020B0306030203050203" pitchFamily="34" charset="0"/>
                        </a:rPr>
                        <a:t> cor. </a:t>
                      </a:r>
                      <a:r>
                        <a:rPr lang="en-PH" sz="1800" b="0" dirty="0" err="1">
                          <a:effectLst/>
                          <a:latin typeface="Supria Sans Cond Light" panose="020B0306030203050203" pitchFamily="34" charset="0"/>
                        </a:rPr>
                        <a:t>E.Rod</a:t>
                      </a:r>
                      <a:r>
                        <a:rPr lang="en-PH" sz="1800" b="0" dirty="0">
                          <a:effectLst/>
                          <a:latin typeface="Supria Sans Cond Light" panose="020B0306030203050203" pitchFamily="34" charset="0"/>
                        </a:rPr>
                        <a:t> QC (</a:t>
                      </a:r>
                      <a:r>
                        <a:rPr lang="en-PH" sz="1800" b="0" dirty="0" err="1">
                          <a:effectLst/>
                          <a:latin typeface="Supria Sans Cond Light" panose="020B0306030203050203" pitchFamily="34" charset="0"/>
                        </a:rPr>
                        <a:t>padala</a:t>
                      </a:r>
                      <a:r>
                        <a:rPr lang="en-PH" sz="1800" b="0" dirty="0">
                          <a:effectLst/>
                          <a:latin typeface="Supria Sans Cond Light" panose="020B0306030203050203" pitchFamily="34" charset="0"/>
                        </a:rPr>
                        <a:t> </a:t>
                      </a:r>
                      <a:r>
                        <a:rPr lang="en-PH" sz="1800" b="0" dirty="0" err="1">
                          <a:effectLst/>
                          <a:latin typeface="Supria Sans Cond Light" panose="020B0306030203050203" pitchFamily="34" charset="0"/>
                        </a:rPr>
                        <a:t>ni</a:t>
                      </a:r>
                      <a:r>
                        <a:rPr lang="en-PH" sz="1800" b="0" dirty="0">
                          <a:effectLst/>
                          <a:latin typeface="Supria Sans Cond Light" panose="020B0306030203050203" pitchFamily="34" charset="0"/>
                        </a:rPr>
                        <a:t>... http://t.co/QNshINlg4Q</a:t>
                      </a:r>
                      <a:endParaRPr lang="en-PH" sz="1800" b="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l">
                        <a:spcBef>
                          <a:spcPts val="0"/>
                        </a:spcBef>
                        <a:spcAft>
                          <a:spcPts val="0"/>
                        </a:spcAft>
                      </a:pPr>
                      <a:r>
                        <a:rPr lang="en-PH" sz="1800" b="0" dirty="0" err="1">
                          <a:solidFill>
                            <a:schemeClr val="tx1">
                              <a:lumMod val="75000"/>
                              <a:lumOff val="25000"/>
                            </a:schemeClr>
                          </a:solidFill>
                          <a:effectLst/>
                          <a:latin typeface="Supria Sans Cond Light" panose="020B0306030203050203" pitchFamily="34" charset="0"/>
                        </a:rPr>
                        <a:t>Abot-dibdib</a:t>
                      </a:r>
                      <a:r>
                        <a:rPr lang="en-PH" sz="1800" b="0" dirty="0">
                          <a:solidFill>
                            <a:schemeClr val="tx1">
                              <a:lumMod val="75000"/>
                              <a:lumOff val="25000"/>
                            </a:schemeClr>
                          </a:solidFill>
                          <a:effectLst/>
                          <a:latin typeface="Supria Sans Cond Light" panose="020B0306030203050203" pitchFamily="34" charset="0"/>
                        </a:rPr>
                        <a:t> </a:t>
                      </a:r>
                      <a:r>
                        <a:rPr lang="en-PH" sz="1800" b="0" dirty="0" err="1">
                          <a:solidFill>
                            <a:schemeClr val="tx1">
                              <a:lumMod val="75000"/>
                              <a:lumOff val="25000"/>
                            </a:schemeClr>
                          </a:solidFill>
                          <a:effectLst/>
                          <a:latin typeface="Supria Sans Cond Light" panose="020B0306030203050203" pitchFamily="34" charset="0"/>
                        </a:rPr>
                        <a:t>na</a:t>
                      </a:r>
                      <a:r>
                        <a:rPr lang="en-PH" sz="1800" b="0" dirty="0">
                          <a:solidFill>
                            <a:schemeClr val="tx1">
                              <a:lumMod val="75000"/>
                              <a:lumOff val="25000"/>
                            </a:schemeClr>
                          </a:solidFill>
                          <a:effectLst/>
                          <a:latin typeface="Supria Sans Cond Light" panose="020B0306030203050203" pitchFamily="34" charset="0"/>
                        </a:rPr>
                        <a:t> </a:t>
                      </a:r>
                      <a:r>
                        <a:rPr lang="en-PH" sz="1800" b="0" dirty="0" err="1">
                          <a:solidFill>
                            <a:schemeClr val="tx1">
                              <a:lumMod val="75000"/>
                              <a:lumOff val="25000"/>
                            </a:schemeClr>
                          </a:solidFill>
                          <a:effectLst/>
                          <a:latin typeface="Supria Sans Cond Light" panose="020B0306030203050203" pitchFamily="34" charset="0"/>
                        </a:rPr>
                        <a:t>baha</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c>
                  <a:txBody>
                    <a:bodyPr/>
                    <a:lstStyle/>
                    <a:p>
                      <a:pPr marL="0" marR="0" algn="l">
                        <a:spcBef>
                          <a:spcPts val="0"/>
                        </a:spcBef>
                        <a:spcAft>
                          <a:spcPts val="0"/>
                        </a:spcAft>
                      </a:pPr>
                      <a:r>
                        <a:rPr lang="en-PH" sz="1800" b="0" dirty="0" err="1">
                          <a:solidFill>
                            <a:schemeClr val="tx1">
                              <a:lumMod val="75000"/>
                              <a:lumOff val="25000"/>
                            </a:schemeClr>
                          </a:solidFill>
                          <a:effectLst/>
                          <a:latin typeface="Supria Sans Cond Light" panose="020B0306030203050203" pitchFamily="34" charset="0"/>
                        </a:rPr>
                        <a:t>baha</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r>
            </a:tbl>
          </a:graphicData>
        </a:graphic>
      </p:graphicFrame>
    </p:spTree>
    <p:extLst>
      <p:ext uri="{BB962C8B-B14F-4D97-AF65-F5344CB8AC3E}">
        <p14:creationId xmlns:p14="http://schemas.microsoft.com/office/powerpoint/2010/main" val="12706920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42B2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Results and Observations</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Evaluation of Information Extraction – CD (Location)</a:t>
            </a:r>
            <a:endParaRPr lang="en-PH" sz="3600" dirty="0">
              <a:latin typeface="Supria Sans Cond Bold" panose="020B080603020305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857054350"/>
              </p:ext>
            </p:extLst>
          </p:nvPr>
        </p:nvGraphicFramePr>
        <p:xfrm>
          <a:off x="824752" y="1622844"/>
          <a:ext cx="6033248" cy="1604448"/>
        </p:xfrm>
        <a:graphic>
          <a:graphicData uri="http://schemas.openxmlformats.org/drawingml/2006/table">
            <a:tbl>
              <a:tblPr firstRow="1" firstCol="1" bandRow="1">
                <a:tableStyleId>{5C22544A-7EE6-4342-B048-85BDC9FD1C3A}</a:tableStyleId>
              </a:tblPr>
              <a:tblGrid>
                <a:gridCol w="1508312"/>
                <a:gridCol w="1508312"/>
                <a:gridCol w="1508312"/>
                <a:gridCol w="1508312"/>
              </a:tblGrid>
              <a:tr h="534816">
                <a:tc gridSpan="4">
                  <a:txBody>
                    <a:bodyPr/>
                    <a:lstStyle/>
                    <a:p>
                      <a:pPr marL="0" marR="0" algn="ctr">
                        <a:spcBef>
                          <a:spcPts val="0"/>
                        </a:spcBef>
                        <a:spcAft>
                          <a:spcPts val="0"/>
                        </a:spcAft>
                      </a:pPr>
                      <a:r>
                        <a:rPr lang="en-PH" sz="1800" b="1" dirty="0" smtClean="0">
                          <a:effectLst/>
                          <a:latin typeface="Supria Sans Cond Light" panose="020B0306030203050203" pitchFamily="34" charset="0"/>
                        </a:rPr>
                        <a:t>Ruby</a:t>
                      </a:r>
                      <a:endParaRPr lang="en-PH" sz="1800" b="1"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hMerge="1">
                  <a:txBody>
                    <a:bodyPr/>
                    <a:lstStyle/>
                    <a:p>
                      <a:endParaRPr lang="en-PH"/>
                    </a:p>
                  </a:txBody>
                  <a:tcPr/>
                </a:tc>
                <a:tc hMerge="1">
                  <a:txBody>
                    <a:bodyPr/>
                    <a:lstStyle/>
                    <a:p>
                      <a:endParaRPr lang="en-PH"/>
                    </a:p>
                  </a:txBody>
                  <a:tcPr/>
                </a:tc>
                <a:tc hMerge="1">
                  <a:txBody>
                    <a:bodyPr/>
                    <a:lstStyle/>
                    <a:p>
                      <a:endParaRPr lang="en-PH"/>
                    </a:p>
                  </a:txBody>
                  <a:tcPr/>
                </a:tc>
              </a:tr>
              <a:tr h="534816">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Correct</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Spurious</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Partial</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Missing</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r>
              <a:tr h="534816">
                <a:tc>
                  <a:txBody>
                    <a:bodyPr/>
                    <a:lstStyle/>
                    <a:p>
                      <a:pPr marL="0" marR="0" algn="ctr">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196</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c>
                  <a:txBody>
                    <a:bodyPr/>
                    <a:lstStyle/>
                    <a:p>
                      <a:pPr marL="0" marR="0" algn="ctr">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115</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c>
                  <a:txBody>
                    <a:bodyPr/>
                    <a:lstStyle/>
                    <a:p>
                      <a:pPr marL="0" marR="0" algn="ctr">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7</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c>
                  <a:txBody>
                    <a:bodyPr/>
                    <a:lstStyle/>
                    <a:p>
                      <a:pPr marL="0" marR="0" algn="ctr">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185</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14465859"/>
              </p:ext>
            </p:extLst>
          </p:nvPr>
        </p:nvGraphicFramePr>
        <p:xfrm>
          <a:off x="825515" y="3308209"/>
          <a:ext cx="6033248" cy="1604448"/>
        </p:xfrm>
        <a:graphic>
          <a:graphicData uri="http://schemas.openxmlformats.org/drawingml/2006/table">
            <a:tbl>
              <a:tblPr firstRow="1" firstCol="1" bandRow="1">
                <a:tableStyleId>{5C22544A-7EE6-4342-B048-85BDC9FD1C3A}</a:tableStyleId>
              </a:tblPr>
              <a:tblGrid>
                <a:gridCol w="1508312"/>
                <a:gridCol w="1508312"/>
                <a:gridCol w="1508312"/>
                <a:gridCol w="1508312"/>
              </a:tblGrid>
              <a:tr h="534816">
                <a:tc gridSpan="4">
                  <a:txBody>
                    <a:bodyPr/>
                    <a:lstStyle/>
                    <a:p>
                      <a:pPr marL="0" marR="0" algn="ctr">
                        <a:spcBef>
                          <a:spcPts val="0"/>
                        </a:spcBef>
                        <a:spcAft>
                          <a:spcPts val="0"/>
                        </a:spcAft>
                      </a:pPr>
                      <a:r>
                        <a:rPr lang="en-PH" sz="1800" dirty="0" smtClean="0">
                          <a:effectLst/>
                          <a:latin typeface="Supria Sans Cond Light" panose="020B0306030203050203" pitchFamily="34" charset="0"/>
                        </a:rPr>
                        <a:t>Mario</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hMerge="1">
                  <a:txBody>
                    <a:bodyPr/>
                    <a:lstStyle/>
                    <a:p>
                      <a:endParaRPr lang="en-PH"/>
                    </a:p>
                  </a:txBody>
                  <a:tcPr/>
                </a:tc>
                <a:tc hMerge="1">
                  <a:txBody>
                    <a:bodyPr/>
                    <a:lstStyle/>
                    <a:p>
                      <a:endParaRPr lang="en-PH"/>
                    </a:p>
                  </a:txBody>
                  <a:tcPr/>
                </a:tc>
                <a:tc hMerge="1">
                  <a:txBody>
                    <a:bodyPr/>
                    <a:lstStyle/>
                    <a:p>
                      <a:endParaRPr lang="en-PH"/>
                    </a:p>
                  </a:txBody>
                  <a:tcPr/>
                </a:tc>
              </a:tr>
              <a:tr h="534816">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Correct</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Spurious</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Partial</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Missing</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r>
              <a:tr h="534816">
                <a:tc>
                  <a:txBody>
                    <a:bodyPr/>
                    <a:lstStyle/>
                    <a:p>
                      <a:pPr marL="0" marR="0" algn="ctr">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5</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c>
                  <a:txBody>
                    <a:bodyPr/>
                    <a:lstStyle/>
                    <a:p>
                      <a:pPr marL="0" marR="0" algn="ctr">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7</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c>
                  <a:txBody>
                    <a:bodyPr/>
                    <a:lstStyle/>
                    <a:p>
                      <a:pPr marL="0" marR="0" algn="ctr">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21</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c>
                  <a:txBody>
                    <a:bodyPr/>
                    <a:lstStyle/>
                    <a:p>
                      <a:pPr marL="0" marR="0" algn="ctr">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rPr>
                        <a:t>167</a:t>
                      </a:r>
                    </a:p>
                  </a:txBody>
                  <a:tcPr marL="66675" marR="66675" marT="66675" marB="66675"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8471065"/>
              </p:ext>
            </p:extLst>
          </p:nvPr>
        </p:nvGraphicFramePr>
        <p:xfrm>
          <a:off x="6943165" y="1636290"/>
          <a:ext cx="4285130" cy="1577556"/>
        </p:xfrm>
        <a:graphic>
          <a:graphicData uri="http://schemas.openxmlformats.org/drawingml/2006/table">
            <a:tbl>
              <a:tblPr firstRow="1" firstCol="1" bandRow="1">
                <a:tableStyleId>{5C22544A-7EE6-4342-B048-85BDC9FD1C3A}</a:tableStyleId>
              </a:tblPr>
              <a:tblGrid>
                <a:gridCol w="2142565"/>
                <a:gridCol w="2142565"/>
              </a:tblGrid>
              <a:tr h="525852">
                <a:tc>
                  <a:txBody>
                    <a:bodyPr/>
                    <a:lstStyle/>
                    <a:p>
                      <a:pPr marL="0" marR="0" algn="l">
                        <a:spcBef>
                          <a:spcPts val="0"/>
                        </a:spcBef>
                        <a:spcAft>
                          <a:spcPts val="0"/>
                        </a:spcAft>
                      </a:pPr>
                      <a:r>
                        <a:rPr lang="en-PH" sz="1800" dirty="0">
                          <a:effectLst/>
                          <a:latin typeface="Supria Sans Cond Light" panose="020B0306030203050203" pitchFamily="34" charset="0"/>
                        </a:rPr>
                        <a:t>Precision</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just">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0.6274</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r>
              <a:tr h="525852">
                <a:tc>
                  <a:txBody>
                    <a:bodyPr/>
                    <a:lstStyle/>
                    <a:p>
                      <a:pPr marL="0" marR="0" algn="l">
                        <a:spcBef>
                          <a:spcPts val="0"/>
                        </a:spcBef>
                        <a:spcAft>
                          <a:spcPts val="0"/>
                        </a:spcAft>
                      </a:pPr>
                      <a:r>
                        <a:rPr lang="en-PH" sz="1800" dirty="0">
                          <a:effectLst/>
                          <a:latin typeface="Supria Sans Cond Light" panose="020B0306030203050203" pitchFamily="34" charset="0"/>
                        </a:rPr>
                        <a:t>Recall</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just">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0.5142</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r>
              <a:tr h="525852">
                <a:tc>
                  <a:txBody>
                    <a:bodyPr/>
                    <a:lstStyle/>
                    <a:p>
                      <a:pPr marL="0" marR="0" algn="l">
                        <a:spcBef>
                          <a:spcPts val="0"/>
                        </a:spcBef>
                        <a:spcAft>
                          <a:spcPts val="0"/>
                        </a:spcAft>
                      </a:pPr>
                      <a:r>
                        <a:rPr lang="en-PH" sz="1800" dirty="0">
                          <a:effectLst/>
                          <a:latin typeface="Supria Sans Cond Light" panose="020B0306030203050203" pitchFamily="34" charset="0"/>
                        </a:rPr>
                        <a:t>F-measure</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just">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0.5652</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065107087"/>
              </p:ext>
            </p:extLst>
          </p:nvPr>
        </p:nvGraphicFramePr>
        <p:xfrm>
          <a:off x="6947647" y="3308207"/>
          <a:ext cx="4285130" cy="1577556"/>
        </p:xfrm>
        <a:graphic>
          <a:graphicData uri="http://schemas.openxmlformats.org/drawingml/2006/table">
            <a:tbl>
              <a:tblPr firstRow="1" firstCol="1" bandRow="1">
                <a:tableStyleId>{5C22544A-7EE6-4342-B048-85BDC9FD1C3A}</a:tableStyleId>
              </a:tblPr>
              <a:tblGrid>
                <a:gridCol w="2142565"/>
                <a:gridCol w="2142565"/>
              </a:tblGrid>
              <a:tr h="525852">
                <a:tc>
                  <a:txBody>
                    <a:bodyPr/>
                    <a:lstStyle/>
                    <a:p>
                      <a:pPr marL="0" marR="0" algn="l">
                        <a:spcBef>
                          <a:spcPts val="0"/>
                        </a:spcBef>
                        <a:spcAft>
                          <a:spcPts val="0"/>
                        </a:spcAft>
                      </a:pPr>
                      <a:r>
                        <a:rPr lang="en-PH" sz="1800" dirty="0">
                          <a:effectLst/>
                          <a:latin typeface="Supria Sans Cond Light" panose="020B0306030203050203" pitchFamily="34" charset="0"/>
                        </a:rPr>
                        <a:t>Precision</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just">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rPr>
                        <a:t>0.4700</a:t>
                      </a:r>
                    </a:p>
                  </a:txBody>
                  <a:tcPr marL="66675" marR="66675" marT="66675" marB="66675" anchor="ctr">
                    <a:solidFill>
                      <a:srgbClr val="EAEFF7"/>
                    </a:solidFill>
                  </a:tcPr>
                </a:tc>
              </a:tr>
              <a:tr h="525852">
                <a:tc>
                  <a:txBody>
                    <a:bodyPr/>
                    <a:lstStyle/>
                    <a:p>
                      <a:pPr marL="0" marR="0" algn="l">
                        <a:spcBef>
                          <a:spcPts val="0"/>
                        </a:spcBef>
                        <a:spcAft>
                          <a:spcPts val="0"/>
                        </a:spcAft>
                      </a:pPr>
                      <a:r>
                        <a:rPr lang="en-PH" sz="1800" dirty="0">
                          <a:effectLst/>
                          <a:latin typeface="Supria Sans Cond Light" panose="020B0306030203050203" pitchFamily="34" charset="0"/>
                        </a:rPr>
                        <a:t>Recall</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just">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rPr>
                        <a:t>0.0803</a:t>
                      </a:r>
                    </a:p>
                  </a:txBody>
                  <a:tcPr marL="66675" marR="66675" marT="66675" marB="66675" anchor="ctr">
                    <a:solidFill>
                      <a:srgbClr val="EAEFF7"/>
                    </a:solidFill>
                  </a:tcPr>
                </a:tc>
              </a:tr>
              <a:tr h="525852">
                <a:tc>
                  <a:txBody>
                    <a:bodyPr/>
                    <a:lstStyle/>
                    <a:p>
                      <a:pPr marL="0" marR="0" algn="l">
                        <a:spcBef>
                          <a:spcPts val="0"/>
                        </a:spcBef>
                        <a:spcAft>
                          <a:spcPts val="0"/>
                        </a:spcAft>
                      </a:pPr>
                      <a:r>
                        <a:rPr lang="en-PH" sz="1800" dirty="0">
                          <a:effectLst/>
                          <a:latin typeface="Supria Sans Cond Light" panose="020B0306030203050203" pitchFamily="34" charset="0"/>
                        </a:rPr>
                        <a:t>F-measure</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just">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rPr>
                        <a:t>0.1372</a:t>
                      </a:r>
                    </a:p>
                  </a:txBody>
                  <a:tcPr marL="66675" marR="66675" marT="66675" marB="66675" anchor="ctr">
                    <a:solidFill>
                      <a:srgbClr val="EAEFF7"/>
                    </a:solidFill>
                  </a:tcPr>
                </a:tc>
              </a:tr>
            </a:tbl>
          </a:graphicData>
        </a:graphic>
      </p:graphicFrame>
    </p:spTree>
    <p:extLst>
      <p:ext uri="{BB962C8B-B14F-4D97-AF65-F5344CB8AC3E}">
        <p14:creationId xmlns:p14="http://schemas.microsoft.com/office/powerpoint/2010/main" val="756513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42B2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Results and Observations</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Evaluation of Information Extraction – CD (Location)</a:t>
            </a:r>
            <a:endParaRPr lang="en-PH" sz="3600" dirty="0">
              <a:latin typeface="Supria Sans Cond Bold" panose="020B08060302030502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6291374"/>
              </p:ext>
            </p:extLst>
          </p:nvPr>
        </p:nvGraphicFramePr>
        <p:xfrm>
          <a:off x="234696" y="1484340"/>
          <a:ext cx="11722610" cy="3509010"/>
        </p:xfrm>
        <a:graphic>
          <a:graphicData uri="http://schemas.openxmlformats.org/drawingml/2006/table">
            <a:tbl>
              <a:tblPr firstRow="1" firstCol="1" bandRow="1">
                <a:tableStyleId>{5C22544A-7EE6-4342-B048-85BDC9FD1C3A}</a:tableStyleId>
              </a:tblPr>
              <a:tblGrid>
                <a:gridCol w="8467344"/>
                <a:gridCol w="1627633"/>
                <a:gridCol w="1627633"/>
              </a:tblGrid>
              <a:tr h="0">
                <a:tc>
                  <a:txBody>
                    <a:bodyPr/>
                    <a:lstStyle/>
                    <a:p>
                      <a:pPr marL="0" marR="0" algn="ctr">
                        <a:spcBef>
                          <a:spcPts val="0"/>
                        </a:spcBef>
                        <a:spcAft>
                          <a:spcPts val="0"/>
                        </a:spcAft>
                      </a:pPr>
                      <a:r>
                        <a:rPr lang="en-PH" sz="1300" dirty="0">
                          <a:effectLst/>
                          <a:latin typeface="Supria Sans Cond Light" panose="020B0306030203050203" pitchFamily="34" charset="0"/>
                        </a:rPr>
                        <a:t>Tweet</a:t>
                      </a:r>
                      <a:endParaRPr lang="en-PH" sz="13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solidFill>
                      <a:srgbClr val="42B29D"/>
                    </a:solidFill>
                  </a:tcPr>
                </a:tc>
                <a:tc>
                  <a:txBody>
                    <a:bodyPr/>
                    <a:lstStyle/>
                    <a:p>
                      <a:pPr marL="0" marR="0" algn="ctr">
                        <a:spcBef>
                          <a:spcPts val="0"/>
                        </a:spcBef>
                        <a:spcAft>
                          <a:spcPts val="0"/>
                        </a:spcAft>
                      </a:pPr>
                      <a:r>
                        <a:rPr lang="en-PH" sz="1300" dirty="0">
                          <a:effectLst/>
                          <a:latin typeface="Supria Sans Cond Light" panose="020B0306030203050203" pitchFamily="34" charset="0"/>
                        </a:rPr>
                        <a:t>Actual</a:t>
                      </a:r>
                      <a:endParaRPr lang="en-PH" sz="13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solidFill>
                      <a:srgbClr val="42B29D"/>
                    </a:solidFill>
                  </a:tcPr>
                </a:tc>
                <a:tc>
                  <a:txBody>
                    <a:bodyPr/>
                    <a:lstStyle/>
                    <a:p>
                      <a:pPr marL="0" marR="0" algn="ctr">
                        <a:spcBef>
                          <a:spcPts val="0"/>
                        </a:spcBef>
                        <a:spcAft>
                          <a:spcPts val="0"/>
                        </a:spcAft>
                      </a:pPr>
                      <a:r>
                        <a:rPr lang="en-PH" sz="1300">
                          <a:effectLst/>
                          <a:latin typeface="Supria Sans Cond Light" panose="020B0306030203050203" pitchFamily="34" charset="0"/>
                        </a:rPr>
                        <a:t>Extracted</a:t>
                      </a:r>
                      <a:endParaRPr lang="en-PH" sz="130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solidFill>
                      <a:srgbClr val="42B29D"/>
                    </a:solidFill>
                  </a:tcPr>
                </a:tc>
              </a:tr>
              <a:tr h="0">
                <a:tc>
                  <a:txBody>
                    <a:bodyPr/>
                    <a:lstStyle/>
                    <a:p>
                      <a:pPr marL="0" marR="0" algn="just">
                        <a:spcBef>
                          <a:spcPts val="0"/>
                        </a:spcBef>
                        <a:spcAft>
                          <a:spcPts val="0"/>
                        </a:spcAft>
                      </a:pPr>
                      <a:r>
                        <a:rPr lang="en-PH" sz="1300" dirty="0" err="1">
                          <a:effectLst/>
                          <a:latin typeface="Supria Sans Cond Light" panose="020B0306030203050203" pitchFamily="34" charset="0"/>
                        </a:rPr>
                        <a:t>TVPatrol</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RubyPH</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nanalasa</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sa</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Tacloban</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ilang</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bahay</a:t>
                      </a:r>
                      <a:r>
                        <a:rPr lang="en-PH" sz="1300" dirty="0">
                          <a:effectLst/>
                          <a:latin typeface="Supria Sans Cond Light" panose="020B0306030203050203" pitchFamily="34" charset="0"/>
                        </a:rPr>
                        <a:t> at tent </a:t>
                      </a:r>
                      <a:r>
                        <a:rPr lang="en-PH" sz="1300" dirty="0" err="1">
                          <a:effectLst/>
                          <a:latin typeface="Supria Sans Cond Light" panose="020B0306030203050203" pitchFamily="34" charset="0"/>
                        </a:rPr>
                        <a:t>winalis</a:t>
                      </a:r>
                      <a:r>
                        <a:rPr lang="en-PH" sz="1300" dirty="0">
                          <a:effectLst/>
                          <a:latin typeface="Supria Sans Cond Light" panose="020B0306030203050203" pitchFamily="34" charset="0"/>
                        </a:rPr>
                        <a:t> ng </a:t>
                      </a:r>
                      <a:r>
                        <a:rPr lang="en-PH" sz="1300" dirty="0" err="1">
                          <a:effectLst/>
                          <a:latin typeface="Supria Sans Cond Light" panose="020B0306030203050203" pitchFamily="34" charset="0"/>
                        </a:rPr>
                        <a:t>bagyo</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Ulat</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ni</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rongagalac</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mula</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sa</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Tacloban</a:t>
                      </a:r>
                      <a:r>
                        <a:rPr lang="en-PH" sz="1300" dirty="0">
                          <a:effectLst/>
                          <a:latin typeface="Supria Sans Cond Light" panose="020B0306030203050203" pitchFamily="34" charset="0"/>
                        </a:rPr>
                        <a:t> http://t.co/muFIoUHaL1</a:t>
                      </a:r>
                      <a:endParaRPr lang="en-PH" sz="13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solidFill>
                      <a:srgbClr val="42B29D"/>
                    </a:solidFill>
                  </a:tcPr>
                </a:tc>
                <a:tc>
                  <a:txBody>
                    <a:bodyPr/>
                    <a:lstStyle/>
                    <a:p>
                      <a:pPr marL="0" marR="0" algn="just">
                        <a:spcBef>
                          <a:spcPts val="0"/>
                        </a:spcBef>
                        <a:spcAft>
                          <a:spcPts val="0"/>
                        </a:spcAft>
                      </a:pPr>
                      <a:r>
                        <a:rPr lang="en-PH" sz="1300" dirty="0" err="1">
                          <a:solidFill>
                            <a:schemeClr val="tx1">
                              <a:lumMod val="75000"/>
                              <a:lumOff val="25000"/>
                            </a:schemeClr>
                          </a:solidFill>
                          <a:effectLst/>
                          <a:latin typeface="Supria Sans Cond Light" panose="020B0306030203050203" pitchFamily="34" charset="0"/>
                        </a:rPr>
                        <a:t>Tacloban</a:t>
                      </a:r>
                      <a:endParaRPr lang="en-PH" sz="130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tc>
                <a:tc>
                  <a:txBody>
                    <a:bodyPr/>
                    <a:lstStyle/>
                    <a:p>
                      <a:pPr marL="0" marR="0" algn="just">
                        <a:spcBef>
                          <a:spcPts val="0"/>
                        </a:spcBef>
                        <a:spcAft>
                          <a:spcPts val="0"/>
                        </a:spcAft>
                      </a:pPr>
                      <a:r>
                        <a:rPr lang="en-PH" sz="1300" dirty="0" err="1">
                          <a:solidFill>
                            <a:schemeClr val="tx1">
                              <a:lumMod val="75000"/>
                              <a:lumOff val="25000"/>
                            </a:schemeClr>
                          </a:solidFill>
                          <a:effectLst/>
                          <a:latin typeface="Supria Sans Cond Light" panose="020B0306030203050203" pitchFamily="34" charset="0"/>
                        </a:rPr>
                        <a:t>Tacloban</a:t>
                      </a:r>
                      <a:r>
                        <a:rPr lang="en-PH" sz="1300" dirty="0">
                          <a:solidFill>
                            <a:schemeClr val="tx1">
                              <a:lumMod val="75000"/>
                              <a:lumOff val="25000"/>
                            </a:schemeClr>
                          </a:solidFill>
                          <a:effectLst/>
                          <a:latin typeface="Supria Sans Cond Light" panose="020B0306030203050203" pitchFamily="34" charset="0"/>
                        </a:rPr>
                        <a:t> </a:t>
                      </a:r>
                      <a:r>
                        <a:rPr lang="en-PH" sz="1300" dirty="0" err="1">
                          <a:solidFill>
                            <a:schemeClr val="tx1">
                              <a:lumMod val="75000"/>
                              <a:lumOff val="25000"/>
                            </a:schemeClr>
                          </a:solidFill>
                          <a:effectLst/>
                          <a:latin typeface="Supria Sans Cond Light" panose="020B0306030203050203" pitchFamily="34" charset="0"/>
                        </a:rPr>
                        <a:t>Tacloban</a:t>
                      </a:r>
                      <a:r>
                        <a:rPr lang="en-PH" sz="1300" dirty="0">
                          <a:solidFill>
                            <a:schemeClr val="tx1">
                              <a:lumMod val="75000"/>
                              <a:lumOff val="25000"/>
                            </a:schemeClr>
                          </a:solidFill>
                          <a:effectLst/>
                          <a:latin typeface="Supria Sans Cond Light" panose="020B0306030203050203" pitchFamily="34" charset="0"/>
                        </a:rPr>
                        <a:t> </a:t>
                      </a:r>
                      <a:r>
                        <a:rPr lang="en-PH" sz="1300" dirty="0" err="1">
                          <a:solidFill>
                            <a:schemeClr val="tx1">
                              <a:lumMod val="75000"/>
                              <a:lumOff val="25000"/>
                            </a:schemeClr>
                          </a:solidFill>
                          <a:effectLst/>
                          <a:latin typeface="Supria Sans Cond Light" panose="020B0306030203050203" pitchFamily="34" charset="0"/>
                        </a:rPr>
                        <a:t>Tacloban</a:t>
                      </a:r>
                      <a:endParaRPr lang="en-PH" sz="130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tc>
              </a:tr>
              <a:tr h="0">
                <a:tc>
                  <a:txBody>
                    <a:bodyPr/>
                    <a:lstStyle/>
                    <a:p>
                      <a:pPr marL="0" marR="0" algn="just">
                        <a:spcBef>
                          <a:spcPts val="0"/>
                        </a:spcBef>
                        <a:spcAft>
                          <a:spcPts val="0"/>
                        </a:spcAft>
                      </a:pPr>
                      <a:r>
                        <a:rPr lang="en-PH" sz="1300" dirty="0">
                          <a:effectLst/>
                          <a:latin typeface="Supria Sans Cond Light" panose="020B0306030203050203" pitchFamily="34" charset="0"/>
                        </a:rPr>
                        <a:t>#</a:t>
                      </a:r>
                      <a:r>
                        <a:rPr lang="en-PH" sz="1300" dirty="0" err="1">
                          <a:effectLst/>
                          <a:latin typeface="Supria Sans Cond Light" panose="020B0306030203050203" pitchFamily="34" charset="0"/>
                        </a:rPr>
                        <a:t>TyphoonRuby</a:t>
                      </a:r>
                      <a:r>
                        <a:rPr lang="en-PH" sz="1300" dirty="0">
                          <a:effectLst/>
                          <a:latin typeface="Supria Sans Cond Light" panose="020B0306030203050203" pitchFamily="34" charset="0"/>
                        </a:rPr>
                        <a:t> #24Oras </a:t>
                      </a:r>
                      <a:r>
                        <a:rPr lang="en-PH" sz="1300" dirty="0" err="1">
                          <a:effectLst/>
                          <a:latin typeface="Supria Sans Cond Light" panose="020B0306030203050203" pitchFamily="34" charset="0"/>
                        </a:rPr>
                        <a:t>anu</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na</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po</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lates</a:t>
                      </a:r>
                      <a:r>
                        <a:rPr lang="en-PH" sz="1300" dirty="0">
                          <a:effectLst/>
                          <a:latin typeface="Supria Sans Cond Light" panose="020B0306030203050203" pitchFamily="34" charset="0"/>
                        </a:rPr>
                        <a:t> update </a:t>
                      </a:r>
                      <a:r>
                        <a:rPr lang="en-PH" sz="1300" dirty="0" err="1">
                          <a:effectLst/>
                          <a:latin typeface="Supria Sans Cond Light" panose="020B0306030203050203" pitchFamily="34" charset="0"/>
                        </a:rPr>
                        <a:t>dito</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sa</a:t>
                      </a:r>
                      <a:r>
                        <a:rPr lang="en-PH" sz="1300" dirty="0">
                          <a:effectLst/>
                          <a:latin typeface="Supria Sans Cond Light" panose="020B0306030203050203" pitchFamily="34" charset="0"/>
                        </a:rPr>
                        <a:t> province of </a:t>
                      </a:r>
                      <a:r>
                        <a:rPr lang="en-PH" sz="1300" dirty="0" err="1">
                          <a:effectLst/>
                          <a:latin typeface="Supria Sans Cond Light" panose="020B0306030203050203" pitchFamily="34" charset="0"/>
                        </a:rPr>
                        <a:t>cavite</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wala</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na</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pu</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kasing</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kuryente</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ang</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ibang</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lugar</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dito</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RubyPH</a:t>
                      </a:r>
                      <a:endParaRPr lang="en-PH" sz="13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solidFill>
                      <a:srgbClr val="42B29D"/>
                    </a:solidFill>
                  </a:tcPr>
                </a:tc>
                <a:tc>
                  <a:txBody>
                    <a:bodyPr/>
                    <a:lstStyle/>
                    <a:p>
                      <a:pPr marL="0" marR="0" algn="just">
                        <a:spcBef>
                          <a:spcPts val="0"/>
                        </a:spcBef>
                        <a:spcAft>
                          <a:spcPts val="0"/>
                        </a:spcAft>
                      </a:pPr>
                      <a:r>
                        <a:rPr lang="en-PH" sz="1300" dirty="0">
                          <a:solidFill>
                            <a:schemeClr val="tx1">
                              <a:lumMod val="75000"/>
                              <a:lumOff val="25000"/>
                            </a:schemeClr>
                          </a:solidFill>
                          <a:effectLst/>
                          <a:latin typeface="Supria Sans Cond Light" panose="020B0306030203050203" pitchFamily="34" charset="0"/>
                        </a:rPr>
                        <a:t>Cavite</a:t>
                      </a:r>
                      <a:endParaRPr lang="en-PH" sz="130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tc>
                <a:tc>
                  <a:txBody>
                    <a:bodyPr/>
                    <a:lstStyle/>
                    <a:p>
                      <a:pPr marL="0" marR="0" algn="just">
                        <a:spcBef>
                          <a:spcPts val="0"/>
                        </a:spcBef>
                        <a:spcAft>
                          <a:spcPts val="0"/>
                        </a:spcAft>
                      </a:pPr>
                      <a:r>
                        <a:rPr lang="en-PH" sz="1300" dirty="0" err="1">
                          <a:solidFill>
                            <a:schemeClr val="tx1">
                              <a:lumMod val="75000"/>
                              <a:lumOff val="25000"/>
                            </a:schemeClr>
                          </a:solidFill>
                          <a:effectLst/>
                          <a:latin typeface="Supria Sans Cond Light" panose="020B0306030203050203" pitchFamily="34" charset="0"/>
                        </a:rPr>
                        <a:t>dito</a:t>
                      </a:r>
                      <a:endParaRPr lang="en-PH" sz="130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tc>
              </a:tr>
              <a:tr h="0">
                <a:tc>
                  <a:txBody>
                    <a:bodyPr/>
                    <a:lstStyle/>
                    <a:p>
                      <a:pPr marL="0" marR="0" algn="just">
                        <a:spcBef>
                          <a:spcPts val="0"/>
                        </a:spcBef>
                        <a:spcAft>
                          <a:spcPts val="0"/>
                        </a:spcAft>
                      </a:pPr>
                      <a:r>
                        <a:rPr lang="en-PH" sz="1300" dirty="0">
                          <a:effectLst/>
                          <a:latin typeface="Supria Sans Cond Light" panose="020B0306030203050203" pitchFamily="34" charset="0"/>
                        </a:rPr>
                        <a:t>#</a:t>
                      </a:r>
                      <a:r>
                        <a:rPr lang="en-PH" sz="1300" dirty="0" err="1">
                          <a:effectLst/>
                          <a:latin typeface="Supria Sans Cond Light" panose="020B0306030203050203" pitchFamily="34" charset="0"/>
                        </a:rPr>
                        <a:t>RubyPH</a:t>
                      </a:r>
                      <a:r>
                        <a:rPr lang="en-PH" sz="1300" dirty="0">
                          <a:effectLst/>
                          <a:latin typeface="Supria Sans Cond Light" panose="020B0306030203050203" pitchFamily="34" charset="0"/>
                        </a:rPr>
                        <a:t> PHOTO: 683 </a:t>
                      </a:r>
                      <a:r>
                        <a:rPr lang="en-PH" sz="1300" dirty="0" err="1">
                          <a:effectLst/>
                          <a:latin typeface="Supria Sans Cond Light" panose="020B0306030203050203" pitchFamily="34" charset="0"/>
                        </a:rPr>
                        <a:t>pamilya</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sa</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Quirangay</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Camalig</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Albay</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nanatili</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sa</a:t>
                      </a:r>
                      <a:r>
                        <a:rPr lang="en-PH" sz="1300" dirty="0">
                          <a:effectLst/>
                          <a:latin typeface="Supria Sans Cond Light" panose="020B0306030203050203" pitchFamily="34" charset="0"/>
                        </a:rPr>
                        <a:t> evacuation center </a:t>
                      </a:r>
                      <a:r>
                        <a:rPr lang="en-PH" sz="1300" dirty="0" err="1">
                          <a:effectLst/>
                          <a:latin typeface="Supria Sans Cond Light" panose="020B0306030203050203" pitchFamily="34" charset="0"/>
                        </a:rPr>
                        <a:t>dahil</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sa</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pabugso</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bugsong</a:t>
                      </a:r>
                      <a:r>
                        <a:rPr lang="en-PH" sz="1300" dirty="0">
                          <a:effectLst/>
                          <a:latin typeface="Supria Sans Cond Light" panose="020B0306030203050203" pitchFamily="34" charset="0"/>
                        </a:rPr>
                        <a:t>... http://t.co/LnlHB0m0JS</a:t>
                      </a:r>
                      <a:endParaRPr lang="en-PH" sz="13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solidFill>
                      <a:srgbClr val="42B29D"/>
                    </a:solidFill>
                  </a:tcPr>
                </a:tc>
                <a:tc>
                  <a:txBody>
                    <a:bodyPr/>
                    <a:lstStyle/>
                    <a:p>
                      <a:pPr marL="0" marR="0" algn="just">
                        <a:spcBef>
                          <a:spcPts val="0"/>
                        </a:spcBef>
                        <a:spcAft>
                          <a:spcPts val="0"/>
                        </a:spcAft>
                      </a:pPr>
                      <a:r>
                        <a:rPr lang="en-PH" sz="1300">
                          <a:solidFill>
                            <a:schemeClr val="tx1">
                              <a:lumMod val="75000"/>
                              <a:lumOff val="25000"/>
                            </a:schemeClr>
                          </a:solidFill>
                          <a:effectLst/>
                          <a:latin typeface="Supria Sans Cond Light" panose="020B0306030203050203" pitchFamily="34" charset="0"/>
                        </a:rPr>
                        <a:t>Quirangay Camalig Albay</a:t>
                      </a:r>
                      <a:endParaRPr lang="en-PH" sz="130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tc>
                <a:tc>
                  <a:txBody>
                    <a:bodyPr/>
                    <a:lstStyle/>
                    <a:p>
                      <a:pPr marL="0" marR="0" algn="just">
                        <a:spcBef>
                          <a:spcPts val="0"/>
                        </a:spcBef>
                        <a:spcAft>
                          <a:spcPts val="0"/>
                        </a:spcAft>
                      </a:pPr>
                      <a:r>
                        <a:rPr lang="en-PH" sz="1300" dirty="0" err="1">
                          <a:solidFill>
                            <a:schemeClr val="tx1">
                              <a:lumMod val="75000"/>
                              <a:lumOff val="25000"/>
                            </a:schemeClr>
                          </a:solidFill>
                          <a:effectLst/>
                          <a:latin typeface="Supria Sans Cond Light" panose="020B0306030203050203" pitchFamily="34" charset="0"/>
                        </a:rPr>
                        <a:t>Camalig</a:t>
                      </a:r>
                      <a:endParaRPr lang="en-PH" sz="130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tc>
              </a:tr>
              <a:tr h="0">
                <a:tc>
                  <a:txBody>
                    <a:bodyPr/>
                    <a:lstStyle/>
                    <a:p>
                      <a:pPr marL="0" marR="0" algn="just">
                        <a:spcBef>
                          <a:spcPts val="0"/>
                        </a:spcBef>
                        <a:spcAft>
                          <a:spcPts val="0"/>
                        </a:spcAft>
                      </a:pPr>
                      <a:r>
                        <a:rPr lang="en-PH" sz="1300" dirty="0">
                          <a:effectLst/>
                          <a:latin typeface="Supria Sans Cond Light" panose="020B0306030203050203" pitchFamily="34" charset="0"/>
                        </a:rPr>
                        <a:t>"@</a:t>
                      </a:r>
                      <a:r>
                        <a:rPr lang="en-PH" sz="1300" dirty="0" err="1">
                          <a:effectLst/>
                          <a:latin typeface="Supria Sans Cond Light" panose="020B0306030203050203" pitchFamily="34" charset="0"/>
                        </a:rPr>
                        <a:t>DZMMTeleRadyo</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Bubong</a:t>
                      </a:r>
                      <a:r>
                        <a:rPr lang="en-PH" sz="1300" dirty="0">
                          <a:effectLst/>
                          <a:latin typeface="Supria Sans Cond Light" panose="020B0306030203050203" pitchFamily="34" charset="0"/>
                        </a:rPr>
                        <a:t> at </a:t>
                      </a:r>
                      <a:r>
                        <a:rPr lang="en-PH" sz="1300" dirty="0" err="1">
                          <a:effectLst/>
                          <a:latin typeface="Supria Sans Cond Light" panose="020B0306030203050203" pitchFamily="34" charset="0"/>
                        </a:rPr>
                        <a:t>kisame</a:t>
                      </a:r>
                      <a:r>
                        <a:rPr lang="en-PH" sz="1300" dirty="0">
                          <a:effectLst/>
                          <a:latin typeface="Supria Sans Cond Light" panose="020B0306030203050203" pitchFamily="34" charset="0"/>
                        </a:rPr>
                        <a:t> ng </a:t>
                      </a:r>
                      <a:r>
                        <a:rPr lang="en-PH" sz="1300" dirty="0" err="1">
                          <a:effectLst/>
                          <a:latin typeface="Supria Sans Cond Light" panose="020B0306030203050203" pitchFamily="34" charset="0"/>
                        </a:rPr>
                        <a:t>Tacloban</a:t>
                      </a:r>
                      <a:r>
                        <a:rPr lang="en-PH" sz="1300" dirty="0">
                          <a:effectLst/>
                          <a:latin typeface="Supria Sans Cond Light" panose="020B0306030203050203" pitchFamily="34" charset="0"/>
                        </a:rPr>
                        <a:t> Airport, </a:t>
                      </a:r>
                      <a:r>
                        <a:rPr lang="en-PH" sz="1300" dirty="0" err="1">
                          <a:effectLst/>
                          <a:latin typeface="Supria Sans Cond Light" panose="020B0306030203050203" pitchFamily="34" charset="0"/>
                        </a:rPr>
                        <a:t>sinira</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ni</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RubyPH</a:t>
                      </a:r>
                      <a:r>
                        <a:rPr lang="en-PH" sz="1300" dirty="0">
                          <a:effectLst/>
                          <a:latin typeface="Supria Sans Cond Light" panose="020B0306030203050203" pitchFamily="34" charset="0"/>
                        </a:rPr>
                        <a:t> http://t.co/FZHADakW9X http://t.co/0u0ziXbw9e" </a:t>
                      </a:r>
                      <a:r>
                        <a:rPr lang="en-PH" sz="1300" dirty="0" err="1">
                          <a:effectLst/>
                          <a:latin typeface="Supria Sans Cond Light" panose="020B0306030203050203" pitchFamily="34" charset="0"/>
                        </a:rPr>
                        <a:t>grabe</a:t>
                      </a:r>
                      <a:endParaRPr lang="en-PH" sz="13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solidFill>
                      <a:srgbClr val="42B29D"/>
                    </a:solidFill>
                  </a:tcPr>
                </a:tc>
                <a:tc>
                  <a:txBody>
                    <a:bodyPr/>
                    <a:lstStyle/>
                    <a:p>
                      <a:pPr marL="0" marR="0" algn="just">
                        <a:spcBef>
                          <a:spcPts val="0"/>
                        </a:spcBef>
                        <a:spcAft>
                          <a:spcPts val="0"/>
                        </a:spcAft>
                      </a:pPr>
                      <a:r>
                        <a:rPr lang="en-PH" sz="1300">
                          <a:solidFill>
                            <a:schemeClr val="tx1">
                              <a:lumMod val="75000"/>
                              <a:lumOff val="25000"/>
                            </a:schemeClr>
                          </a:solidFill>
                          <a:effectLst/>
                          <a:latin typeface="Supria Sans Cond Light" panose="020B0306030203050203" pitchFamily="34" charset="0"/>
                        </a:rPr>
                        <a:t>Tacloban Airport</a:t>
                      </a:r>
                      <a:endParaRPr lang="en-PH" sz="130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tc>
                <a:tc>
                  <a:txBody>
                    <a:bodyPr/>
                    <a:lstStyle/>
                    <a:p>
                      <a:pPr marL="0" marR="0" algn="just">
                        <a:spcBef>
                          <a:spcPts val="0"/>
                        </a:spcBef>
                        <a:spcAft>
                          <a:spcPts val="0"/>
                        </a:spcAft>
                      </a:pPr>
                      <a:r>
                        <a:rPr lang="en-PH" sz="1300" dirty="0" err="1">
                          <a:solidFill>
                            <a:schemeClr val="tx1">
                              <a:lumMod val="75000"/>
                              <a:lumOff val="25000"/>
                            </a:schemeClr>
                          </a:solidFill>
                          <a:effectLst/>
                          <a:latin typeface="Supria Sans Cond Light" panose="020B0306030203050203" pitchFamily="34" charset="0"/>
                        </a:rPr>
                        <a:t>Tacloban</a:t>
                      </a:r>
                      <a:endParaRPr lang="en-PH" sz="130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tc>
              </a:tr>
              <a:tr h="0">
                <a:tc>
                  <a:txBody>
                    <a:bodyPr/>
                    <a:lstStyle/>
                    <a:p>
                      <a:pPr marL="0" marR="0" algn="just">
                        <a:spcBef>
                          <a:spcPts val="0"/>
                        </a:spcBef>
                        <a:spcAft>
                          <a:spcPts val="0"/>
                        </a:spcAft>
                      </a:pPr>
                      <a:r>
                        <a:rPr lang="en-PH" sz="1300" dirty="0">
                          <a:effectLst/>
                          <a:latin typeface="Supria Sans Cond Light" panose="020B0306030203050203" pitchFamily="34" charset="0"/>
                        </a:rPr>
                        <a:t>district 2,estero </a:t>
                      </a:r>
                      <a:r>
                        <a:rPr lang="en-PH" sz="1300" dirty="0" err="1">
                          <a:effectLst/>
                          <a:latin typeface="Supria Sans Cond Light" panose="020B0306030203050203" pitchFamily="34" charset="0"/>
                        </a:rPr>
                        <a:t>narcisa</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bgy</a:t>
                      </a:r>
                      <a:r>
                        <a:rPr lang="en-PH" sz="1300" dirty="0">
                          <a:effectLst/>
                          <a:latin typeface="Supria Sans Cond Light" panose="020B0306030203050203" pitchFamily="34" charset="0"/>
                        </a:rPr>
                        <a:t>. 259 </a:t>
                      </a:r>
                      <a:r>
                        <a:rPr lang="en-PH" sz="1300" dirty="0" err="1">
                          <a:effectLst/>
                          <a:latin typeface="Supria Sans Cond Light" panose="020B0306030203050203" pitchFamily="34" charset="0"/>
                        </a:rPr>
                        <a:t>tinatayang</a:t>
                      </a:r>
                      <a:r>
                        <a:rPr lang="en-PH" sz="1300" dirty="0">
                          <a:effectLst/>
                          <a:latin typeface="Supria Sans Cond Light" panose="020B0306030203050203" pitchFamily="34" charset="0"/>
                        </a:rPr>
                        <a:t> 150 at 200 n </a:t>
                      </a:r>
                      <a:r>
                        <a:rPr lang="en-PH" sz="1300" dirty="0" err="1">
                          <a:effectLst/>
                          <a:latin typeface="Supria Sans Cond Light" panose="020B0306030203050203" pitchFamily="34" charset="0"/>
                        </a:rPr>
                        <a:t>pmilya</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nman</a:t>
                      </a:r>
                      <a:r>
                        <a:rPr lang="en-PH" sz="1300" dirty="0">
                          <a:effectLst/>
                          <a:latin typeface="Supria Sans Cond Light" panose="020B0306030203050203" pitchFamily="34" charset="0"/>
                        </a:rPr>
                        <a:t> s </a:t>
                      </a:r>
                      <a:r>
                        <a:rPr lang="en-PH" sz="1300" dirty="0" err="1">
                          <a:effectLst/>
                          <a:latin typeface="Supria Sans Cond Light" panose="020B0306030203050203" pitchFamily="34" charset="0"/>
                        </a:rPr>
                        <a:t>estero</a:t>
                      </a:r>
                      <a:r>
                        <a:rPr lang="en-PH" sz="1300" dirty="0">
                          <a:effectLst/>
                          <a:latin typeface="Supria Sans Cond Light" panose="020B0306030203050203" pitchFamily="34" charset="0"/>
                        </a:rPr>
                        <a:t> de </a:t>
                      </a:r>
                      <a:r>
                        <a:rPr lang="en-PH" sz="1300" dirty="0" err="1">
                          <a:effectLst/>
                          <a:latin typeface="Supria Sans Cond Light" panose="020B0306030203050203" pitchFamily="34" charset="0"/>
                        </a:rPr>
                        <a:t>magdalena</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ang</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apektado</a:t>
                      </a:r>
                      <a:r>
                        <a:rPr lang="en-PH" sz="1300" dirty="0">
                          <a:effectLst/>
                          <a:latin typeface="Supria Sans Cond Light" panose="020B0306030203050203" pitchFamily="34" charset="0"/>
                        </a:rPr>
                        <a:t> s </a:t>
                      </a:r>
                      <a:r>
                        <a:rPr lang="en-PH" sz="1300" dirty="0" err="1">
                          <a:effectLst/>
                          <a:latin typeface="Supria Sans Cond Light" panose="020B0306030203050203" pitchFamily="34" charset="0"/>
                        </a:rPr>
                        <a:t>bagyong</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mario</a:t>
                      </a:r>
                      <a:r>
                        <a:rPr lang="en-PH" sz="1300" dirty="0">
                          <a:effectLst/>
                          <a:latin typeface="Supria Sans Cond Light" panose="020B0306030203050203" pitchFamily="34" charset="0"/>
                        </a:rPr>
                        <a:t>.#</a:t>
                      </a:r>
                      <a:r>
                        <a:rPr lang="en-PH" sz="1300" dirty="0" err="1">
                          <a:effectLst/>
                          <a:latin typeface="Supria Sans Cond Light" panose="020B0306030203050203" pitchFamily="34" charset="0"/>
                        </a:rPr>
                        <a:t>MarioPH</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FloodPH</a:t>
                      </a:r>
                      <a:endParaRPr lang="en-PH" sz="13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solidFill>
                      <a:srgbClr val="42B29D"/>
                    </a:solidFill>
                  </a:tcPr>
                </a:tc>
                <a:tc>
                  <a:txBody>
                    <a:bodyPr/>
                    <a:lstStyle/>
                    <a:p>
                      <a:pPr marL="0" marR="0" algn="just">
                        <a:spcBef>
                          <a:spcPts val="0"/>
                        </a:spcBef>
                        <a:spcAft>
                          <a:spcPts val="0"/>
                        </a:spcAft>
                      </a:pPr>
                      <a:r>
                        <a:rPr lang="en-PH" sz="1300">
                          <a:solidFill>
                            <a:schemeClr val="tx1">
                              <a:lumMod val="75000"/>
                              <a:lumOff val="25000"/>
                            </a:schemeClr>
                          </a:solidFill>
                          <a:effectLst/>
                          <a:latin typeface="Supria Sans Cond Light" panose="020B0306030203050203" pitchFamily="34" charset="0"/>
                        </a:rPr>
                        <a:t>district 2 estero narcisa bgy. 259</a:t>
                      </a:r>
                      <a:endParaRPr lang="en-PH" sz="130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tc>
                <a:tc>
                  <a:txBody>
                    <a:bodyPr/>
                    <a:lstStyle/>
                    <a:p>
                      <a:pPr marL="0" marR="0" algn="just">
                        <a:spcBef>
                          <a:spcPts val="0"/>
                        </a:spcBef>
                        <a:spcAft>
                          <a:spcPts val="0"/>
                        </a:spcAft>
                      </a:pPr>
                      <a:r>
                        <a:rPr lang="en-PH" sz="1300" dirty="0">
                          <a:solidFill>
                            <a:schemeClr val="tx1">
                              <a:lumMod val="75000"/>
                              <a:lumOff val="25000"/>
                            </a:schemeClr>
                          </a:solidFill>
                          <a:effectLst/>
                          <a:latin typeface="Supria Sans Cond Light" panose="020B0306030203050203" pitchFamily="34" charset="0"/>
                        </a:rPr>
                        <a:t>&lt;none&gt;</a:t>
                      </a:r>
                      <a:endParaRPr lang="en-PH" sz="130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tc>
              </a:tr>
              <a:tr h="0">
                <a:tc>
                  <a:txBody>
                    <a:bodyPr/>
                    <a:lstStyle/>
                    <a:p>
                      <a:pPr marL="0" marR="0" algn="just">
                        <a:spcBef>
                          <a:spcPts val="0"/>
                        </a:spcBef>
                        <a:spcAft>
                          <a:spcPts val="0"/>
                        </a:spcAft>
                      </a:pPr>
                      <a:r>
                        <a:rPr lang="en-PH" sz="1300" dirty="0">
                          <a:effectLst/>
                          <a:latin typeface="Supria Sans Cond Light" panose="020B0306030203050203" pitchFamily="34" charset="0"/>
                        </a:rPr>
                        <a:t>RT @</a:t>
                      </a:r>
                      <a:r>
                        <a:rPr lang="en-PH" sz="1300" dirty="0" err="1">
                          <a:effectLst/>
                          <a:latin typeface="Supria Sans Cond Light" panose="020B0306030203050203" pitchFamily="34" charset="0"/>
                        </a:rPr>
                        <a:t>DZMMTeleRadyo</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Tulay</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sa</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CamNorte</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nawasak</a:t>
                      </a:r>
                      <a:r>
                        <a:rPr lang="en-PH" sz="1300" dirty="0">
                          <a:effectLst/>
                          <a:latin typeface="Supria Sans Cond Light" panose="020B0306030203050203" pitchFamily="34" charset="0"/>
                        </a:rPr>
                        <a:t> ng </a:t>
                      </a:r>
                      <a:r>
                        <a:rPr lang="en-PH" sz="1300" dirty="0" err="1">
                          <a:effectLst/>
                          <a:latin typeface="Supria Sans Cond Light" panose="020B0306030203050203" pitchFamily="34" charset="0"/>
                        </a:rPr>
                        <a:t>baha</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Quirino</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Hiway</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ang</a:t>
                      </a:r>
                      <a:r>
                        <a:rPr lang="en-PH" sz="1300" dirty="0">
                          <a:effectLst/>
                          <a:latin typeface="Supria Sans Cond Light" panose="020B0306030203050203" pitchFamily="34" charset="0"/>
                        </a:rPr>
                        <a:t> </a:t>
                      </a:r>
                      <a:r>
                        <a:rPr lang="en-PH" sz="1300" dirty="0" err="1">
                          <a:effectLst/>
                          <a:latin typeface="Supria Sans Cond Light" panose="020B0306030203050203" pitchFamily="34" charset="0"/>
                        </a:rPr>
                        <a:t>daan</a:t>
                      </a:r>
                      <a:r>
                        <a:rPr lang="en-PH" sz="1300" dirty="0">
                          <a:effectLst/>
                          <a:latin typeface="Supria Sans Cond Light" panose="020B0306030203050203" pitchFamily="34" charset="0"/>
                        </a:rPr>
                        <a:t> pa-</a:t>
                      </a:r>
                      <a:r>
                        <a:rPr lang="en-PH" sz="1300" dirty="0" err="1">
                          <a:effectLst/>
                          <a:latin typeface="Supria Sans Cond Light" panose="020B0306030203050203" pitchFamily="34" charset="0"/>
                        </a:rPr>
                        <a:t>Daet</a:t>
                      </a:r>
                      <a:r>
                        <a:rPr lang="en-PH" sz="1300" dirty="0">
                          <a:effectLst/>
                          <a:latin typeface="Supria Sans Cond Light" panose="020B0306030203050203" pitchFamily="34" charset="0"/>
                        </a:rPr>
                        <a:t> (Photo from @PRO5React) http://t.co/l9AopM1Zmy </a:t>
                      </a:r>
                      <a:r>
                        <a:rPr lang="en-PH" sz="1300" dirty="0" err="1">
                          <a:effectLst/>
                          <a:latin typeface="Supria Sans Cond Light" panose="020B0306030203050203" pitchFamily="34" charset="0"/>
                        </a:rPr>
                        <a:t>httpÅ</a:t>
                      </a:r>
                      <a:r>
                        <a:rPr lang="en-PH" sz="1300" dirty="0">
                          <a:effectLst/>
                          <a:latin typeface="Supria Sans Cond Light" panose="020B0306030203050203" pitchFamily="34" charset="0"/>
                        </a:rPr>
                        <a:t> â€‿_</a:t>
                      </a:r>
                      <a:endParaRPr lang="en-PH" sz="13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solidFill>
                      <a:srgbClr val="42B29D"/>
                    </a:solidFill>
                  </a:tcPr>
                </a:tc>
                <a:tc>
                  <a:txBody>
                    <a:bodyPr/>
                    <a:lstStyle/>
                    <a:p>
                      <a:pPr marL="0" marR="0" algn="just">
                        <a:spcBef>
                          <a:spcPts val="0"/>
                        </a:spcBef>
                        <a:spcAft>
                          <a:spcPts val="0"/>
                        </a:spcAft>
                      </a:pPr>
                      <a:r>
                        <a:rPr lang="en-PH" sz="1300">
                          <a:solidFill>
                            <a:schemeClr val="tx1">
                              <a:lumMod val="75000"/>
                              <a:lumOff val="25000"/>
                            </a:schemeClr>
                          </a:solidFill>
                          <a:effectLst/>
                          <a:latin typeface="Supria Sans Cond Light" panose="020B0306030203050203" pitchFamily="34" charset="0"/>
                        </a:rPr>
                        <a:t>CamNorte</a:t>
                      </a:r>
                      <a:endParaRPr lang="en-PH" sz="130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tc>
                <a:tc>
                  <a:txBody>
                    <a:bodyPr/>
                    <a:lstStyle/>
                    <a:p>
                      <a:pPr marL="0" marR="0" algn="just">
                        <a:spcBef>
                          <a:spcPts val="0"/>
                        </a:spcBef>
                        <a:spcAft>
                          <a:spcPts val="0"/>
                        </a:spcAft>
                      </a:pPr>
                      <a:r>
                        <a:rPr lang="en-PH" sz="1300" dirty="0">
                          <a:solidFill>
                            <a:schemeClr val="tx1">
                              <a:lumMod val="75000"/>
                              <a:lumOff val="25000"/>
                            </a:schemeClr>
                          </a:solidFill>
                          <a:effectLst/>
                          <a:latin typeface="Supria Sans Cond Light" panose="020B0306030203050203" pitchFamily="34" charset="0"/>
                        </a:rPr>
                        <a:t>&lt;none&gt;</a:t>
                      </a:r>
                      <a:endParaRPr lang="en-PH" sz="130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tc>
              </a:tr>
            </a:tbl>
          </a:graphicData>
        </a:graphic>
      </p:graphicFrame>
    </p:spTree>
    <p:extLst>
      <p:ext uri="{BB962C8B-B14F-4D97-AF65-F5344CB8AC3E}">
        <p14:creationId xmlns:p14="http://schemas.microsoft.com/office/powerpoint/2010/main" val="10094057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42B2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Results and Observations</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Evaluation of Information Extraction – CD (Object Name)</a:t>
            </a:r>
            <a:endParaRPr lang="en-PH" sz="3600" dirty="0">
              <a:latin typeface="Supria Sans Cond Bold" panose="020B080603020305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08631065"/>
              </p:ext>
            </p:extLst>
          </p:nvPr>
        </p:nvGraphicFramePr>
        <p:xfrm>
          <a:off x="824752" y="1622844"/>
          <a:ext cx="6033248" cy="1604448"/>
        </p:xfrm>
        <a:graphic>
          <a:graphicData uri="http://schemas.openxmlformats.org/drawingml/2006/table">
            <a:tbl>
              <a:tblPr firstRow="1" firstCol="1" bandRow="1">
                <a:tableStyleId>{5C22544A-7EE6-4342-B048-85BDC9FD1C3A}</a:tableStyleId>
              </a:tblPr>
              <a:tblGrid>
                <a:gridCol w="1508312"/>
                <a:gridCol w="1508312"/>
                <a:gridCol w="1508312"/>
                <a:gridCol w="1508312"/>
              </a:tblGrid>
              <a:tr h="534816">
                <a:tc gridSpan="4">
                  <a:txBody>
                    <a:bodyPr/>
                    <a:lstStyle/>
                    <a:p>
                      <a:pPr marL="0" marR="0" algn="ctr">
                        <a:spcBef>
                          <a:spcPts val="0"/>
                        </a:spcBef>
                        <a:spcAft>
                          <a:spcPts val="0"/>
                        </a:spcAft>
                      </a:pPr>
                      <a:r>
                        <a:rPr lang="en-PH" sz="1800" b="1" dirty="0" smtClean="0">
                          <a:effectLst/>
                          <a:latin typeface="Supria Sans Cond Light" panose="020B0306030203050203" pitchFamily="34" charset="0"/>
                        </a:rPr>
                        <a:t>Ruby</a:t>
                      </a:r>
                      <a:endParaRPr lang="en-PH" sz="1800" b="1"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hMerge="1">
                  <a:txBody>
                    <a:bodyPr/>
                    <a:lstStyle/>
                    <a:p>
                      <a:endParaRPr lang="en-PH"/>
                    </a:p>
                  </a:txBody>
                  <a:tcPr/>
                </a:tc>
                <a:tc hMerge="1">
                  <a:txBody>
                    <a:bodyPr/>
                    <a:lstStyle/>
                    <a:p>
                      <a:endParaRPr lang="en-PH"/>
                    </a:p>
                  </a:txBody>
                  <a:tcPr/>
                </a:tc>
                <a:tc hMerge="1">
                  <a:txBody>
                    <a:bodyPr/>
                    <a:lstStyle/>
                    <a:p>
                      <a:endParaRPr lang="en-PH"/>
                    </a:p>
                  </a:txBody>
                  <a:tcPr/>
                </a:tc>
              </a:tr>
              <a:tr h="534816">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Correct</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Spurious</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Partial</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Missing</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r>
              <a:tr h="534816">
                <a:tc>
                  <a:txBody>
                    <a:bodyPr/>
                    <a:lstStyle/>
                    <a:p>
                      <a:pPr marL="0" marR="0" algn="ctr">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rPr>
                        <a:t>131</a:t>
                      </a:r>
                    </a:p>
                  </a:txBody>
                  <a:tcPr marL="66675" marR="66675" marT="66675" marB="66675" anchor="ctr">
                    <a:solidFill>
                      <a:srgbClr val="EAEFF7"/>
                    </a:solidFill>
                  </a:tcPr>
                </a:tc>
                <a:tc>
                  <a:txBody>
                    <a:bodyPr/>
                    <a:lstStyle/>
                    <a:p>
                      <a:pPr marL="0" marR="0" algn="ctr">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rPr>
                        <a:t>99</a:t>
                      </a:r>
                    </a:p>
                  </a:txBody>
                  <a:tcPr marL="66675" marR="66675" marT="66675" marB="66675" anchor="ctr">
                    <a:solidFill>
                      <a:srgbClr val="EAEFF7"/>
                    </a:solidFill>
                  </a:tcPr>
                </a:tc>
                <a:tc>
                  <a:txBody>
                    <a:bodyPr/>
                    <a:lstStyle/>
                    <a:p>
                      <a:pPr marL="0" marR="0" algn="ctr">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rPr>
                        <a:t>1</a:t>
                      </a:r>
                    </a:p>
                  </a:txBody>
                  <a:tcPr marL="66675" marR="66675" marT="66675" marB="66675" anchor="ctr"/>
                </a:tc>
                <a:tc>
                  <a:txBody>
                    <a:bodyPr/>
                    <a:lstStyle/>
                    <a:p>
                      <a:pPr marL="0" marR="0" algn="ctr">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rPr>
                        <a:t>215</a:t>
                      </a:r>
                    </a:p>
                  </a:txBody>
                  <a:tcPr marL="66675" marR="66675" marT="66675" marB="66675"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664678690"/>
              </p:ext>
            </p:extLst>
          </p:nvPr>
        </p:nvGraphicFramePr>
        <p:xfrm>
          <a:off x="825515" y="3308209"/>
          <a:ext cx="6033248" cy="1604448"/>
        </p:xfrm>
        <a:graphic>
          <a:graphicData uri="http://schemas.openxmlformats.org/drawingml/2006/table">
            <a:tbl>
              <a:tblPr firstRow="1" firstCol="1" bandRow="1">
                <a:tableStyleId>{5C22544A-7EE6-4342-B048-85BDC9FD1C3A}</a:tableStyleId>
              </a:tblPr>
              <a:tblGrid>
                <a:gridCol w="1508312"/>
                <a:gridCol w="1508312"/>
                <a:gridCol w="1508312"/>
                <a:gridCol w="1508312"/>
              </a:tblGrid>
              <a:tr h="534816">
                <a:tc gridSpan="4">
                  <a:txBody>
                    <a:bodyPr/>
                    <a:lstStyle/>
                    <a:p>
                      <a:pPr marL="0" marR="0" algn="ctr">
                        <a:spcBef>
                          <a:spcPts val="0"/>
                        </a:spcBef>
                        <a:spcAft>
                          <a:spcPts val="0"/>
                        </a:spcAft>
                      </a:pPr>
                      <a:r>
                        <a:rPr lang="en-PH" sz="1800" dirty="0" smtClean="0">
                          <a:effectLst/>
                          <a:latin typeface="Supria Sans Cond Light" panose="020B0306030203050203" pitchFamily="34" charset="0"/>
                        </a:rPr>
                        <a:t>Mario</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hMerge="1">
                  <a:txBody>
                    <a:bodyPr/>
                    <a:lstStyle/>
                    <a:p>
                      <a:endParaRPr lang="en-PH"/>
                    </a:p>
                  </a:txBody>
                  <a:tcPr/>
                </a:tc>
                <a:tc hMerge="1">
                  <a:txBody>
                    <a:bodyPr/>
                    <a:lstStyle/>
                    <a:p>
                      <a:endParaRPr lang="en-PH"/>
                    </a:p>
                  </a:txBody>
                  <a:tcPr/>
                </a:tc>
                <a:tc hMerge="1">
                  <a:txBody>
                    <a:bodyPr/>
                    <a:lstStyle/>
                    <a:p>
                      <a:endParaRPr lang="en-PH"/>
                    </a:p>
                  </a:txBody>
                  <a:tcPr/>
                </a:tc>
              </a:tr>
              <a:tr h="534816">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Correct</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Spurious</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Partial</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Missing</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r>
              <a:tr h="534816">
                <a:tc>
                  <a:txBody>
                    <a:bodyPr/>
                    <a:lstStyle/>
                    <a:p>
                      <a:pPr marL="0" marR="0" algn="ctr">
                        <a:spcBef>
                          <a:spcPts val="0"/>
                        </a:spcBef>
                        <a:spcAft>
                          <a:spcPts val="0"/>
                        </a:spcAft>
                      </a:pPr>
                      <a:r>
                        <a:rPr lang="en-PH" sz="1800" dirty="0">
                          <a:solidFill>
                            <a:schemeClr val="tx1">
                              <a:lumMod val="75000"/>
                              <a:lumOff val="25000"/>
                            </a:schemeClr>
                          </a:solidFill>
                          <a:effectLst/>
                          <a:latin typeface="Supria Sans Cond Light" panose="020B0306030203050203" pitchFamily="34" charset="0"/>
                          <a:ea typeface="Calibri" panose="020F0502020204030204" pitchFamily="34" charset="0"/>
                        </a:rPr>
                        <a:t>0</a:t>
                      </a:r>
                    </a:p>
                  </a:txBody>
                  <a:tcPr marL="66675" marR="66675" marT="66675" marB="66675" anchor="ctr">
                    <a:solidFill>
                      <a:srgbClr val="EAEFF7"/>
                    </a:solidFill>
                  </a:tcPr>
                </a:tc>
                <a:tc>
                  <a:txBody>
                    <a:bodyPr/>
                    <a:lstStyle/>
                    <a:p>
                      <a:pPr marL="0" marR="0" algn="ctr">
                        <a:spcBef>
                          <a:spcPts val="0"/>
                        </a:spcBef>
                        <a:spcAft>
                          <a:spcPts val="0"/>
                        </a:spcAft>
                      </a:pPr>
                      <a:r>
                        <a:rPr lang="en-PH" sz="1800" dirty="0">
                          <a:solidFill>
                            <a:schemeClr val="tx1">
                              <a:lumMod val="75000"/>
                              <a:lumOff val="25000"/>
                            </a:schemeClr>
                          </a:solidFill>
                          <a:effectLst/>
                          <a:latin typeface="Supria Sans Cond Light" panose="020B0306030203050203" pitchFamily="34" charset="0"/>
                          <a:ea typeface="Calibri" panose="020F0502020204030204" pitchFamily="34" charset="0"/>
                        </a:rPr>
                        <a:t>1</a:t>
                      </a:r>
                    </a:p>
                  </a:txBody>
                  <a:tcPr marL="66675" marR="66675" marT="66675" marB="66675" anchor="ctr">
                    <a:solidFill>
                      <a:srgbClr val="EAEFF7"/>
                    </a:solidFill>
                  </a:tcPr>
                </a:tc>
                <a:tc>
                  <a:txBody>
                    <a:bodyPr/>
                    <a:lstStyle/>
                    <a:p>
                      <a:pPr marL="0" marR="0" algn="ctr">
                        <a:spcBef>
                          <a:spcPts val="0"/>
                        </a:spcBef>
                        <a:spcAft>
                          <a:spcPts val="0"/>
                        </a:spcAft>
                      </a:pPr>
                      <a:r>
                        <a:rPr lang="en-PH" sz="1800" dirty="0">
                          <a:solidFill>
                            <a:schemeClr val="tx1">
                              <a:lumMod val="75000"/>
                              <a:lumOff val="25000"/>
                            </a:schemeClr>
                          </a:solidFill>
                          <a:effectLst/>
                          <a:latin typeface="Supria Sans Cond Light" panose="020B0306030203050203" pitchFamily="34" charset="0"/>
                          <a:ea typeface="Calibri" panose="020F0502020204030204" pitchFamily="34" charset="0"/>
                        </a:rPr>
                        <a:t>18</a:t>
                      </a:r>
                    </a:p>
                  </a:txBody>
                  <a:tcPr marL="66675" marR="66675" marT="66675" marB="66675" anchor="ctr"/>
                </a:tc>
                <a:tc>
                  <a:txBody>
                    <a:bodyPr/>
                    <a:lstStyle/>
                    <a:p>
                      <a:pPr marL="0" marR="0" algn="ctr">
                        <a:spcBef>
                          <a:spcPts val="0"/>
                        </a:spcBef>
                        <a:spcAft>
                          <a:spcPts val="0"/>
                        </a:spcAft>
                      </a:pPr>
                      <a:r>
                        <a:rPr lang="en-PH" sz="1800" dirty="0">
                          <a:solidFill>
                            <a:schemeClr val="tx1">
                              <a:lumMod val="75000"/>
                              <a:lumOff val="25000"/>
                            </a:schemeClr>
                          </a:solidFill>
                          <a:effectLst/>
                          <a:latin typeface="Supria Sans Cond Light" panose="020B0306030203050203" pitchFamily="34" charset="0"/>
                          <a:ea typeface="Calibri" panose="020F0502020204030204" pitchFamily="34" charset="0"/>
                        </a:rPr>
                        <a:t>62</a:t>
                      </a:r>
                    </a:p>
                  </a:txBody>
                  <a:tcPr marL="66675" marR="66675" marT="66675" marB="66675"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17707142"/>
              </p:ext>
            </p:extLst>
          </p:nvPr>
        </p:nvGraphicFramePr>
        <p:xfrm>
          <a:off x="6943165" y="1636290"/>
          <a:ext cx="4285130" cy="1577556"/>
        </p:xfrm>
        <a:graphic>
          <a:graphicData uri="http://schemas.openxmlformats.org/drawingml/2006/table">
            <a:tbl>
              <a:tblPr firstRow="1" firstCol="1" bandRow="1">
                <a:tableStyleId>{5C22544A-7EE6-4342-B048-85BDC9FD1C3A}</a:tableStyleId>
              </a:tblPr>
              <a:tblGrid>
                <a:gridCol w="2142565"/>
                <a:gridCol w="2142565"/>
              </a:tblGrid>
              <a:tr h="525852">
                <a:tc>
                  <a:txBody>
                    <a:bodyPr/>
                    <a:lstStyle/>
                    <a:p>
                      <a:pPr marL="0" marR="0" algn="l">
                        <a:spcBef>
                          <a:spcPts val="0"/>
                        </a:spcBef>
                        <a:spcAft>
                          <a:spcPts val="0"/>
                        </a:spcAft>
                      </a:pPr>
                      <a:r>
                        <a:rPr lang="en-PH" sz="1800" dirty="0">
                          <a:effectLst/>
                          <a:latin typeface="Supria Sans Cond Light" panose="020B0306030203050203" pitchFamily="34" charset="0"/>
                        </a:rPr>
                        <a:t>Precision</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just">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rPr>
                        <a:t>0.5693</a:t>
                      </a:r>
                    </a:p>
                  </a:txBody>
                  <a:tcPr marL="66675" marR="66675" marT="66675" marB="66675" anchor="ctr">
                    <a:solidFill>
                      <a:srgbClr val="EAEFF7"/>
                    </a:solidFill>
                  </a:tcPr>
                </a:tc>
              </a:tr>
              <a:tr h="525852">
                <a:tc>
                  <a:txBody>
                    <a:bodyPr/>
                    <a:lstStyle/>
                    <a:p>
                      <a:pPr marL="0" marR="0" algn="l">
                        <a:spcBef>
                          <a:spcPts val="0"/>
                        </a:spcBef>
                        <a:spcAft>
                          <a:spcPts val="0"/>
                        </a:spcAft>
                      </a:pPr>
                      <a:r>
                        <a:rPr lang="en-PH" sz="1800" dirty="0">
                          <a:effectLst/>
                          <a:latin typeface="Supria Sans Cond Light" panose="020B0306030203050203" pitchFamily="34" charset="0"/>
                        </a:rPr>
                        <a:t>Recall</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just">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rPr>
                        <a:t>0.3790</a:t>
                      </a:r>
                    </a:p>
                  </a:txBody>
                  <a:tcPr marL="66675" marR="66675" marT="66675" marB="66675" anchor="ctr">
                    <a:solidFill>
                      <a:srgbClr val="EAEFF7"/>
                    </a:solidFill>
                  </a:tcPr>
                </a:tc>
              </a:tr>
              <a:tr h="525852">
                <a:tc>
                  <a:txBody>
                    <a:bodyPr/>
                    <a:lstStyle/>
                    <a:p>
                      <a:pPr marL="0" marR="0" algn="l">
                        <a:spcBef>
                          <a:spcPts val="0"/>
                        </a:spcBef>
                        <a:spcAft>
                          <a:spcPts val="0"/>
                        </a:spcAft>
                      </a:pPr>
                      <a:r>
                        <a:rPr lang="en-PH" sz="1800" dirty="0">
                          <a:effectLst/>
                          <a:latin typeface="Supria Sans Cond Light" panose="020B0306030203050203" pitchFamily="34" charset="0"/>
                        </a:rPr>
                        <a:t>F-measure</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just">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rPr>
                        <a:t>0.4550</a:t>
                      </a:r>
                    </a:p>
                  </a:txBody>
                  <a:tcPr marL="66675" marR="66675" marT="66675" marB="66675" anchor="ctr">
                    <a:solidFill>
                      <a:srgbClr val="EAEFF7"/>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01106887"/>
              </p:ext>
            </p:extLst>
          </p:nvPr>
        </p:nvGraphicFramePr>
        <p:xfrm>
          <a:off x="6947647" y="3308207"/>
          <a:ext cx="4285130" cy="1577556"/>
        </p:xfrm>
        <a:graphic>
          <a:graphicData uri="http://schemas.openxmlformats.org/drawingml/2006/table">
            <a:tbl>
              <a:tblPr firstRow="1" firstCol="1" bandRow="1">
                <a:tableStyleId>{5C22544A-7EE6-4342-B048-85BDC9FD1C3A}</a:tableStyleId>
              </a:tblPr>
              <a:tblGrid>
                <a:gridCol w="2142565"/>
                <a:gridCol w="2142565"/>
              </a:tblGrid>
              <a:tr h="525852">
                <a:tc>
                  <a:txBody>
                    <a:bodyPr/>
                    <a:lstStyle/>
                    <a:p>
                      <a:pPr marL="0" marR="0" algn="l">
                        <a:spcBef>
                          <a:spcPts val="0"/>
                        </a:spcBef>
                        <a:spcAft>
                          <a:spcPts val="0"/>
                        </a:spcAft>
                      </a:pPr>
                      <a:r>
                        <a:rPr lang="en-PH" sz="1800" dirty="0">
                          <a:effectLst/>
                          <a:latin typeface="Supria Sans Cond Light" panose="020B0306030203050203" pitchFamily="34" charset="0"/>
                        </a:rPr>
                        <a:t>Precision</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just">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rPr>
                        <a:t>0.4737</a:t>
                      </a:r>
                    </a:p>
                  </a:txBody>
                  <a:tcPr marL="66675" marR="66675" marT="66675" marB="66675" anchor="ctr">
                    <a:solidFill>
                      <a:srgbClr val="EAEFF7"/>
                    </a:solidFill>
                  </a:tcPr>
                </a:tc>
              </a:tr>
              <a:tr h="525852">
                <a:tc>
                  <a:txBody>
                    <a:bodyPr/>
                    <a:lstStyle/>
                    <a:p>
                      <a:pPr marL="0" marR="0" algn="l">
                        <a:spcBef>
                          <a:spcPts val="0"/>
                        </a:spcBef>
                        <a:spcAft>
                          <a:spcPts val="0"/>
                        </a:spcAft>
                      </a:pPr>
                      <a:r>
                        <a:rPr lang="en-PH" sz="1800" dirty="0">
                          <a:effectLst/>
                          <a:latin typeface="Supria Sans Cond Light" panose="020B0306030203050203" pitchFamily="34" charset="0"/>
                        </a:rPr>
                        <a:t>Recall</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just">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rPr>
                        <a:t>0.1125</a:t>
                      </a:r>
                    </a:p>
                  </a:txBody>
                  <a:tcPr marL="66675" marR="66675" marT="66675" marB="66675" anchor="ctr">
                    <a:solidFill>
                      <a:srgbClr val="EAEFF7"/>
                    </a:solidFill>
                  </a:tcPr>
                </a:tc>
              </a:tr>
              <a:tr h="525852">
                <a:tc>
                  <a:txBody>
                    <a:bodyPr/>
                    <a:lstStyle/>
                    <a:p>
                      <a:pPr marL="0" marR="0" algn="l">
                        <a:spcBef>
                          <a:spcPts val="0"/>
                        </a:spcBef>
                        <a:spcAft>
                          <a:spcPts val="0"/>
                        </a:spcAft>
                      </a:pPr>
                      <a:r>
                        <a:rPr lang="en-PH" sz="1800" dirty="0">
                          <a:effectLst/>
                          <a:latin typeface="Supria Sans Cond Light" panose="020B0306030203050203" pitchFamily="34" charset="0"/>
                        </a:rPr>
                        <a:t>F-measure</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just">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rPr>
                        <a:t>0.1818</a:t>
                      </a:r>
                    </a:p>
                  </a:txBody>
                  <a:tcPr marL="66675" marR="66675" marT="66675" marB="66675" anchor="ctr">
                    <a:solidFill>
                      <a:srgbClr val="EAEFF7"/>
                    </a:solidFill>
                  </a:tcPr>
                </a:tc>
              </a:tr>
            </a:tbl>
          </a:graphicData>
        </a:graphic>
      </p:graphicFrame>
    </p:spTree>
    <p:extLst>
      <p:ext uri="{BB962C8B-B14F-4D97-AF65-F5344CB8AC3E}">
        <p14:creationId xmlns:p14="http://schemas.microsoft.com/office/powerpoint/2010/main" val="1967093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42B2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Results and Observations</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Evaluation of Information Extraction – CD (Object Name)</a:t>
            </a:r>
            <a:endParaRPr lang="en-PH" sz="3600" dirty="0">
              <a:latin typeface="Supria Sans Cond Bold" panose="020B08060302030502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20127556"/>
              </p:ext>
            </p:extLst>
          </p:nvPr>
        </p:nvGraphicFramePr>
        <p:xfrm>
          <a:off x="603504" y="1637570"/>
          <a:ext cx="10991088" cy="2861279"/>
        </p:xfrm>
        <a:graphic>
          <a:graphicData uri="http://schemas.openxmlformats.org/drawingml/2006/table">
            <a:tbl>
              <a:tblPr firstRow="1" firstCol="1" bandRow="1">
                <a:tableStyleId>{5C22544A-7EE6-4342-B048-85BDC9FD1C3A}</a:tableStyleId>
              </a:tblPr>
              <a:tblGrid>
                <a:gridCol w="5718316"/>
                <a:gridCol w="2636386"/>
                <a:gridCol w="2636386"/>
              </a:tblGrid>
              <a:tr h="442817">
                <a:tc>
                  <a:txBody>
                    <a:bodyPr/>
                    <a:lstStyle/>
                    <a:p>
                      <a:pPr marL="0" marR="0" algn="ctr">
                        <a:spcBef>
                          <a:spcPts val="0"/>
                        </a:spcBef>
                        <a:spcAft>
                          <a:spcPts val="0"/>
                        </a:spcAft>
                      </a:pPr>
                      <a:r>
                        <a:rPr lang="en-PH" sz="1400" b="1" dirty="0">
                          <a:effectLst/>
                          <a:latin typeface="Supria Sans Cond Light" panose="020B0306030203050203" pitchFamily="34" charset="0"/>
                        </a:rPr>
                        <a:t>Tweet</a:t>
                      </a:r>
                      <a:endParaRPr lang="en-PH" sz="1400" b="1"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400" b="1" dirty="0">
                          <a:effectLst/>
                          <a:latin typeface="Supria Sans Cond Light" panose="020B0306030203050203" pitchFamily="34" charset="0"/>
                        </a:rPr>
                        <a:t>Actual</a:t>
                      </a:r>
                      <a:endParaRPr lang="en-PH" sz="1400" b="1"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400" b="1" dirty="0">
                          <a:effectLst/>
                          <a:latin typeface="Supria Sans Cond Light" panose="020B0306030203050203" pitchFamily="34" charset="0"/>
                        </a:rPr>
                        <a:t>Extracted</a:t>
                      </a:r>
                      <a:endParaRPr lang="en-PH" sz="1400" b="1"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r>
              <a:tr h="715320">
                <a:tc>
                  <a:txBody>
                    <a:bodyPr/>
                    <a:lstStyle/>
                    <a:p>
                      <a:pPr marL="0" marR="0" algn="just">
                        <a:spcBef>
                          <a:spcPts val="0"/>
                        </a:spcBef>
                        <a:spcAft>
                          <a:spcPts val="0"/>
                        </a:spcAft>
                      </a:pPr>
                      <a:r>
                        <a:rPr lang="en-PH" sz="1800" b="0" dirty="0">
                          <a:effectLst/>
                          <a:latin typeface="Supria Sans Cond Light" panose="020B0306030203050203" pitchFamily="34" charset="0"/>
                        </a:rPr>
                        <a:t>RT  @News5AKSYON: #</a:t>
                      </a:r>
                      <a:r>
                        <a:rPr lang="en-PH" sz="1800" b="0" dirty="0" err="1">
                          <a:effectLst/>
                          <a:latin typeface="Supria Sans Cond Light" panose="020B0306030203050203" pitchFamily="34" charset="0"/>
                        </a:rPr>
                        <a:t>AksyonSaHagupit</a:t>
                      </a:r>
                      <a:r>
                        <a:rPr lang="en-PH" sz="1800" b="0" dirty="0">
                          <a:effectLst/>
                          <a:latin typeface="Supria Sans Cond Light" panose="020B0306030203050203" pitchFamily="34" charset="0"/>
                        </a:rPr>
                        <a:t>: 10 </a:t>
                      </a:r>
                      <a:r>
                        <a:rPr lang="en-PH" sz="1800" b="0" dirty="0" err="1">
                          <a:effectLst/>
                          <a:latin typeface="Supria Sans Cond Light" panose="020B0306030203050203" pitchFamily="34" charset="0"/>
                        </a:rPr>
                        <a:t>bahay</a:t>
                      </a:r>
                      <a:r>
                        <a:rPr lang="en-PH" sz="1800" b="0" dirty="0">
                          <a:effectLst/>
                          <a:latin typeface="Supria Sans Cond Light" panose="020B0306030203050203" pitchFamily="34" charset="0"/>
                        </a:rPr>
                        <a:t> </a:t>
                      </a:r>
                      <a:r>
                        <a:rPr lang="en-PH" sz="1800" b="0" dirty="0" err="1">
                          <a:effectLst/>
                          <a:latin typeface="Supria Sans Cond Light" panose="020B0306030203050203" pitchFamily="34" charset="0"/>
                        </a:rPr>
                        <a:t>sa</a:t>
                      </a:r>
                      <a:r>
                        <a:rPr lang="en-PH" sz="1800" b="0" dirty="0">
                          <a:effectLst/>
                          <a:latin typeface="Supria Sans Cond Light" panose="020B0306030203050203" pitchFamily="34" charset="0"/>
                        </a:rPr>
                        <a:t> </a:t>
                      </a:r>
                      <a:r>
                        <a:rPr lang="en-PH" sz="1800" b="0" dirty="0" err="1">
                          <a:effectLst/>
                          <a:latin typeface="Supria Sans Cond Light" panose="020B0306030203050203" pitchFamily="34" charset="0"/>
                        </a:rPr>
                        <a:t>dalampasigan</a:t>
                      </a:r>
                      <a:r>
                        <a:rPr lang="en-PH" sz="1800" b="0" dirty="0">
                          <a:effectLst/>
                          <a:latin typeface="Supria Sans Cond Light" panose="020B0306030203050203" pitchFamily="34" charset="0"/>
                        </a:rPr>
                        <a:t> ng </a:t>
                      </a:r>
                      <a:r>
                        <a:rPr lang="en-PH" sz="1800" b="0" dirty="0" err="1">
                          <a:effectLst/>
                          <a:latin typeface="Supria Sans Cond Light" panose="020B0306030203050203" pitchFamily="34" charset="0"/>
                        </a:rPr>
                        <a:t>Albay</a:t>
                      </a:r>
                      <a:r>
                        <a:rPr lang="en-PH" sz="1800" b="0" dirty="0">
                          <a:effectLst/>
                          <a:latin typeface="Supria Sans Cond Light" panose="020B0306030203050203" pitchFamily="34" charset="0"/>
                        </a:rPr>
                        <a:t>, </a:t>
                      </a:r>
                      <a:r>
                        <a:rPr lang="en-PH" sz="1800" b="0" dirty="0" err="1">
                          <a:effectLst/>
                          <a:latin typeface="Supria Sans Cond Light" panose="020B0306030203050203" pitchFamily="34" charset="0"/>
                        </a:rPr>
                        <a:t>tinangay</a:t>
                      </a:r>
                      <a:r>
                        <a:rPr lang="en-PH" sz="1800" b="0" dirty="0">
                          <a:effectLst/>
                          <a:latin typeface="Supria Sans Cond Light" panose="020B0306030203050203" pitchFamily="34" charset="0"/>
                        </a:rPr>
                        <a:t> ng </a:t>
                      </a:r>
                      <a:r>
                        <a:rPr lang="en-PH" sz="1800" b="0" dirty="0" err="1">
                          <a:effectLst/>
                          <a:latin typeface="Supria Sans Cond Light" panose="020B0306030203050203" pitchFamily="34" charset="0"/>
                        </a:rPr>
                        <a:t>malakas</a:t>
                      </a:r>
                      <a:r>
                        <a:rPr lang="en-PH" sz="1800" b="0" dirty="0">
                          <a:effectLst/>
                          <a:latin typeface="Supria Sans Cond Light" panose="020B0306030203050203" pitchFamily="34" charset="0"/>
                        </a:rPr>
                        <a:t> </a:t>
                      </a:r>
                      <a:r>
                        <a:rPr lang="en-PH" sz="1800" b="0" dirty="0" err="1">
                          <a:effectLst/>
                          <a:latin typeface="Supria Sans Cond Light" panose="020B0306030203050203" pitchFamily="34" charset="0"/>
                        </a:rPr>
                        <a:t>na</a:t>
                      </a:r>
                      <a:r>
                        <a:rPr lang="en-PH" sz="1800" b="0" dirty="0">
                          <a:effectLst/>
                          <a:latin typeface="Supria Sans Cond Light" panose="020B0306030203050203" pitchFamily="34" charset="0"/>
                        </a:rPr>
                        <a:t> </a:t>
                      </a:r>
                      <a:r>
                        <a:rPr lang="en-PH" sz="1800" b="0" dirty="0" err="1">
                          <a:effectLst/>
                          <a:latin typeface="Supria Sans Cond Light" panose="020B0306030203050203" pitchFamily="34" charset="0"/>
                        </a:rPr>
                        <a:t>alon</a:t>
                      </a:r>
                      <a:r>
                        <a:rPr lang="en-PH" sz="1800" b="0" dirty="0">
                          <a:effectLst/>
                          <a:latin typeface="Supria Sans Cond Light" panose="020B0306030203050203" pitchFamily="34" charset="0"/>
                        </a:rPr>
                        <a:t> #</a:t>
                      </a:r>
                      <a:r>
                        <a:rPr lang="en-PH" sz="1800" b="0" dirty="0" err="1">
                          <a:effectLst/>
                          <a:latin typeface="Supria Sans Cond Light" panose="020B0306030203050203" pitchFamily="34" charset="0"/>
                        </a:rPr>
                        <a:t>RubyPH</a:t>
                      </a:r>
                      <a:r>
                        <a:rPr lang="en-PH" sz="1800" b="0" dirty="0">
                          <a:effectLst/>
                          <a:latin typeface="Supria Sans Cond Light" panose="020B0306030203050203" pitchFamily="34" charset="0"/>
                        </a:rPr>
                        <a:t> | </a:t>
                      </a:r>
                      <a:r>
                        <a:rPr lang="en-PH" sz="1800" b="0" dirty="0" err="1">
                          <a:effectLst/>
                          <a:latin typeface="Supria Sans Cond Light" panose="020B0306030203050203" pitchFamily="34" charset="0"/>
                        </a:rPr>
                        <a:t>Ulat</a:t>
                      </a:r>
                      <a:r>
                        <a:rPr lang="en-PH" sz="1800" b="0" dirty="0">
                          <a:effectLst/>
                          <a:latin typeface="Supria Sans Cond Light" panose="020B0306030203050203" pitchFamily="34" charset="0"/>
                        </a:rPr>
                        <a:t> </a:t>
                      </a:r>
                      <a:r>
                        <a:rPr lang="en-PH" sz="1800" b="0" dirty="0" err="1">
                          <a:effectLst/>
                          <a:latin typeface="Supria Sans Cond Light" panose="020B0306030203050203" pitchFamily="34" charset="0"/>
                        </a:rPr>
                        <a:t>ni</a:t>
                      </a:r>
                      <a:r>
                        <a:rPr lang="en-PH" sz="1800" b="0" dirty="0">
                          <a:effectLst/>
                          <a:latin typeface="Supria Sans Cond Light" panose="020B0306030203050203" pitchFamily="34" charset="0"/>
                        </a:rPr>
                        <a:t> @</a:t>
                      </a:r>
                      <a:r>
                        <a:rPr lang="en-PH" sz="1800" b="0" dirty="0" err="1">
                          <a:effectLst/>
                          <a:latin typeface="Supria Sans Cond Light" panose="020B0306030203050203" pitchFamily="34" charset="0"/>
                        </a:rPr>
                        <a:t>edlingao</a:t>
                      </a:r>
                      <a:endParaRPr lang="en-PH" sz="1800" b="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l">
                        <a:spcBef>
                          <a:spcPts val="0"/>
                        </a:spcBef>
                        <a:spcAft>
                          <a:spcPts val="0"/>
                        </a:spcAft>
                      </a:pPr>
                      <a:r>
                        <a:rPr lang="en-PH" sz="1800" b="0" dirty="0" err="1">
                          <a:solidFill>
                            <a:schemeClr val="tx1">
                              <a:lumMod val="75000"/>
                              <a:lumOff val="25000"/>
                            </a:schemeClr>
                          </a:solidFill>
                          <a:effectLst/>
                          <a:latin typeface="Supria Sans Cond Light" panose="020B0306030203050203" pitchFamily="34" charset="0"/>
                        </a:rPr>
                        <a:t>bahay</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c>
                  <a:txBody>
                    <a:bodyPr/>
                    <a:lstStyle/>
                    <a:p>
                      <a:pPr marL="0" marR="0" algn="l">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rPr>
                        <a:t>10 </a:t>
                      </a:r>
                      <a:r>
                        <a:rPr lang="en-PH" sz="1800" b="0" dirty="0" err="1">
                          <a:solidFill>
                            <a:schemeClr val="tx1">
                              <a:lumMod val="75000"/>
                              <a:lumOff val="25000"/>
                            </a:schemeClr>
                          </a:solidFill>
                          <a:effectLst/>
                          <a:latin typeface="Supria Sans Cond Light" panose="020B0306030203050203" pitchFamily="34" charset="0"/>
                        </a:rPr>
                        <a:t>bahay</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r>
              <a:tr h="715320">
                <a:tc>
                  <a:txBody>
                    <a:bodyPr/>
                    <a:lstStyle/>
                    <a:p>
                      <a:pPr marL="0" marR="0" algn="just">
                        <a:spcBef>
                          <a:spcPts val="0"/>
                        </a:spcBef>
                        <a:spcAft>
                          <a:spcPts val="0"/>
                        </a:spcAft>
                      </a:pPr>
                      <a:r>
                        <a:rPr lang="en-PH" sz="1800" b="0" dirty="0">
                          <a:effectLst/>
                          <a:latin typeface="Supria Sans Cond Light" panose="020B0306030203050203" pitchFamily="34" charset="0"/>
                        </a:rPr>
                        <a:t>"@</a:t>
                      </a:r>
                      <a:r>
                        <a:rPr lang="en-PH" sz="1800" b="0" dirty="0" err="1">
                          <a:effectLst/>
                          <a:latin typeface="Supria Sans Cond Light" panose="020B0306030203050203" pitchFamily="34" charset="0"/>
                        </a:rPr>
                        <a:t>gmanews</a:t>
                      </a:r>
                      <a:r>
                        <a:rPr lang="en-PH" sz="1800" b="0" dirty="0">
                          <a:effectLst/>
                          <a:latin typeface="Supria Sans Cond Light" panose="020B0306030203050203" pitchFamily="34" charset="0"/>
                        </a:rPr>
                        <a:t>: #</a:t>
                      </a:r>
                      <a:r>
                        <a:rPr lang="en-PH" sz="1800" b="0" dirty="0" err="1">
                          <a:effectLst/>
                          <a:latin typeface="Supria Sans Cond Light" panose="020B0306030203050203" pitchFamily="34" charset="0"/>
                        </a:rPr>
                        <a:t>RubyPH</a:t>
                      </a:r>
                      <a:r>
                        <a:rPr lang="en-PH" sz="1800" b="0" dirty="0">
                          <a:effectLst/>
                          <a:latin typeface="Supria Sans Cond Light" panose="020B0306030203050203" pitchFamily="34" charset="0"/>
                        </a:rPr>
                        <a:t> update </a:t>
                      </a:r>
                      <a:r>
                        <a:rPr lang="en-PH" sz="1800" b="0" dirty="0" err="1">
                          <a:effectLst/>
                          <a:latin typeface="Supria Sans Cond Light" panose="020B0306030203050203" pitchFamily="34" charset="0"/>
                        </a:rPr>
                        <a:t>mula</a:t>
                      </a:r>
                      <a:r>
                        <a:rPr lang="en-PH" sz="1800" b="0" dirty="0">
                          <a:effectLst/>
                          <a:latin typeface="Supria Sans Cond Light" panose="020B0306030203050203" pitchFamily="34" charset="0"/>
                        </a:rPr>
                        <a:t> </a:t>
                      </a:r>
                      <a:r>
                        <a:rPr lang="en-PH" sz="1800" b="0" dirty="0" err="1">
                          <a:effectLst/>
                          <a:latin typeface="Supria Sans Cond Light" panose="020B0306030203050203" pitchFamily="34" charset="0"/>
                        </a:rPr>
                        <a:t>sa</a:t>
                      </a:r>
                      <a:r>
                        <a:rPr lang="en-PH" sz="1800" b="0" dirty="0">
                          <a:effectLst/>
                          <a:latin typeface="Supria Sans Cond Light" panose="020B0306030203050203" pitchFamily="34" charset="0"/>
                        </a:rPr>
                        <a:t> press briefing ng DILG: </a:t>
                      </a:r>
                      <a:r>
                        <a:rPr lang="en-PH" sz="1800" b="0" dirty="0" err="1">
                          <a:effectLst/>
                          <a:latin typeface="Supria Sans Cond Light" panose="020B0306030203050203" pitchFamily="34" charset="0"/>
                        </a:rPr>
                        <a:t>Walang</a:t>
                      </a:r>
                      <a:r>
                        <a:rPr lang="en-PH" sz="1800" b="0" dirty="0">
                          <a:effectLst/>
                          <a:latin typeface="Supria Sans Cond Light" panose="020B0306030203050203" pitchFamily="34" charset="0"/>
                        </a:rPr>
                        <a:t> </a:t>
                      </a:r>
                      <a:r>
                        <a:rPr lang="en-PH" sz="1800" b="0" dirty="0" err="1">
                          <a:effectLst/>
                          <a:latin typeface="Supria Sans Cond Light" panose="020B0306030203050203" pitchFamily="34" charset="0"/>
                        </a:rPr>
                        <a:t>naitalang</a:t>
                      </a:r>
                      <a:r>
                        <a:rPr lang="en-PH" sz="1800" b="0" dirty="0">
                          <a:effectLst/>
                          <a:latin typeface="Supria Sans Cond Light" panose="020B0306030203050203" pitchFamily="34" charset="0"/>
                        </a:rPr>
                        <a:t> casualty </a:t>
                      </a:r>
                      <a:r>
                        <a:rPr lang="en-PH" sz="1800" b="0" dirty="0" err="1">
                          <a:effectLst/>
                          <a:latin typeface="Supria Sans Cond Light" panose="020B0306030203050203" pitchFamily="34" charset="0"/>
                        </a:rPr>
                        <a:t>sa</a:t>
                      </a:r>
                      <a:r>
                        <a:rPr lang="en-PH" sz="1800" b="0" dirty="0">
                          <a:effectLst/>
                          <a:latin typeface="Supria Sans Cond Light" panose="020B0306030203050203" pitchFamily="34" charset="0"/>
                        </a:rPr>
                        <a:t> Leyte." Good to hear. Sana </a:t>
                      </a:r>
                      <a:r>
                        <a:rPr lang="en-PH" sz="1800" b="0" dirty="0" err="1">
                          <a:effectLst/>
                          <a:latin typeface="Supria Sans Cond Light" panose="020B0306030203050203" pitchFamily="34" charset="0"/>
                        </a:rPr>
                        <a:t>sa</a:t>
                      </a:r>
                      <a:r>
                        <a:rPr lang="en-PH" sz="1800" b="0" dirty="0">
                          <a:effectLst/>
                          <a:latin typeface="Supria Sans Cond Light" panose="020B0306030203050203" pitchFamily="34" charset="0"/>
                        </a:rPr>
                        <a:t> </a:t>
                      </a:r>
                      <a:r>
                        <a:rPr lang="en-PH" sz="1800" b="0" dirty="0" err="1">
                          <a:effectLst/>
                          <a:latin typeface="Supria Sans Cond Light" panose="020B0306030203050203" pitchFamily="34" charset="0"/>
                        </a:rPr>
                        <a:t>ibang</a:t>
                      </a:r>
                      <a:r>
                        <a:rPr lang="en-PH" sz="1800" b="0" dirty="0">
                          <a:effectLst/>
                          <a:latin typeface="Supria Sans Cond Light" panose="020B0306030203050203" pitchFamily="34" charset="0"/>
                        </a:rPr>
                        <a:t> </a:t>
                      </a:r>
                      <a:r>
                        <a:rPr lang="en-PH" sz="1800" b="0" dirty="0" err="1">
                          <a:effectLst/>
                          <a:latin typeface="Supria Sans Cond Light" panose="020B0306030203050203" pitchFamily="34" charset="0"/>
                        </a:rPr>
                        <a:t>lugar</a:t>
                      </a:r>
                      <a:r>
                        <a:rPr lang="en-PH" sz="1800" b="0" dirty="0">
                          <a:effectLst/>
                          <a:latin typeface="Supria Sans Cond Light" panose="020B0306030203050203" pitchFamily="34" charset="0"/>
                        </a:rPr>
                        <a:t> din :)</a:t>
                      </a:r>
                      <a:endParaRPr lang="en-PH" sz="1800" b="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l">
                        <a:spcBef>
                          <a:spcPts val="0"/>
                        </a:spcBef>
                        <a:spcAft>
                          <a:spcPts val="0"/>
                        </a:spcAft>
                      </a:pPr>
                      <a:r>
                        <a:rPr lang="en-PH" sz="1800" b="0">
                          <a:solidFill>
                            <a:schemeClr val="tx1">
                              <a:lumMod val="75000"/>
                              <a:lumOff val="25000"/>
                            </a:schemeClr>
                          </a:solidFill>
                          <a:effectLst/>
                          <a:latin typeface="Supria Sans Cond Light" panose="020B0306030203050203" pitchFamily="34" charset="0"/>
                        </a:rPr>
                        <a:t>&lt;none&gt;</a:t>
                      </a:r>
                      <a:endParaRPr lang="en-PH" sz="1800" b="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c>
                  <a:txBody>
                    <a:bodyPr/>
                    <a:lstStyle/>
                    <a:p>
                      <a:pPr marL="0" marR="0" algn="l">
                        <a:spcBef>
                          <a:spcPts val="0"/>
                        </a:spcBef>
                        <a:spcAft>
                          <a:spcPts val="0"/>
                        </a:spcAft>
                      </a:pPr>
                      <a:r>
                        <a:rPr lang="en-PH" sz="1800" b="0" dirty="0" err="1">
                          <a:solidFill>
                            <a:schemeClr val="tx1">
                              <a:lumMod val="75000"/>
                              <a:lumOff val="25000"/>
                            </a:schemeClr>
                          </a:solidFill>
                          <a:effectLst/>
                          <a:latin typeface="Supria Sans Cond Light" panose="020B0306030203050203" pitchFamily="34" charset="0"/>
                        </a:rPr>
                        <a:t>Walang</a:t>
                      </a:r>
                      <a:r>
                        <a:rPr lang="en-PH" sz="1800" b="0" dirty="0">
                          <a:solidFill>
                            <a:schemeClr val="tx1">
                              <a:lumMod val="75000"/>
                              <a:lumOff val="25000"/>
                            </a:schemeClr>
                          </a:solidFill>
                          <a:effectLst/>
                          <a:latin typeface="Supria Sans Cond Light" panose="020B0306030203050203" pitchFamily="34" charset="0"/>
                        </a:rPr>
                        <a:t> casualty</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r>
              <a:tr h="987822">
                <a:tc>
                  <a:txBody>
                    <a:bodyPr/>
                    <a:lstStyle/>
                    <a:p>
                      <a:pPr marL="0" marR="0" algn="just">
                        <a:spcBef>
                          <a:spcPts val="0"/>
                        </a:spcBef>
                        <a:spcAft>
                          <a:spcPts val="0"/>
                        </a:spcAft>
                      </a:pPr>
                      <a:r>
                        <a:rPr lang="en-PH" sz="1800" b="0" dirty="0">
                          <a:effectLst/>
                          <a:latin typeface="Supria Sans Cond Light" panose="020B0306030203050203" pitchFamily="34" charset="0"/>
                        </a:rPr>
                        <a:t>RT @</a:t>
                      </a:r>
                      <a:r>
                        <a:rPr lang="en-PH" sz="1800" b="0" dirty="0" err="1">
                          <a:effectLst/>
                          <a:latin typeface="Supria Sans Cond Light" panose="020B0306030203050203" pitchFamily="34" charset="0"/>
                        </a:rPr>
                        <a:t>DZMMTeleRadyo</a:t>
                      </a:r>
                      <a:r>
                        <a:rPr lang="en-PH" sz="1800" b="0" dirty="0">
                          <a:effectLst/>
                          <a:latin typeface="Supria Sans Cond Light" panose="020B0306030203050203" pitchFamily="34" charset="0"/>
                        </a:rPr>
                        <a:t>: PHOTO: </a:t>
                      </a:r>
                      <a:r>
                        <a:rPr lang="en-PH" sz="1800" b="0" dirty="0" err="1">
                          <a:effectLst/>
                          <a:latin typeface="Supria Sans Cond Light" panose="020B0306030203050203" pitchFamily="34" charset="0"/>
                        </a:rPr>
                        <a:t>Mga</a:t>
                      </a:r>
                      <a:r>
                        <a:rPr lang="en-PH" sz="1800" b="0" dirty="0">
                          <a:effectLst/>
                          <a:latin typeface="Supria Sans Cond Light" panose="020B0306030203050203" pitchFamily="34" charset="0"/>
                        </a:rPr>
                        <a:t> </a:t>
                      </a:r>
                      <a:r>
                        <a:rPr lang="en-PH" sz="1800" b="0" dirty="0" err="1">
                          <a:effectLst/>
                          <a:latin typeface="Supria Sans Cond Light" panose="020B0306030203050203" pitchFamily="34" charset="0"/>
                        </a:rPr>
                        <a:t>establisimyento</a:t>
                      </a:r>
                      <a:r>
                        <a:rPr lang="en-PH" sz="1800" b="0" dirty="0">
                          <a:effectLst/>
                          <a:latin typeface="Supria Sans Cond Light" panose="020B0306030203050203" pitchFamily="34" charset="0"/>
                        </a:rPr>
                        <a:t> </a:t>
                      </a:r>
                      <a:r>
                        <a:rPr lang="en-PH" sz="1800" b="0" dirty="0" err="1">
                          <a:effectLst/>
                          <a:latin typeface="Supria Sans Cond Light" panose="020B0306030203050203" pitchFamily="34" charset="0"/>
                        </a:rPr>
                        <a:t>sa</a:t>
                      </a:r>
                      <a:r>
                        <a:rPr lang="en-PH" sz="1800" b="0" dirty="0">
                          <a:effectLst/>
                          <a:latin typeface="Supria Sans Cond Light" panose="020B0306030203050203" pitchFamily="34" charset="0"/>
                        </a:rPr>
                        <a:t> </a:t>
                      </a:r>
                      <a:r>
                        <a:rPr lang="en-PH" sz="1800" b="0" dirty="0" err="1">
                          <a:effectLst/>
                          <a:latin typeface="Supria Sans Cond Light" panose="020B0306030203050203" pitchFamily="34" charset="0"/>
                        </a:rPr>
                        <a:t>Tacloban</a:t>
                      </a:r>
                      <a:r>
                        <a:rPr lang="en-PH" sz="1800" b="0" dirty="0">
                          <a:effectLst/>
                          <a:latin typeface="Supria Sans Cond Light" panose="020B0306030203050203" pitchFamily="34" charset="0"/>
                        </a:rPr>
                        <a:t>, </a:t>
                      </a:r>
                      <a:r>
                        <a:rPr lang="en-PH" sz="1800" b="0" dirty="0" err="1">
                          <a:effectLst/>
                          <a:latin typeface="Supria Sans Cond Light" panose="020B0306030203050203" pitchFamily="34" charset="0"/>
                        </a:rPr>
                        <a:t>pinapakuan</a:t>
                      </a:r>
                      <a:r>
                        <a:rPr lang="en-PH" sz="1800" b="0" dirty="0">
                          <a:effectLst/>
                          <a:latin typeface="Supria Sans Cond Light" panose="020B0306030203050203" pitchFamily="34" charset="0"/>
                        </a:rPr>
                        <a:t> ng plywood </a:t>
                      </a:r>
                      <a:r>
                        <a:rPr lang="en-PH" sz="1800" b="0" dirty="0" err="1">
                          <a:effectLst/>
                          <a:latin typeface="Supria Sans Cond Light" panose="020B0306030203050203" pitchFamily="34" charset="0"/>
                        </a:rPr>
                        <a:t>kontra</a:t>
                      </a:r>
                      <a:r>
                        <a:rPr lang="en-PH" sz="1800" b="0" dirty="0">
                          <a:effectLst/>
                          <a:latin typeface="Supria Sans Cond Light" panose="020B0306030203050203" pitchFamily="34" charset="0"/>
                        </a:rPr>
                        <a:t> </a:t>
                      </a:r>
                      <a:r>
                        <a:rPr lang="en-PH" sz="1800" b="0" dirty="0" err="1">
                          <a:effectLst/>
                          <a:latin typeface="Supria Sans Cond Light" panose="020B0306030203050203" pitchFamily="34" charset="0"/>
                        </a:rPr>
                        <a:t>baha</a:t>
                      </a:r>
                      <a:r>
                        <a:rPr lang="en-PH" sz="1800" b="0" dirty="0">
                          <a:effectLst/>
                          <a:latin typeface="Supria Sans Cond Light" panose="020B0306030203050203" pitchFamily="34" charset="0"/>
                        </a:rPr>
                        <a:t> at </a:t>
                      </a:r>
                      <a:r>
                        <a:rPr lang="en-PH" sz="1800" b="0" dirty="0" err="1">
                          <a:effectLst/>
                          <a:latin typeface="Supria Sans Cond Light" panose="020B0306030203050203" pitchFamily="34" charset="0"/>
                        </a:rPr>
                        <a:t>alon</a:t>
                      </a:r>
                      <a:r>
                        <a:rPr lang="en-PH" sz="1800" b="0" dirty="0">
                          <a:effectLst/>
                          <a:latin typeface="Supria Sans Cond Light" panose="020B0306030203050203" pitchFamily="34" charset="0"/>
                        </a:rPr>
                        <a:t> #</a:t>
                      </a:r>
                      <a:r>
                        <a:rPr lang="en-PH" sz="1800" b="0" dirty="0" err="1">
                          <a:effectLst/>
                          <a:latin typeface="Supria Sans Cond Light" panose="020B0306030203050203" pitchFamily="34" charset="0"/>
                        </a:rPr>
                        <a:t>RubyPH</a:t>
                      </a:r>
                      <a:r>
                        <a:rPr lang="en-PH" sz="1800" b="0" dirty="0">
                          <a:effectLst/>
                          <a:latin typeface="Supria Sans Cond Light" panose="020B0306030203050203" pitchFamily="34" charset="0"/>
                        </a:rPr>
                        <a:t> http://t.co/kAsVyyCCjD | via @</a:t>
                      </a:r>
                      <a:r>
                        <a:rPr lang="en-PH" sz="1800" b="0" dirty="0" err="1">
                          <a:effectLst/>
                          <a:latin typeface="Supria Sans Cond Light" panose="020B0306030203050203" pitchFamily="34" charset="0"/>
                        </a:rPr>
                        <a:t>Ã¢â</a:t>
                      </a:r>
                      <a:r>
                        <a:rPr lang="en-PH" sz="1800" b="0" dirty="0">
                          <a:effectLst/>
                          <a:latin typeface="Supria Sans Cond Light" panose="020B0306030203050203" pitchFamily="34" charset="0"/>
                        </a:rPr>
                        <a:t>‚¬Â¦</a:t>
                      </a:r>
                      <a:endParaRPr lang="en-PH" sz="1800" b="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l">
                        <a:spcBef>
                          <a:spcPts val="0"/>
                        </a:spcBef>
                        <a:spcAft>
                          <a:spcPts val="0"/>
                        </a:spcAft>
                      </a:pPr>
                      <a:r>
                        <a:rPr lang="en-PH" sz="1800" b="0" dirty="0" err="1">
                          <a:solidFill>
                            <a:schemeClr val="tx1">
                              <a:lumMod val="75000"/>
                              <a:lumOff val="25000"/>
                            </a:schemeClr>
                          </a:solidFill>
                          <a:effectLst/>
                          <a:latin typeface="Supria Sans Cond Light" panose="020B0306030203050203" pitchFamily="34" charset="0"/>
                        </a:rPr>
                        <a:t>establisimyento</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c>
                  <a:txBody>
                    <a:bodyPr/>
                    <a:lstStyle/>
                    <a:p>
                      <a:pPr marL="0" marR="0" algn="l">
                        <a:spcBef>
                          <a:spcPts val="0"/>
                        </a:spcBef>
                        <a:spcAft>
                          <a:spcPts val="0"/>
                        </a:spcAft>
                      </a:pPr>
                      <a:r>
                        <a:rPr lang="en-PH" sz="1800" b="0" dirty="0" err="1">
                          <a:solidFill>
                            <a:schemeClr val="tx1">
                              <a:lumMod val="75000"/>
                              <a:lumOff val="25000"/>
                            </a:schemeClr>
                          </a:solidFill>
                          <a:effectLst/>
                          <a:latin typeface="Supria Sans Cond Light" panose="020B0306030203050203" pitchFamily="34" charset="0"/>
                        </a:rPr>
                        <a:t>baha</a:t>
                      </a:r>
                      <a:r>
                        <a:rPr lang="en-PH" sz="1800" b="0" dirty="0">
                          <a:solidFill>
                            <a:schemeClr val="tx1">
                              <a:lumMod val="75000"/>
                              <a:lumOff val="25000"/>
                            </a:schemeClr>
                          </a:solidFill>
                          <a:effectLst/>
                          <a:latin typeface="Supria Sans Cond Light" panose="020B0306030203050203" pitchFamily="34" charset="0"/>
                        </a:rPr>
                        <a:t> </a:t>
                      </a:r>
                      <a:r>
                        <a:rPr lang="en-PH" sz="1800" b="0" dirty="0" err="1">
                          <a:solidFill>
                            <a:schemeClr val="tx1">
                              <a:lumMod val="75000"/>
                              <a:lumOff val="25000"/>
                            </a:schemeClr>
                          </a:solidFill>
                          <a:effectLst/>
                          <a:latin typeface="Supria Sans Cond Light" panose="020B0306030203050203" pitchFamily="34" charset="0"/>
                        </a:rPr>
                        <a:t>alon</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r>
            </a:tbl>
          </a:graphicData>
        </a:graphic>
      </p:graphicFrame>
    </p:spTree>
    <p:extLst>
      <p:ext uri="{BB962C8B-B14F-4D97-AF65-F5344CB8AC3E}">
        <p14:creationId xmlns:p14="http://schemas.microsoft.com/office/powerpoint/2010/main" val="32119942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42B2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Results and Observations</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Evaluation of Information Extraction – CD (Object Details)</a:t>
            </a:r>
            <a:endParaRPr lang="en-PH" sz="3600" dirty="0">
              <a:latin typeface="Supria Sans Cond Bold" panose="020B080603020305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778475548"/>
              </p:ext>
            </p:extLst>
          </p:nvPr>
        </p:nvGraphicFramePr>
        <p:xfrm>
          <a:off x="824752" y="1622844"/>
          <a:ext cx="6033248" cy="1604448"/>
        </p:xfrm>
        <a:graphic>
          <a:graphicData uri="http://schemas.openxmlformats.org/drawingml/2006/table">
            <a:tbl>
              <a:tblPr firstRow="1" firstCol="1" bandRow="1">
                <a:tableStyleId>{5C22544A-7EE6-4342-B048-85BDC9FD1C3A}</a:tableStyleId>
              </a:tblPr>
              <a:tblGrid>
                <a:gridCol w="1508312"/>
                <a:gridCol w="1508312"/>
                <a:gridCol w="1508312"/>
                <a:gridCol w="1508312"/>
              </a:tblGrid>
              <a:tr h="534816">
                <a:tc gridSpan="4">
                  <a:txBody>
                    <a:bodyPr/>
                    <a:lstStyle/>
                    <a:p>
                      <a:pPr marL="0" marR="0" algn="ctr">
                        <a:spcBef>
                          <a:spcPts val="0"/>
                        </a:spcBef>
                        <a:spcAft>
                          <a:spcPts val="0"/>
                        </a:spcAft>
                      </a:pPr>
                      <a:r>
                        <a:rPr lang="en-PH" sz="1800" b="1" dirty="0" smtClean="0">
                          <a:effectLst/>
                          <a:latin typeface="Supria Sans Cond Light" panose="020B0306030203050203" pitchFamily="34" charset="0"/>
                        </a:rPr>
                        <a:t>Ruby</a:t>
                      </a:r>
                      <a:endParaRPr lang="en-PH" sz="1800" b="1"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hMerge="1">
                  <a:txBody>
                    <a:bodyPr/>
                    <a:lstStyle/>
                    <a:p>
                      <a:endParaRPr lang="en-PH"/>
                    </a:p>
                  </a:txBody>
                  <a:tcPr/>
                </a:tc>
                <a:tc hMerge="1">
                  <a:txBody>
                    <a:bodyPr/>
                    <a:lstStyle/>
                    <a:p>
                      <a:endParaRPr lang="en-PH"/>
                    </a:p>
                  </a:txBody>
                  <a:tcPr/>
                </a:tc>
                <a:tc hMerge="1">
                  <a:txBody>
                    <a:bodyPr/>
                    <a:lstStyle/>
                    <a:p>
                      <a:endParaRPr lang="en-PH"/>
                    </a:p>
                  </a:txBody>
                  <a:tcPr/>
                </a:tc>
              </a:tr>
              <a:tr h="534816">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Correct</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Spurious</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Partial</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Missing</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r>
              <a:tr h="534816">
                <a:tc>
                  <a:txBody>
                    <a:bodyPr/>
                    <a:lstStyle/>
                    <a:p>
                      <a:pPr marL="0" marR="0" algn="ctr">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rPr>
                        <a:t>51</a:t>
                      </a:r>
                    </a:p>
                  </a:txBody>
                  <a:tcPr marL="66675" marR="66675" marT="66675" marB="66675" anchor="ctr">
                    <a:solidFill>
                      <a:srgbClr val="EAEFF7"/>
                    </a:solidFill>
                  </a:tcPr>
                </a:tc>
                <a:tc>
                  <a:txBody>
                    <a:bodyPr/>
                    <a:lstStyle/>
                    <a:p>
                      <a:pPr marL="0" marR="0" algn="ctr">
                        <a:spcBef>
                          <a:spcPts val="0"/>
                        </a:spcBef>
                        <a:spcAft>
                          <a:spcPts val="0"/>
                        </a:spcAft>
                      </a:pPr>
                      <a:r>
                        <a:rPr lang="en-PH" sz="1800" dirty="0">
                          <a:solidFill>
                            <a:schemeClr val="tx1">
                              <a:lumMod val="75000"/>
                              <a:lumOff val="25000"/>
                            </a:schemeClr>
                          </a:solidFill>
                          <a:effectLst/>
                          <a:latin typeface="Supria Sans Cond Light" panose="020B0306030203050203" pitchFamily="34" charset="0"/>
                          <a:ea typeface="Calibri" panose="020F0502020204030204" pitchFamily="34" charset="0"/>
                        </a:rPr>
                        <a:t>10</a:t>
                      </a:r>
                    </a:p>
                  </a:txBody>
                  <a:tcPr marL="66675" marR="66675" marT="66675" marB="66675" anchor="ctr">
                    <a:solidFill>
                      <a:srgbClr val="EAEFF7"/>
                    </a:solidFill>
                  </a:tcPr>
                </a:tc>
                <a:tc>
                  <a:txBody>
                    <a:bodyPr/>
                    <a:lstStyle/>
                    <a:p>
                      <a:pPr marL="0" marR="0" algn="ctr">
                        <a:spcBef>
                          <a:spcPts val="0"/>
                        </a:spcBef>
                        <a:spcAft>
                          <a:spcPts val="0"/>
                        </a:spcAft>
                      </a:pPr>
                      <a:r>
                        <a:rPr lang="en-PH" sz="1800" dirty="0">
                          <a:solidFill>
                            <a:schemeClr val="tx1">
                              <a:lumMod val="75000"/>
                              <a:lumOff val="25000"/>
                            </a:schemeClr>
                          </a:solidFill>
                          <a:effectLst/>
                          <a:latin typeface="Supria Sans Cond Light" panose="020B0306030203050203" pitchFamily="34" charset="0"/>
                          <a:ea typeface="Calibri" panose="020F0502020204030204" pitchFamily="34" charset="0"/>
                        </a:rPr>
                        <a:t>20</a:t>
                      </a:r>
                    </a:p>
                  </a:txBody>
                  <a:tcPr marL="66675" marR="66675" marT="66675" marB="66675" anchor="ctr"/>
                </a:tc>
                <a:tc>
                  <a:txBody>
                    <a:bodyPr/>
                    <a:lstStyle/>
                    <a:p>
                      <a:pPr marL="0" marR="0" algn="ctr">
                        <a:spcBef>
                          <a:spcPts val="0"/>
                        </a:spcBef>
                        <a:spcAft>
                          <a:spcPts val="0"/>
                        </a:spcAft>
                      </a:pPr>
                      <a:r>
                        <a:rPr lang="en-PH" sz="1800" dirty="0">
                          <a:solidFill>
                            <a:schemeClr val="tx1">
                              <a:lumMod val="75000"/>
                              <a:lumOff val="25000"/>
                            </a:schemeClr>
                          </a:solidFill>
                          <a:effectLst/>
                          <a:latin typeface="Supria Sans Cond Light" panose="020B0306030203050203" pitchFamily="34" charset="0"/>
                          <a:ea typeface="Calibri" panose="020F0502020204030204" pitchFamily="34" charset="0"/>
                        </a:rPr>
                        <a:t>392</a:t>
                      </a:r>
                    </a:p>
                  </a:txBody>
                  <a:tcPr marL="66675" marR="66675" marT="66675" marB="66675"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80925967"/>
              </p:ext>
            </p:extLst>
          </p:nvPr>
        </p:nvGraphicFramePr>
        <p:xfrm>
          <a:off x="825515" y="3308209"/>
          <a:ext cx="6033248" cy="1604448"/>
        </p:xfrm>
        <a:graphic>
          <a:graphicData uri="http://schemas.openxmlformats.org/drawingml/2006/table">
            <a:tbl>
              <a:tblPr firstRow="1" firstCol="1" bandRow="1">
                <a:tableStyleId>{5C22544A-7EE6-4342-B048-85BDC9FD1C3A}</a:tableStyleId>
              </a:tblPr>
              <a:tblGrid>
                <a:gridCol w="1508312"/>
                <a:gridCol w="1508312"/>
                <a:gridCol w="1508312"/>
                <a:gridCol w="1508312"/>
              </a:tblGrid>
              <a:tr h="534816">
                <a:tc gridSpan="4">
                  <a:txBody>
                    <a:bodyPr/>
                    <a:lstStyle/>
                    <a:p>
                      <a:pPr marL="0" marR="0" algn="ctr">
                        <a:spcBef>
                          <a:spcPts val="0"/>
                        </a:spcBef>
                        <a:spcAft>
                          <a:spcPts val="0"/>
                        </a:spcAft>
                      </a:pPr>
                      <a:r>
                        <a:rPr lang="en-PH" sz="1800" dirty="0" smtClean="0">
                          <a:effectLst/>
                          <a:latin typeface="Supria Sans Cond Light" panose="020B0306030203050203" pitchFamily="34" charset="0"/>
                        </a:rPr>
                        <a:t>Mario</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hMerge="1">
                  <a:txBody>
                    <a:bodyPr/>
                    <a:lstStyle/>
                    <a:p>
                      <a:endParaRPr lang="en-PH"/>
                    </a:p>
                  </a:txBody>
                  <a:tcPr/>
                </a:tc>
                <a:tc hMerge="1">
                  <a:txBody>
                    <a:bodyPr/>
                    <a:lstStyle/>
                    <a:p>
                      <a:endParaRPr lang="en-PH"/>
                    </a:p>
                  </a:txBody>
                  <a:tcPr/>
                </a:tc>
                <a:tc hMerge="1">
                  <a:txBody>
                    <a:bodyPr/>
                    <a:lstStyle/>
                    <a:p>
                      <a:endParaRPr lang="en-PH"/>
                    </a:p>
                  </a:txBody>
                  <a:tcPr/>
                </a:tc>
              </a:tr>
              <a:tr h="534816">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Correct</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Spurious</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Partial</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Missing</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r>
              <a:tr h="534816">
                <a:tc>
                  <a:txBody>
                    <a:bodyPr/>
                    <a:lstStyle/>
                    <a:p>
                      <a:pPr marL="0" marR="0" algn="ctr">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0</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c>
                  <a:txBody>
                    <a:bodyPr/>
                    <a:lstStyle/>
                    <a:p>
                      <a:pPr marL="0" marR="0" algn="ctr">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0</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c>
                  <a:txBody>
                    <a:bodyPr/>
                    <a:lstStyle/>
                    <a:p>
                      <a:pPr marL="0" marR="0" algn="ctr">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0</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c>
                  <a:txBody>
                    <a:bodyPr/>
                    <a:lstStyle/>
                    <a:p>
                      <a:pPr marL="0" marR="0" algn="ctr">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rPr>
                        <a:t>155</a:t>
                      </a:r>
                    </a:p>
                  </a:txBody>
                  <a:tcPr marL="66675" marR="66675" marT="66675" marB="66675"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050650798"/>
              </p:ext>
            </p:extLst>
          </p:nvPr>
        </p:nvGraphicFramePr>
        <p:xfrm>
          <a:off x="6943165" y="1636290"/>
          <a:ext cx="4285130" cy="1577556"/>
        </p:xfrm>
        <a:graphic>
          <a:graphicData uri="http://schemas.openxmlformats.org/drawingml/2006/table">
            <a:tbl>
              <a:tblPr firstRow="1" firstCol="1" bandRow="1">
                <a:tableStyleId>{5C22544A-7EE6-4342-B048-85BDC9FD1C3A}</a:tableStyleId>
              </a:tblPr>
              <a:tblGrid>
                <a:gridCol w="2142565"/>
                <a:gridCol w="2142565"/>
              </a:tblGrid>
              <a:tr h="525852">
                <a:tc>
                  <a:txBody>
                    <a:bodyPr/>
                    <a:lstStyle/>
                    <a:p>
                      <a:pPr marL="0" marR="0" algn="l">
                        <a:spcBef>
                          <a:spcPts val="0"/>
                        </a:spcBef>
                        <a:spcAft>
                          <a:spcPts val="0"/>
                        </a:spcAft>
                      </a:pPr>
                      <a:r>
                        <a:rPr lang="en-PH" sz="1800" dirty="0">
                          <a:effectLst/>
                          <a:latin typeface="Supria Sans Cond Light" panose="020B0306030203050203" pitchFamily="34" charset="0"/>
                        </a:rPr>
                        <a:t>Precision</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just">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rPr>
                        <a:t>0.7531</a:t>
                      </a:r>
                    </a:p>
                  </a:txBody>
                  <a:tcPr marL="66675" marR="66675" marT="66675" marB="66675" anchor="ctr">
                    <a:solidFill>
                      <a:srgbClr val="EAEFF7"/>
                    </a:solidFill>
                  </a:tcPr>
                </a:tc>
              </a:tr>
              <a:tr h="525852">
                <a:tc>
                  <a:txBody>
                    <a:bodyPr/>
                    <a:lstStyle/>
                    <a:p>
                      <a:pPr marL="0" marR="0" algn="l">
                        <a:spcBef>
                          <a:spcPts val="0"/>
                        </a:spcBef>
                        <a:spcAft>
                          <a:spcPts val="0"/>
                        </a:spcAft>
                      </a:pPr>
                      <a:r>
                        <a:rPr lang="en-PH" sz="1800" dirty="0">
                          <a:effectLst/>
                          <a:latin typeface="Supria Sans Cond Light" panose="020B0306030203050203" pitchFamily="34" charset="0"/>
                        </a:rPr>
                        <a:t>Recall</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just">
                        <a:spcBef>
                          <a:spcPts val="0"/>
                        </a:spcBef>
                        <a:spcAft>
                          <a:spcPts val="0"/>
                        </a:spcAft>
                      </a:pPr>
                      <a:r>
                        <a:rPr lang="en-PH" sz="1800" dirty="0">
                          <a:solidFill>
                            <a:schemeClr val="tx1">
                              <a:lumMod val="75000"/>
                              <a:lumOff val="25000"/>
                            </a:schemeClr>
                          </a:solidFill>
                          <a:effectLst/>
                          <a:latin typeface="Supria Sans Cond Light" panose="020B0306030203050203" pitchFamily="34" charset="0"/>
                          <a:ea typeface="Calibri" panose="020F0502020204030204" pitchFamily="34" charset="0"/>
                        </a:rPr>
                        <a:t>0.1317</a:t>
                      </a:r>
                    </a:p>
                  </a:txBody>
                  <a:tcPr marL="66675" marR="66675" marT="66675" marB="66675" anchor="ctr">
                    <a:solidFill>
                      <a:srgbClr val="EAEFF7"/>
                    </a:solidFill>
                  </a:tcPr>
                </a:tc>
              </a:tr>
              <a:tr h="525852">
                <a:tc>
                  <a:txBody>
                    <a:bodyPr/>
                    <a:lstStyle/>
                    <a:p>
                      <a:pPr marL="0" marR="0" algn="l">
                        <a:spcBef>
                          <a:spcPts val="0"/>
                        </a:spcBef>
                        <a:spcAft>
                          <a:spcPts val="0"/>
                        </a:spcAft>
                      </a:pPr>
                      <a:r>
                        <a:rPr lang="en-PH" sz="1800" dirty="0">
                          <a:effectLst/>
                          <a:latin typeface="Supria Sans Cond Light" panose="020B0306030203050203" pitchFamily="34" charset="0"/>
                        </a:rPr>
                        <a:t>F-measure</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just">
                        <a:spcBef>
                          <a:spcPts val="0"/>
                        </a:spcBef>
                        <a:spcAft>
                          <a:spcPts val="0"/>
                        </a:spcAft>
                      </a:pPr>
                      <a:r>
                        <a:rPr lang="en-PH" sz="1800" dirty="0">
                          <a:solidFill>
                            <a:schemeClr val="tx1">
                              <a:lumMod val="75000"/>
                              <a:lumOff val="25000"/>
                            </a:schemeClr>
                          </a:solidFill>
                          <a:effectLst/>
                          <a:latin typeface="Supria Sans Cond Light" panose="020B0306030203050203" pitchFamily="34" charset="0"/>
                          <a:ea typeface="Calibri" panose="020F0502020204030204" pitchFamily="34" charset="0"/>
                        </a:rPr>
                        <a:t>0.2247</a:t>
                      </a:r>
                    </a:p>
                  </a:txBody>
                  <a:tcPr marL="66675" marR="66675" marT="66675" marB="66675" anchor="ctr">
                    <a:solidFill>
                      <a:srgbClr val="EAEFF7"/>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645154209"/>
              </p:ext>
            </p:extLst>
          </p:nvPr>
        </p:nvGraphicFramePr>
        <p:xfrm>
          <a:off x="6947647" y="3308207"/>
          <a:ext cx="4285130" cy="1577556"/>
        </p:xfrm>
        <a:graphic>
          <a:graphicData uri="http://schemas.openxmlformats.org/drawingml/2006/table">
            <a:tbl>
              <a:tblPr firstRow="1" firstCol="1" bandRow="1">
                <a:tableStyleId>{5C22544A-7EE6-4342-B048-85BDC9FD1C3A}</a:tableStyleId>
              </a:tblPr>
              <a:tblGrid>
                <a:gridCol w="2142565"/>
                <a:gridCol w="2142565"/>
              </a:tblGrid>
              <a:tr h="525852">
                <a:tc>
                  <a:txBody>
                    <a:bodyPr/>
                    <a:lstStyle/>
                    <a:p>
                      <a:pPr marL="0" marR="0" algn="l">
                        <a:spcBef>
                          <a:spcPts val="0"/>
                        </a:spcBef>
                        <a:spcAft>
                          <a:spcPts val="0"/>
                        </a:spcAft>
                      </a:pPr>
                      <a:r>
                        <a:rPr lang="en-PH" sz="1800" dirty="0">
                          <a:effectLst/>
                          <a:latin typeface="Supria Sans Cond Light" panose="020B0306030203050203" pitchFamily="34" charset="0"/>
                        </a:rPr>
                        <a:t>Precision</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just">
                        <a:spcBef>
                          <a:spcPts val="0"/>
                        </a:spcBef>
                        <a:spcAft>
                          <a:spcPts val="0"/>
                        </a:spcAft>
                      </a:pPr>
                      <a:r>
                        <a:rPr lang="en-PH" sz="1800" b="0" dirty="0" smtClean="0">
                          <a:solidFill>
                            <a:schemeClr val="tx1">
                              <a:lumMod val="75000"/>
                              <a:lumOff val="25000"/>
                            </a:schemeClr>
                          </a:solidFill>
                          <a:effectLst/>
                          <a:latin typeface="Supria Sans Cond Light" panose="020B0306030203050203" pitchFamily="34" charset="0"/>
                          <a:ea typeface="Calibri" panose="020F0502020204030204" pitchFamily="34" charset="0"/>
                        </a:rPr>
                        <a:t>0</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r>
              <a:tr h="525852">
                <a:tc>
                  <a:txBody>
                    <a:bodyPr/>
                    <a:lstStyle/>
                    <a:p>
                      <a:pPr marL="0" marR="0" algn="l">
                        <a:spcBef>
                          <a:spcPts val="0"/>
                        </a:spcBef>
                        <a:spcAft>
                          <a:spcPts val="0"/>
                        </a:spcAft>
                      </a:pPr>
                      <a:r>
                        <a:rPr lang="en-PH" sz="1800" dirty="0">
                          <a:effectLst/>
                          <a:latin typeface="Supria Sans Cond Light" panose="020B0306030203050203" pitchFamily="34" charset="0"/>
                        </a:rPr>
                        <a:t>Recall</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just">
                        <a:spcBef>
                          <a:spcPts val="0"/>
                        </a:spcBef>
                        <a:spcAft>
                          <a:spcPts val="0"/>
                        </a:spcAft>
                      </a:pPr>
                      <a:r>
                        <a:rPr lang="en-PH" sz="1800" b="0" dirty="0" smtClean="0">
                          <a:solidFill>
                            <a:schemeClr val="tx1">
                              <a:lumMod val="75000"/>
                              <a:lumOff val="25000"/>
                            </a:schemeClr>
                          </a:solidFill>
                          <a:effectLst/>
                          <a:latin typeface="Supria Sans Cond Light" panose="020B0306030203050203" pitchFamily="34" charset="0"/>
                          <a:ea typeface="Calibri" panose="020F0502020204030204" pitchFamily="34" charset="0"/>
                        </a:rPr>
                        <a:t>0</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r>
              <a:tr h="525852">
                <a:tc>
                  <a:txBody>
                    <a:bodyPr/>
                    <a:lstStyle/>
                    <a:p>
                      <a:pPr marL="0" marR="0" algn="l">
                        <a:spcBef>
                          <a:spcPts val="0"/>
                        </a:spcBef>
                        <a:spcAft>
                          <a:spcPts val="0"/>
                        </a:spcAft>
                      </a:pPr>
                      <a:r>
                        <a:rPr lang="en-PH" sz="1800" dirty="0">
                          <a:effectLst/>
                          <a:latin typeface="Supria Sans Cond Light" panose="020B0306030203050203" pitchFamily="34" charset="0"/>
                        </a:rPr>
                        <a:t>F-measure</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just">
                        <a:spcBef>
                          <a:spcPts val="0"/>
                        </a:spcBef>
                        <a:spcAft>
                          <a:spcPts val="0"/>
                        </a:spcAft>
                      </a:pPr>
                      <a:r>
                        <a:rPr lang="en-PH" sz="1800" b="0" dirty="0" smtClean="0">
                          <a:solidFill>
                            <a:schemeClr val="tx1">
                              <a:lumMod val="75000"/>
                              <a:lumOff val="25000"/>
                            </a:schemeClr>
                          </a:solidFill>
                          <a:effectLst/>
                          <a:latin typeface="Supria Sans Cond Light" panose="020B0306030203050203" pitchFamily="34" charset="0"/>
                          <a:ea typeface="Calibri" panose="020F0502020204030204" pitchFamily="34" charset="0"/>
                        </a:rPr>
                        <a:t>0</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r>
            </a:tbl>
          </a:graphicData>
        </a:graphic>
      </p:graphicFrame>
    </p:spTree>
    <p:extLst>
      <p:ext uri="{BB962C8B-B14F-4D97-AF65-F5344CB8AC3E}">
        <p14:creationId xmlns:p14="http://schemas.microsoft.com/office/powerpoint/2010/main" val="41477750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4134" y="1253067"/>
            <a:ext cx="11717867" cy="2980267"/>
          </a:xfrm>
        </p:spPr>
        <p:txBody>
          <a:bodyPr/>
          <a:lstStyle/>
          <a:p>
            <a:pPr marL="571500" indent="-571500">
              <a:buClr>
                <a:srgbClr val="EFC94C"/>
              </a:buClr>
              <a:buFont typeface="+mj-lt"/>
              <a:buAutoNum type="romanUcPeriod"/>
            </a:pPr>
            <a:endParaRPr lang="en-PH" sz="4800" dirty="0" smtClean="0"/>
          </a:p>
          <a:p>
            <a:endParaRPr lang="en-PH" dirty="0"/>
          </a:p>
        </p:txBody>
      </p:sp>
      <p:sp>
        <p:nvSpPr>
          <p:cNvPr id="4" name="Rectangle 3"/>
          <p:cNvSpPr/>
          <p:nvPr/>
        </p:nvSpPr>
        <p:spPr>
          <a:xfrm>
            <a:off x="1" y="5146766"/>
            <a:ext cx="12192000" cy="1711234"/>
          </a:xfrm>
          <a:prstGeom prst="rect">
            <a:avLst/>
          </a:prstGeom>
          <a:solidFill>
            <a:srgbClr val="EF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EFC94C"/>
              </a:buClr>
            </a:pPr>
            <a:r>
              <a:rPr lang="en-PH" sz="4000" dirty="0" smtClean="0">
                <a:latin typeface="Supria Sans Cond Medium Oblique" panose="020B06060302030C0203" pitchFamily="34" charset="0"/>
              </a:rPr>
              <a:t>  Overview of the Current State of Technology</a:t>
            </a:r>
          </a:p>
        </p:txBody>
      </p:sp>
      <p:pic>
        <p:nvPicPr>
          <p:cNvPr id="5" name="Picture 2" descr="http://vanimg.s3.amazonaws.com/1013-icons-3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128" y="984436"/>
            <a:ext cx="5658939" cy="32488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 xmlns:a14="http://schemas.microsoft.com/office/drawing/2010/main">
                <a:solidFill>
                  <a:srgbClr val="FFFFFF"/>
                </a:solidFill>
              </a14:hiddenFill>
            </a:ext>
          </a:extLst>
        </p:spPr>
      </p:pic>
      <p:sp>
        <p:nvSpPr>
          <p:cNvPr id="6" name="TextBox 5"/>
          <p:cNvSpPr txBox="1"/>
          <p:nvPr/>
        </p:nvSpPr>
        <p:spPr>
          <a:xfrm>
            <a:off x="6533061" y="984435"/>
            <a:ext cx="4910794" cy="3354765"/>
          </a:xfrm>
          <a:prstGeom prst="rect">
            <a:avLst/>
          </a:prstGeom>
          <a:noFill/>
        </p:spPr>
        <p:txBody>
          <a:bodyPr wrap="square" rtlCol="0">
            <a:spAutoFit/>
          </a:bodyPr>
          <a:lstStyle/>
          <a:p>
            <a:pPr algn="ctr"/>
            <a:r>
              <a:rPr lang="en-PH" sz="3600" dirty="0" smtClean="0">
                <a:solidFill>
                  <a:schemeClr val="tx1">
                    <a:lumMod val="75000"/>
                    <a:lumOff val="25000"/>
                  </a:schemeClr>
                </a:solidFill>
                <a:latin typeface="Supria Sans Cond Bold" panose="020B0806030203050203" pitchFamily="34" charset="0"/>
                <a:ea typeface="Roboto Condensed Bold" pitchFamily="2" charset="0"/>
              </a:rPr>
              <a:t>The</a:t>
            </a:r>
          </a:p>
          <a:p>
            <a:pPr algn="ctr"/>
            <a:r>
              <a:rPr lang="en-PH" sz="6000" dirty="0" smtClean="0">
                <a:solidFill>
                  <a:srgbClr val="EFC94C"/>
                </a:solidFill>
                <a:latin typeface="Supria Sans Cond Bold" panose="020B0806030203050203" pitchFamily="34" charset="0"/>
                <a:ea typeface="Roboto Condensed Bold" pitchFamily="2" charset="0"/>
              </a:rPr>
              <a:t>Philippines</a:t>
            </a:r>
          </a:p>
          <a:p>
            <a:pPr algn="ctr"/>
            <a:r>
              <a:rPr lang="en-PH" sz="3600" dirty="0" smtClean="0">
                <a:solidFill>
                  <a:schemeClr val="tx1">
                    <a:lumMod val="75000"/>
                    <a:lumOff val="25000"/>
                  </a:schemeClr>
                </a:solidFill>
                <a:latin typeface="Supria Sans Cond Bold" panose="020B0806030203050203" pitchFamily="34" charset="0"/>
                <a:ea typeface="Roboto Condensed Bold" pitchFamily="2" charset="0"/>
              </a:rPr>
              <a:t>is considered as</a:t>
            </a:r>
            <a:endParaRPr lang="en-PH" sz="3600" dirty="0">
              <a:solidFill>
                <a:schemeClr val="tx1">
                  <a:lumMod val="75000"/>
                  <a:lumOff val="25000"/>
                </a:schemeClr>
              </a:solidFill>
              <a:latin typeface="Supria Sans Cond Bold" panose="020B0806030203050203" pitchFamily="34" charset="0"/>
              <a:ea typeface="Roboto Condensed Bold" pitchFamily="2" charset="0"/>
            </a:endParaRPr>
          </a:p>
          <a:p>
            <a:pPr algn="ctr"/>
            <a:r>
              <a:rPr lang="en-PH" sz="4000" dirty="0" smtClean="0">
                <a:solidFill>
                  <a:srgbClr val="334D5C"/>
                </a:solidFill>
                <a:latin typeface="Supria Sans Cond Bold" panose="020B0806030203050203" pitchFamily="34" charset="0"/>
                <a:ea typeface="Roboto Condensed Bold" pitchFamily="2" charset="0"/>
              </a:rPr>
              <a:t>“</a:t>
            </a:r>
            <a:r>
              <a:rPr lang="en-PH" sz="4000" dirty="0" smtClean="0">
                <a:solidFill>
                  <a:srgbClr val="EFC94C"/>
                </a:solidFill>
                <a:latin typeface="Supria Sans Cond Bold" panose="020B0806030203050203" pitchFamily="34" charset="0"/>
                <a:ea typeface="Roboto Condensed Bold" pitchFamily="2" charset="0"/>
              </a:rPr>
              <a:t>Social Media Capital of the World</a:t>
            </a:r>
            <a:r>
              <a:rPr lang="en-PH" sz="4000" dirty="0" smtClean="0">
                <a:solidFill>
                  <a:srgbClr val="334D5C"/>
                </a:solidFill>
                <a:latin typeface="Supria Sans Cond Bold" panose="020B0806030203050203" pitchFamily="34" charset="0"/>
                <a:ea typeface="Roboto Condensed Bold" pitchFamily="2" charset="0"/>
              </a:rPr>
              <a:t>”</a:t>
            </a:r>
            <a:endParaRPr lang="en-US" sz="4000" dirty="0">
              <a:solidFill>
                <a:srgbClr val="334D5C"/>
              </a:solidFill>
              <a:latin typeface="Supria Sans Cond Bold" panose="020B0806030203050203" pitchFamily="34" charset="0"/>
              <a:ea typeface="Roboto Condensed Bold" pitchFamily="2" charset="0"/>
            </a:endParaRPr>
          </a:p>
        </p:txBody>
      </p:sp>
    </p:spTree>
    <p:extLst>
      <p:ext uri="{BB962C8B-B14F-4D97-AF65-F5344CB8AC3E}">
        <p14:creationId xmlns:p14="http://schemas.microsoft.com/office/powerpoint/2010/main" val="3030171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42B2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Results and Observations</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Evaluation of Information Extraction – CD (Object Details)</a:t>
            </a:r>
            <a:endParaRPr lang="en-PH" sz="3600" dirty="0">
              <a:latin typeface="Supria Sans Cond Bold" panose="020B08060302030502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874904219"/>
              </p:ext>
            </p:extLst>
          </p:nvPr>
        </p:nvGraphicFramePr>
        <p:xfrm>
          <a:off x="603504" y="1737360"/>
          <a:ext cx="10991090" cy="2944369"/>
        </p:xfrm>
        <a:graphic>
          <a:graphicData uri="http://schemas.openxmlformats.org/drawingml/2006/table">
            <a:tbl>
              <a:tblPr firstRow="1" firstCol="1" bandRow="1">
                <a:tableStyleId>{5C22544A-7EE6-4342-B048-85BDC9FD1C3A}</a:tableStyleId>
              </a:tblPr>
              <a:tblGrid>
                <a:gridCol w="6199632"/>
                <a:gridCol w="2395729"/>
                <a:gridCol w="2395729"/>
              </a:tblGrid>
              <a:tr h="484516">
                <a:tc>
                  <a:txBody>
                    <a:bodyPr/>
                    <a:lstStyle/>
                    <a:p>
                      <a:pPr marL="0" marR="0" algn="ctr">
                        <a:spcBef>
                          <a:spcPts val="0"/>
                        </a:spcBef>
                        <a:spcAft>
                          <a:spcPts val="0"/>
                        </a:spcAft>
                      </a:pPr>
                      <a:r>
                        <a:rPr lang="en-PH" sz="1800" dirty="0">
                          <a:effectLst/>
                          <a:latin typeface="Supria Sans Cond Light" panose="020B0306030203050203" pitchFamily="34" charset="0"/>
                        </a:rPr>
                        <a:t>Tweet</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a:effectLst/>
                          <a:latin typeface="Supria Sans Cond Light" panose="020B0306030203050203" pitchFamily="34" charset="0"/>
                        </a:rPr>
                        <a:t>Actual</a:t>
                      </a:r>
                      <a:endParaRPr lang="en-PH" sz="180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dirty="0">
                          <a:effectLst/>
                          <a:latin typeface="Supria Sans Cond Light" panose="020B0306030203050203" pitchFamily="34" charset="0"/>
                        </a:rPr>
                        <a:t>Extracted</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r>
              <a:tr h="1379009">
                <a:tc>
                  <a:txBody>
                    <a:bodyPr/>
                    <a:lstStyle/>
                    <a:p>
                      <a:pPr marL="0" marR="0" algn="just">
                        <a:spcBef>
                          <a:spcPts val="0"/>
                        </a:spcBef>
                        <a:spcAft>
                          <a:spcPts val="0"/>
                        </a:spcAft>
                      </a:pPr>
                      <a:r>
                        <a:rPr lang="en-PH" sz="1800" b="0" dirty="0">
                          <a:effectLst/>
                          <a:latin typeface="Supria Sans Cond Light" panose="020B0306030203050203" pitchFamily="34" charset="0"/>
                        </a:rPr>
                        <a:t>RT @News5AKSYON: ROMBLON: As of 2:30PM, </a:t>
                      </a:r>
                      <a:r>
                        <a:rPr lang="en-PH" sz="1800" b="0" dirty="0" err="1">
                          <a:effectLst/>
                          <a:latin typeface="Supria Sans Cond Light" panose="020B0306030203050203" pitchFamily="34" charset="0"/>
                        </a:rPr>
                        <a:t>umabot</a:t>
                      </a:r>
                      <a:r>
                        <a:rPr lang="en-PH" sz="1800" b="0" dirty="0">
                          <a:effectLst/>
                          <a:latin typeface="Supria Sans Cond Light" panose="020B0306030203050203" pitchFamily="34" charset="0"/>
                        </a:rPr>
                        <a:t> </a:t>
                      </a:r>
                      <a:r>
                        <a:rPr lang="en-PH" sz="1800" b="0" dirty="0" err="1">
                          <a:effectLst/>
                          <a:latin typeface="Supria Sans Cond Light" panose="020B0306030203050203" pitchFamily="34" charset="0"/>
                        </a:rPr>
                        <a:t>na</a:t>
                      </a:r>
                      <a:r>
                        <a:rPr lang="en-PH" sz="1800" b="0" dirty="0">
                          <a:effectLst/>
                          <a:latin typeface="Supria Sans Cond Light" panose="020B0306030203050203" pitchFamily="34" charset="0"/>
                        </a:rPr>
                        <a:t> </a:t>
                      </a:r>
                      <a:r>
                        <a:rPr lang="en-PH" sz="1800" b="0" dirty="0" err="1">
                          <a:effectLst/>
                          <a:latin typeface="Supria Sans Cond Light" panose="020B0306030203050203" pitchFamily="34" charset="0"/>
                        </a:rPr>
                        <a:t>sa</a:t>
                      </a:r>
                      <a:r>
                        <a:rPr lang="en-PH" sz="1800" b="0" dirty="0">
                          <a:effectLst/>
                          <a:latin typeface="Supria Sans Cond Light" panose="020B0306030203050203" pitchFamily="34" charset="0"/>
                        </a:rPr>
                        <a:t> 9,584 </a:t>
                      </a:r>
                      <a:r>
                        <a:rPr lang="en-PH" sz="1800" b="0" dirty="0" err="1">
                          <a:effectLst/>
                          <a:latin typeface="Supria Sans Cond Light" panose="020B0306030203050203" pitchFamily="34" charset="0"/>
                        </a:rPr>
                        <a:t>pamilya</a:t>
                      </a:r>
                      <a:r>
                        <a:rPr lang="en-PH" sz="1800" b="0" dirty="0">
                          <a:effectLst/>
                          <a:latin typeface="Supria Sans Cond Light" panose="020B0306030203050203" pitchFamily="34" charset="0"/>
                        </a:rPr>
                        <a:t> o 30,689 </a:t>
                      </a:r>
                      <a:r>
                        <a:rPr lang="en-PH" sz="1800" b="0" dirty="0" err="1">
                          <a:effectLst/>
                          <a:latin typeface="Supria Sans Cond Light" panose="020B0306030203050203" pitchFamily="34" charset="0"/>
                        </a:rPr>
                        <a:t>katao</a:t>
                      </a:r>
                      <a:r>
                        <a:rPr lang="en-PH" sz="1800" b="0" dirty="0">
                          <a:effectLst/>
                          <a:latin typeface="Supria Sans Cond Light" panose="020B0306030203050203" pitchFamily="34" charset="0"/>
                        </a:rPr>
                        <a:t> </a:t>
                      </a:r>
                      <a:r>
                        <a:rPr lang="en-PH" sz="1800" b="0" dirty="0" err="1">
                          <a:effectLst/>
                          <a:latin typeface="Supria Sans Cond Light" panose="020B0306030203050203" pitchFamily="34" charset="0"/>
                        </a:rPr>
                        <a:t>na</a:t>
                      </a:r>
                      <a:r>
                        <a:rPr lang="en-PH" sz="1800" b="0" dirty="0">
                          <a:effectLst/>
                          <a:latin typeface="Supria Sans Cond Light" panose="020B0306030203050203" pitchFamily="34" charset="0"/>
                        </a:rPr>
                        <a:t> </a:t>
                      </a:r>
                      <a:r>
                        <a:rPr lang="en-PH" sz="1800" b="0" dirty="0" err="1">
                          <a:effectLst/>
                          <a:latin typeface="Supria Sans Cond Light" panose="020B0306030203050203" pitchFamily="34" charset="0"/>
                        </a:rPr>
                        <a:t>ang</a:t>
                      </a:r>
                      <a:r>
                        <a:rPr lang="en-PH" sz="1800" b="0" dirty="0">
                          <a:effectLst/>
                          <a:latin typeface="Supria Sans Cond Light" panose="020B0306030203050203" pitchFamily="34" charset="0"/>
                        </a:rPr>
                        <a:t> </a:t>
                      </a:r>
                      <a:r>
                        <a:rPr lang="en-PH" sz="1800" b="0" dirty="0" err="1">
                          <a:effectLst/>
                          <a:latin typeface="Supria Sans Cond Light" panose="020B0306030203050203" pitchFamily="34" charset="0"/>
                        </a:rPr>
                        <a:t>inilikas</a:t>
                      </a:r>
                      <a:r>
                        <a:rPr lang="en-PH" sz="1800" b="0" dirty="0">
                          <a:effectLst/>
                          <a:latin typeface="Supria Sans Cond Light" panose="020B0306030203050203" pitchFamily="34" charset="0"/>
                        </a:rPr>
                        <a:t> </a:t>
                      </a:r>
                      <a:r>
                        <a:rPr lang="en-PH" sz="1800" b="0" dirty="0" err="1">
                          <a:effectLst/>
                          <a:latin typeface="Supria Sans Cond Light" panose="020B0306030203050203" pitchFamily="34" charset="0"/>
                        </a:rPr>
                        <a:t>sa</a:t>
                      </a:r>
                      <a:r>
                        <a:rPr lang="en-PH" sz="1800" b="0" dirty="0">
                          <a:effectLst/>
                          <a:latin typeface="Supria Sans Cond Light" panose="020B0306030203050203" pitchFamily="34" charset="0"/>
                        </a:rPr>
                        <a:t> </a:t>
                      </a:r>
                      <a:r>
                        <a:rPr lang="en-PH" sz="1800" b="0" dirty="0" err="1">
                          <a:effectLst/>
                          <a:latin typeface="Supria Sans Cond Light" panose="020B0306030203050203" pitchFamily="34" charset="0"/>
                        </a:rPr>
                        <a:t>mga</a:t>
                      </a:r>
                      <a:r>
                        <a:rPr lang="en-PH" sz="1800" b="0" dirty="0">
                          <a:effectLst/>
                          <a:latin typeface="Supria Sans Cond Light" panose="020B0306030203050203" pitchFamily="34" charset="0"/>
                        </a:rPr>
                        <a:t> evacuation center. #</a:t>
                      </a:r>
                      <a:r>
                        <a:rPr lang="en-PH" sz="1800" b="0" dirty="0" err="1">
                          <a:effectLst/>
                          <a:latin typeface="Supria Sans Cond Light" panose="020B0306030203050203" pitchFamily="34" charset="0"/>
                        </a:rPr>
                        <a:t>RubyPH</a:t>
                      </a:r>
                      <a:r>
                        <a:rPr lang="en-PH" sz="1800" b="0" dirty="0">
                          <a:effectLst/>
                          <a:latin typeface="Supria Sans Cond Light" panose="020B0306030203050203" pitchFamily="34" charset="0"/>
                        </a:rPr>
                        <a:t> | via @</a:t>
                      </a:r>
                      <a:r>
                        <a:rPr lang="en-PH" sz="1800" b="0" dirty="0" err="1">
                          <a:effectLst/>
                          <a:latin typeface="Supria Sans Cond Light" panose="020B0306030203050203" pitchFamily="34" charset="0"/>
                        </a:rPr>
                        <a:t>Ã¢â</a:t>
                      </a:r>
                      <a:r>
                        <a:rPr lang="en-PH" sz="1800" b="0" dirty="0">
                          <a:effectLst/>
                          <a:latin typeface="Supria Sans Cond Light" panose="020B0306030203050203" pitchFamily="34" charset="0"/>
                        </a:rPr>
                        <a:t>‚¬Â¦</a:t>
                      </a:r>
                      <a:endParaRPr lang="en-PH" sz="1800" b="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just">
                        <a:spcBef>
                          <a:spcPts val="0"/>
                        </a:spcBef>
                        <a:spcAft>
                          <a:spcPts val="0"/>
                        </a:spcAft>
                      </a:pPr>
                      <a:r>
                        <a:rPr lang="en-PH" sz="1800" dirty="0">
                          <a:solidFill>
                            <a:schemeClr val="tx1">
                              <a:lumMod val="75000"/>
                              <a:lumOff val="25000"/>
                            </a:schemeClr>
                          </a:solidFill>
                          <a:effectLst/>
                          <a:latin typeface="Supria Sans Cond Light" panose="020B0306030203050203" pitchFamily="34" charset="0"/>
                        </a:rPr>
                        <a:t>9584; 30689; </a:t>
                      </a:r>
                      <a:r>
                        <a:rPr lang="en-PH" sz="1800" dirty="0" err="1">
                          <a:solidFill>
                            <a:schemeClr val="tx1">
                              <a:lumMod val="75000"/>
                              <a:lumOff val="25000"/>
                            </a:schemeClr>
                          </a:solidFill>
                          <a:effectLst/>
                          <a:latin typeface="Supria Sans Cond Light" panose="020B0306030203050203" pitchFamily="34" charset="0"/>
                        </a:rPr>
                        <a:t>inilikas</a:t>
                      </a:r>
                      <a:endParaRPr lang="en-PH" sz="180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c>
                  <a:txBody>
                    <a:bodyPr/>
                    <a:lstStyle/>
                    <a:p>
                      <a:pPr marL="0" marR="0" algn="just">
                        <a:spcBef>
                          <a:spcPts val="0"/>
                        </a:spcBef>
                        <a:spcAft>
                          <a:spcPts val="0"/>
                        </a:spcAft>
                      </a:pPr>
                      <a:r>
                        <a:rPr lang="en-PH" sz="1800" dirty="0">
                          <a:solidFill>
                            <a:schemeClr val="tx1">
                              <a:lumMod val="75000"/>
                              <a:lumOff val="25000"/>
                            </a:schemeClr>
                          </a:solidFill>
                          <a:effectLst/>
                          <a:latin typeface="Supria Sans Cond Light" panose="020B0306030203050203" pitchFamily="34" charset="0"/>
                        </a:rPr>
                        <a:t>&lt;none&gt;</a:t>
                      </a:r>
                      <a:endParaRPr lang="en-PH" sz="180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r>
              <a:tr h="1080844">
                <a:tc>
                  <a:txBody>
                    <a:bodyPr/>
                    <a:lstStyle/>
                    <a:p>
                      <a:pPr marL="0" marR="0" algn="just">
                        <a:spcBef>
                          <a:spcPts val="0"/>
                        </a:spcBef>
                        <a:spcAft>
                          <a:spcPts val="0"/>
                        </a:spcAft>
                      </a:pPr>
                      <a:r>
                        <a:rPr lang="en-PH" sz="1800" b="0" dirty="0">
                          <a:effectLst/>
                          <a:latin typeface="Supria Sans Cond Light" panose="020B0306030203050203" pitchFamily="34" charset="0"/>
                        </a:rPr>
                        <a:t>#</a:t>
                      </a:r>
                      <a:r>
                        <a:rPr lang="en-PH" sz="1800" b="0" dirty="0" err="1">
                          <a:effectLst/>
                          <a:latin typeface="Supria Sans Cond Light" panose="020B0306030203050203" pitchFamily="34" charset="0"/>
                        </a:rPr>
                        <a:t>AksyonSaHagupit</a:t>
                      </a:r>
                      <a:r>
                        <a:rPr lang="en-PH" sz="1800" b="0" dirty="0">
                          <a:effectLst/>
                          <a:latin typeface="Supria Sans Cond Light" panose="020B0306030203050203" pitchFamily="34" charset="0"/>
                        </a:rPr>
                        <a:t>: 10 </a:t>
                      </a:r>
                      <a:r>
                        <a:rPr lang="en-PH" sz="1800" b="0" dirty="0" err="1">
                          <a:effectLst/>
                          <a:latin typeface="Supria Sans Cond Light" panose="020B0306030203050203" pitchFamily="34" charset="0"/>
                        </a:rPr>
                        <a:t>bahay</a:t>
                      </a:r>
                      <a:r>
                        <a:rPr lang="en-PH" sz="1800" b="0" dirty="0">
                          <a:effectLst/>
                          <a:latin typeface="Supria Sans Cond Light" panose="020B0306030203050203" pitchFamily="34" charset="0"/>
                        </a:rPr>
                        <a:t> </a:t>
                      </a:r>
                      <a:r>
                        <a:rPr lang="en-PH" sz="1800" b="0" dirty="0" err="1">
                          <a:effectLst/>
                          <a:latin typeface="Supria Sans Cond Light" panose="020B0306030203050203" pitchFamily="34" charset="0"/>
                        </a:rPr>
                        <a:t>sa</a:t>
                      </a:r>
                      <a:r>
                        <a:rPr lang="en-PH" sz="1800" b="0" dirty="0">
                          <a:effectLst/>
                          <a:latin typeface="Supria Sans Cond Light" panose="020B0306030203050203" pitchFamily="34" charset="0"/>
                        </a:rPr>
                        <a:t> </a:t>
                      </a:r>
                      <a:r>
                        <a:rPr lang="en-PH" sz="1800" b="0" dirty="0" err="1">
                          <a:effectLst/>
                          <a:latin typeface="Supria Sans Cond Light" panose="020B0306030203050203" pitchFamily="34" charset="0"/>
                        </a:rPr>
                        <a:t>dalampasigan</a:t>
                      </a:r>
                      <a:r>
                        <a:rPr lang="en-PH" sz="1800" b="0" dirty="0">
                          <a:effectLst/>
                          <a:latin typeface="Supria Sans Cond Light" panose="020B0306030203050203" pitchFamily="34" charset="0"/>
                        </a:rPr>
                        <a:t> ng </a:t>
                      </a:r>
                      <a:r>
                        <a:rPr lang="en-PH" sz="1800" b="0" dirty="0" err="1">
                          <a:effectLst/>
                          <a:latin typeface="Supria Sans Cond Light" panose="020B0306030203050203" pitchFamily="34" charset="0"/>
                        </a:rPr>
                        <a:t>Albay</a:t>
                      </a:r>
                      <a:r>
                        <a:rPr lang="en-PH" sz="1800" b="0" dirty="0">
                          <a:effectLst/>
                          <a:latin typeface="Supria Sans Cond Light" panose="020B0306030203050203" pitchFamily="34" charset="0"/>
                        </a:rPr>
                        <a:t>, </a:t>
                      </a:r>
                      <a:r>
                        <a:rPr lang="en-PH" sz="1800" b="0" dirty="0" err="1">
                          <a:effectLst/>
                          <a:latin typeface="Supria Sans Cond Light" panose="020B0306030203050203" pitchFamily="34" charset="0"/>
                        </a:rPr>
                        <a:t>tinangay</a:t>
                      </a:r>
                      <a:r>
                        <a:rPr lang="en-PH" sz="1800" b="0" dirty="0">
                          <a:effectLst/>
                          <a:latin typeface="Supria Sans Cond Light" panose="020B0306030203050203" pitchFamily="34" charset="0"/>
                        </a:rPr>
                        <a:t> ng </a:t>
                      </a:r>
                      <a:r>
                        <a:rPr lang="en-PH" sz="1800" b="0" dirty="0" err="1">
                          <a:effectLst/>
                          <a:latin typeface="Supria Sans Cond Light" panose="020B0306030203050203" pitchFamily="34" charset="0"/>
                        </a:rPr>
                        <a:t>malakas</a:t>
                      </a:r>
                      <a:r>
                        <a:rPr lang="en-PH" sz="1800" b="0" dirty="0">
                          <a:effectLst/>
                          <a:latin typeface="Supria Sans Cond Light" panose="020B0306030203050203" pitchFamily="34" charset="0"/>
                        </a:rPr>
                        <a:t> </a:t>
                      </a:r>
                      <a:r>
                        <a:rPr lang="en-PH" sz="1800" b="0" dirty="0" err="1">
                          <a:effectLst/>
                          <a:latin typeface="Supria Sans Cond Light" panose="020B0306030203050203" pitchFamily="34" charset="0"/>
                        </a:rPr>
                        <a:t>na</a:t>
                      </a:r>
                      <a:r>
                        <a:rPr lang="en-PH" sz="1800" b="0" dirty="0">
                          <a:effectLst/>
                          <a:latin typeface="Supria Sans Cond Light" panose="020B0306030203050203" pitchFamily="34" charset="0"/>
                        </a:rPr>
                        <a:t> </a:t>
                      </a:r>
                      <a:r>
                        <a:rPr lang="en-PH" sz="1800" b="0" dirty="0" err="1">
                          <a:effectLst/>
                          <a:latin typeface="Supria Sans Cond Light" panose="020B0306030203050203" pitchFamily="34" charset="0"/>
                        </a:rPr>
                        <a:t>alon</a:t>
                      </a:r>
                      <a:r>
                        <a:rPr lang="en-PH" sz="1800" b="0" dirty="0">
                          <a:effectLst/>
                          <a:latin typeface="Supria Sans Cond Light" panose="020B0306030203050203" pitchFamily="34" charset="0"/>
                        </a:rPr>
                        <a:t> #</a:t>
                      </a:r>
                      <a:r>
                        <a:rPr lang="en-PH" sz="1800" b="0" dirty="0" err="1">
                          <a:effectLst/>
                          <a:latin typeface="Supria Sans Cond Light" panose="020B0306030203050203" pitchFamily="34" charset="0"/>
                        </a:rPr>
                        <a:t>RubyPH</a:t>
                      </a:r>
                      <a:r>
                        <a:rPr lang="en-PH" sz="1800" b="0" dirty="0">
                          <a:effectLst/>
                          <a:latin typeface="Supria Sans Cond Light" panose="020B0306030203050203" pitchFamily="34" charset="0"/>
                        </a:rPr>
                        <a:t> | </a:t>
                      </a:r>
                      <a:r>
                        <a:rPr lang="en-PH" sz="1800" b="0" dirty="0" err="1">
                          <a:effectLst/>
                          <a:latin typeface="Supria Sans Cond Light" panose="020B0306030203050203" pitchFamily="34" charset="0"/>
                        </a:rPr>
                        <a:t>Ulat</a:t>
                      </a:r>
                      <a:r>
                        <a:rPr lang="en-PH" sz="1800" b="0" dirty="0">
                          <a:effectLst/>
                          <a:latin typeface="Supria Sans Cond Light" panose="020B0306030203050203" pitchFamily="34" charset="0"/>
                        </a:rPr>
                        <a:t> </a:t>
                      </a:r>
                      <a:r>
                        <a:rPr lang="en-PH" sz="1800" b="0" dirty="0" err="1">
                          <a:effectLst/>
                          <a:latin typeface="Supria Sans Cond Light" panose="020B0306030203050203" pitchFamily="34" charset="0"/>
                        </a:rPr>
                        <a:t>ni</a:t>
                      </a:r>
                      <a:r>
                        <a:rPr lang="en-PH" sz="1800" b="0" dirty="0">
                          <a:effectLst/>
                          <a:latin typeface="Supria Sans Cond Light" panose="020B0306030203050203" pitchFamily="34" charset="0"/>
                        </a:rPr>
                        <a:t> @</a:t>
                      </a:r>
                      <a:r>
                        <a:rPr lang="en-PH" sz="1800" b="0" dirty="0" err="1">
                          <a:effectLst/>
                          <a:latin typeface="Supria Sans Cond Light" panose="020B0306030203050203" pitchFamily="34" charset="0"/>
                        </a:rPr>
                        <a:t>edlingao</a:t>
                      </a:r>
                      <a:endParaRPr lang="en-PH" sz="1800" b="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just">
                        <a:spcBef>
                          <a:spcPts val="0"/>
                        </a:spcBef>
                        <a:spcAft>
                          <a:spcPts val="0"/>
                        </a:spcAft>
                      </a:pPr>
                      <a:r>
                        <a:rPr lang="en-PH" sz="1800" dirty="0" err="1">
                          <a:solidFill>
                            <a:schemeClr val="tx1">
                              <a:lumMod val="75000"/>
                              <a:lumOff val="25000"/>
                            </a:schemeClr>
                          </a:solidFill>
                          <a:effectLst/>
                          <a:latin typeface="Supria Sans Cond Light" panose="020B0306030203050203" pitchFamily="34" charset="0"/>
                        </a:rPr>
                        <a:t>bahay</a:t>
                      </a:r>
                      <a:r>
                        <a:rPr lang="en-PH" sz="1800" dirty="0">
                          <a:solidFill>
                            <a:schemeClr val="tx1">
                              <a:lumMod val="75000"/>
                              <a:lumOff val="25000"/>
                            </a:schemeClr>
                          </a:solidFill>
                          <a:effectLst/>
                          <a:latin typeface="Supria Sans Cond Light" panose="020B0306030203050203" pitchFamily="34" charset="0"/>
                        </a:rPr>
                        <a:t> </a:t>
                      </a:r>
                      <a:r>
                        <a:rPr lang="en-PH" sz="1800" dirty="0" err="1">
                          <a:solidFill>
                            <a:schemeClr val="tx1">
                              <a:lumMod val="75000"/>
                              <a:lumOff val="25000"/>
                            </a:schemeClr>
                          </a:solidFill>
                          <a:effectLst/>
                          <a:latin typeface="Supria Sans Cond Light" panose="020B0306030203050203" pitchFamily="34" charset="0"/>
                        </a:rPr>
                        <a:t>sa</a:t>
                      </a:r>
                      <a:r>
                        <a:rPr lang="en-PH" sz="1800" dirty="0">
                          <a:solidFill>
                            <a:schemeClr val="tx1">
                              <a:lumMod val="75000"/>
                              <a:lumOff val="25000"/>
                            </a:schemeClr>
                          </a:solidFill>
                          <a:effectLst/>
                          <a:latin typeface="Supria Sans Cond Light" panose="020B0306030203050203" pitchFamily="34" charset="0"/>
                        </a:rPr>
                        <a:t> </a:t>
                      </a:r>
                      <a:r>
                        <a:rPr lang="en-PH" sz="1800" dirty="0" err="1">
                          <a:solidFill>
                            <a:schemeClr val="tx1">
                              <a:lumMod val="75000"/>
                              <a:lumOff val="25000"/>
                            </a:schemeClr>
                          </a:solidFill>
                          <a:effectLst/>
                          <a:latin typeface="Supria Sans Cond Light" panose="020B0306030203050203" pitchFamily="34" charset="0"/>
                        </a:rPr>
                        <a:t>dalampasigan</a:t>
                      </a:r>
                      <a:endParaRPr lang="en-PH" sz="180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c>
                  <a:txBody>
                    <a:bodyPr/>
                    <a:lstStyle/>
                    <a:p>
                      <a:pPr marL="0" marR="0" algn="just">
                        <a:spcBef>
                          <a:spcPts val="0"/>
                        </a:spcBef>
                        <a:spcAft>
                          <a:spcPts val="0"/>
                        </a:spcAft>
                      </a:pPr>
                      <a:r>
                        <a:rPr lang="en-PH" sz="1800" dirty="0" err="1">
                          <a:solidFill>
                            <a:schemeClr val="tx1">
                              <a:lumMod val="75000"/>
                              <a:lumOff val="25000"/>
                            </a:schemeClr>
                          </a:solidFill>
                          <a:effectLst/>
                          <a:latin typeface="Supria Sans Cond Light" panose="020B0306030203050203" pitchFamily="34" charset="0"/>
                        </a:rPr>
                        <a:t>bahay</a:t>
                      </a:r>
                      <a:endParaRPr lang="en-PH" sz="180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r>
            </a:tbl>
          </a:graphicData>
        </a:graphic>
      </p:graphicFrame>
    </p:spTree>
    <p:extLst>
      <p:ext uri="{BB962C8B-B14F-4D97-AF65-F5344CB8AC3E}">
        <p14:creationId xmlns:p14="http://schemas.microsoft.com/office/powerpoint/2010/main" val="28376986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42B2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Results and Observations</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Evaluation of Information Extraction – CD (Victim Names)</a:t>
            </a:r>
            <a:endParaRPr lang="en-PH" sz="3600" dirty="0">
              <a:latin typeface="Supria Sans Cond Bold" panose="020B080603020305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428849046"/>
              </p:ext>
            </p:extLst>
          </p:nvPr>
        </p:nvGraphicFramePr>
        <p:xfrm>
          <a:off x="824752" y="1622844"/>
          <a:ext cx="6033248" cy="1604448"/>
        </p:xfrm>
        <a:graphic>
          <a:graphicData uri="http://schemas.openxmlformats.org/drawingml/2006/table">
            <a:tbl>
              <a:tblPr firstRow="1" firstCol="1" bandRow="1">
                <a:tableStyleId>{5C22544A-7EE6-4342-B048-85BDC9FD1C3A}</a:tableStyleId>
              </a:tblPr>
              <a:tblGrid>
                <a:gridCol w="1508312"/>
                <a:gridCol w="1508312"/>
                <a:gridCol w="1508312"/>
                <a:gridCol w="1508312"/>
              </a:tblGrid>
              <a:tr h="534816">
                <a:tc gridSpan="4">
                  <a:txBody>
                    <a:bodyPr/>
                    <a:lstStyle/>
                    <a:p>
                      <a:pPr marL="0" marR="0" algn="ctr">
                        <a:spcBef>
                          <a:spcPts val="0"/>
                        </a:spcBef>
                        <a:spcAft>
                          <a:spcPts val="0"/>
                        </a:spcAft>
                      </a:pPr>
                      <a:r>
                        <a:rPr lang="en-PH" sz="1800" b="1" dirty="0" smtClean="0">
                          <a:effectLst/>
                          <a:latin typeface="Supria Sans Cond Light" panose="020B0306030203050203" pitchFamily="34" charset="0"/>
                        </a:rPr>
                        <a:t>Ruby</a:t>
                      </a:r>
                      <a:endParaRPr lang="en-PH" sz="1800" b="1"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hMerge="1">
                  <a:txBody>
                    <a:bodyPr/>
                    <a:lstStyle/>
                    <a:p>
                      <a:endParaRPr lang="en-PH"/>
                    </a:p>
                  </a:txBody>
                  <a:tcPr/>
                </a:tc>
                <a:tc hMerge="1">
                  <a:txBody>
                    <a:bodyPr/>
                    <a:lstStyle/>
                    <a:p>
                      <a:endParaRPr lang="en-PH"/>
                    </a:p>
                  </a:txBody>
                  <a:tcPr/>
                </a:tc>
                <a:tc hMerge="1">
                  <a:txBody>
                    <a:bodyPr/>
                    <a:lstStyle/>
                    <a:p>
                      <a:endParaRPr lang="en-PH"/>
                    </a:p>
                  </a:txBody>
                  <a:tcPr/>
                </a:tc>
              </a:tr>
              <a:tr h="534816">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Correct</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Spurious</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Partial</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Missing</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r>
              <a:tr h="534816">
                <a:tc>
                  <a:txBody>
                    <a:bodyPr/>
                    <a:lstStyle/>
                    <a:p>
                      <a:pPr marL="0" marR="0" algn="ctr">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392</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c>
                  <a:txBody>
                    <a:bodyPr/>
                    <a:lstStyle/>
                    <a:p>
                      <a:pPr marL="0" marR="0" algn="ctr">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0</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c>
                  <a:txBody>
                    <a:bodyPr/>
                    <a:lstStyle/>
                    <a:p>
                      <a:pPr marL="0" marR="0" algn="ctr">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0</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c>
                  <a:txBody>
                    <a:bodyPr/>
                    <a:lstStyle/>
                    <a:p>
                      <a:pPr marL="0" marR="0" algn="ctr">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7</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99787709"/>
              </p:ext>
            </p:extLst>
          </p:nvPr>
        </p:nvGraphicFramePr>
        <p:xfrm>
          <a:off x="825515" y="3308209"/>
          <a:ext cx="6033248" cy="1604448"/>
        </p:xfrm>
        <a:graphic>
          <a:graphicData uri="http://schemas.openxmlformats.org/drawingml/2006/table">
            <a:tbl>
              <a:tblPr firstRow="1" firstCol="1" bandRow="1">
                <a:tableStyleId>{5C22544A-7EE6-4342-B048-85BDC9FD1C3A}</a:tableStyleId>
              </a:tblPr>
              <a:tblGrid>
                <a:gridCol w="1508312"/>
                <a:gridCol w="1508312"/>
                <a:gridCol w="1508312"/>
                <a:gridCol w="1508312"/>
              </a:tblGrid>
              <a:tr h="534816">
                <a:tc gridSpan="4">
                  <a:txBody>
                    <a:bodyPr/>
                    <a:lstStyle/>
                    <a:p>
                      <a:pPr marL="0" marR="0" algn="ctr">
                        <a:spcBef>
                          <a:spcPts val="0"/>
                        </a:spcBef>
                        <a:spcAft>
                          <a:spcPts val="0"/>
                        </a:spcAft>
                      </a:pPr>
                      <a:r>
                        <a:rPr lang="en-PH" sz="1800" dirty="0" smtClean="0">
                          <a:effectLst/>
                          <a:latin typeface="Supria Sans Cond Light" panose="020B0306030203050203" pitchFamily="34" charset="0"/>
                        </a:rPr>
                        <a:t>Mario</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hMerge="1">
                  <a:txBody>
                    <a:bodyPr/>
                    <a:lstStyle/>
                    <a:p>
                      <a:endParaRPr lang="en-PH"/>
                    </a:p>
                  </a:txBody>
                  <a:tcPr/>
                </a:tc>
                <a:tc hMerge="1">
                  <a:txBody>
                    <a:bodyPr/>
                    <a:lstStyle/>
                    <a:p>
                      <a:endParaRPr lang="en-PH"/>
                    </a:p>
                  </a:txBody>
                  <a:tcPr/>
                </a:tc>
                <a:tc hMerge="1">
                  <a:txBody>
                    <a:bodyPr/>
                    <a:lstStyle/>
                    <a:p>
                      <a:endParaRPr lang="en-PH"/>
                    </a:p>
                  </a:txBody>
                  <a:tcPr/>
                </a:tc>
              </a:tr>
              <a:tr h="534816">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Correct</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Spurious</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Partial</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Missing</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r>
              <a:tr h="534816">
                <a:tc>
                  <a:txBody>
                    <a:bodyPr/>
                    <a:lstStyle/>
                    <a:p>
                      <a:pPr marL="0" marR="0" algn="ctr">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58</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c>
                  <a:txBody>
                    <a:bodyPr/>
                    <a:lstStyle/>
                    <a:p>
                      <a:pPr marL="0" marR="0" algn="ctr">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0</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c>
                  <a:txBody>
                    <a:bodyPr/>
                    <a:lstStyle/>
                    <a:p>
                      <a:pPr marL="0" marR="0" algn="ctr">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0</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c>
                  <a:txBody>
                    <a:bodyPr/>
                    <a:lstStyle/>
                    <a:p>
                      <a:pPr marL="0" marR="0" algn="ctr">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0</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79113527"/>
              </p:ext>
            </p:extLst>
          </p:nvPr>
        </p:nvGraphicFramePr>
        <p:xfrm>
          <a:off x="6943165" y="1636290"/>
          <a:ext cx="4285130" cy="1577556"/>
        </p:xfrm>
        <a:graphic>
          <a:graphicData uri="http://schemas.openxmlformats.org/drawingml/2006/table">
            <a:tbl>
              <a:tblPr firstRow="1" firstCol="1" bandRow="1">
                <a:tableStyleId>{5C22544A-7EE6-4342-B048-85BDC9FD1C3A}</a:tableStyleId>
              </a:tblPr>
              <a:tblGrid>
                <a:gridCol w="2142565"/>
                <a:gridCol w="2142565"/>
              </a:tblGrid>
              <a:tr h="525852">
                <a:tc>
                  <a:txBody>
                    <a:bodyPr/>
                    <a:lstStyle/>
                    <a:p>
                      <a:pPr marL="0" marR="0" algn="l">
                        <a:spcBef>
                          <a:spcPts val="0"/>
                        </a:spcBef>
                        <a:spcAft>
                          <a:spcPts val="0"/>
                        </a:spcAft>
                      </a:pPr>
                      <a:r>
                        <a:rPr lang="en-PH" sz="1800" dirty="0">
                          <a:effectLst/>
                          <a:latin typeface="Supria Sans Cond Light" panose="020B0306030203050203" pitchFamily="34" charset="0"/>
                        </a:rPr>
                        <a:t>Precision</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l">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1</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r>
              <a:tr h="525852">
                <a:tc>
                  <a:txBody>
                    <a:bodyPr/>
                    <a:lstStyle/>
                    <a:p>
                      <a:pPr marL="0" marR="0" algn="l">
                        <a:spcBef>
                          <a:spcPts val="0"/>
                        </a:spcBef>
                        <a:spcAft>
                          <a:spcPts val="0"/>
                        </a:spcAft>
                      </a:pPr>
                      <a:r>
                        <a:rPr lang="en-PH" sz="1800" dirty="0">
                          <a:effectLst/>
                          <a:latin typeface="Supria Sans Cond Light" panose="020B0306030203050203" pitchFamily="34" charset="0"/>
                        </a:rPr>
                        <a:t>Recall</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l">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0.9825</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r>
              <a:tr h="525852">
                <a:tc>
                  <a:txBody>
                    <a:bodyPr/>
                    <a:lstStyle/>
                    <a:p>
                      <a:pPr marL="0" marR="0" algn="l">
                        <a:spcBef>
                          <a:spcPts val="0"/>
                        </a:spcBef>
                        <a:spcAft>
                          <a:spcPts val="0"/>
                        </a:spcAft>
                      </a:pPr>
                      <a:r>
                        <a:rPr lang="en-PH" sz="1800" dirty="0">
                          <a:effectLst/>
                          <a:latin typeface="Supria Sans Cond Light" panose="020B0306030203050203" pitchFamily="34" charset="0"/>
                        </a:rPr>
                        <a:t>F-measure</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l">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0.9912</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226030195"/>
              </p:ext>
            </p:extLst>
          </p:nvPr>
        </p:nvGraphicFramePr>
        <p:xfrm>
          <a:off x="6947647" y="3308207"/>
          <a:ext cx="4285130" cy="1577556"/>
        </p:xfrm>
        <a:graphic>
          <a:graphicData uri="http://schemas.openxmlformats.org/drawingml/2006/table">
            <a:tbl>
              <a:tblPr firstRow="1" firstCol="1" bandRow="1">
                <a:tableStyleId>{5C22544A-7EE6-4342-B048-85BDC9FD1C3A}</a:tableStyleId>
              </a:tblPr>
              <a:tblGrid>
                <a:gridCol w="2142565"/>
                <a:gridCol w="2142565"/>
              </a:tblGrid>
              <a:tr h="525852">
                <a:tc>
                  <a:txBody>
                    <a:bodyPr/>
                    <a:lstStyle/>
                    <a:p>
                      <a:pPr marL="0" marR="0" algn="l">
                        <a:spcBef>
                          <a:spcPts val="0"/>
                        </a:spcBef>
                        <a:spcAft>
                          <a:spcPts val="0"/>
                        </a:spcAft>
                      </a:pPr>
                      <a:r>
                        <a:rPr lang="en-PH" sz="1800" dirty="0">
                          <a:effectLst/>
                          <a:latin typeface="Supria Sans Cond Light" panose="020B0306030203050203" pitchFamily="34" charset="0"/>
                        </a:rPr>
                        <a:t>Precision</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l">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1</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r>
              <a:tr h="525852">
                <a:tc>
                  <a:txBody>
                    <a:bodyPr/>
                    <a:lstStyle/>
                    <a:p>
                      <a:pPr marL="0" marR="0" algn="l">
                        <a:spcBef>
                          <a:spcPts val="0"/>
                        </a:spcBef>
                        <a:spcAft>
                          <a:spcPts val="0"/>
                        </a:spcAft>
                      </a:pPr>
                      <a:r>
                        <a:rPr lang="en-PH" sz="1800" dirty="0">
                          <a:effectLst/>
                          <a:latin typeface="Supria Sans Cond Light" panose="020B0306030203050203" pitchFamily="34" charset="0"/>
                        </a:rPr>
                        <a:t>Recall</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l">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1</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r>
              <a:tr h="525852">
                <a:tc>
                  <a:txBody>
                    <a:bodyPr/>
                    <a:lstStyle/>
                    <a:p>
                      <a:pPr marL="0" marR="0" algn="l">
                        <a:spcBef>
                          <a:spcPts val="0"/>
                        </a:spcBef>
                        <a:spcAft>
                          <a:spcPts val="0"/>
                        </a:spcAft>
                      </a:pPr>
                      <a:r>
                        <a:rPr lang="en-PH" sz="1800" dirty="0">
                          <a:effectLst/>
                          <a:latin typeface="Supria Sans Cond Light" panose="020B0306030203050203" pitchFamily="34" charset="0"/>
                        </a:rPr>
                        <a:t>F-measure</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l">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1</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r>
            </a:tbl>
          </a:graphicData>
        </a:graphic>
      </p:graphicFrame>
    </p:spTree>
    <p:extLst>
      <p:ext uri="{BB962C8B-B14F-4D97-AF65-F5344CB8AC3E}">
        <p14:creationId xmlns:p14="http://schemas.microsoft.com/office/powerpoint/2010/main" val="30800414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42B2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Results and Observations</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Evaluation of Information Extraction – CD (Victim Names)</a:t>
            </a:r>
            <a:endParaRPr lang="en-PH" sz="3600" dirty="0">
              <a:latin typeface="Supria Sans Cond Bold" panose="020B08060302030502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9509662"/>
              </p:ext>
            </p:extLst>
          </p:nvPr>
        </p:nvGraphicFramePr>
        <p:xfrm>
          <a:off x="582168" y="2132737"/>
          <a:ext cx="11012424" cy="2358999"/>
        </p:xfrm>
        <a:graphic>
          <a:graphicData uri="http://schemas.openxmlformats.org/drawingml/2006/table">
            <a:tbl>
              <a:tblPr firstRow="1" firstCol="1" bandRow="1">
                <a:tableStyleId>{5C22544A-7EE6-4342-B048-85BDC9FD1C3A}</a:tableStyleId>
              </a:tblPr>
              <a:tblGrid>
                <a:gridCol w="4494432"/>
                <a:gridCol w="2847184"/>
                <a:gridCol w="3670808"/>
              </a:tblGrid>
              <a:tr h="0">
                <a:tc>
                  <a:txBody>
                    <a:bodyPr/>
                    <a:lstStyle/>
                    <a:p>
                      <a:pPr marL="0" marR="0" algn="ctr">
                        <a:spcBef>
                          <a:spcPts val="0"/>
                        </a:spcBef>
                        <a:spcAft>
                          <a:spcPts val="0"/>
                        </a:spcAft>
                      </a:pPr>
                      <a:r>
                        <a:rPr lang="en-PH" sz="1800" dirty="0">
                          <a:effectLst/>
                          <a:latin typeface="Supria Sans Cond Light" panose="020B0306030203050203" pitchFamily="34" charset="0"/>
                        </a:rPr>
                        <a:t>Tweet</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dirty="0">
                          <a:effectLst/>
                          <a:latin typeface="Supria Sans Cond Light" panose="020B0306030203050203" pitchFamily="34" charset="0"/>
                        </a:rPr>
                        <a:t>Annotated</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dirty="0">
                          <a:effectLst/>
                          <a:latin typeface="Supria Sans Cond Light" panose="020B0306030203050203" pitchFamily="34" charset="0"/>
                        </a:rPr>
                        <a:t>Extracted</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r>
              <a:tr h="1951329">
                <a:tc>
                  <a:txBody>
                    <a:bodyPr/>
                    <a:lstStyle/>
                    <a:p>
                      <a:pPr marL="0" marR="0" algn="just">
                        <a:spcBef>
                          <a:spcPts val="0"/>
                        </a:spcBef>
                        <a:spcAft>
                          <a:spcPts val="0"/>
                        </a:spcAft>
                      </a:pPr>
                      <a:r>
                        <a:rPr lang="en-PH" sz="1800" dirty="0">
                          <a:effectLst/>
                          <a:latin typeface="Supria Sans Cond Light" panose="020B0306030203050203" pitchFamily="34" charset="0"/>
                        </a:rPr>
                        <a:t>RT @untvradio1350: 18 </a:t>
                      </a:r>
                      <a:r>
                        <a:rPr lang="en-PH" sz="1800" dirty="0" err="1">
                          <a:effectLst/>
                          <a:latin typeface="Supria Sans Cond Light" panose="020B0306030203050203" pitchFamily="34" charset="0"/>
                        </a:rPr>
                        <a:t>taong</a:t>
                      </a:r>
                      <a:r>
                        <a:rPr lang="en-PH" sz="1800" dirty="0">
                          <a:effectLst/>
                          <a:latin typeface="Supria Sans Cond Light" panose="020B0306030203050203" pitchFamily="34" charset="0"/>
                        </a:rPr>
                        <a:t> </a:t>
                      </a:r>
                      <a:r>
                        <a:rPr lang="en-PH" sz="1800" dirty="0" err="1">
                          <a:effectLst/>
                          <a:latin typeface="Supria Sans Cond Light" panose="020B0306030203050203" pitchFamily="34" charset="0"/>
                        </a:rPr>
                        <a:t>gulang</a:t>
                      </a:r>
                      <a:r>
                        <a:rPr lang="en-PH" sz="1800" dirty="0">
                          <a:effectLst/>
                          <a:latin typeface="Supria Sans Cond Light" panose="020B0306030203050203" pitchFamily="34" charset="0"/>
                        </a:rPr>
                        <a:t> </a:t>
                      </a:r>
                      <a:r>
                        <a:rPr lang="en-PH" sz="1800" dirty="0" err="1">
                          <a:effectLst/>
                          <a:latin typeface="Supria Sans Cond Light" panose="020B0306030203050203" pitchFamily="34" charset="0"/>
                        </a:rPr>
                        <a:t>na</a:t>
                      </a:r>
                      <a:r>
                        <a:rPr lang="en-PH" sz="1800" dirty="0">
                          <a:effectLst/>
                          <a:latin typeface="Supria Sans Cond Light" panose="020B0306030203050203" pitchFamily="34" charset="0"/>
                        </a:rPr>
                        <a:t> </a:t>
                      </a:r>
                      <a:r>
                        <a:rPr lang="en-PH" sz="1800" dirty="0" err="1">
                          <a:effectLst/>
                          <a:latin typeface="Supria Sans Cond Light" panose="020B0306030203050203" pitchFamily="34" charset="0"/>
                        </a:rPr>
                        <a:t>lalake</a:t>
                      </a:r>
                      <a:r>
                        <a:rPr lang="en-PH" sz="1800" dirty="0">
                          <a:effectLst/>
                          <a:latin typeface="Supria Sans Cond Light" panose="020B0306030203050203" pitchFamily="34" charset="0"/>
                        </a:rPr>
                        <a:t> </a:t>
                      </a:r>
                      <a:r>
                        <a:rPr lang="en-PH" sz="1800" dirty="0" err="1">
                          <a:effectLst/>
                          <a:latin typeface="Supria Sans Cond Light" panose="020B0306030203050203" pitchFamily="34" charset="0"/>
                        </a:rPr>
                        <a:t>sa</a:t>
                      </a:r>
                      <a:r>
                        <a:rPr lang="en-PH" sz="1800" dirty="0">
                          <a:effectLst/>
                          <a:latin typeface="Supria Sans Cond Light" panose="020B0306030203050203" pitchFamily="34" charset="0"/>
                        </a:rPr>
                        <a:t> </a:t>
                      </a:r>
                      <a:r>
                        <a:rPr lang="en-PH" sz="1800" dirty="0" err="1">
                          <a:effectLst/>
                          <a:latin typeface="Supria Sans Cond Light" panose="020B0306030203050203" pitchFamily="34" charset="0"/>
                        </a:rPr>
                        <a:t>Iriga</a:t>
                      </a:r>
                      <a:r>
                        <a:rPr lang="en-PH" sz="1800" dirty="0">
                          <a:effectLst/>
                          <a:latin typeface="Supria Sans Cond Light" panose="020B0306030203050203" pitchFamily="34" charset="0"/>
                        </a:rPr>
                        <a:t> City </a:t>
                      </a:r>
                      <a:r>
                        <a:rPr lang="en-PH" sz="1800" dirty="0" err="1">
                          <a:effectLst/>
                          <a:latin typeface="Supria Sans Cond Light" panose="020B0306030203050203" pitchFamily="34" charset="0"/>
                        </a:rPr>
                        <a:t>na</a:t>
                      </a:r>
                      <a:r>
                        <a:rPr lang="en-PH" sz="1800" dirty="0">
                          <a:effectLst/>
                          <a:latin typeface="Supria Sans Cond Light" panose="020B0306030203050203" pitchFamily="34" charset="0"/>
                        </a:rPr>
                        <a:t> </a:t>
                      </a:r>
                      <a:r>
                        <a:rPr lang="en-PH" sz="1800" dirty="0" err="1">
                          <a:effectLst/>
                          <a:latin typeface="Supria Sans Cond Light" panose="020B0306030203050203" pitchFamily="34" charset="0"/>
                        </a:rPr>
                        <a:t>si</a:t>
                      </a:r>
                      <a:r>
                        <a:rPr lang="en-PH" sz="1800" dirty="0">
                          <a:effectLst/>
                          <a:latin typeface="Supria Sans Cond Light" panose="020B0306030203050203" pitchFamily="34" charset="0"/>
                        </a:rPr>
                        <a:t> Justine </a:t>
                      </a:r>
                      <a:r>
                        <a:rPr lang="en-PH" sz="1800" dirty="0" err="1">
                          <a:effectLst/>
                          <a:latin typeface="Supria Sans Cond Light" panose="020B0306030203050203" pitchFamily="34" charset="0"/>
                        </a:rPr>
                        <a:t>C.CaÃ±eso</a:t>
                      </a:r>
                      <a:r>
                        <a:rPr lang="en-PH" sz="1800" dirty="0">
                          <a:effectLst/>
                          <a:latin typeface="Supria Sans Cond Light" panose="020B0306030203050203" pitchFamily="34" charset="0"/>
                        </a:rPr>
                        <a:t> </a:t>
                      </a:r>
                      <a:r>
                        <a:rPr lang="en-PH" sz="1800" dirty="0" err="1">
                          <a:effectLst/>
                          <a:latin typeface="Supria Sans Cond Light" panose="020B0306030203050203" pitchFamily="34" charset="0"/>
                        </a:rPr>
                        <a:t>namatay</a:t>
                      </a:r>
                      <a:r>
                        <a:rPr lang="en-PH" sz="1800" dirty="0">
                          <a:effectLst/>
                          <a:latin typeface="Supria Sans Cond Light" panose="020B0306030203050203" pitchFamily="34" charset="0"/>
                        </a:rPr>
                        <a:t> </a:t>
                      </a:r>
                      <a:r>
                        <a:rPr lang="en-PH" sz="1800" dirty="0" err="1">
                          <a:effectLst/>
                          <a:latin typeface="Supria Sans Cond Light" panose="020B0306030203050203" pitchFamily="34" charset="0"/>
                        </a:rPr>
                        <a:t>dahil</a:t>
                      </a:r>
                      <a:r>
                        <a:rPr lang="en-PH" sz="1800" dirty="0">
                          <a:effectLst/>
                          <a:latin typeface="Supria Sans Cond Light" panose="020B0306030203050203" pitchFamily="34" charset="0"/>
                        </a:rPr>
                        <a:t> </a:t>
                      </a:r>
                      <a:r>
                        <a:rPr lang="en-PH" sz="1800" dirty="0" err="1">
                          <a:effectLst/>
                          <a:latin typeface="Supria Sans Cond Light" panose="020B0306030203050203" pitchFamily="34" charset="0"/>
                        </a:rPr>
                        <a:t>sa</a:t>
                      </a:r>
                      <a:r>
                        <a:rPr lang="en-PH" sz="1800" dirty="0">
                          <a:effectLst/>
                          <a:latin typeface="Supria Sans Cond Light" panose="020B0306030203050203" pitchFamily="34" charset="0"/>
                        </a:rPr>
                        <a:t> </a:t>
                      </a:r>
                      <a:r>
                        <a:rPr lang="en-PH" sz="1800" dirty="0" err="1">
                          <a:effectLst/>
                          <a:latin typeface="Supria Sans Cond Light" panose="020B0306030203050203" pitchFamily="34" charset="0"/>
                        </a:rPr>
                        <a:t>sobrang</a:t>
                      </a:r>
                      <a:r>
                        <a:rPr lang="en-PH" sz="1800" dirty="0">
                          <a:effectLst/>
                          <a:latin typeface="Supria Sans Cond Light" panose="020B0306030203050203" pitchFamily="34" charset="0"/>
                        </a:rPr>
                        <a:t> </a:t>
                      </a:r>
                      <a:r>
                        <a:rPr lang="en-PH" sz="1800" dirty="0" err="1">
                          <a:effectLst/>
                          <a:latin typeface="Supria Sans Cond Light" panose="020B0306030203050203" pitchFamily="34" charset="0"/>
                        </a:rPr>
                        <a:t>lamig</a:t>
                      </a:r>
                      <a:r>
                        <a:rPr lang="en-PH" sz="1800" dirty="0">
                          <a:effectLst/>
                          <a:latin typeface="Supria Sans Cond Light" panose="020B0306030203050203" pitchFamily="34" charset="0"/>
                        </a:rPr>
                        <a:t> ng </a:t>
                      </a:r>
                      <a:r>
                        <a:rPr lang="en-PH" sz="1800" dirty="0" err="1">
                          <a:effectLst/>
                          <a:latin typeface="Supria Sans Cond Light" panose="020B0306030203050203" pitchFamily="34" charset="0"/>
                        </a:rPr>
                        <a:t>panahon</a:t>
                      </a:r>
                      <a:r>
                        <a:rPr lang="en-PH" sz="1800" dirty="0">
                          <a:effectLst/>
                          <a:latin typeface="Supria Sans Cond Light" panose="020B0306030203050203" pitchFamily="34" charset="0"/>
                        </a:rPr>
                        <a:t> #</a:t>
                      </a:r>
                      <a:r>
                        <a:rPr lang="en-PH" sz="1800" dirty="0" err="1">
                          <a:effectLst/>
                          <a:latin typeface="Supria Sans Cond Light" panose="020B0306030203050203" pitchFamily="34" charset="0"/>
                        </a:rPr>
                        <a:t>RubyPH</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just">
                        <a:spcBef>
                          <a:spcPts val="0"/>
                        </a:spcBef>
                        <a:spcAft>
                          <a:spcPts val="0"/>
                        </a:spcAft>
                      </a:pPr>
                      <a:r>
                        <a:rPr lang="en-PH" sz="1800" dirty="0">
                          <a:solidFill>
                            <a:schemeClr val="tx1">
                              <a:lumMod val="75000"/>
                              <a:lumOff val="25000"/>
                            </a:schemeClr>
                          </a:solidFill>
                          <a:effectLst/>
                          <a:latin typeface="Supria Sans Cond Light" panose="020B0306030203050203" pitchFamily="34" charset="0"/>
                        </a:rPr>
                        <a:t>Justine </a:t>
                      </a:r>
                      <a:r>
                        <a:rPr lang="en-PH" sz="1800" dirty="0" err="1">
                          <a:solidFill>
                            <a:schemeClr val="tx1">
                              <a:lumMod val="75000"/>
                              <a:lumOff val="25000"/>
                            </a:schemeClr>
                          </a:solidFill>
                          <a:effectLst/>
                          <a:latin typeface="Supria Sans Cond Light" panose="020B0306030203050203" pitchFamily="34" charset="0"/>
                        </a:rPr>
                        <a:t>C.CaÃ±eso</a:t>
                      </a:r>
                      <a:endParaRPr lang="en-PH" sz="180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c>
                  <a:txBody>
                    <a:bodyPr/>
                    <a:lstStyle/>
                    <a:p>
                      <a:pPr marL="0" marR="0" algn="just">
                        <a:spcBef>
                          <a:spcPts val="0"/>
                        </a:spcBef>
                        <a:spcAft>
                          <a:spcPts val="0"/>
                        </a:spcAft>
                      </a:pPr>
                      <a:r>
                        <a:rPr lang="en-PH" sz="1800" dirty="0">
                          <a:solidFill>
                            <a:schemeClr val="tx1">
                              <a:lumMod val="75000"/>
                              <a:lumOff val="25000"/>
                            </a:schemeClr>
                          </a:solidFill>
                          <a:effectLst/>
                          <a:latin typeface="Supria Sans Cond Light" panose="020B0306030203050203" pitchFamily="34" charset="0"/>
                        </a:rPr>
                        <a:t>&lt;none&gt;</a:t>
                      </a:r>
                      <a:endParaRPr lang="en-PH" sz="180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r>
            </a:tbl>
          </a:graphicData>
        </a:graphic>
      </p:graphicFrame>
    </p:spTree>
    <p:extLst>
      <p:ext uri="{BB962C8B-B14F-4D97-AF65-F5344CB8AC3E}">
        <p14:creationId xmlns:p14="http://schemas.microsoft.com/office/powerpoint/2010/main" val="3617730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42B2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Results and Observations</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Evaluation of Information Extraction – D (Location)</a:t>
            </a:r>
            <a:endParaRPr lang="en-PH" sz="3600" dirty="0">
              <a:latin typeface="Supria Sans Cond Bold" panose="020B080603020305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452094594"/>
              </p:ext>
            </p:extLst>
          </p:nvPr>
        </p:nvGraphicFramePr>
        <p:xfrm>
          <a:off x="824752" y="1622844"/>
          <a:ext cx="6033248" cy="1604448"/>
        </p:xfrm>
        <a:graphic>
          <a:graphicData uri="http://schemas.openxmlformats.org/drawingml/2006/table">
            <a:tbl>
              <a:tblPr firstRow="1" firstCol="1" bandRow="1">
                <a:tableStyleId>{5C22544A-7EE6-4342-B048-85BDC9FD1C3A}</a:tableStyleId>
              </a:tblPr>
              <a:tblGrid>
                <a:gridCol w="1508312"/>
                <a:gridCol w="1508312"/>
                <a:gridCol w="1508312"/>
                <a:gridCol w="1508312"/>
              </a:tblGrid>
              <a:tr h="534816">
                <a:tc gridSpan="4">
                  <a:txBody>
                    <a:bodyPr/>
                    <a:lstStyle/>
                    <a:p>
                      <a:pPr marL="0" marR="0" algn="ctr">
                        <a:spcBef>
                          <a:spcPts val="0"/>
                        </a:spcBef>
                        <a:spcAft>
                          <a:spcPts val="0"/>
                        </a:spcAft>
                      </a:pPr>
                      <a:r>
                        <a:rPr lang="en-PH" sz="1800" b="1" dirty="0" smtClean="0">
                          <a:effectLst/>
                          <a:latin typeface="Supria Sans Cond Light" panose="020B0306030203050203" pitchFamily="34" charset="0"/>
                        </a:rPr>
                        <a:t>Ruby</a:t>
                      </a:r>
                      <a:endParaRPr lang="en-PH" sz="1800" b="1"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hMerge="1">
                  <a:txBody>
                    <a:bodyPr/>
                    <a:lstStyle/>
                    <a:p>
                      <a:endParaRPr lang="en-PH"/>
                    </a:p>
                  </a:txBody>
                  <a:tcPr/>
                </a:tc>
                <a:tc hMerge="1">
                  <a:txBody>
                    <a:bodyPr/>
                    <a:lstStyle/>
                    <a:p>
                      <a:endParaRPr lang="en-PH"/>
                    </a:p>
                  </a:txBody>
                  <a:tcPr/>
                </a:tc>
                <a:tc hMerge="1">
                  <a:txBody>
                    <a:bodyPr/>
                    <a:lstStyle/>
                    <a:p>
                      <a:endParaRPr lang="en-PH"/>
                    </a:p>
                  </a:txBody>
                  <a:tcPr/>
                </a:tc>
              </a:tr>
              <a:tr h="534816">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Correct</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Spurious</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Partial</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Missing</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r>
              <a:tr h="534816">
                <a:tc>
                  <a:txBody>
                    <a:bodyPr/>
                    <a:lstStyle/>
                    <a:p>
                      <a:pPr marL="0" marR="0" algn="ctr">
                        <a:spcBef>
                          <a:spcPts val="0"/>
                        </a:spcBef>
                        <a:spcAft>
                          <a:spcPts val="0"/>
                        </a:spcAft>
                      </a:pPr>
                      <a:r>
                        <a:rPr lang="en-PH" sz="1800" b="0" dirty="0" smtClean="0">
                          <a:solidFill>
                            <a:schemeClr val="tx1">
                              <a:lumMod val="75000"/>
                              <a:lumOff val="25000"/>
                            </a:schemeClr>
                          </a:solidFill>
                          <a:effectLst/>
                          <a:latin typeface="Supria Sans Cond Light" panose="020B0306030203050203" pitchFamily="34" charset="0"/>
                          <a:ea typeface="Times New Roman" panose="02020603050405020304" pitchFamily="18" charset="0"/>
                        </a:rPr>
                        <a:t>30</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c>
                  <a:txBody>
                    <a:bodyPr/>
                    <a:lstStyle/>
                    <a:p>
                      <a:pPr marL="0" marR="0" algn="ctr">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0</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c>
                  <a:txBody>
                    <a:bodyPr/>
                    <a:lstStyle/>
                    <a:p>
                      <a:pPr marL="0" marR="0" algn="ctr">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0</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c>
                  <a:txBody>
                    <a:bodyPr/>
                    <a:lstStyle/>
                    <a:p>
                      <a:pPr marL="0" marR="0" algn="ctr">
                        <a:spcBef>
                          <a:spcPts val="0"/>
                        </a:spcBef>
                        <a:spcAft>
                          <a:spcPts val="0"/>
                        </a:spcAft>
                      </a:pPr>
                      <a:r>
                        <a:rPr lang="en-PH" sz="1800" b="0" dirty="0" smtClean="0">
                          <a:solidFill>
                            <a:schemeClr val="tx1">
                              <a:lumMod val="75000"/>
                              <a:lumOff val="25000"/>
                            </a:schemeClr>
                          </a:solidFill>
                          <a:effectLst/>
                          <a:latin typeface="Supria Sans Cond Light" panose="020B0306030203050203" pitchFamily="34" charset="0"/>
                          <a:ea typeface="Calibri" panose="020F0502020204030204" pitchFamily="34" charset="0"/>
                        </a:rPr>
                        <a:t>69</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58636440"/>
              </p:ext>
            </p:extLst>
          </p:nvPr>
        </p:nvGraphicFramePr>
        <p:xfrm>
          <a:off x="825515" y="3308209"/>
          <a:ext cx="6033248" cy="1604448"/>
        </p:xfrm>
        <a:graphic>
          <a:graphicData uri="http://schemas.openxmlformats.org/drawingml/2006/table">
            <a:tbl>
              <a:tblPr firstRow="1" firstCol="1" bandRow="1">
                <a:tableStyleId>{5C22544A-7EE6-4342-B048-85BDC9FD1C3A}</a:tableStyleId>
              </a:tblPr>
              <a:tblGrid>
                <a:gridCol w="1508312"/>
                <a:gridCol w="1508312"/>
                <a:gridCol w="1508312"/>
                <a:gridCol w="1508312"/>
              </a:tblGrid>
              <a:tr h="534816">
                <a:tc gridSpan="4">
                  <a:txBody>
                    <a:bodyPr/>
                    <a:lstStyle/>
                    <a:p>
                      <a:pPr marL="0" marR="0" algn="ctr">
                        <a:spcBef>
                          <a:spcPts val="0"/>
                        </a:spcBef>
                        <a:spcAft>
                          <a:spcPts val="0"/>
                        </a:spcAft>
                      </a:pPr>
                      <a:r>
                        <a:rPr lang="en-PH" sz="1800" dirty="0" smtClean="0">
                          <a:effectLst/>
                          <a:latin typeface="Supria Sans Cond Light" panose="020B0306030203050203" pitchFamily="34" charset="0"/>
                        </a:rPr>
                        <a:t>Mario</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hMerge="1">
                  <a:txBody>
                    <a:bodyPr/>
                    <a:lstStyle/>
                    <a:p>
                      <a:endParaRPr lang="en-PH"/>
                    </a:p>
                  </a:txBody>
                  <a:tcPr/>
                </a:tc>
                <a:tc hMerge="1">
                  <a:txBody>
                    <a:bodyPr/>
                    <a:lstStyle/>
                    <a:p>
                      <a:endParaRPr lang="en-PH"/>
                    </a:p>
                  </a:txBody>
                  <a:tcPr/>
                </a:tc>
                <a:tc hMerge="1">
                  <a:txBody>
                    <a:bodyPr/>
                    <a:lstStyle/>
                    <a:p>
                      <a:endParaRPr lang="en-PH"/>
                    </a:p>
                  </a:txBody>
                  <a:tcPr/>
                </a:tc>
              </a:tr>
              <a:tr h="534816">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Correct</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Spurious</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Partial</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Missing</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r>
              <a:tr h="534816">
                <a:tc>
                  <a:txBody>
                    <a:bodyPr/>
                    <a:lstStyle/>
                    <a:p>
                      <a:pPr marL="0" marR="0" algn="ctr">
                        <a:spcBef>
                          <a:spcPts val="0"/>
                        </a:spcBef>
                        <a:spcAft>
                          <a:spcPts val="0"/>
                        </a:spcAft>
                      </a:pPr>
                      <a:r>
                        <a:rPr lang="en-PH" sz="1800" b="0" dirty="0" smtClean="0">
                          <a:solidFill>
                            <a:schemeClr val="tx1">
                              <a:lumMod val="75000"/>
                              <a:lumOff val="25000"/>
                            </a:schemeClr>
                          </a:solidFill>
                          <a:effectLst/>
                          <a:latin typeface="Supria Sans Cond Light" panose="020B0306030203050203" pitchFamily="34" charset="0"/>
                          <a:ea typeface="Calibri" panose="020F0502020204030204" pitchFamily="34" charset="0"/>
                        </a:rPr>
                        <a:t>19</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c>
                  <a:txBody>
                    <a:bodyPr/>
                    <a:lstStyle/>
                    <a:p>
                      <a:pPr marL="0" marR="0" algn="ctr">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0</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c>
                  <a:txBody>
                    <a:bodyPr/>
                    <a:lstStyle/>
                    <a:p>
                      <a:pPr marL="0" marR="0" algn="ctr">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0</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c>
                  <a:txBody>
                    <a:bodyPr/>
                    <a:lstStyle/>
                    <a:p>
                      <a:pPr marL="0" marR="0" algn="ctr">
                        <a:spcBef>
                          <a:spcPts val="0"/>
                        </a:spcBef>
                        <a:spcAft>
                          <a:spcPts val="0"/>
                        </a:spcAft>
                      </a:pPr>
                      <a:r>
                        <a:rPr lang="en-PH" sz="1800" b="0" dirty="0" smtClean="0">
                          <a:solidFill>
                            <a:schemeClr val="tx1">
                              <a:lumMod val="75000"/>
                              <a:lumOff val="25000"/>
                            </a:schemeClr>
                          </a:solidFill>
                          <a:effectLst/>
                          <a:latin typeface="Supria Sans Cond Light" panose="020B0306030203050203" pitchFamily="34" charset="0"/>
                          <a:ea typeface="Times New Roman" panose="02020603050405020304" pitchFamily="18" charset="0"/>
                        </a:rPr>
                        <a:t>54</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274075975"/>
              </p:ext>
            </p:extLst>
          </p:nvPr>
        </p:nvGraphicFramePr>
        <p:xfrm>
          <a:off x="6943165" y="1636290"/>
          <a:ext cx="4285130" cy="1577556"/>
        </p:xfrm>
        <a:graphic>
          <a:graphicData uri="http://schemas.openxmlformats.org/drawingml/2006/table">
            <a:tbl>
              <a:tblPr firstRow="1" firstCol="1" bandRow="1">
                <a:tableStyleId>{5C22544A-7EE6-4342-B048-85BDC9FD1C3A}</a:tableStyleId>
              </a:tblPr>
              <a:tblGrid>
                <a:gridCol w="2142565"/>
                <a:gridCol w="2142565"/>
              </a:tblGrid>
              <a:tr h="525852">
                <a:tc>
                  <a:txBody>
                    <a:bodyPr/>
                    <a:lstStyle/>
                    <a:p>
                      <a:pPr marL="0" marR="0" algn="l">
                        <a:spcBef>
                          <a:spcPts val="0"/>
                        </a:spcBef>
                        <a:spcAft>
                          <a:spcPts val="0"/>
                        </a:spcAft>
                      </a:pPr>
                      <a:r>
                        <a:rPr lang="en-PH" sz="1800" dirty="0">
                          <a:effectLst/>
                          <a:latin typeface="Supria Sans Cond Light" panose="020B0306030203050203" pitchFamily="34" charset="0"/>
                        </a:rPr>
                        <a:t>Precision</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l">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1</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r>
              <a:tr h="525852">
                <a:tc>
                  <a:txBody>
                    <a:bodyPr/>
                    <a:lstStyle/>
                    <a:p>
                      <a:pPr marL="0" marR="0" algn="l">
                        <a:spcBef>
                          <a:spcPts val="0"/>
                        </a:spcBef>
                        <a:spcAft>
                          <a:spcPts val="0"/>
                        </a:spcAft>
                      </a:pPr>
                      <a:r>
                        <a:rPr lang="en-PH" sz="1800" dirty="0">
                          <a:effectLst/>
                          <a:latin typeface="Supria Sans Cond Light" panose="020B0306030203050203" pitchFamily="34" charset="0"/>
                        </a:rPr>
                        <a:t>Recall</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l">
                        <a:spcBef>
                          <a:spcPts val="0"/>
                        </a:spcBef>
                        <a:spcAft>
                          <a:spcPts val="0"/>
                        </a:spcAft>
                      </a:pPr>
                      <a:r>
                        <a:rPr lang="en-PH" sz="1800" b="0" dirty="0" smtClean="0">
                          <a:solidFill>
                            <a:schemeClr val="tx1">
                              <a:lumMod val="75000"/>
                              <a:lumOff val="25000"/>
                            </a:schemeClr>
                          </a:solidFill>
                          <a:effectLst/>
                          <a:latin typeface="Supria Sans Cond Light" panose="020B0306030203050203" pitchFamily="34" charset="0"/>
                          <a:ea typeface="Times New Roman" panose="02020603050405020304" pitchFamily="18" charset="0"/>
                        </a:rPr>
                        <a:t>0.3030</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r>
              <a:tr h="525852">
                <a:tc>
                  <a:txBody>
                    <a:bodyPr/>
                    <a:lstStyle/>
                    <a:p>
                      <a:pPr marL="0" marR="0" algn="l">
                        <a:spcBef>
                          <a:spcPts val="0"/>
                        </a:spcBef>
                        <a:spcAft>
                          <a:spcPts val="0"/>
                        </a:spcAft>
                      </a:pPr>
                      <a:r>
                        <a:rPr lang="en-PH" sz="1800" dirty="0">
                          <a:effectLst/>
                          <a:latin typeface="Supria Sans Cond Light" panose="020B0306030203050203" pitchFamily="34" charset="0"/>
                        </a:rPr>
                        <a:t>F-measure</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l">
                        <a:spcBef>
                          <a:spcPts val="0"/>
                        </a:spcBef>
                        <a:spcAft>
                          <a:spcPts val="0"/>
                        </a:spcAft>
                      </a:pPr>
                      <a:r>
                        <a:rPr lang="en-PH" sz="1800" b="0" dirty="0" smtClean="0">
                          <a:solidFill>
                            <a:schemeClr val="tx1">
                              <a:lumMod val="75000"/>
                              <a:lumOff val="25000"/>
                            </a:schemeClr>
                          </a:solidFill>
                          <a:effectLst/>
                          <a:latin typeface="Supria Sans Cond Light" panose="020B0306030203050203" pitchFamily="34" charset="0"/>
                          <a:ea typeface="Times New Roman" panose="02020603050405020304" pitchFamily="18" charset="0"/>
                        </a:rPr>
                        <a:t>0.4651</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466733906"/>
              </p:ext>
            </p:extLst>
          </p:nvPr>
        </p:nvGraphicFramePr>
        <p:xfrm>
          <a:off x="6947647" y="3308207"/>
          <a:ext cx="4285130" cy="1577556"/>
        </p:xfrm>
        <a:graphic>
          <a:graphicData uri="http://schemas.openxmlformats.org/drawingml/2006/table">
            <a:tbl>
              <a:tblPr firstRow="1" firstCol="1" bandRow="1">
                <a:tableStyleId>{5C22544A-7EE6-4342-B048-85BDC9FD1C3A}</a:tableStyleId>
              </a:tblPr>
              <a:tblGrid>
                <a:gridCol w="2142565"/>
                <a:gridCol w="2142565"/>
              </a:tblGrid>
              <a:tr h="525852">
                <a:tc>
                  <a:txBody>
                    <a:bodyPr/>
                    <a:lstStyle/>
                    <a:p>
                      <a:pPr marL="0" marR="0" algn="l">
                        <a:spcBef>
                          <a:spcPts val="0"/>
                        </a:spcBef>
                        <a:spcAft>
                          <a:spcPts val="0"/>
                        </a:spcAft>
                      </a:pPr>
                      <a:r>
                        <a:rPr lang="en-PH" sz="1800" dirty="0">
                          <a:effectLst/>
                          <a:latin typeface="Supria Sans Cond Light" panose="020B0306030203050203" pitchFamily="34" charset="0"/>
                        </a:rPr>
                        <a:t>Precision</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l">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1</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r>
              <a:tr h="525852">
                <a:tc>
                  <a:txBody>
                    <a:bodyPr/>
                    <a:lstStyle/>
                    <a:p>
                      <a:pPr marL="0" marR="0" algn="l">
                        <a:spcBef>
                          <a:spcPts val="0"/>
                        </a:spcBef>
                        <a:spcAft>
                          <a:spcPts val="0"/>
                        </a:spcAft>
                      </a:pPr>
                      <a:r>
                        <a:rPr lang="en-PH" sz="1800" dirty="0">
                          <a:effectLst/>
                          <a:latin typeface="Supria Sans Cond Light" panose="020B0306030203050203" pitchFamily="34" charset="0"/>
                        </a:rPr>
                        <a:t>Recall</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l">
                        <a:spcBef>
                          <a:spcPts val="0"/>
                        </a:spcBef>
                        <a:spcAft>
                          <a:spcPts val="0"/>
                        </a:spcAft>
                      </a:pPr>
                      <a:r>
                        <a:rPr lang="en-PH" sz="1800" b="0" dirty="0" smtClean="0">
                          <a:solidFill>
                            <a:schemeClr val="tx1">
                              <a:lumMod val="75000"/>
                              <a:lumOff val="25000"/>
                            </a:schemeClr>
                          </a:solidFill>
                          <a:effectLst/>
                          <a:latin typeface="Supria Sans Cond Light" panose="020B0306030203050203" pitchFamily="34" charset="0"/>
                          <a:ea typeface="Calibri" panose="020F0502020204030204" pitchFamily="34" charset="0"/>
                        </a:rPr>
                        <a:t>0.2602</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r>
              <a:tr h="525852">
                <a:tc>
                  <a:txBody>
                    <a:bodyPr/>
                    <a:lstStyle/>
                    <a:p>
                      <a:pPr marL="0" marR="0" algn="l">
                        <a:spcBef>
                          <a:spcPts val="0"/>
                        </a:spcBef>
                        <a:spcAft>
                          <a:spcPts val="0"/>
                        </a:spcAft>
                      </a:pPr>
                      <a:r>
                        <a:rPr lang="en-PH" sz="1800" dirty="0">
                          <a:effectLst/>
                          <a:latin typeface="Supria Sans Cond Light" panose="020B0306030203050203" pitchFamily="34" charset="0"/>
                        </a:rPr>
                        <a:t>F-measure</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l">
                        <a:spcBef>
                          <a:spcPts val="0"/>
                        </a:spcBef>
                        <a:spcAft>
                          <a:spcPts val="0"/>
                        </a:spcAft>
                      </a:pPr>
                      <a:r>
                        <a:rPr lang="en-PH" sz="1800" b="0" dirty="0" smtClean="0">
                          <a:solidFill>
                            <a:schemeClr val="tx1">
                              <a:lumMod val="75000"/>
                              <a:lumOff val="25000"/>
                            </a:schemeClr>
                          </a:solidFill>
                          <a:effectLst/>
                          <a:latin typeface="Supria Sans Cond Light" panose="020B0306030203050203" pitchFamily="34" charset="0"/>
                          <a:ea typeface="Times New Roman" panose="02020603050405020304" pitchFamily="18" charset="0"/>
                        </a:rPr>
                        <a:t>0.4130</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r>
            </a:tbl>
          </a:graphicData>
        </a:graphic>
      </p:graphicFrame>
    </p:spTree>
    <p:extLst>
      <p:ext uri="{BB962C8B-B14F-4D97-AF65-F5344CB8AC3E}">
        <p14:creationId xmlns:p14="http://schemas.microsoft.com/office/powerpoint/2010/main" val="16503531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42B2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Results and Observations</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Evaluation of Information Extraction – D (Location)</a:t>
            </a:r>
            <a:endParaRPr lang="en-PH" sz="3600" dirty="0">
              <a:latin typeface="Supria Sans Cond Bold" panose="020B08060302030502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349334173"/>
              </p:ext>
            </p:extLst>
          </p:nvPr>
        </p:nvGraphicFramePr>
        <p:xfrm>
          <a:off x="655320" y="1655858"/>
          <a:ext cx="10920984" cy="3248153"/>
        </p:xfrm>
        <a:graphic>
          <a:graphicData uri="http://schemas.openxmlformats.org/drawingml/2006/table">
            <a:tbl>
              <a:tblPr firstRow="1" firstCol="1" bandRow="1">
                <a:tableStyleId>{5C22544A-7EE6-4342-B048-85BDC9FD1C3A}</a:tableStyleId>
              </a:tblPr>
              <a:tblGrid>
                <a:gridCol w="6111240"/>
                <a:gridCol w="2651760"/>
                <a:gridCol w="2157984"/>
              </a:tblGrid>
              <a:tr h="435500">
                <a:tc>
                  <a:txBody>
                    <a:bodyPr/>
                    <a:lstStyle/>
                    <a:p>
                      <a:pPr marL="0" marR="0" algn="ctr">
                        <a:spcBef>
                          <a:spcPts val="0"/>
                        </a:spcBef>
                        <a:spcAft>
                          <a:spcPts val="0"/>
                        </a:spcAft>
                      </a:pPr>
                      <a:r>
                        <a:rPr lang="en-PH" sz="1800" dirty="0">
                          <a:effectLst/>
                          <a:latin typeface="Supria Sans Cond Light" panose="020B0306030203050203" pitchFamily="34" charset="0"/>
                        </a:rPr>
                        <a:t>Tweet</a:t>
                      </a:r>
                      <a:endParaRPr lang="en-PH" sz="18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a:effectLst/>
                          <a:latin typeface="Supria Sans Cond Light" panose="020B0306030203050203" pitchFamily="34" charset="0"/>
                        </a:rPr>
                        <a:t>Actual</a:t>
                      </a:r>
                      <a:endParaRPr lang="en-PH" sz="180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dirty="0">
                          <a:effectLst/>
                          <a:latin typeface="Supria Sans Cond Light" panose="020B0306030203050203" pitchFamily="34" charset="0"/>
                        </a:rPr>
                        <a:t>Extracted</a:t>
                      </a:r>
                      <a:endParaRPr lang="en-PH" sz="18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r>
              <a:tr h="900033">
                <a:tc>
                  <a:txBody>
                    <a:bodyPr/>
                    <a:lstStyle/>
                    <a:p>
                      <a:pPr marL="0" marR="0" algn="just">
                        <a:spcBef>
                          <a:spcPts val="0"/>
                        </a:spcBef>
                        <a:spcAft>
                          <a:spcPts val="0"/>
                        </a:spcAft>
                      </a:pPr>
                      <a:r>
                        <a:rPr lang="en-PH" sz="1800" dirty="0">
                          <a:effectLst/>
                          <a:latin typeface="Supria Sans Cond Light" panose="020B0306030203050203" pitchFamily="34" charset="0"/>
                        </a:rPr>
                        <a:t>RT @</a:t>
                      </a:r>
                      <a:r>
                        <a:rPr lang="en-PH" sz="1800" dirty="0" err="1">
                          <a:effectLst/>
                          <a:latin typeface="Supria Sans Cond Light" panose="020B0306030203050203" pitchFamily="34" charset="0"/>
                        </a:rPr>
                        <a:t>govph</a:t>
                      </a:r>
                      <a:r>
                        <a:rPr lang="en-PH" sz="1800" dirty="0">
                          <a:effectLst/>
                          <a:latin typeface="Supria Sans Cond Light" panose="020B0306030203050203" pitchFamily="34" charset="0"/>
                        </a:rPr>
                        <a:t>: PHOTO: @</a:t>
                      </a:r>
                      <a:r>
                        <a:rPr lang="en-PH" sz="1800" dirty="0" err="1">
                          <a:effectLst/>
                          <a:latin typeface="Supria Sans Cond Light" panose="020B0306030203050203" pitchFamily="34" charset="0"/>
                        </a:rPr>
                        <a:t>PN_Speak</a:t>
                      </a:r>
                      <a:r>
                        <a:rPr lang="en-PH" sz="1800" dirty="0">
                          <a:effectLst/>
                          <a:latin typeface="Supria Sans Cond Light" panose="020B0306030203050203" pitchFamily="34" charset="0"/>
                        </a:rPr>
                        <a:t> personnel of PS36 in Palawan transported relief goods to </a:t>
                      </a:r>
                      <a:r>
                        <a:rPr lang="en-PH" sz="1800" dirty="0" err="1">
                          <a:effectLst/>
                          <a:latin typeface="Supria Sans Cond Light" panose="020B0306030203050203" pitchFamily="34" charset="0"/>
                        </a:rPr>
                        <a:t>Cuyo</a:t>
                      </a:r>
                      <a:r>
                        <a:rPr lang="en-PH" sz="1800" dirty="0">
                          <a:effectLst/>
                          <a:latin typeface="Supria Sans Cond Light" panose="020B0306030203050203" pitchFamily="34" charset="0"/>
                        </a:rPr>
                        <a:t>, </a:t>
                      </a:r>
                      <a:r>
                        <a:rPr lang="en-PH" sz="1800" dirty="0" err="1">
                          <a:effectLst/>
                          <a:latin typeface="Supria Sans Cond Light" panose="020B0306030203050203" pitchFamily="34" charset="0"/>
                        </a:rPr>
                        <a:t>Agutaya</a:t>
                      </a:r>
                      <a:r>
                        <a:rPr lang="en-PH" sz="1800" dirty="0">
                          <a:effectLst/>
                          <a:latin typeface="Supria Sans Cond Light" panose="020B0306030203050203" pitchFamily="34" charset="0"/>
                        </a:rPr>
                        <a:t> and Magsaysay towns. #</a:t>
                      </a:r>
                      <a:r>
                        <a:rPr lang="en-PH" sz="1800" dirty="0" err="1">
                          <a:effectLst/>
                          <a:latin typeface="Supria Sans Cond Light" panose="020B0306030203050203" pitchFamily="34" charset="0"/>
                        </a:rPr>
                        <a:t>RubyPH</a:t>
                      </a:r>
                      <a:r>
                        <a:rPr lang="en-PH" sz="1800" dirty="0">
                          <a:effectLst/>
                          <a:latin typeface="Supria Sans Cond Light" panose="020B0306030203050203" pitchFamily="34" charset="0"/>
                        </a:rPr>
                        <a:t> http://t.</a:t>
                      </a:r>
                      <a:r>
                        <a:rPr lang="en-PH" sz="1800" dirty="0" err="1">
                          <a:effectLst/>
                          <a:latin typeface="Supria Sans Cond Light" panose="020B0306030203050203" pitchFamily="34" charset="0"/>
                        </a:rPr>
                        <a:t>coÃ¢â</a:t>
                      </a:r>
                      <a:r>
                        <a:rPr lang="en-PH" sz="1800" dirty="0">
                          <a:effectLst/>
                          <a:latin typeface="Supria Sans Cond Light" panose="020B0306030203050203" pitchFamily="34" charset="0"/>
                        </a:rPr>
                        <a:t>‚¬Â¦</a:t>
                      </a:r>
                      <a:endParaRPr lang="en-PH" sz="18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just">
                        <a:spcBef>
                          <a:spcPts val="0"/>
                        </a:spcBef>
                        <a:spcAft>
                          <a:spcPts val="0"/>
                        </a:spcAft>
                      </a:pPr>
                      <a:r>
                        <a:rPr lang="en-PH" sz="1800" dirty="0">
                          <a:solidFill>
                            <a:schemeClr val="tx1">
                              <a:lumMod val="75000"/>
                              <a:lumOff val="25000"/>
                            </a:schemeClr>
                          </a:solidFill>
                          <a:effectLst/>
                          <a:latin typeface="Supria Sans Cond Light" panose="020B0306030203050203" pitchFamily="34" charset="0"/>
                        </a:rPr>
                        <a:t>Palawan </a:t>
                      </a:r>
                      <a:r>
                        <a:rPr lang="en-PH" sz="1800" dirty="0" err="1">
                          <a:solidFill>
                            <a:schemeClr val="tx1">
                              <a:lumMod val="75000"/>
                              <a:lumOff val="25000"/>
                            </a:schemeClr>
                          </a:solidFill>
                          <a:effectLst/>
                          <a:latin typeface="Supria Sans Cond Light" panose="020B0306030203050203" pitchFamily="34" charset="0"/>
                        </a:rPr>
                        <a:t>Cuyo</a:t>
                      </a:r>
                      <a:r>
                        <a:rPr lang="en-PH" sz="1800" dirty="0">
                          <a:solidFill>
                            <a:schemeClr val="tx1">
                              <a:lumMod val="75000"/>
                              <a:lumOff val="25000"/>
                            </a:schemeClr>
                          </a:solidFill>
                          <a:effectLst/>
                          <a:latin typeface="Supria Sans Cond Light" panose="020B0306030203050203" pitchFamily="34" charset="0"/>
                        </a:rPr>
                        <a:t> </a:t>
                      </a:r>
                      <a:r>
                        <a:rPr lang="en-PH" sz="1800" dirty="0" err="1">
                          <a:solidFill>
                            <a:schemeClr val="tx1">
                              <a:lumMod val="75000"/>
                              <a:lumOff val="25000"/>
                            </a:schemeClr>
                          </a:solidFill>
                          <a:effectLst/>
                          <a:latin typeface="Supria Sans Cond Light" panose="020B0306030203050203" pitchFamily="34" charset="0"/>
                        </a:rPr>
                        <a:t>Agutaya</a:t>
                      </a:r>
                      <a:r>
                        <a:rPr lang="en-PH" sz="1800" dirty="0">
                          <a:solidFill>
                            <a:schemeClr val="tx1">
                              <a:lumMod val="75000"/>
                              <a:lumOff val="25000"/>
                            </a:schemeClr>
                          </a:solidFill>
                          <a:effectLst/>
                          <a:latin typeface="Supria Sans Cond Light" panose="020B0306030203050203" pitchFamily="34" charset="0"/>
                        </a:rPr>
                        <a:t> and Magsaysay</a:t>
                      </a:r>
                      <a:endParaRPr lang="en-PH" sz="180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c>
                  <a:txBody>
                    <a:bodyPr/>
                    <a:lstStyle/>
                    <a:p>
                      <a:pPr marL="0" marR="0" algn="just">
                        <a:spcBef>
                          <a:spcPts val="0"/>
                        </a:spcBef>
                        <a:spcAft>
                          <a:spcPts val="0"/>
                        </a:spcAft>
                      </a:pPr>
                      <a:r>
                        <a:rPr lang="en-PH" sz="1800" dirty="0">
                          <a:solidFill>
                            <a:schemeClr val="tx1">
                              <a:lumMod val="75000"/>
                              <a:lumOff val="25000"/>
                            </a:schemeClr>
                          </a:solidFill>
                          <a:effectLst/>
                          <a:latin typeface="Supria Sans Cond Light" panose="020B0306030203050203" pitchFamily="34" charset="0"/>
                        </a:rPr>
                        <a:t>Palawan</a:t>
                      </a:r>
                      <a:endParaRPr lang="en-PH" sz="180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r>
              <a:tr h="900033">
                <a:tc>
                  <a:txBody>
                    <a:bodyPr/>
                    <a:lstStyle/>
                    <a:p>
                      <a:pPr marL="0" marR="0" algn="just">
                        <a:spcBef>
                          <a:spcPts val="0"/>
                        </a:spcBef>
                        <a:spcAft>
                          <a:spcPts val="0"/>
                        </a:spcAft>
                      </a:pPr>
                      <a:r>
                        <a:rPr lang="en-PH" sz="1800" dirty="0">
                          <a:effectLst/>
                          <a:latin typeface="Supria Sans Cond Light" panose="020B0306030203050203" pitchFamily="34" charset="0"/>
                        </a:rPr>
                        <a:t>#</a:t>
                      </a:r>
                      <a:r>
                        <a:rPr lang="en-PH" sz="1800" dirty="0" err="1">
                          <a:effectLst/>
                          <a:latin typeface="Supria Sans Cond Light" panose="020B0306030203050203" pitchFamily="34" charset="0"/>
                        </a:rPr>
                        <a:t>TulongKabataan</a:t>
                      </a:r>
                      <a:r>
                        <a:rPr lang="en-PH" sz="1800" dirty="0">
                          <a:effectLst/>
                          <a:latin typeface="Supria Sans Cond Light" panose="020B0306030203050203" pitchFamily="34" charset="0"/>
                        </a:rPr>
                        <a:t> Manila Drop-off point: @</a:t>
                      </a:r>
                      <a:r>
                        <a:rPr lang="en-PH" sz="1800" dirty="0" err="1">
                          <a:effectLst/>
                          <a:latin typeface="Supria Sans Cond Light" panose="020B0306030203050203" pitchFamily="34" charset="0"/>
                        </a:rPr>
                        <a:t>anakbayan_ph</a:t>
                      </a:r>
                      <a:r>
                        <a:rPr lang="en-PH" sz="1800" dirty="0">
                          <a:effectLst/>
                          <a:latin typeface="Supria Sans Cond Light" panose="020B0306030203050203" pitchFamily="34" charset="0"/>
                        </a:rPr>
                        <a:t> @</a:t>
                      </a:r>
                      <a:r>
                        <a:rPr lang="en-PH" sz="1800" dirty="0" err="1">
                          <a:effectLst/>
                          <a:latin typeface="Supria Sans Cond Light" panose="020B0306030203050203" pitchFamily="34" charset="0"/>
                        </a:rPr>
                        <a:t>LFSphilippines</a:t>
                      </a:r>
                      <a:r>
                        <a:rPr lang="en-PH" sz="1800" dirty="0">
                          <a:effectLst/>
                          <a:latin typeface="Supria Sans Cond Light" panose="020B0306030203050203" pitchFamily="34" charset="0"/>
                        </a:rPr>
                        <a:t> Offices 444 M.F. </a:t>
                      </a:r>
                      <a:r>
                        <a:rPr lang="en-PH" sz="1800" dirty="0" err="1">
                          <a:effectLst/>
                          <a:latin typeface="Supria Sans Cond Light" panose="020B0306030203050203" pitchFamily="34" charset="0"/>
                        </a:rPr>
                        <a:t>Jhocson</a:t>
                      </a:r>
                      <a:r>
                        <a:rPr lang="en-PH" sz="1800" dirty="0">
                          <a:effectLst/>
                          <a:latin typeface="Supria Sans Cond Light" panose="020B0306030203050203" pitchFamily="34" charset="0"/>
                        </a:rPr>
                        <a:t> St. </a:t>
                      </a:r>
                      <a:r>
                        <a:rPr lang="en-PH" sz="1800" dirty="0" err="1">
                          <a:effectLst/>
                          <a:latin typeface="Supria Sans Cond Light" panose="020B0306030203050203" pitchFamily="34" charset="0"/>
                        </a:rPr>
                        <a:t>Sampaloc</a:t>
                      </a:r>
                      <a:r>
                        <a:rPr lang="en-PH" sz="1800" dirty="0">
                          <a:effectLst/>
                          <a:latin typeface="Supria Sans Cond Light" panose="020B0306030203050203" pitchFamily="34" charset="0"/>
                        </a:rPr>
                        <a:t> Manila City. #</a:t>
                      </a:r>
                      <a:r>
                        <a:rPr lang="en-PH" sz="1800" dirty="0" err="1">
                          <a:effectLst/>
                          <a:latin typeface="Supria Sans Cond Light" panose="020B0306030203050203" pitchFamily="34" charset="0"/>
                        </a:rPr>
                        <a:t>ReliefPH</a:t>
                      </a:r>
                      <a:r>
                        <a:rPr lang="en-PH" sz="1800" dirty="0">
                          <a:effectLst/>
                          <a:latin typeface="Supria Sans Cond Light" panose="020B0306030203050203" pitchFamily="34" charset="0"/>
                        </a:rPr>
                        <a:t> #</a:t>
                      </a:r>
                      <a:r>
                        <a:rPr lang="en-PH" sz="1800" dirty="0" err="1">
                          <a:effectLst/>
                          <a:latin typeface="Supria Sans Cond Light" panose="020B0306030203050203" pitchFamily="34" charset="0"/>
                        </a:rPr>
                        <a:t>RubyPH</a:t>
                      </a:r>
                      <a:endParaRPr lang="en-PH" sz="18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just">
                        <a:spcBef>
                          <a:spcPts val="0"/>
                        </a:spcBef>
                        <a:spcAft>
                          <a:spcPts val="0"/>
                        </a:spcAft>
                      </a:pPr>
                      <a:r>
                        <a:rPr lang="en-PH" sz="1800">
                          <a:solidFill>
                            <a:schemeClr val="tx1">
                              <a:lumMod val="75000"/>
                              <a:lumOff val="25000"/>
                            </a:schemeClr>
                          </a:solidFill>
                          <a:effectLst/>
                          <a:latin typeface="Supria Sans Cond Light" panose="020B0306030203050203" pitchFamily="34" charset="0"/>
                        </a:rPr>
                        <a:t>44 M.F. Jhocson St. Sampaloc Manila City</a:t>
                      </a:r>
                      <a:endParaRPr lang="en-PH" sz="180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c>
                  <a:txBody>
                    <a:bodyPr/>
                    <a:lstStyle/>
                    <a:p>
                      <a:pPr marL="0" marR="0" algn="just">
                        <a:spcBef>
                          <a:spcPts val="0"/>
                        </a:spcBef>
                        <a:spcAft>
                          <a:spcPts val="0"/>
                        </a:spcAft>
                      </a:pPr>
                      <a:r>
                        <a:rPr lang="en-PH" sz="1800" dirty="0">
                          <a:solidFill>
                            <a:schemeClr val="tx1">
                              <a:lumMod val="75000"/>
                              <a:lumOff val="25000"/>
                            </a:schemeClr>
                          </a:solidFill>
                          <a:effectLst/>
                          <a:latin typeface="Supria Sans Cond Light" panose="020B0306030203050203" pitchFamily="34" charset="0"/>
                        </a:rPr>
                        <a:t>&lt;no extraction&gt;</a:t>
                      </a:r>
                      <a:endParaRPr lang="en-PH" sz="180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r>
              <a:tr h="900033">
                <a:tc>
                  <a:txBody>
                    <a:bodyPr/>
                    <a:lstStyle/>
                    <a:p>
                      <a:pPr marL="0" marR="0" algn="just">
                        <a:spcBef>
                          <a:spcPts val="0"/>
                        </a:spcBef>
                        <a:spcAft>
                          <a:spcPts val="0"/>
                        </a:spcAft>
                      </a:pPr>
                      <a:r>
                        <a:rPr lang="en-PH" sz="1800" dirty="0">
                          <a:effectLst/>
                          <a:latin typeface="Supria Sans Cond Light" panose="020B0306030203050203" pitchFamily="34" charset="0"/>
                        </a:rPr>
                        <a:t>(3/3) </a:t>
                      </a:r>
                      <a:r>
                        <a:rPr lang="en-PH" sz="1800" dirty="0" err="1">
                          <a:effectLst/>
                          <a:latin typeface="Supria Sans Cond Light" panose="020B0306030203050203" pitchFamily="34" charset="0"/>
                        </a:rPr>
                        <a:t>Maaari</a:t>
                      </a:r>
                      <a:r>
                        <a:rPr lang="en-PH" sz="1800" dirty="0">
                          <a:effectLst/>
                          <a:latin typeface="Supria Sans Cond Light" panose="020B0306030203050203" pitchFamily="34" charset="0"/>
                        </a:rPr>
                        <a:t> </a:t>
                      </a:r>
                      <a:r>
                        <a:rPr lang="en-PH" sz="1800" dirty="0" err="1">
                          <a:effectLst/>
                          <a:latin typeface="Supria Sans Cond Light" panose="020B0306030203050203" pitchFamily="34" charset="0"/>
                        </a:rPr>
                        <a:t>po</a:t>
                      </a:r>
                      <a:r>
                        <a:rPr lang="en-PH" sz="1800" dirty="0">
                          <a:effectLst/>
                          <a:latin typeface="Supria Sans Cond Light" panose="020B0306030203050203" pitchFamily="34" charset="0"/>
                        </a:rPr>
                        <a:t> </a:t>
                      </a:r>
                      <a:r>
                        <a:rPr lang="en-PH" sz="1800" dirty="0" err="1">
                          <a:effectLst/>
                          <a:latin typeface="Supria Sans Cond Light" panose="020B0306030203050203" pitchFamily="34" charset="0"/>
                        </a:rPr>
                        <a:t>nating</a:t>
                      </a:r>
                      <a:r>
                        <a:rPr lang="en-PH" sz="1800" dirty="0">
                          <a:effectLst/>
                          <a:latin typeface="Supria Sans Cond Light" panose="020B0306030203050203" pitchFamily="34" charset="0"/>
                        </a:rPr>
                        <a:t> </a:t>
                      </a:r>
                      <a:r>
                        <a:rPr lang="en-PH" sz="1800" dirty="0" err="1">
                          <a:effectLst/>
                          <a:latin typeface="Supria Sans Cond Light" panose="020B0306030203050203" pitchFamily="34" charset="0"/>
                        </a:rPr>
                        <a:t>dalhin</a:t>
                      </a:r>
                      <a:r>
                        <a:rPr lang="en-PH" sz="1800" dirty="0">
                          <a:effectLst/>
                          <a:latin typeface="Supria Sans Cond Light" panose="020B0306030203050203" pitchFamily="34" charset="0"/>
                        </a:rPr>
                        <a:t> </a:t>
                      </a:r>
                      <a:r>
                        <a:rPr lang="en-PH" sz="1800" dirty="0" err="1">
                          <a:effectLst/>
                          <a:latin typeface="Supria Sans Cond Light" panose="020B0306030203050203" pitchFamily="34" charset="0"/>
                        </a:rPr>
                        <a:t>ang</a:t>
                      </a:r>
                      <a:r>
                        <a:rPr lang="en-PH" sz="1800" dirty="0">
                          <a:effectLst/>
                          <a:latin typeface="Supria Sans Cond Light" panose="020B0306030203050203" pitchFamily="34" charset="0"/>
                        </a:rPr>
                        <a:t> </a:t>
                      </a:r>
                      <a:r>
                        <a:rPr lang="en-PH" sz="1800" dirty="0" err="1">
                          <a:effectLst/>
                          <a:latin typeface="Supria Sans Cond Light" panose="020B0306030203050203" pitchFamily="34" charset="0"/>
                        </a:rPr>
                        <a:t>ating</a:t>
                      </a:r>
                      <a:r>
                        <a:rPr lang="en-PH" sz="1800" dirty="0">
                          <a:effectLst/>
                          <a:latin typeface="Supria Sans Cond Light" panose="020B0306030203050203" pitchFamily="34" charset="0"/>
                        </a:rPr>
                        <a:t> </a:t>
                      </a:r>
                      <a:r>
                        <a:rPr lang="en-PH" sz="1800" dirty="0" err="1">
                          <a:effectLst/>
                          <a:latin typeface="Supria Sans Cond Light" panose="020B0306030203050203" pitchFamily="34" charset="0"/>
                        </a:rPr>
                        <a:t>tulong</a:t>
                      </a:r>
                      <a:r>
                        <a:rPr lang="en-PH" sz="1800" dirty="0">
                          <a:effectLst/>
                          <a:latin typeface="Supria Sans Cond Light" panose="020B0306030203050203" pitchFamily="34" charset="0"/>
                        </a:rPr>
                        <a:t> </a:t>
                      </a:r>
                      <a:r>
                        <a:rPr lang="en-PH" sz="1800" dirty="0" err="1">
                          <a:effectLst/>
                          <a:latin typeface="Supria Sans Cond Light" panose="020B0306030203050203" pitchFamily="34" charset="0"/>
                        </a:rPr>
                        <a:t>simula</a:t>
                      </a:r>
                      <a:r>
                        <a:rPr lang="en-PH" sz="1800" dirty="0">
                          <a:effectLst/>
                          <a:latin typeface="Supria Sans Cond Light" panose="020B0306030203050203" pitchFamily="34" charset="0"/>
                        </a:rPr>
                        <a:t> December 6 (</a:t>
                      </a:r>
                      <a:r>
                        <a:rPr lang="en-PH" sz="1800" dirty="0" err="1">
                          <a:effectLst/>
                          <a:latin typeface="Supria Sans Cond Light" panose="020B0306030203050203" pitchFamily="34" charset="0"/>
                        </a:rPr>
                        <a:t>Sabado</a:t>
                      </a:r>
                      <a:r>
                        <a:rPr lang="en-PH" sz="1800" dirty="0">
                          <a:effectLst/>
                          <a:latin typeface="Supria Sans Cond Light" panose="020B0306030203050203" pitchFamily="34" charset="0"/>
                        </a:rPr>
                        <a:t>) 1 p.m. </a:t>
                      </a:r>
                      <a:r>
                        <a:rPr lang="en-PH" sz="1800" dirty="0" err="1">
                          <a:effectLst/>
                          <a:latin typeface="Supria Sans Cond Light" panose="020B0306030203050203" pitchFamily="34" charset="0"/>
                        </a:rPr>
                        <a:t>sa</a:t>
                      </a:r>
                      <a:r>
                        <a:rPr lang="en-PH" sz="1800" dirty="0">
                          <a:effectLst/>
                          <a:latin typeface="Supria Sans Cond Light" panose="020B0306030203050203" pitchFamily="34" charset="0"/>
                        </a:rPr>
                        <a:t> PBB House Quezon City. </a:t>
                      </a:r>
                      <a:r>
                        <a:rPr lang="en-PH" sz="1800" dirty="0" err="1">
                          <a:effectLst/>
                          <a:latin typeface="Supria Sans Cond Light" panose="020B0306030203050203" pitchFamily="34" charset="0"/>
                        </a:rPr>
                        <a:t>Salamat</a:t>
                      </a:r>
                      <a:r>
                        <a:rPr lang="en-PH" sz="1800" dirty="0">
                          <a:effectLst/>
                          <a:latin typeface="Supria Sans Cond Light" panose="020B0306030203050203" pitchFamily="34" charset="0"/>
                        </a:rPr>
                        <a:t> </a:t>
                      </a:r>
                      <a:r>
                        <a:rPr lang="en-PH" sz="1800" dirty="0" err="1">
                          <a:effectLst/>
                          <a:latin typeface="Supria Sans Cond Light" panose="020B0306030203050203" pitchFamily="34" charset="0"/>
                        </a:rPr>
                        <a:t>po</a:t>
                      </a:r>
                      <a:r>
                        <a:rPr lang="en-PH" sz="1800" dirty="0">
                          <a:effectLst/>
                          <a:latin typeface="Supria Sans Cond Light" panose="020B0306030203050203" pitchFamily="34" charset="0"/>
                        </a:rPr>
                        <a:t>. #</a:t>
                      </a:r>
                      <a:r>
                        <a:rPr lang="en-PH" sz="1800" dirty="0" err="1">
                          <a:effectLst/>
                          <a:latin typeface="Supria Sans Cond Light" panose="020B0306030203050203" pitchFamily="34" charset="0"/>
                        </a:rPr>
                        <a:t>RubyPH</a:t>
                      </a:r>
                      <a:endParaRPr lang="en-PH" sz="1800" dirty="0">
                        <a:solidFill>
                          <a:srgbClr val="000000"/>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just">
                        <a:spcBef>
                          <a:spcPts val="0"/>
                        </a:spcBef>
                        <a:spcAft>
                          <a:spcPts val="0"/>
                        </a:spcAft>
                      </a:pPr>
                      <a:r>
                        <a:rPr lang="en-PH" sz="1800">
                          <a:solidFill>
                            <a:schemeClr val="tx1">
                              <a:lumMod val="75000"/>
                              <a:lumOff val="25000"/>
                            </a:schemeClr>
                          </a:solidFill>
                          <a:effectLst/>
                          <a:latin typeface="Supria Sans Cond Light" panose="020B0306030203050203" pitchFamily="34" charset="0"/>
                        </a:rPr>
                        <a:t>PBB House Quezon City</a:t>
                      </a:r>
                      <a:endParaRPr lang="en-PH" sz="180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c>
                  <a:txBody>
                    <a:bodyPr/>
                    <a:lstStyle/>
                    <a:p>
                      <a:pPr marL="0" marR="0" algn="just">
                        <a:spcBef>
                          <a:spcPts val="0"/>
                        </a:spcBef>
                        <a:spcAft>
                          <a:spcPts val="0"/>
                        </a:spcAft>
                      </a:pPr>
                      <a:r>
                        <a:rPr lang="en-PH" sz="1800" dirty="0">
                          <a:solidFill>
                            <a:schemeClr val="tx1">
                              <a:lumMod val="75000"/>
                              <a:lumOff val="25000"/>
                            </a:schemeClr>
                          </a:solidFill>
                          <a:effectLst/>
                          <a:latin typeface="Supria Sans Cond Light" panose="020B0306030203050203" pitchFamily="34" charset="0"/>
                        </a:rPr>
                        <a:t>&lt;no extraction&gt;</a:t>
                      </a:r>
                      <a:endParaRPr lang="en-PH" sz="180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r>
            </a:tbl>
          </a:graphicData>
        </a:graphic>
      </p:graphicFrame>
    </p:spTree>
    <p:extLst>
      <p:ext uri="{BB962C8B-B14F-4D97-AF65-F5344CB8AC3E}">
        <p14:creationId xmlns:p14="http://schemas.microsoft.com/office/powerpoint/2010/main" val="26075918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42B2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Results and Observations</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Evaluation of Information Extraction – D (Resource Name)</a:t>
            </a:r>
            <a:endParaRPr lang="en-PH" sz="3600" dirty="0">
              <a:latin typeface="Supria Sans Cond Bold" panose="020B080603020305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843818485"/>
              </p:ext>
            </p:extLst>
          </p:nvPr>
        </p:nvGraphicFramePr>
        <p:xfrm>
          <a:off x="824752" y="1622844"/>
          <a:ext cx="6033248" cy="1604448"/>
        </p:xfrm>
        <a:graphic>
          <a:graphicData uri="http://schemas.openxmlformats.org/drawingml/2006/table">
            <a:tbl>
              <a:tblPr firstRow="1" firstCol="1" bandRow="1">
                <a:tableStyleId>{5C22544A-7EE6-4342-B048-85BDC9FD1C3A}</a:tableStyleId>
              </a:tblPr>
              <a:tblGrid>
                <a:gridCol w="1508312"/>
                <a:gridCol w="1508312"/>
                <a:gridCol w="1508312"/>
                <a:gridCol w="1508312"/>
              </a:tblGrid>
              <a:tr h="534816">
                <a:tc gridSpan="4">
                  <a:txBody>
                    <a:bodyPr/>
                    <a:lstStyle/>
                    <a:p>
                      <a:pPr marL="0" marR="0" algn="ctr">
                        <a:spcBef>
                          <a:spcPts val="0"/>
                        </a:spcBef>
                        <a:spcAft>
                          <a:spcPts val="0"/>
                        </a:spcAft>
                      </a:pPr>
                      <a:r>
                        <a:rPr lang="en-PH" sz="1800" b="1" dirty="0" smtClean="0">
                          <a:effectLst/>
                          <a:latin typeface="Supria Sans Cond Light" panose="020B0306030203050203" pitchFamily="34" charset="0"/>
                        </a:rPr>
                        <a:t>Ruby</a:t>
                      </a:r>
                      <a:endParaRPr lang="en-PH" sz="1800" b="1"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hMerge="1">
                  <a:txBody>
                    <a:bodyPr/>
                    <a:lstStyle/>
                    <a:p>
                      <a:endParaRPr lang="en-PH"/>
                    </a:p>
                  </a:txBody>
                  <a:tcPr/>
                </a:tc>
                <a:tc hMerge="1">
                  <a:txBody>
                    <a:bodyPr/>
                    <a:lstStyle/>
                    <a:p>
                      <a:endParaRPr lang="en-PH"/>
                    </a:p>
                  </a:txBody>
                  <a:tcPr/>
                </a:tc>
                <a:tc hMerge="1">
                  <a:txBody>
                    <a:bodyPr/>
                    <a:lstStyle/>
                    <a:p>
                      <a:endParaRPr lang="en-PH"/>
                    </a:p>
                  </a:txBody>
                  <a:tcPr/>
                </a:tc>
              </a:tr>
              <a:tr h="534816">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Correct</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Spurious</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Partial</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Missing</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r>
              <a:tr h="534816">
                <a:tc>
                  <a:txBody>
                    <a:bodyPr/>
                    <a:lstStyle/>
                    <a:p>
                      <a:pPr marL="0" marR="0" algn="ctr">
                        <a:spcBef>
                          <a:spcPts val="0"/>
                        </a:spcBef>
                        <a:spcAft>
                          <a:spcPts val="0"/>
                        </a:spcAft>
                      </a:pPr>
                      <a:r>
                        <a:rPr lang="en-PH" sz="1800" b="0">
                          <a:solidFill>
                            <a:schemeClr val="tx1">
                              <a:lumMod val="75000"/>
                              <a:lumOff val="25000"/>
                            </a:schemeClr>
                          </a:solidFill>
                          <a:effectLst/>
                          <a:latin typeface="Supria Sans Cond Light" panose="020B0306030203050203" pitchFamily="34" charset="0"/>
                          <a:ea typeface="Times New Roman" panose="02020603050405020304" pitchFamily="18" charset="0"/>
                        </a:rPr>
                        <a:t>60</a:t>
                      </a:r>
                      <a:endParaRPr lang="en-PH" sz="1800" b="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c>
                  <a:txBody>
                    <a:bodyPr/>
                    <a:lstStyle/>
                    <a:p>
                      <a:pPr marL="0" marR="0" algn="ctr">
                        <a:spcBef>
                          <a:spcPts val="0"/>
                        </a:spcBef>
                        <a:spcAft>
                          <a:spcPts val="0"/>
                        </a:spcAft>
                      </a:pPr>
                      <a:r>
                        <a:rPr lang="en-PH" sz="1800" b="0">
                          <a:solidFill>
                            <a:schemeClr val="tx1">
                              <a:lumMod val="75000"/>
                              <a:lumOff val="25000"/>
                            </a:schemeClr>
                          </a:solidFill>
                          <a:effectLst/>
                          <a:latin typeface="Supria Sans Cond Light" panose="020B0306030203050203" pitchFamily="34" charset="0"/>
                          <a:ea typeface="Times New Roman" panose="02020603050405020304" pitchFamily="18" charset="0"/>
                        </a:rPr>
                        <a:t>0</a:t>
                      </a:r>
                      <a:endParaRPr lang="en-PH" sz="1800" b="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c>
                  <a:txBody>
                    <a:bodyPr/>
                    <a:lstStyle/>
                    <a:p>
                      <a:pPr marL="0" marR="0" algn="ctr">
                        <a:spcBef>
                          <a:spcPts val="0"/>
                        </a:spcBef>
                        <a:spcAft>
                          <a:spcPts val="0"/>
                        </a:spcAft>
                      </a:pPr>
                      <a:r>
                        <a:rPr lang="en-PH" sz="1800" b="0">
                          <a:solidFill>
                            <a:schemeClr val="tx1">
                              <a:lumMod val="75000"/>
                              <a:lumOff val="25000"/>
                            </a:schemeClr>
                          </a:solidFill>
                          <a:effectLst/>
                          <a:latin typeface="Supria Sans Cond Light" panose="020B0306030203050203" pitchFamily="34" charset="0"/>
                          <a:ea typeface="Times New Roman" panose="02020603050405020304" pitchFamily="18" charset="0"/>
                        </a:rPr>
                        <a:t>4</a:t>
                      </a:r>
                      <a:endParaRPr lang="en-PH" sz="1800" b="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c>
                  <a:txBody>
                    <a:bodyPr/>
                    <a:lstStyle/>
                    <a:p>
                      <a:pPr marL="0" marR="0" algn="ctr">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rPr>
                        <a:t>11</a:t>
                      </a:r>
                    </a:p>
                  </a:txBody>
                  <a:tcPr marL="66675" marR="66675" marT="66675" marB="66675"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24582779"/>
              </p:ext>
            </p:extLst>
          </p:nvPr>
        </p:nvGraphicFramePr>
        <p:xfrm>
          <a:off x="825515" y="3308209"/>
          <a:ext cx="6033248" cy="1604448"/>
        </p:xfrm>
        <a:graphic>
          <a:graphicData uri="http://schemas.openxmlformats.org/drawingml/2006/table">
            <a:tbl>
              <a:tblPr firstRow="1" firstCol="1" bandRow="1">
                <a:tableStyleId>{5C22544A-7EE6-4342-B048-85BDC9FD1C3A}</a:tableStyleId>
              </a:tblPr>
              <a:tblGrid>
                <a:gridCol w="1508312"/>
                <a:gridCol w="1508312"/>
                <a:gridCol w="1508312"/>
                <a:gridCol w="1508312"/>
              </a:tblGrid>
              <a:tr h="534816">
                <a:tc gridSpan="4">
                  <a:txBody>
                    <a:bodyPr/>
                    <a:lstStyle/>
                    <a:p>
                      <a:pPr marL="0" marR="0" algn="ctr">
                        <a:spcBef>
                          <a:spcPts val="0"/>
                        </a:spcBef>
                        <a:spcAft>
                          <a:spcPts val="0"/>
                        </a:spcAft>
                      </a:pPr>
                      <a:r>
                        <a:rPr lang="en-PH" sz="1800" dirty="0" smtClean="0">
                          <a:effectLst/>
                          <a:latin typeface="Supria Sans Cond Light" panose="020B0306030203050203" pitchFamily="34" charset="0"/>
                        </a:rPr>
                        <a:t>Mario</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hMerge="1">
                  <a:txBody>
                    <a:bodyPr/>
                    <a:lstStyle/>
                    <a:p>
                      <a:endParaRPr lang="en-PH"/>
                    </a:p>
                  </a:txBody>
                  <a:tcPr/>
                </a:tc>
                <a:tc hMerge="1">
                  <a:txBody>
                    <a:bodyPr/>
                    <a:lstStyle/>
                    <a:p>
                      <a:endParaRPr lang="en-PH"/>
                    </a:p>
                  </a:txBody>
                  <a:tcPr/>
                </a:tc>
                <a:tc hMerge="1">
                  <a:txBody>
                    <a:bodyPr/>
                    <a:lstStyle/>
                    <a:p>
                      <a:endParaRPr lang="en-PH"/>
                    </a:p>
                  </a:txBody>
                  <a:tcPr/>
                </a:tc>
              </a:tr>
              <a:tr h="534816">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Correct</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Spurious</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Partial</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Missing</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r>
              <a:tr h="534816">
                <a:tc>
                  <a:txBody>
                    <a:bodyPr/>
                    <a:lstStyle/>
                    <a:p>
                      <a:pPr marL="0" marR="0" algn="ctr">
                        <a:spcBef>
                          <a:spcPts val="0"/>
                        </a:spcBef>
                        <a:spcAft>
                          <a:spcPts val="0"/>
                        </a:spcAft>
                      </a:pPr>
                      <a:r>
                        <a:rPr lang="en-PH" sz="1800" b="0" dirty="0" smtClean="0">
                          <a:solidFill>
                            <a:schemeClr val="tx1">
                              <a:lumMod val="75000"/>
                              <a:lumOff val="25000"/>
                            </a:schemeClr>
                          </a:solidFill>
                          <a:effectLst/>
                          <a:latin typeface="Supria Sans Cond Light" panose="020B0306030203050203" pitchFamily="34" charset="0"/>
                          <a:ea typeface="Calibri" panose="020F0502020204030204" pitchFamily="34" charset="0"/>
                        </a:rPr>
                        <a:t>39</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c>
                  <a:txBody>
                    <a:bodyPr/>
                    <a:lstStyle/>
                    <a:p>
                      <a:pPr marL="0" marR="0" algn="ctr">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0</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c>
                  <a:txBody>
                    <a:bodyPr/>
                    <a:lstStyle/>
                    <a:p>
                      <a:pPr marL="0" marR="0" algn="ctr">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0</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c>
                  <a:txBody>
                    <a:bodyPr/>
                    <a:lstStyle/>
                    <a:p>
                      <a:pPr marL="0" marR="0" algn="ctr">
                        <a:spcBef>
                          <a:spcPts val="0"/>
                        </a:spcBef>
                        <a:spcAft>
                          <a:spcPts val="0"/>
                        </a:spcAft>
                      </a:pPr>
                      <a:r>
                        <a:rPr lang="en-PH" sz="1800" b="0" dirty="0" smtClean="0">
                          <a:solidFill>
                            <a:schemeClr val="tx1">
                              <a:lumMod val="75000"/>
                              <a:lumOff val="25000"/>
                            </a:schemeClr>
                          </a:solidFill>
                          <a:effectLst/>
                          <a:latin typeface="Supria Sans Cond Light" panose="020B0306030203050203" pitchFamily="34" charset="0"/>
                          <a:ea typeface="Times New Roman" panose="02020603050405020304" pitchFamily="18" charset="0"/>
                        </a:rPr>
                        <a:t>0</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80118043"/>
              </p:ext>
            </p:extLst>
          </p:nvPr>
        </p:nvGraphicFramePr>
        <p:xfrm>
          <a:off x="6943165" y="1636290"/>
          <a:ext cx="4285130" cy="1577556"/>
        </p:xfrm>
        <a:graphic>
          <a:graphicData uri="http://schemas.openxmlformats.org/drawingml/2006/table">
            <a:tbl>
              <a:tblPr firstRow="1" firstCol="1" bandRow="1">
                <a:tableStyleId>{5C22544A-7EE6-4342-B048-85BDC9FD1C3A}</a:tableStyleId>
              </a:tblPr>
              <a:tblGrid>
                <a:gridCol w="2142565"/>
                <a:gridCol w="2142565"/>
              </a:tblGrid>
              <a:tr h="525852">
                <a:tc>
                  <a:txBody>
                    <a:bodyPr/>
                    <a:lstStyle/>
                    <a:p>
                      <a:pPr marL="0" marR="0" algn="l">
                        <a:spcBef>
                          <a:spcPts val="0"/>
                        </a:spcBef>
                        <a:spcAft>
                          <a:spcPts val="0"/>
                        </a:spcAft>
                      </a:pPr>
                      <a:r>
                        <a:rPr lang="en-PH" sz="1800" dirty="0">
                          <a:effectLst/>
                          <a:latin typeface="Supria Sans Cond Light" panose="020B0306030203050203" pitchFamily="34" charset="0"/>
                        </a:rPr>
                        <a:t>Precision</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just">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rPr>
                        <a:t>0.9688</a:t>
                      </a:r>
                    </a:p>
                  </a:txBody>
                  <a:tcPr marL="66675" marR="66675" marT="66675" marB="66675" anchor="ctr">
                    <a:solidFill>
                      <a:srgbClr val="EAEFF7"/>
                    </a:solidFill>
                  </a:tcPr>
                </a:tc>
              </a:tr>
              <a:tr h="525852">
                <a:tc>
                  <a:txBody>
                    <a:bodyPr/>
                    <a:lstStyle/>
                    <a:p>
                      <a:pPr marL="0" marR="0" algn="l">
                        <a:spcBef>
                          <a:spcPts val="0"/>
                        </a:spcBef>
                        <a:spcAft>
                          <a:spcPts val="0"/>
                        </a:spcAft>
                      </a:pPr>
                      <a:r>
                        <a:rPr lang="en-PH" sz="1800" dirty="0">
                          <a:effectLst/>
                          <a:latin typeface="Supria Sans Cond Light" panose="020B0306030203050203" pitchFamily="34" charset="0"/>
                        </a:rPr>
                        <a:t>Recall</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just">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rPr>
                        <a:t>0.8267</a:t>
                      </a:r>
                    </a:p>
                  </a:txBody>
                  <a:tcPr marL="66675" marR="66675" marT="66675" marB="66675" anchor="ctr">
                    <a:solidFill>
                      <a:srgbClr val="EAEFF7"/>
                    </a:solidFill>
                  </a:tcPr>
                </a:tc>
              </a:tr>
              <a:tr h="525852">
                <a:tc>
                  <a:txBody>
                    <a:bodyPr/>
                    <a:lstStyle/>
                    <a:p>
                      <a:pPr marL="0" marR="0" algn="l">
                        <a:spcBef>
                          <a:spcPts val="0"/>
                        </a:spcBef>
                        <a:spcAft>
                          <a:spcPts val="0"/>
                        </a:spcAft>
                      </a:pPr>
                      <a:r>
                        <a:rPr lang="en-PH" sz="1800" dirty="0">
                          <a:effectLst/>
                          <a:latin typeface="Supria Sans Cond Light" panose="020B0306030203050203" pitchFamily="34" charset="0"/>
                        </a:rPr>
                        <a:t>F-measure</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just">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rPr>
                        <a:t>0.8921</a:t>
                      </a:r>
                    </a:p>
                  </a:txBody>
                  <a:tcPr marL="66675" marR="66675" marT="66675" marB="66675" anchor="ctr">
                    <a:solidFill>
                      <a:srgbClr val="EAEFF7"/>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199096850"/>
              </p:ext>
            </p:extLst>
          </p:nvPr>
        </p:nvGraphicFramePr>
        <p:xfrm>
          <a:off x="6947647" y="3308207"/>
          <a:ext cx="4285130" cy="1577556"/>
        </p:xfrm>
        <a:graphic>
          <a:graphicData uri="http://schemas.openxmlformats.org/drawingml/2006/table">
            <a:tbl>
              <a:tblPr firstRow="1" firstCol="1" bandRow="1">
                <a:tableStyleId>{5C22544A-7EE6-4342-B048-85BDC9FD1C3A}</a:tableStyleId>
              </a:tblPr>
              <a:tblGrid>
                <a:gridCol w="2142565"/>
                <a:gridCol w="2142565"/>
              </a:tblGrid>
              <a:tr h="525852">
                <a:tc>
                  <a:txBody>
                    <a:bodyPr/>
                    <a:lstStyle/>
                    <a:p>
                      <a:pPr marL="0" marR="0" algn="l">
                        <a:spcBef>
                          <a:spcPts val="0"/>
                        </a:spcBef>
                        <a:spcAft>
                          <a:spcPts val="0"/>
                        </a:spcAft>
                      </a:pPr>
                      <a:r>
                        <a:rPr lang="en-PH" sz="1800" dirty="0">
                          <a:effectLst/>
                          <a:latin typeface="Supria Sans Cond Light" panose="020B0306030203050203" pitchFamily="34" charset="0"/>
                        </a:rPr>
                        <a:t>Precision</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l">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1</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r>
              <a:tr h="525852">
                <a:tc>
                  <a:txBody>
                    <a:bodyPr/>
                    <a:lstStyle/>
                    <a:p>
                      <a:pPr marL="0" marR="0" algn="l">
                        <a:spcBef>
                          <a:spcPts val="0"/>
                        </a:spcBef>
                        <a:spcAft>
                          <a:spcPts val="0"/>
                        </a:spcAft>
                      </a:pPr>
                      <a:r>
                        <a:rPr lang="en-PH" sz="1800" dirty="0">
                          <a:effectLst/>
                          <a:latin typeface="Supria Sans Cond Light" panose="020B0306030203050203" pitchFamily="34" charset="0"/>
                        </a:rPr>
                        <a:t>Recall</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l">
                        <a:spcBef>
                          <a:spcPts val="0"/>
                        </a:spcBef>
                        <a:spcAft>
                          <a:spcPts val="0"/>
                        </a:spcAft>
                      </a:pPr>
                      <a:r>
                        <a:rPr lang="en-PH" sz="1800" b="0" dirty="0" smtClean="0">
                          <a:solidFill>
                            <a:schemeClr val="tx1">
                              <a:lumMod val="75000"/>
                              <a:lumOff val="25000"/>
                            </a:schemeClr>
                          </a:solidFill>
                          <a:effectLst/>
                          <a:latin typeface="Supria Sans Cond Light" panose="020B0306030203050203" pitchFamily="34" charset="0"/>
                          <a:ea typeface="Calibri" panose="020F0502020204030204" pitchFamily="34" charset="0"/>
                        </a:rPr>
                        <a:t>1</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r>
              <a:tr h="525852">
                <a:tc>
                  <a:txBody>
                    <a:bodyPr/>
                    <a:lstStyle/>
                    <a:p>
                      <a:pPr marL="0" marR="0" algn="l">
                        <a:spcBef>
                          <a:spcPts val="0"/>
                        </a:spcBef>
                        <a:spcAft>
                          <a:spcPts val="0"/>
                        </a:spcAft>
                      </a:pPr>
                      <a:r>
                        <a:rPr lang="en-PH" sz="1800" dirty="0">
                          <a:effectLst/>
                          <a:latin typeface="Supria Sans Cond Light" panose="020B0306030203050203" pitchFamily="34" charset="0"/>
                        </a:rPr>
                        <a:t>F-measure</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l">
                        <a:spcBef>
                          <a:spcPts val="0"/>
                        </a:spcBef>
                        <a:spcAft>
                          <a:spcPts val="0"/>
                        </a:spcAft>
                      </a:pPr>
                      <a:r>
                        <a:rPr lang="en-PH" sz="1800" b="0" dirty="0" smtClean="0">
                          <a:solidFill>
                            <a:schemeClr val="tx1">
                              <a:lumMod val="75000"/>
                              <a:lumOff val="25000"/>
                            </a:schemeClr>
                          </a:solidFill>
                          <a:effectLst/>
                          <a:latin typeface="Supria Sans Cond Light" panose="020B0306030203050203" pitchFamily="34" charset="0"/>
                          <a:ea typeface="Times New Roman" panose="02020603050405020304" pitchFamily="18" charset="0"/>
                        </a:rPr>
                        <a:t>1</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r>
            </a:tbl>
          </a:graphicData>
        </a:graphic>
      </p:graphicFrame>
    </p:spTree>
    <p:extLst>
      <p:ext uri="{BB962C8B-B14F-4D97-AF65-F5344CB8AC3E}">
        <p14:creationId xmlns:p14="http://schemas.microsoft.com/office/powerpoint/2010/main" val="2109844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42B2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Results and Observations</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Evaluation of Information Extraction – D (Resource Detail)</a:t>
            </a:r>
            <a:endParaRPr lang="en-PH" sz="3600" dirty="0">
              <a:latin typeface="Supria Sans Cond Bold" panose="020B080603020305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450418986"/>
              </p:ext>
            </p:extLst>
          </p:nvPr>
        </p:nvGraphicFramePr>
        <p:xfrm>
          <a:off x="824752" y="1622844"/>
          <a:ext cx="6033248" cy="1604448"/>
        </p:xfrm>
        <a:graphic>
          <a:graphicData uri="http://schemas.openxmlformats.org/drawingml/2006/table">
            <a:tbl>
              <a:tblPr firstRow="1" firstCol="1" bandRow="1">
                <a:tableStyleId>{5C22544A-7EE6-4342-B048-85BDC9FD1C3A}</a:tableStyleId>
              </a:tblPr>
              <a:tblGrid>
                <a:gridCol w="1508312"/>
                <a:gridCol w="1508312"/>
                <a:gridCol w="1508312"/>
                <a:gridCol w="1508312"/>
              </a:tblGrid>
              <a:tr h="534816">
                <a:tc gridSpan="4">
                  <a:txBody>
                    <a:bodyPr/>
                    <a:lstStyle/>
                    <a:p>
                      <a:pPr marL="0" marR="0" algn="ctr">
                        <a:spcBef>
                          <a:spcPts val="0"/>
                        </a:spcBef>
                        <a:spcAft>
                          <a:spcPts val="0"/>
                        </a:spcAft>
                      </a:pPr>
                      <a:r>
                        <a:rPr lang="en-PH" sz="1800" b="1" dirty="0" smtClean="0">
                          <a:effectLst/>
                          <a:latin typeface="Supria Sans Cond Light" panose="020B0306030203050203" pitchFamily="34" charset="0"/>
                        </a:rPr>
                        <a:t>Ruby</a:t>
                      </a:r>
                      <a:endParaRPr lang="en-PH" sz="1800" b="1"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hMerge="1">
                  <a:txBody>
                    <a:bodyPr/>
                    <a:lstStyle/>
                    <a:p>
                      <a:endParaRPr lang="en-PH"/>
                    </a:p>
                  </a:txBody>
                  <a:tcPr/>
                </a:tc>
                <a:tc hMerge="1">
                  <a:txBody>
                    <a:bodyPr/>
                    <a:lstStyle/>
                    <a:p>
                      <a:endParaRPr lang="en-PH"/>
                    </a:p>
                  </a:txBody>
                  <a:tcPr/>
                </a:tc>
                <a:tc hMerge="1">
                  <a:txBody>
                    <a:bodyPr/>
                    <a:lstStyle/>
                    <a:p>
                      <a:endParaRPr lang="en-PH"/>
                    </a:p>
                  </a:txBody>
                  <a:tcPr/>
                </a:tc>
              </a:tr>
              <a:tr h="534816">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Correct</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Spurious</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Partial</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Missing</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r>
              <a:tr h="534816">
                <a:tc>
                  <a:txBody>
                    <a:bodyPr/>
                    <a:lstStyle/>
                    <a:p>
                      <a:pPr marL="0" marR="0" algn="ctr">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37</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c>
                  <a:txBody>
                    <a:bodyPr/>
                    <a:lstStyle/>
                    <a:p>
                      <a:pPr marL="0" marR="0" algn="ctr">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0</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c>
                  <a:txBody>
                    <a:bodyPr/>
                    <a:lstStyle/>
                    <a:p>
                      <a:pPr marL="0" marR="0" algn="ctr">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0</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c>
                  <a:txBody>
                    <a:bodyPr/>
                    <a:lstStyle/>
                    <a:p>
                      <a:pPr marL="0" marR="0" algn="ctr">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0</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715651455"/>
              </p:ext>
            </p:extLst>
          </p:nvPr>
        </p:nvGraphicFramePr>
        <p:xfrm>
          <a:off x="825515" y="3308209"/>
          <a:ext cx="6033248" cy="1604448"/>
        </p:xfrm>
        <a:graphic>
          <a:graphicData uri="http://schemas.openxmlformats.org/drawingml/2006/table">
            <a:tbl>
              <a:tblPr firstRow="1" firstCol="1" bandRow="1">
                <a:tableStyleId>{5C22544A-7EE6-4342-B048-85BDC9FD1C3A}</a:tableStyleId>
              </a:tblPr>
              <a:tblGrid>
                <a:gridCol w="1508312"/>
                <a:gridCol w="1508312"/>
                <a:gridCol w="1508312"/>
                <a:gridCol w="1508312"/>
              </a:tblGrid>
              <a:tr h="534816">
                <a:tc gridSpan="4">
                  <a:txBody>
                    <a:bodyPr/>
                    <a:lstStyle/>
                    <a:p>
                      <a:pPr marL="0" marR="0" algn="ctr">
                        <a:spcBef>
                          <a:spcPts val="0"/>
                        </a:spcBef>
                        <a:spcAft>
                          <a:spcPts val="0"/>
                        </a:spcAft>
                      </a:pPr>
                      <a:r>
                        <a:rPr lang="en-PH" sz="1800" dirty="0" smtClean="0">
                          <a:effectLst/>
                          <a:latin typeface="Supria Sans Cond Light" panose="020B0306030203050203" pitchFamily="34" charset="0"/>
                        </a:rPr>
                        <a:t>Mario</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hMerge="1">
                  <a:txBody>
                    <a:bodyPr/>
                    <a:lstStyle/>
                    <a:p>
                      <a:endParaRPr lang="en-PH"/>
                    </a:p>
                  </a:txBody>
                  <a:tcPr/>
                </a:tc>
                <a:tc hMerge="1">
                  <a:txBody>
                    <a:bodyPr/>
                    <a:lstStyle/>
                    <a:p>
                      <a:endParaRPr lang="en-PH"/>
                    </a:p>
                  </a:txBody>
                  <a:tcPr/>
                </a:tc>
                <a:tc hMerge="1">
                  <a:txBody>
                    <a:bodyPr/>
                    <a:lstStyle/>
                    <a:p>
                      <a:endParaRPr lang="en-PH"/>
                    </a:p>
                  </a:txBody>
                  <a:tcPr/>
                </a:tc>
              </a:tr>
              <a:tr h="534816">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Correct</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Spurious</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Partial</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Missing</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r>
              <a:tr h="534816">
                <a:tc>
                  <a:txBody>
                    <a:bodyPr/>
                    <a:lstStyle/>
                    <a:p>
                      <a:pPr marL="0" marR="0" algn="ctr">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50</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c>
                  <a:txBody>
                    <a:bodyPr/>
                    <a:lstStyle/>
                    <a:p>
                      <a:pPr marL="0" marR="0" algn="ctr">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0</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c>
                  <a:txBody>
                    <a:bodyPr/>
                    <a:lstStyle/>
                    <a:p>
                      <a:pPr marL="0" marR="0" algn="ctr">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0</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c>
                  <a:txBody>
                    <a:bodyPr/>
                    <a:lstStyle/>
                    <a:p>
                      <a:pPr marL="0" marR="0" algn="ctr">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0</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76651651"/>
              </p:ext>
            </p:extLst>
          </p:nvPr>
        </p:nvGraphicFramePr>
        <p:xfrm>
          <a:off x="6943165" y="1636290"/>
          <a:ext cx="4285130" cy="1577556"/>
        </p:xfrm>
        <a:graphic>
          <a:graphicData uri="http://schemas.openxmlformats.org/drawingml/2006/table">
            <a:tbl>
              <a:tblPr firstRow="1" firstCol="1" bandRow="1">
                <a:tableStyleId>{5C22544A-7EE6-4342-B048-85BDC9FD1C3A}</a:tableStyleId>
              </a:tblPr>
              <a:tblGrid>
                <a:gridCol w="2142565"/>
                <a:gridCol w="2142565"/>
              </a:tblGrid>
              <a:tr h="525852">
                <a:tc>
                  <a:txBody>
                    <a:bodyPr/>
                    <a:lstStyle/>
                    <a:p>
                      <a:pPr marL="0" marR="0" algn="l">
                        <a:spcBef>
                          <a:spcPts val="0"/>
                        </a:spcBef>
                        <a:spcAft>
                          <a:spcPts val="0"/>
                        </a:spcAft>
                      </a:pPr>
                      <a:r>
                        <a:rPr lang="en-PH" sz="1800" dirty="0">
                          <a:effectLst/>
                          <a:latin typeface="Supria Sans Cond Light" panose="020B0306030203050203" pitchFamily="34" charset="0"/>
                        </a:rPr>
                        <a:t>Precision</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l">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1</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r>
              <a:tr h="525852">
                <a:tc>
                  <a:txBody>
                    <a:bodyPr/>
                    <a:lstStyle/>
                    <a:p>
                      <a:pPr marL="0" marR="0" algn="l">
                        <a:spcBef>
                          <a:spcPts val="0"/>
                        </a:spcBef>
                        <a:spcAft>
                          <a:spcPts val="0"/>
                        </a:spcAft>
                      </a:pPr>
                      <a:r>
                        <a:rPr lang="en-PH" sz="1800" dirty="0">
                          <a:effectLst/>
                          <a:latin typeface="Supria Sans Cond Light" panose="020B0306030203050203" pitchFamily="34" charset="0"/>
                        </a:rPr>
                        <a:t>Recall</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l">
                        <a:spcBef>
                          <a:spcPts val="0"/>
                        </a:spcBef>
                        <a:spcAft>
                          <a:spcPts val="0"/>
                        </a:spcAft>
                      </a:pPr>
                      <a:r>
                        <a:rPr lang="en-PH" sz="1800" b="0" dirty="0" smtClean="0">
                          <a:solidFill>
                            <a:schemeClr val="tx1">
                              <a:lumMod val="75000"/>
                              <a:lumOff val="25000"/>
                            </a:schemeClr>
                          </a:solidFill>
                          <a:effectLst/>
                          <a:latin typeface="Supria Sans Cond Light" panose="020B0306030203050203" pitchFamily="34" charset="0"/>
                          <a:ea typeface="Calibri" panose="020F0502020204030204" pitchFamily="34" charset="0"/>
                        </a:rPr>
                        <a:t>1</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r>
              <a:tr h="525852">
                <a:tc>
                  <a:txBody>
                    <a:bodyPr/>
                    <a:lstStyle/>
                    <a:p>
                      <a:pPr marL="0" marR="0" algn="l">
                        <a:spcBef>
                          <a:spcPts val="0"/>
                        </a:spcBef>
                        <a:spcAft>
                          <a:spcPts val="0"/>
                        </a:spcAft>
                      </a:pPr>
                      <a:r>
                        <a:rPr lang="en-PH" sz="1800" dirty="0">
                          <a:effectLst/>
                          <a:latin typeface="Supria Sans Cond Light" panose="020B0306030203050203" pitchFamily="34" charset="0"/>
                        </a:rPr>
                        <a:t>F-measure</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l">
                        <a:spcBef>
                          <a:spcPts val="0"/>
                        </a:spcBef>
                        <a:spcAft>
                          <a:spcPts val="0"/>
                        </a:spcAft>
                      </a:pPr>
                      <a:r>
                        <a:rPr lang="en-PH" sz="1800" b="0" dirty="0" smtClean="0">
                          <a:solidFill>
                            <a:schemeClr val="tx1">
                              <a:lumMod val="75000"/>
                              <a:lumOff val="25000"/>
                            </a:schemeClr>
                          </a:solidFill>
                          <a:effectLst/>
                          <a:latin typeface="Supria Sans Cond Light" panose="020B0306030203050203" pitchFamily="34" charset="0"/>
                          <a:ea typeface="Times New Roman" panose="02020603050405020304" pitchFamily="18" charset="0"/>
                        </a:rPr>
                        <a:t>1</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199096850"/>
              </p:ext>
            </p:extLst>
          </p:nvPr>
        </p:nvGraphicFramePr>
        <p:xfrm>
          <a:off x="6947647" y="3308207"/>
          <a:ext cx="4285130" cy="1577556"/>
        </p:xfrm>
        <a:graphic>
          <a:graphicData uri="http://schemas.openxmlformats.org/drawingml/2006/table">
            <a:tbl>
              <a:tblPr firstRow="1" firstCol="1" bandRow="1">
                <a:tableStyleId>{5C22544A-7EE6-4342-B048-85BDC9FD1C3A}</a:tableStyleId>
              </a:tblPr>
              <a:tblGrid>
                <a:gridCol w="2142565"/>
                <a:gridCol w="2142565"/>
              </a:tblGrid>
              <a:tr h="525852">
                <a:tc>
                  <a:txBody>
                    <a:bodyPr/>
                    <a:lstStyle/>
                    <a:p>
                      <a:pPr marL="0" marR="0" algn="l">
                        <a:spcBef>
                          <a:spcPts val="0"/>
                        </a:spcBef>
                        <a:spcAft>
                          <a:spcPts val="0"/>
                        </a:spcAft>
                      </a:pPr>
                      <a:r>
                        <a:rPr lang="en-PH" sz="1800" dirty="0">
                          <a:effectLst/>
                          <a:latin typeface="Supria Sans Cond Light" panose="020B0306030203050203" pitchFamily="34" charset="0"/>
                        </a:rPr>
                        <a:t>Precision</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l">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1</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r>
              <a:tr h="525852">
                <a:tc>
                  <a:txBody>
                    <a:bodyPr/>
                    <a:lstStyle/>
                    <a:p>
                      <a:pPr marL="0" marR="0" algn="l">
                        <a:spcBef>
                          <a:spcPts val="0"/>
                        </a:spcBef>
                        <a:spcAft>
                          <a:spcPts val="0"/>
                        </a:spcAft>
                      </a:pPr>
                      <a:r>
                        <a:rPr lang="en-PH" sz="1800" dirty="0">
                          <a:effectLst/>
                          <a:latin typeface="Supria Sans Cond Light" panose="020B0306030203050203" pitchFamily="34" charset="0"/>
                        </a:rPr>
                        <a:t>Recall</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l">
                        <a:spcBef>
                          <a:spcPts val="0"/>
                        </a:spcBef>
                        <a:spcAft>
                          <a:spcPts val="0"/>
                        </a:spcAft>
                      </a:pPr>
                      <a:r>
                        <a:rPr lang="en-PH" sz="1800" b="0" dirty="0" smtClean="0">
                          <a:solidFill>
                            <a:schemeClr val="tx1">
                              <a:lumMod val="75000"/>
                              <a:lumOff val="25000"/>
                            </a:schemeClr>
                          </a:solidFill>
                          <a:effectLst/>
                          <a:latin typeface="Supria Sans Cond Light" panose="020B0306030203050203" pitchFamily="34" charset="0"/>
                          <a:ea typeface="Calibri" panose="020F0502020204030204" pitchFamily="34" charset="0"/>
                        </a:rPr>
                        <a:t>1</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r>
              <a:tr h="525852">
                <a:tc>
                  <a:txBody>
                    <a:bodyPr/>
                    <a:lstStyle/>
                    <a:p>
                      <a:pPr marL="0" marR="0" algn="l">
                        <a:spcBef>
                          <a:spcPts val="0"/>
                        </a:spcBef>
                        <a:spcAft>
                          <a:spcPts val="0"/>
                        </a:spcAft>
                      </a:pPr>
                      <a:r>
                        <a:rPr lang="en-PH" sz="1800" dirty="0">
                          <a:effectLst/>
                          <a:latin typeface="Supria Sans Cond Light" panose="020B0306030203050203" pitchFamily="34" charset="0"/>
                        </a:rPr>
                        <a:t>F-measure</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l">
                        <a:spcBef>
                          <a:spcPts val="0"/>
                        </a:spcBef>
                        <a:spcAft>
                          <a:spcPts val="0"/>
                        </a:spcAft>
                      </a:pPr>
                      <a:r>
                        <a:rPr lang="en-PH" sz="1800" b="0" dirty="0" smtClean="0">
                          <a:solidFill>
                            <a:schemeClr val="tx1">
                              <a:lumMod val="75000"/>
                              <a:lumOff val="25000"/>
                            </a:schemeClr>
                          </a:solidFill>
                          <a:effectLst/>
                          <a:latin typeface="Supria Sans Cond Light" panose="020B0306030203050203" pitchFamily="34" charset="0"/>
                          <a:ea typeface="Times New Roman" panose="02020603050405020304" pitchFamily="18" charset="0"/>
                        </a:rPr>
                        <a:t>1</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r>
            </a:tbl>
          </a:graphicData>
        </a:graphic>
      </p:graphicFrame>
    </p:spTree>
    <p:extLst>
      <p:ext uri="{BB962C8B-B14F-4D97-AF65-F5344CB8AC3E}">
        <p14:creationId xmlns:p14="http://schemas.microsoft.com/office/powerpoint/2010/main" val="2569221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42B2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Results and Observations</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Evaluation of Information Extraction – D (Resource Detail)</a:t>
            </a:r>
            <a:endParaRPr lang="en-PH" sz="3600" dirty="0">
              <a:latin typeface="Supria Sans Cond Bold" panose="020B080603020305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35992260"/>
              </p:ext>
            </p:extLst>
          </p:nvPr>
        </p:nvGraphicFramePr>
        <p:xfrm>
          <a:off x="824752" y="1622844"/>
          <a:ext cx="6033248" cy="1604448"/>
        </p:xfrm>
        <a:graphic>
          <a:graphicData uri="http://schemas.openxmlformats.org/drawingml/2006/table">
            <a:tbl>
              <a:tblPr firstRow="1" firstCol="1" bandRow="1">
                <a:tableStyleId>{5C22544A-7EE6-4342-B048-85BDC9FD1C3A}</a:tableStyleId>
              </a:tblPr>
              <a:tblGrid>
                <a:gridCol w="1508312"/>
                <a:gridCol w="1508312"/>
                <a:gridCol w="1508312"/>
                <a:gridCol w="1508312"/>
              </a:tblGrid>
              <a:tr h="534816">
                <a:tc gridSpan="4">
                  <a:txBody>
                    <a:bodyPr/>
                    <a:lstStyle/>
                    <a:p>
                      <a:pPr marL="0" marR="0" algn="ctr">
                        <a:spcBef>
                          <a:spcPts val="0"/>
                        </a:spcBef>
                        <a:spcAft>
                          <a:spcPts val="0"/>
                        </a:spcAft>
                      </a:pPr>
                      <a:r>
                        <a:rPr lang="en-PH" sz="1800" b="1" dirty="0" smtClean="0">
                          <a:effectLst/>
                          <a:latin typeface="Supria Sans Cond Light" panose="020B0306030203050203" pitchFamily="34" charset="0"/>
                        </a:rPr>
                        <a:t>Ruby</a:t>
                      </a:r>
                      <a:endParaRPr lang="en-PH" sz="1800" b="1"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hMerge="1">
                  <a:txBody>
                    <a:bodyPr/>
                    <a:lstStyle/>
                    <a:p>
                      <a:endParaRPr lang="en-PH"/>
                    </a:p>
                  </a:txBody>
                  <a:tcPr/>
                </a:tc>
                <a:tc hMerge="1">
                  <a:txBody>
                    <a:bodyPr/>
                    <a:lstStyle/>
                    <a:p>
                      <a:endParaRPr lang="en-PH"/>
                    </a:p>
                  </a:txBody>
                  <a:tcPr/>
                </a:tc>
                <a:tc hMerge="1">
                  <a:txBody>
                    <a:bodyPr/>
                    <a:lstStyle/>
                    <a:p>
                      <a:endParaRPr lang="en-PH"/>
                    </a:p>
                  </a:txBody>
                  <a:tcPr/>
                </a:tc>
              </a:tr>
              <a:tr h="534816">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Correct</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Spurious</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Partial</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Missing</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r>
              <a:tr h="534816">
                <a:tc>
                  <a:txBody>
                    <a:bodyPr/>
                    <a:lstStyle/>
                    <a:p>
                      <a:pPr marL="0" marR="0" algn="ctr">
                        <a:spcBef>
                          <a:spcPts val="0"/>
                        </a:spcBef>
                        <a:spcAft>
                          <a:spcPts val="0"/>
                        </a:spcAft>
                      </a:pPr>
                      <a:r>
                        <a:rPr lang="en-PH" sz="1800" b="0" dirty="0" smtClean="0">
                          <a:solidFill>
                            <a:schemeClr val="tx1">
                              <a:lumMod val="75000"/>
                              <a:lumOff val="25000"/>
                            </a:schemeClr>
                          </a:solidFill>
                          <a:effectLst/>
                          <a:latin typeface="Supria Sans Cond Light" panose="020B0306030203050203" pitchFamily="34" charset="0"/>
                          <a:ea typeface="Calibri" panose="020F0502020204030204" pitchFamily="34" charset="0"/>
                        </a:rPr>
                        <a:t>31</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c>
                  <a:txBody>
                    <a:bodyPr/>
                    <a:lstStyle/>
                    <a:p>
                      <a:pPr marL="0" marR="0" algn="ctr">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0</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c>
                  <a:txBody>
                    <a:bodyPr/>
                    <a:lstStyle/>
                    <a:p>
                      <a:pPr marL="0" marR="0" algn="ctr">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0</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c>
                  <a:txBody>
                    <a:bodyPr/>
                    <a:lstStyle/>
                    <a:p>
                      <a:pPr marL="0" marR="0" algn="ctr">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0</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16378330"/>
              </p:ext>
            </p:extLst>
          </p:nvPr>
        </p:nvGraphicFramePr>
        <p:xfrm>
          <a:off x="825515" y="3308209"/>
          <a:ext cx="6033248" cy="1604448"/>
        </p:xfrm>
        <a:graphic>
          <a:graphicData uri="http://schemas.openxmlformats.org/drawingml/2006/table">
            <a:tbl>
              <a:tblPr firstRow="1" firstCol="1" bandRow="1">
                <a:tableStyleId>{5C22544A-7EE6-4342-B048-85BDC9FD1C3A}</a:tableStyleId>
              </a:tblPr>
              <a:tblGrid>
                <a:gridCol w="1508312"/>
                <a:gridCol w="1508312"/>
                <a:gridCol w="1508312"/>
                <a:gridCol w="1508312"/>
              </a:tblGrid>
              <a:tr h="534816">
                <a:tc gridSpan="4">
                  <a:txBody>
                    <a:bodyPr/>
                    <a:lstStyle/>
                    <a:p>
                      <a:pPr marL="0" marR="0" algn="ctr">
                        <a:spcBef>
                          <a:spcPts val="0"/>
                        </a:spcBef>
                        <a:spcAft>
                          <a:spcPts val="0"/>
                        </a:spcAft>
                      </a:pPr>
                      <a:r>
                        <a:rPr lang="en-PH" sz="1800" dirty="0" smtClean="0">
                          <a:effectLst/>
                          <a:latin typeface="Supria Sans Cond Light" panose="020B0306030203050203" pitchFamily="34" charset="0"/>
                        </a:rPr>
                        <a:t>Mario</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hMerge="1">
                  <a:txBody>
                    <a:bodyPr/>
                    <a:lstStyle/>
                    <a:p>
                      <a:endParaRPr lang="en-PH"/>
                    </a:p>
                  </a:txBody>
                  <a:tcPr/>
                </a:tc>
                <a:tc hMerge="1">
                  <a:txBody>
                    <a:bodyPr/>
                    <a:lstStyle/>
                    <a:p>
                      <a:endParaRPr lang="en-PH"/>
                    </a:p>
                  </a:txBody>
                  <a:tcPr/>
                </a:tc>
                <a:tc hMerge="1">
                  <a:txBody>
                    <a:bodyPr/>
                    <a:lstStyle/>
                    <a:p>
                      <a:endParaRPr lang="en-PH"/>
                    </a:p>
                  </a:txBody>
                  <a:tcPr/>
                </a:tc>
              </a:tr>
              <a:tr h="534816">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Correct</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Spurious</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Partial</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ctr">
                        <a:spcBef>
                          <a:spcPts val="0"/>
                        </a:spcBef>
                        <a:spcAft>
                          <a:spcPts val="0"/>
                        </a:spcAft>
                      </a:pPr>
                      <a:r>
                        <a:rPr lang="en-PH" sz="1800" b="1" dirty="0">
                          <a:solidFill>
                            <a:schemeClr val="bg1"/>
                          </a:solidFill>
                          <a:effectLst/>
                          <a:latin typeface="Supria Sans Cond Light" panose="020B0306030203050203" pitchFamily="34" charset="0"/>
                        </a:rPr>
                        <a:t>Missing</a:t>
                      </a:r>
                      <a:endParaRPr lang="en-PH" sz="1800" b="1" dirty="0">
                        <a:solidFill>
                          <a:schemeClr val="bg1"/>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r>
              <a:tr h="534816">
                <a:tc>
                  <a:txBody>
                    <a:bodyPr/>
                    <a:lstStyle/>
                    <a:p>
                      <a:pPr marL="0" marR="0" algn="ctr">
                        <a:spcBef>
                          <a:spcPts val="0"/>
                        </a:spcBef>
                        <a:spcAft>
                          <a:spcPts val="0"/>
                        </a:spcAft>
                      </a:pPr>
                      <a:r>
                        <a:rPr lang="en-PH" sz="1800" b="0" dirty="0" smtClean="0">
                          <a:solidFill>
                            <a:schemeClr val="tx1">
                              <a:lumMod val="75000"/>
                              <a:lumOff val="25000"/>
                            </a:schemeClr>
                          </a:solidFill>
                          <a:effectLst/>
                          <a:latin typeface="Supria Sans Cond Light" panose="020B0306030203050203" pitchFamily="34" charset="0"/>
                          <a:ea typeface="Calibri" panose="020F0502020204030204" pitchFamily="34" charset="0"/>
                        </a:rPr>
                        <a:t>46</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c>
                  <a:txBody>
                    <a:bodyPr/>
                    <a:lstStyle/>
                    <a:p>
                      <a:pPr marL="0" marR="0" algn="ctr">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0</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c>
                  <a:txBody>
                    <a:bodyPr/>
                    <a:lstStyle/>
                    <a:p>
                      <a:pPr marL="0" marR="0" algn="ctr">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0</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c>
                  <a:txBody>
                    <a:bodyPr/>
                    <a:lstStyle/>
                    <a:p>
                      <a:pPr marL="0" marR="0" algn="ctr">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0</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274075975"/>
              </p:ext>
            </p:extLst>
          </p:nvPr>
        </p:nvGraphicFramePr>
        <p:xfrm>
          <a:off x="6943165" y="1636290"/>
          <a:ext cx="4285130" cy="1577556"/>
        </p:xfrm>
        <a:graphic>
          <a:graphicData uri="http://schemas.openxmlformats.org/drawingml/2006/table">
            <a:tbl>
              <a:tblPr firstRow="1" firstCol="1" bandRow="1">
                <a:tableStyleId>{5C22544A-7EE6-4342-B048-85BDC9FD1C3A}</a:tableStyleId>
              </a:tblPr>
              <a:tblGrid>
                <a:gridCol w="2142565"/>
                <a:gridCol w="2142565"/>
              </a:tblGrid>
              <a:tr h="525852">
                <a:tc>
                  <a:txBody>
                    <a:bodyPr/>
                    <a:lstStyle/>
                    <a:p>
                      <a:pPr marL="0" marR="0" algn="l">
                        <a:spcBef>
                          <a:spcPts val="0"/>
                        </a:spcBef>
                        <a:spcAft>
                          <a:spcPts val="0"/>
                        </a:spcAft>
                      </a:pPr>
                      <a:r>
                        <a:rPr lang="en-PH" sz="1800" dirty="0">
                          <a:effectLst/>
                          <a:latin typeface="Supria Sans Cond Light" panose="020B0306030203050203" pitchFamily="34" charset="0"/>
                        </a:rPr>
                        <a:t>Precision</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l">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1</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r>
              <a:tr h="525852">
                <a:tc>
                  <a:txBody>
                    <a:bodyPr/>
                    <a:lstStyle/>
                    <a:p>
                      <a:pPr marL="0" marR="0" algn="l">
                        <a:spcBef>
                          <a:spcPts val="0"/>
                        </a:spcBef>
                        <a:spcAft>
                          <a:spcPts val="0"/>
                        </a:spcAft>
                      </a:pPr>
                      <a:r>
                        <a:rPr lang="en-PH" sz="1800" dirty="0">
                          <a:effectLst/>
                          <a:latin typeface="Supria Sans Cond Light" panose="020B0306030203050203" pitchFamily="34" charset="0"/>
                        </a:rPr>
                        <a:t>Recall</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l">
                        <a:spcBef>
                          <a:spcPts val="0"/>
                        </a:spcBef>
                        <a:spcAft>
                          <a:spcPts val="0"/>
                        </a:spcAft>
                      </a:pPr>
                      <a:r>
                        <a:rPr lang="en-PH" sz="1800" b="0" dirty="0" smtClean="0">
                          <a:solidFill>
                            <a:schemeClr val="tx1">
                              <a:lumMod val="75000"/>
                              <a:lumOff val="25000"/>
                            </a:schemeClr>
                          </a:solidFill>
                          <a:effectLst/>
                          <a:latin typeface="Supria Sans Cond Light" panose="020B0306030203050203" pitchFamily="34" charset="0"/>
                          <a:ea typeface="Calibri" panose="020F0502020204030204" pitchFamily="34" charset="0"/>
                        </a:rPr>
                        <a:t>1</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r>
              <a:tr h="525852">
                <a:tc>
                  <a:txBody>
                    <a:bodyPr/>
                    <a:lstStyle/>
                    <a:p>
                      <a:pPr marL="0" marR="0" algn="l">
                        <a:spcBef>
                          <a:spcPts val="0"/>
                        </a:spcBef>
                        <a:spcAft>
                          <a:spcPts val="0"/>
                        </a:spcAft>
                      </a:pPr>
                      <a:r>
                        <a:rPr lang="en-PH" sz="1800" dirty="0">
                          <a:effectLst/>
                          <a:latin typeface="Supria Sans Cond Light" panose="020B0306030203050203" pitchFamily="34" charset="0"/>
                        </a:rPr>
                        <a:t>F-measure</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l">
                        <a:spcBef>
                          <a:spcPts val="0"/>
                        </a:spcBef>
                        <a:spcAft>
                          <a:spcPts val="0"/>
                        </a:spcAft>
                      </a:pPr>
                      <a:r>
                        <a:rPr lang="en-PH" sz="1800" b="0" dirty="0" smtClean="0">
                          <a:solidFill>
                            <a:schemeClr val="tx1">
                              <a:lumMod val="75000"/>
                              <a:lumOff val="25000"/>
                            </a:schemeClr>
                          </a:solidFill>
                          <a:effectLst/>
                          <a:latin typeface="Supria Sans Cond Light" panose="020B0306030203050203" pitchFamily="34" charset="0"/>
                          <a:ea typeface="Times New Roman" panose="02020603050405020304" pitchFamily="18" charset="0"/>
                        </a:rPr>
                        <a:t>1</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199096850"/>
              </p:ext>
            </p:extLst>
          </p:nvPr>
        </p:nvGraphicFramePr>
        <p:xfrm>
          <a:off x="6947647" y="3308207"/>
          <a:ext cx="4285130" cy="1577556"/>
        </p:xfrm>
        <a:graphic>
          <a:graphicData uri="http://schemas.openxmlformats.org/drawingml/2006/table">
            <a:tbl>
              <a:tblPr firstRow="1" firstCol="1" bandRow="1">
                <a:tableStyleId>{5C22544A-7EE6-4342-B048-85BDC9FD1C3A}</a:tableStyleId>
              </a:tblPr>
              <a:tblGrid>
                <a:gridCol w="2142565"/>
                <a:gridCol w="2142565"/>
              </a:tblGrid>
              <a:tr h="525852">
                <a:tc>
                  <a:txBody>
                    <a:bodyPr/>
                    <a:lstStyle/>
                    <a:p>
                      <a:pPr marL="0" marR="0" algn="l">
                        <a:spcBef>
                          <a:spcPts val="0"/>
                        </a:spcBef>
                        <a:spcAft>
                          <a:spcPts val="0"/>
                        </a:spcAft>
                      </a:pPr>
                      <a:r>
                        <a:rPr lang="en-PH" sz="1800" dirty="0">
                          <a:effectLst/>
                          <a:latin typeface="Supria Sans Cond Light" panose="020B0306030203050203" pitchFamily="34" charset="0"/>
                        </a:rPr>
                        <a:t>Precision</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l">
                        <a:spcBef>
                          <a:spcPts val="0"/>
                        </a:spcBef>
                        <a:spcAft>
                          <a:spcPts val="0"/>
                        </a:spcAft>
                      </a:pPr>
                      <a:r>
                        <a:rPr lang="en-PH" sz="1800" b="0" dirty="0">
                          <a:solidFill>
                            <a:schemeClr val="tx1">
                              <a:lumMod val="75000"/>
                              <a:lumOff val="25000"/>
                            </a:schemeClr>
                          </a:solidFill>
                          <a:effectLst/>
                          <a:latin typeface="Supria Sans Cond Light" panose="020B0306030203050203" pitchFamily="34" charset="0"/>
                          <a:ea typeface="Times New Roman" panose="02020603050405020304" pitchFamily="18" charset="0"/>
                        </a:rPr>
                        <a:t>1</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r>
              <a:tr h="525852">
                <a:tc>
                  <a:txBody>
                    <a:bodyPr/>
                    <a:lstStyle/>
                    <a:p>
                      <a:pPr marL="0" marR="0" algn="l">
                        <a:spcBef>
                          <a:spcPts val="0"/>
                        </a:spcBef>
                        <a:spcAft>
                          <a:spcPts val="0"/>
                        </a:spcAft>
                      </a:pPr>
                      <a:r>
                        <a:rPr lang="en-PH" sz="1800" dirty="0">
                          <a:effectLst/>
                          <a:latin typeface="Supria Sans Cond Light" panose="020B0306030203050203" pitchFamily="34" charset="0"/>
                        </a:rPr>
                        <a:t>Recall</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l">
                        <a:spcBef>
                          <a:spcPts val="0"/>
                        </a:spcBef>
                        <a:spcAft>
                          <a:spcPts val="0"/>
                        </a:spcAft>
                      </a:pPr>
                      <a:r>
                        <a:rPr lang="en-PH" sz="1800" b="0" dirty="0" smtClean="0">
                          <a:solidFill>
                            <a:schemeClr val="tx1">
                              <a:lumMod val="75000"/>
                              <a:lumOff val="25000"/>
                            </a:schemeClr>
                          </a:solidFill>
                          <a:effectLst/>
                          <a:latin typeface="Supria Sans Cond Light" panose="020B0306030203050203" pitchFamily="34" charset="0"/>
                          <a:ea typeface="Calibri" panose="020F0502020204030204" pitchFamily="34" charset="0"/>
                        </a:rPr>
                        <a:t>1</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r>
              <a:tr h="525852">
                <a:tc>
                  <a:txBody>
                    <a:bodyPr/>
                    <a:lstStyle/>
                    <a:p>
                      <a:pPr marL="0" marR="0" algn="l">
                        <a:spcBef>
                          <a:spcPts val="0"/>
                        </a:spcBef>
                        <a:spcAft>
                          <a:spcPts val="0"/>
                        </a:spcAft>
                      </a:pPr>
                      <a:r>
                        <a:rPr lang="en-PH" sz="1800" dirty="0">
                          <a:effectLst/>
                          <a:latin typeface="Supria Sans Cond Light" panose="020B0306030203050203" pitchFamily="34" charset="0"/>
                        </a:rPr>
                        <a:t>F-measure</a:t>
                      </a:r>
                      <a:endParaRPr lang="en-PH" sz="1800" dirty="0">
                        <a:effectLst/>
                        <a:latin typeface="Supria Sans Cond Light" panose="020B0306030203050203" pitchFamily="34" charset="0"/>
                        <a:ea typeface="Calibri" panose="020F0502020204030204" pitchFamily="34" charset="0"/>
                      </a:endParaRPr>
                    </a:p>
                  </a:txBody>
                  <a:tcPr marL="66675" marR="66675" marT="66675" marB="66675" anchor="ctr">
                    <a:solidFill>
                      <a:srgbClr val="42B29D"/>
                    </a:solidFill>
                  </a:tcPr>
                </a:tc>
                <a:tc>
                  <a:txBody>
                    <a:bodyPr/>
                    <a:lstStyle/>
                    <a:p>
                      <a:pPr marL="0" marR="0" algn="l">
                        <a:spcBef>
                          <a:spcPts val="0"/>
                        </a:spcBef>
                        <a:spcAft>
                          <a:spcPts val="0"/>
                        </a:spcAft>
                      </a:pPr>
                      <a:r>
                        <a:rPr lang="en-PH" sz="1800" b="0" dirty="0" smtClean="0">
                          <a:solidFill>
                            <a:schemeClr val="tx1">
                              <a:lumMod val="75000"/>
                              <a:lumOff val="25000"/>
                            </a:schemeClr>
                          </a:solidFill>
                          <a:effectLst/>
                          <a:latin typeface="Supria Sans Cond Light" panose="020B0306030203050203" pitchFamily="34" charset="0"/>
                          <a:ea typeface="Times New Roman" panose="02020603050405020304" pitchFamily="18" charset="0"/>
                        </a:rPr>
                        <a:t>1</a:t>
                      </a:r>
                      <a:endParaRPr lang="en-PH" sz="1800" b="0" dirty="0">
                        <a:solidFill>
                          <a:schemeClr val="tx1">
                            <a:lumMod val="75000"/>
                            <a:lumOff val="25000"/>
                          </a:schemeClr>
                        </a:solidFill>
                        <a:effectLst/>
                        <a:latin typeface="Supria Sans Cond Light" panose="020B0306030203050203" pitchFamily="34" charset="0"/>
                        <a:ea typeface="Calibri" panose="020F0502020204030204" pitchFamily="34" charset="0"/>
                      </a:endParaRPr>
                    </a:p>
                  </a:txBody>
                  <a:tcPr marL="66675" marR="66675" marT="66675" marB="66675" anchor="ctr">
                    <a:solidFill>
                      <a:srgbClr val="EAEFF7"/>
                    </a:solidFill>
                  </a:tcPr>
                </a:tc>
              </a:tr>
            </a:tbl>
          </a:graphicData>
        </a:graphic>
      </p:graphicFrame>
    </p:spTree>
    <p:extLst>
      <p:ext uri="{BB962C8B-B14F-4D97-AF65-F5344CB8AC3E}">
        <p14:creationId xmlns:p14="http://schemas.microsoft.com/office/powerpoint/2010/main" val="1796191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42B2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Results and Observations</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Evaluation of Information Extraction – CH</a:t>
            </a:r>
            <a:endParaRPr lang="en-PH" sz="3600" dirty="0">
              <a:latin typeface="Supria Sans Cond Bold" panose="020B0806030203050203" pitchFamily="34" charset="0"/>
            </a:endParaRPr>
          </a:p>
        </p:txBody>
      </p:sp>
      <p:sp>
        <p:nvSpPr>
          <p:cNvPr id="9" name="Rectangle 8"/>
          <p:cNvSpPr/>
          <p:nvPr/>
        </p:nvSpPr>
        <p:spPr>
          <a:xfrm>
            <a:off x="347472" y="2264413"/>
            <a:ext cx="10991088" cy="2062103"/>
          </a:xfrm>
          <a:prstGeom prst="rect">
            <a:avLst/>
          </a:prstGeom>
        </p:spPr>
        <p:txBody>
          <a:bodyPr wrap="square">
            <a:spAutoFit/>
          </a:bodyPr>
          <a:lstStyle/>
          <a:p>
            <a:pPr marL="685800" marR="0" algn="ctr">
              <a:spcBef>
                <a:spcPts val="0"/>
              </a:spcBef>
              <a:spcAft>
                <a:spcPts val="600"/>
              </a:spcAft>
            </a:pPr>
            <a:r>
              <a:rPr lang="en-PH" sz="3200" dirty="0">
                <a:solidFill>
                  <a:schemeClr val="tx1">
                    <a:lumMod val="75000"/>
                    <a:lumOff val="25000"/>
                  </a:schemeClr>
                </a:solidFill>
                <a:latin typeface="Supria Sans Cond Light" panose="020B0306030203050203" pitchFamily="34" charset="0"/>
                <a:ea typeface="Calibri" panose="020F0502020204030204" pitchFamily="34" charset="0"/>
              </a:rPr>
              <a:t>Because of the low number of instances for this category, the </a:t>
            </a:r>
            <a:r>
              <a:rPr lang="en-PH" sz="3200" dirty="0" smtClean="0">
                <a:solidFill>
                  <a:schemeClr val="tx1">
                    <a:lumMod val="75000"/>
                    <a:lumOff val="25000"/>
                  </a:schemeClr>
                </a:solidFill>
                <a:latin typeface="Supria Sans Cond Light" panose="020B0306030203050203" pitchFamily="34" charset="0"/>
                <a:ea typeface="Calibri" panose="020F0502020204030204" pitchFamily="34" charset="0"/>
              </a:rPr>
              <a:t>proponents could </a:t>
            </a:r>
            <a:r>
              <a:rPr lang="en-PH" sz="3200" dirty="0">
                <a:solidFill>
                  <a:schemeClr val="tx1">
                    <a:lumMod val="75000"/>
                    <a:lumOff val="25000"/>
                  </a:schemeClr>
                </a:solidFill>
                <a:latin typeface="Supria Sans Cond Light" panose="020B0306030203050203" pitchFamily="34" charset="0"/>
                <a:ea typeface="Calibri" panose="020F0502020204030204" pitchFamily="34" charset="0"/>
              </a:rPr>
              <a:t>not create rules for the extraction. When the proponent </a:t>
            </a:r>
            <a:r>
              <a:rPr lang="en-PH" sz="3200" dirty="0" smtClean="0">
                <a:solidFill>
                  <a:schemeClr val="tx1">
                    <a:lumMod val="75000"/>
                    <a:lumOff val="25000"/>
                  </a:schemeClr>
                </a:solidFill>
                <a:latin typeface="Supria Sans Cond Light" panose="020B0306030203050203" pitchFamily="34" charset="0"/>
                <a:ea typeface="Calibri" panose="020F0502020204030204" pitchFamily="34" charset="0"/>
              </a:rPr>
              <a:t>examined the </a:t>
            </a:r>
            <a:r>
              <a:rPr lang="en-PH" sz="3200" dirty="0">
                <a:solidFill>
                  <a:schemeClr val="tx1">
                    <a:lumMod val="75000"/>
                    <a:lumOff val="25000"/>
                  </a:schemeClr>
                </a:solidFill>
                <a:latin typeface="Supria Sans Cond Light" panose="020B0306030203050203" pitchFamily="34" charset="0"/>
                <a:ea typeface="Calibri" panose="020F0502020204030204" pitchFamily="34" charset="0"/>
              </a:rPr>
              <a:t>datasets, there are no relevant information that could be extracted from the instances.</a:t>
            </a:r>
            <a:endParaRPr lang="en-PH" sz="3200" dirty="0">
              <a:solidFill>
                <a:schemeClr val="tx1">
                  <a:lumMod val="75000"/>
                  <a:lumOff val="25000"/>
                </a:schemeClr>
              </a:solidFill>
              <a:effectLst/>
              <a:latin typeface="Supria Sans Cond Light" panose="020B0306030203050203" pitchFamily="34" charset="0"/>
              <a:ea typeface="Calibri" panose="020F0502020204030204" pitchFamily="34" charset="0"/>
            </a:endParaRPr>
          </a:p>
        </p:txBody>
      </p:sp>
    </p:spTree>
    <p:extLst>
      <p:ext uri="{BB962C8B-B14F-4D97-AF65-F5344CB8AC3E}">
        <p14:creationId xmlns:p14="http://schemas.microsoft.com/office/powerpoint/2010/main" val="987156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42B2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Conclusion and Recommendation</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Conclusion</a:t>
            </a:r>
            <a:endParaRPr lang="en-PH" sz="3600" dirty="0">
              <a:latin typeface="Supria Sans Cond Bold" panose="020B0806030203050203" pitchFamily="34" charset="0"/>
            </a:endParaRPr>
          </a:p>
        </p:txBody>
      </p:sp>
      <p:sp>
        <p:nvSpPr>
          <p:cNvPr id="5" name="Rectangle 4"/>
          <p:cNvSpPr/>
          <p:nvPr/>
        </p:nvSpPr>
        <p:spPr>
          <a:xfrm>
            <a:off x="0" y="1712312"/>
            <a:ext cx="12192001" cy="3062377"/>
          </a:xfrm>
          <a:prstGeom prst="rect">
            <a:avLst/>
          </a:prstGeom>
        </p:spPr>
        <p:txBody>
          <a:bodyPr wrap="square">
            <a:spAutoFit/>
          </a:bodyPr>
          <a:lstStyle/>
          <a:p>
            <a:pPr marL="342900" marR="0" lvl="0" indent="-342900" algn="just">
              <a:spcBef>
                <a:spcPts val="0"/>
              </a:spcBef>
              <a:spcAft>
                <a:spcPts val="600"/>
              </a:spcAft>
              <a:buFont typeface="Symbol" panose="05050102010706020507" pitchFamily="18" charset="2"/>
              <a:buChar char=""/>
            </a:pPr>
            <a:r>
              <a:rPr lang="en-PH" sz="2800" dirty="0" smtClean="0">
                <a:solidFill>
                  <a:schemeClr val="tx1">
                    <a:lumMod val="75000"/>
                    <a:lumOff val="25000"/>
                  </a:schemeClr>
                </a:solidFill>
                <a:effectLst/>
                <a:latin typeface="Supria Sans Cond Light" panose="020B0306030203050203" pitchFamily="34" charset="0"/>
                <a:ea typeface="Calibri" panose="020F0502020204030204" pitchFamily="34" charset="0"/>
              </a:rPr>
              <a:t>Overall, all of the research objectives and system objectives were met.</a:t>
            </a:r>
          </a:p>
          <a:p>
            <a:pPr marL="342900" marR="0" lvl="0" indent="-342900" algn="just">
              <a:spcBef>
                <a:spcPts val="0"/>
              </a:spcBef>
              <a:spcAft>
                <a:spcPts val="600"/>
              </a:spcAft>
              <a:buFont typeface="Symbol" panose="05050102010706020507" pitchFamily="18" charset="2"/>
              <a:buChar char=""/>
            </a:pPr>
            <a:r>
              <a:rPr lang="en-PH" sz="2800" dirty="0" smtClean="0">
                <a:solidFill>
                  <a:schemeClr val="tx1">
                    <a:lumMod val="75000"/>
                    <a:lumOff val="25000"/>
                  </a:schemeClr>
                </a:solidFill>
                <a:latin typeface="Supria Sans Cond Light" panose="020B0306030203050203" pitchFamily="34" charset="0"/>
                <a:ea typeface="Calibri" panose="020F0502020204030204" pitchFamily="34" charset="0"/>
              </a:rPr>
              <a:t>There were numerous problems that were encountered when the system was developed.</a:t>
            </a:r>
          </a:p>
          <a:p>
            <a:pPr marL="800100" lvl="1" indent="-342900" algn="just">
              <a:spcAft>
                <a:spcPts val="600"/>
              </a:spcAft>
              <a:buFont typeface="Symbol" panose="05050102010706020507" pitchFamily="18" charset="2"/>
              <a:buChar char=""/>
            </a:pPr>
            <a:r>
              <a:rPr lang="en-PH" sz="2800" dirty="0" smtClean="0">
                <a:solidFill>
                  <a:schemeClr val="tx1">
                    <a:lumMod val="75000"/>
                    <a:lumOff val="25000"/>
                  </a:schemeClr>
                </a:solidFill>
                <a:effectLst/>
                <a:latin typeface="Supria Sans Cond Light" panose="020B0306030203050203" pitchFamily="34" charset="0"/>
                <a:ea typeface="Calibri" panose="020F0502020204030204" pitchFamily="34" charset="0"/>
              </a:rPr>
              <a:t>Lack of preprocessing tools for Filipino Language</a:t>
            </a:r>
          </a:p>
          <a:p>
            <a:pPr marL="800100" lvl="1" indent="-342900" algn="just">
              <a:spcAft>
                <a:spcPts val="600"/>
              </a:spcAft>
              <a:buFont typeface="Symbol" panose="05050102010706020507" pitchFamily="18" charset="2"/>
              <a:buChar char=""/>
            </a:pPr>
            <a:r>
              <a:rPr lang="en-PH" sz="2800" dirty="0" smtClean="0">
                <a:solidFill>
                  <a:schemeClr val="tx1">
                    <a:lumMod val="75000"/>
                    <a:lumOff val="25000"/>
                  </a:schemeClr>
                </a:solidFill>
                <a:latin typeface="Supria Sans Cond Light" panose="020B0306030203050203" pitchFamily="34" charset="0"/>
                <a:ea typeface="Calibri" panose="020F0502020204030204" pitchFamily="34" charset="0"/>
              </a:rPr>
              <a:t>There are ambiguities in the tweets</a:t>
            </a:r>
          </a:p>
          <a:p>
            <a:pPr marL="800100" lvl="1" indent="-342900" algn="just">
              <a:spcAft>
                <a:spcPts val="600"/>
              </a:spcAft>
              <a:buFont typeface="Symbol" panose="05050102010706020507" pitchFamily="18" charset="2"/>
              <a:buChar char=""/>
            </a:pPr>
            <a:r>
              <a:rPr lang="en-PH" sz="2800" dirty="0" smtClean="0">
                <a:solidFill>
                  <a:schemeClr val="tx1">
                    <a:lumMod val="75000"/>
                    <a:lumOff val="25000"/>
                  </a:schemeClr>
                </a:solidFill>
                <a:latin typeface="Supria Sans Cond Light" panose="020B0306030203050203" pitchFamily="34" charset="0"/>
                <a:ea typeface="Calibri" panose="020F0502020204030204" pitchFamily="34" charset="0"/>
              </a:rPr>
              <a:t>The lack of disaster-related tweets</a:t>
            </a:r>
          </a:p>
          <a:p>
            <a:pPr marL="800100" lvl="1" indent="-342900" algn="just">
              <a:spcAft>
                <a:spcPts val="600"/>
              </a:spcAft>
              <a:buFont typeface="Symbol" panose="05050102010706020507" pitchFamily="18" charset="2"/>
              <a:buChar char=""/>
            </a:pPr>
            <a:endParaRPr lang="en-PH" sz="2800" dirty="0">
              <a:solidFill>
                <a:schemeClr val="tx1">
                  <a:lumMod val="75000"/>
                  <a:lumOff val="25000"/>
                </a:schemeClr>
              </a:solidFill>
              <a:effectLst/>
              <a:latin typeface="Supria Sans Cond Light" panose="020B0306030203050203" pitchFamily="34" charset="0"/>
              <a:ea typeface="Calibri" panose="020F0502020204030204" pitchFamily="34" charset="0"/>
            </a:endParaRPr>
          </a:p>
        </p:txBody>
      </p:sp>
    </p:spTree>
    <p:extLst>
      <p:ext uri="{BB962C8B-B14F-4D97-AF65-F5344CB8AC3E}">
        <p14:creationId xmlns:p14="http://schemas.microsoft.com/office/powerpoint/2010/main" val="3335983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4134" y="1253067"/>
            <a:ext cx="11717867" cy="2980267"/>
          </a:xfrm>
        </p:spPr>
        <p:txBody>
          <a:bodyPr/>
          <a:lstStyle/>
          <a:p>
            <a:pPr marL="571500" indent="-571500">
              <a:buClr>
                <a:srgbClr val="EFC94C"/>
              </a:buClr>
              <a:buFont typeface="+mj-lt"/>
              <a:buAutoNum type="romanUcPeriod"/>
            </a:pPr>
            <a:endParaRPr lang="en-PH" sz="4800" dirty="0" smtClean="0"/>
          </a:p>
          <a:p>
            <a:endParaRPr lang="en-PH" dirty="0"/>
          </a:p>
        </p:txBody>
      </p:sp>
      <p:sp>
        <p:nvSpPr>
          <p:cNvPr id="4" name="Rectangle 3"/>
          <p:cNvSpPr/>
          <p:nvPr/>
        </p:nvSpPr>
        <p:spPr>
          <a:xfrm>
            <a:off x="1" y="5146766"/>
            <a:ext cx="12192000" cy="1711234"/>
          </a:xfrm>
          <a:prstGeom prst="rect">
            <a:avLst/>
          </a:prstGeom>
          <a:solidFill>
            <a:srgbClr val="EF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EFC94C"/>
              </a:buClr>
            </a:pPr>
            <a:r>
              <a:rPr lang="en-PH" sz="4000" dirty="0" smtClean="0">
                <a:latin typeface="Supria Sans Cond Medium Oblique" panose="020B06060302030C0203" pitchFamily="34" charset="0"/>
              </a:rPr>
              <a:t>  Overview of the Current State of Technology</a:t>
            </a:r>
          </a:p>
        </p:txBody>
      </p:sp>
      <p:sp>
        <p:nvSpPr>
          <p:cNvPr id="8" name="TextBox 7"/>
          <p:cNvSpPr txBox="1"/>
          <p:nvPr/>
        </p:nvSpPr>
        <p:spPr>
          <a:xfrm>
            <a:off x="580618" y="463400"/>
            <a:ext cx="6129465" cy="4401205"/>
          </a:xfrm>
          <a:prstGeom prst="rect">
            <a:avLst/>
          </a:prstGeom>
          <a:noFill/>
        </p:spPr>
        <p:txBody>
          <a:bodyPr wrap="square" rtlCol="0">
            <a:spAutoFit/>
          </a:bodyPr>
          <a:lstStyle/>
          <a:p>
            <a:pPr algn="ctr"/>
            <a:r>
              <a:rPr lang="en-US" sz="4000" b="1" dirty="0" smtClean="0">
                <a:solidFill>
                  <a:srgbClr val="EFC94C"/>
                </a:solidFill>
                <a:latin typeface="Supria Sans Cond Bold" panose="020B0806030203050203" pitchFamily="34" charset="0"/>
                <a:cs typeface="Roboto Condensed Bold"/>
              </a:rPr>
              <a:t>Twitter</a:t>
            </a:r>
            <a:r>
              <a:rPr lang="en-US" sz="4000" dirty="0" smtClean="0">
                <a:latin typeface="Supria Sans Cond Bold" panose="020B0806030203050203" pitchFamily="34" charset="0"/>
                <a:cs typeface="Roboto Condensed Bold"/>
              </a:rPr>
              <a:t>, a popular microblogging platform where users can post </a:t>
            </a:r>
            <a:r>
              <a:rPr lang="en-US" sz="4000" b="1" dirty="0" smtClean="0">
                <a:solidFill>
                  <a:srgbClr val="EFC94C"/>
                </a:solidFill>
                <a:latin typeface="Supria Sans Cond Bold" panose="020B0806030203050203" pitchFamily="34" charset="0"/>
                <a:cs typeface="Roboto Condensed Bold"/>
              </a:rPr>
              <a:t>statuses</a:t>
            </a:r>
            <a:r>
              <a:rPr lang="en-US" sz="4000" dirty="0" smtClean="0">
                <a:latin typeface="Supria Sans Cond Bold" panose="020B0806030203050203" pitchFamily="34" charset="0"/>
                <a:cs typeface="Roboto Condensed Bold"/>
              </a:rPr>
              <a:t> in </a:t>
            </a:r>
            <a:r>
              <a:rPr lang="en-US" sz="4000" b="1" dirty="0" smtClean="0">
                <a:solidFill>
                  <a:srgbClr val="EFC94C"/>
                </a:solidFill>
                <a:latin typeface="Supria Sans Cond Bold" panose="020B0806030203050203" pitchFamily="34" charset="0"/>
                <a:cs typeface="Roboto Condensed Bold"/>
              </a:rPr>
              <a:t>real-time</a:t>
            </a:r>
            <a:r>
              <a:rPr lang="en-US" sz="4000" dirty="0" smtClean="0">
                <a:latin typeface="Supria Sans Cond Bold" panose="020B0806030203050203" pitchFamily="34" charset="0"/>
                <a:cs typeface="Roboto Condensed Bold"/>
              </a:rPr>
              <a:t>, is used to </a:t>
            </a:r>
            <a:r>
              <a:rPr lang="en-US" sz="4000" b="1" dirty="0" smtClean="0">
                <a:solidFill>
                  <a:srgbClr val="EFC94C"/>
                </a:solidFill>
                <a:latin typeface="Supria Sans Cond Bold" panose="020B0806030203050203" pitchFamily="34" charset="0"/>
                <a:cs typeface="Roboto Condensed Bold"/>
              </a:rPr>
              <a:t>share information</a:t>
            </a:r>
            <a:r>
              <a:rPr lang="en-US" sz="4000" dirty="0" smtClean="0">
                <a:solidFill>
                  <a:srgbClr val="EFC94C"/>
                </a:solidFill>
                <a:latin typeface="Supria Sans Cond Bold" panose="020B0806030203050203" pitchFamily="34" charset="0"/>
                <a:cs typeface="Roboto Condensed Bold"/>
              </a:rPr>
              <a:t> </a:t>
            </a:r>
            <a:r>
              <a:rPr lang="en-US" sz="4000" dirty="0" smtClean="0">
                <a:latin typeface="Supria Sans Cond Bold" panose="020B0806030203050203" pitchFamily="34" charset="0"/>
                <a:cs typeface="Roboto Condensed Bold"/>
              </a:rPr>
              <a:t>regarding the </a:t>
            </a:r>
            <a:r>
              <a:rPr lang="en-US" sz="4000" b="1" dirty="0" smtClean="0">
                <a:solidFill>
                  <a:srgbClr val="EFC94C"/>
                </a:solidFill>
                <a:latin typeface="Supria Sans Cond Bold" panose="020B0806030203050203" pitchFamily="34" charset="0"/>
                <a:cs typeface="Roboto Condensed Bold"/>
              </a:rPr>
              <a:t>disaster</a:t>
            </a:r>
            <a:r>
              <a:rPr lang="en-US" sz="4000" dirty="0" smtClean="0">
                <a:latin typeface="Supria Sans Cond Bold" panose="020B0806030203050203" pitchFamily="34" charset="0"/>
                <a:cs typeface="Roboto Condensed Bold"/>
              </a:rPr>
              <a:t> as well as </a:t>
            </a:r>
            <a:r>
              <a:rPr lang="en-US" sz="4000" b="1" dirty="0" smtClean="0">
                <a:solidFill>
                  <a:srgbClr val="EFC94C"/>
                </a:solidFill>
                <a:latin typeface="Supria Sans Cond Bold" panose="020B0806030203050203" pitchFamily="34" charset="0"/>
                <a:cs typeface="Roboto Condensed Bold"/>
              </a:rPr>
              <a:t>response efforts</a:t>
            </a:r>
            <a:r>
              <a:rPr lang="en-US" sz="4000" dirty="0" smtClean="0">
                <a:latin typeface="Supria Sans Cond Bold" panose="020B0806030203050203" pitchFamily="34" charset="0"/>
                <a:cs typeface="Roboto Condensed Bold"/>
              </a:rPr>
              <a:t>.</a:t>
            </a:r>
            <a:r>
              <a:rPr lang="en-PH" sz="4000" dirty="0" smtClean="0">
                <a:latin typeface="Supria Sans Cond Bold" panose="020B0806030203050203" pitchFamily="34" charset="0"/>
                <a:cs typeface="Roboto Condensed Bold"/>
              </a:rPr>
              <a:t> </a:t>
            </a:r>
            <a:endParaRPr lang="en-US" sz="4000" dirty="0">
              <a:latin typeface="Supria Sans Cond Bold" panose="020B0806030203050203" pitchFamily="34" charset="0"/>
              <a:ea typeface="Roboto Condensed Bold" pitchFamily="2" charset="0"/>
              <a:cs typeface="Roboto Condensed Bold"/>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3314" y="463400"/>
            <a:ext cx="4314980" cy="4314980"/>
          </a:xfrm>
          <a:prstGeom prst="rect">
            <a:avLst/>
          </a:prstGeom>
          <a:solidFill>
            <a:schemeClr val="bg1"/>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59149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42B2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Conclusion and Recommendation</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Conclusion</a:t>
            </a:r>
            <a:endParaRPr lang="en-PH" sz="3600" dirty="0">
              <a:latin typeface="Supria Sans Cond Bold" panose="020B0806030203050203" pitchFamily="34" charset="0"/>
            </a:endParaRPr>
          </a:p>
        </p:txBody>
      </p:sp>
      <p:sp>
        <p:nvSpPr>
          <p:cNvPr id="5" name="Rectangle 4"/>
          <p:cNvSpPr/>
          <p:nvPr/>
        </p:nvSpPr>
        <p:spPr>
          <a:xfrm>
            <a:off x="0" y="1712312"/>
            <a:ext cx="12192001" cy="2462213"/>
          </a:xfrm>
          <a:prstGeom prst="rect">
            <a:avLst/>
          </a:prstGeom>
        </p:spPr>
        <p:txBody>
          <a:bodyPr wrap="square">
            <a:spAutoFit/>
          </a:bodyPr>
          <a:lstStyle/>
          <a:p>
            <a:pPr marL="800100" lvl="1" indent="-342900" algn="just">
              <a:spcAft>
                <a:spcPts val="600"/>
              </a:spcAft>
              <a:buFont typeface="Symbol" panose="05050102010706020507" pitchFamily="18" charset="2"/>
              <a:buChar char=""/>
            </a:pPr>
            <a:r>
              <a:rPr lang="en-US" sz="2400" dirty="0">
                <a:solidFill>
                  <a:schemeClr val="tx1">
                    <a:lumMod val="75000"/>
                    <a:lumOff val="25000"/>
                  </a:schemeClr>
                </a:solidFill>
                <a:latin typeface="Supria Sans Cond Light" panose="020B0306030203050203" pitchFamily="34" charset="0"/>
                <a:ea typeface="Calibri" panose="020F0502020204030204" pitchFamily="34" charset="0"/>
              </a:rPr>
              <a:t>Reviewed different information extraction systems through review of different papers that discussed various implementations of information extraction systems (machine </a:t>
            </a:r>
            <a:r>
              <a:rPr lang="en-US" sz="2400" dirty="0" smtClean="0">
                <a:solidFill>
                  <a:schemeClr val="tx1">
                    <a:lumMod val="75000"/>
                    <a:lumOff val="25000"/>
                  </a:schemeClr>
                </a:solidFill>
                <a:latin typeface="Supria Sans Cond Light" panose="020B0306030203050203" pitchFamily="34" charset="0"/>
                <a:ea typeface="Calibri" panose="020F0502020204030204" pitchFamily="34" charset="0"/>
              </a:rPr>
              <a:t>learning-based</a:t>
            </a:r>
            <a:r>
              <a:rPr lang="en-US" sz="2400" dirty="0">
                <a:solidFill>
                  <a:schemeClr val="tx1">
                    <a:lumMod val="75000"/>
                    <a:lumOff val="25000"/>
                  </a:schemeClr>
                </a:solidFill>
                <a:latin typeface="Supria Sans Cond Light" panose="020B0306030203050203" pitchFamily="34" charset="0"/>
                <a:ea typeface="Calibri" panose="020F0502020204030204" pitchFamily="34" charset="0"/>
              </a:rPr>
              <a:t>, ontology-based, adaptive and etc</a:t>
            </a:r>
            <a:r>
              <a:rPr lang="en-US" sz="2400" dirty="0" smtClean="0">
                <a:solidFill>
                  <a:schemeClr val="tx1">
                    <a:lumMod val="75000"/>
                    <a:lumOff val="25000"/>
                  </a:schemeClr>
                </a:solidFill>
                <a:latin typeface="Supria Sans Cond Light" panose="020B0306030203050203" pitchFamily="34" charset="0"/>
                <a:ea typeface="Calibri" panose="020F0502020204030204" pitchFamily="34" charset="0"/>
              </a:rPr>
              <a:t>.).</a:t>
            </a:r>
          </a:p>
          <a:p>
            <a:pPr marL="800100" lvl="1" indent="-342900" algn="just">
              <a:spcAft>
                <a:spcPts val="600"/>
              </a:spcAft>
              <a:buFont typeface="Symbol" panose="05050102010706020507" pitchFamily="18" charset="2"/>
              <a:buChar char=""/>
            </a:pPr>
            <a:r>
              <a:rPr lang="en-US" sz="2400" dirty="0" smtClean="0">
                <a:solidFill>
                  <a:schemeClr val="tx1">
                    <a:lumMod val="75000"/>
                    <a:lumOff val="25000"/>
                  </a:schemeClr>
                </a:solidFill>
                <a:latin typeface="Supria Sans Cond Light" panose="020B0306030203050203" pitchFamily="34" charset="0"/>
                <a:ea typeface="Calibri" panose="020F0502020204030204" pitchFamily="34" charset="0"/>
              </a:rPr>
              <a:t>Categorized </a:t>
            </a:r>
            <a:r>
              <a:rPr lang="en-US" sz="2400" dirty="0">
                <a:solidFill>
                  <a:schemeClr val="tx1">
                    <a:lumMod val="75000"/>
                    <a:lumOff val="25000"/>
                  </a:schemeClr>
                </a:solidFill>
                <a:latin typeface="Supria Sans Cond Light" panose="020B0306030203050203" pitchFamily="34" charset="0"/>
                <a:ea typeface="Calibri" panose="020F0502020204030204" pitchFamily="34" charset="0"/>
              </a:rPr>
              <a:t>the tweets into Caution and Advice, Casualty and Damages, Donation, Call for Help and Others and identified the information to be extracted for each </a:t>
            </a:r>
            <a:r>
              <a:rPr lang="en-US" sz="2400" dirty="0" smtClean="0">
                <a:solidFill>
                  <a:schemeClr val="tx1">
                    <a:lumMod val="75000"/>
                    <a:lumOff val="25000"/>
                  </a:schemeClr>
                </a:solidFill>
                <a:latin typeface="Supria Sans Cond Light" panose="020B0306030203050203" pitchFamily="34" charset="0"/>
                <a:ea typeface="Calibri" panose="020F0502020204030204" pitchFamily="34" charset="0"/>
              </a:rPr>
              <a:t>categories.</a:t>
            </a:r>
          </a:p>
          <a:p>
            <a:pPr marL="800100" lvl="1" indent="-342900" algn="just">
              <a:spcAft>
                <a:spcPts val="600"/>
              </a:spcAft>
              <a:buFont typeface="Symbol" panose="05050102010706020507" pitchFamily="18" charset="2"/>
              <a:buChar char=""/>
            </a:pPr>
            <a:r>
              <a:rPr lang="en-US" sz="2400" dirty="0" smtClean="0">
                <a:solidFill>
                  <a:schemeClr val="tx1">
                    <a:lumMod val="75000"/>
                    <a:lumOff val="25000"/>
                  </a:schemeClr>
                </a:solidFill>
                <a:latin typeface="Supria Sans Cond Light" panose="020B0306030203050203" pitchFamily="34" charset="0"/>
                <a:ea typeface="Calibri" panose="020F0502020204030204" pitchFamily="34" charset="0"/>
              </a:rPr>
              <a:t>Reviewed </a:t>
            </a:r>
            <a:r>
              <a:rPr lang="en-US" sz="2400" dirty="0">
                <a:solidFill>
                  <a:schemeClr val="tx1">
                    <a:lumMod val="75000"/>
                    <a:lumOff val="25000"/>
                  </a:schemeClr>
                </a:solidFill>
                <a:latin typeface="Supria Sans Cond Light" panose="020B0306030203050203" pitchFamily="34" charset="0"/>
                <a:ea typeface="Calibri" panose="020F0502020204030204" pitchFamily="34" charset="0"/>
              </a:rPr>
              <a:t>different NLP techniques that were used for the preprocessing module like text normalization, part-of-speech tagging, named entity recognition, and </a:t>
            </a:r>
            <a:r>
              <a:rPr lang="en-US" sz="2400" dirty="0" smtClean="0">
                <a:solidFill>
                  <a:schemeClr val="tx1">
                    <a:lumMod val="75000"/>
                    <a:lumOff val="25000"/>
                  </a:schemeClr>
                </a:solidFill>
                <a:latin typeface="Supria Sans Cond Light" panose="020B0306030203050203" pitchFamily="34" charset="0"/>
                <a:ea typeface="Calibri" panose="020F0502020204030204" pitchFamily="34" charset="0"/>
              </a:rPr>
              <a:t>tokenization.</a:t>
            </a:r>
          </a:p>
        </p:txBody>
      </p:sp>
    </p:spTree>
    <p:extLst>
      <p:ext uri="{BB962C8B-B14F-4D97-AF65-F5344CB8AC3E}">
        <p14:creationId xmlns:p14="http://schemas.microsoft.com/office/powerpoint/2010/main" val="6576637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42B2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Conclusion and Recommendation</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Conclusion</a:t>
            </a:r>
            <a:endParaRPr lang="en-PH" sz="3600" dirty="0">
              <a:latin typeface="Supria Sans Cond Bold" panose="020B0806030203050203" pitchFamily="34" charset="0"/>
            </a:endParaRPr>
          </a:p>
        </p:txBody>
      </p:sp>
      <p:sp>
        <p:nvSpPr>
          <p:cNvPr id="5" name="Rectangle 4"/>
          <p:cNvSpPr/>
          <p:nvPr/>
        </p:nvSpPr>
        <p:spPr>
          <a:xfrm>
            <a:off x="0" y="1712312"/>
            <a:ext cx="12192001" cy="2462213"/>
          </a:xfrm>
          <a:prstGeom prst="rect">
            <a:avLst/>
          </a:prstGeom>
        </p:spPr>
        <p:txBody>
          <a:bodyPr wrap="square">
            <a:spAutoFit/>
          </a:bodyPr>
          <a:lstStyle/>
          <a:p>
            <a:pPr marL="800100" lvl="1" indent="-342900" algn="just">
              <a:spcAft>
                <a:spcPts val="600"/>
              </a:spcAft>
              <a:buFont typeface="Symbol" panose="05050102010706020507" pitchFamily="18" charset="2"/>
              <a:buChar char=""/>
            </a:pPr>
            <a:r>
              <a:rPr lang="en-US" sz="2400" dirty="0" smtClean="0">
                <a:solidFill>
                  <a:schemeClr val="tx1">
                    <a:lumMod val="75000"/>
                    <a:lumOff val="25000"/>
                  </a:schemeClr>
                </a:solidFill>
                <a:latin typeface="Supria Sans Cond Light" panose="020B0306030203050203" pitchFamily="34" charset="0"/>
                <a:ea typeface="Calibri" panose="020F0502020204030204" pitchFamily="34" charset="0"/>
              </a:rPr>
              <a:t>Reviewed </a:t>
            </a:r>
            <a:r>
              <a:rPr lang="en-US" sz="2400" dirty="0">
                <a:solidFill>
                  <a:schemeClr val="tx1">
                    <a:lumMod val="75000"/>
                    <a:lumOff val="25000"/>
                  </a:schemeClr>
                </a:solidFill>
                <a:latin typeface="Supria Sans Cond Light" panose="020B0306030203050203" pitchFamily="34" charset="0"/>
                <a:ea typeface="Calibri" panose="020F0502020204030204" pitchFamily="34" charset="0"/>
              </a:rPr>
              <a:t>different tools that can be used for the system like ANNIE, GATE, JAPE, </a:t>
            </a:r>
            <a:r>
              <a:rPr lang="en-US" sz="2400" dirty="0" err="1">
                <a:solidFill>
                  <a:schemeClr val="tx1">
                    <a:lumMod val="75000"/>
                    <a:lumOff val="25000"/>
                  </a:schemeClr>
                </a:solidFill>
                <a:latin typeface="Supria Sans Cond Light" panose="020B0306030203050203" pitchFamily="34" charset="0"/>
                <a:ea typeface="Calibri" panose="020F0502020204030204" pitchFamily="34" charset="0"/>
              </a:rPr>
              <a:t>ArkNLP</a:t>
            </a:r>
            <a:r>
              <a:rPr lang="en-US" sz="2400" dirty="0">
                <a:solidFill>
                  <a:schemeClr val="tx1">
                    <a:lumMod val="75000"/>
                    <a:lumOff val="25000"/>
                  </a:schemeClr>
                </a:solidFill>
                <a:latin typeface="Supria Sans Cond Light" panose="020B0306030203050203" pitchFamily="34" charset="0"/>
                <a:ea typeface="Calibri" panose="020F0502020204030204" pitchFamily="34" charset="0"/>
              </a:rPr>
              <a:t>, and </a:t>
            </a:r>
            <a:r>
              <a:rPr lang="en-US" sz="2400" dirty="0" smtClean="0">
                <a:solidFill>
                  <a:schemeClr val="tx1">
                    <a:lumMod val="75000"/>
                    <a:lumOff val="25000"/>
                  </a:schemeClr>
                </a:solidFill>
                <a:latin typeface="Supria Sans Cond Light" panose="020B0306030203050203" pitchFamily="34" charset="0"/>
                <a:ea typeface="Calibri" panose="020F0502020204030204" pitchFamily="34" charset="0"/>
              </a:rPr>
              <a:t>Protégé.</a:t>
            </a:r>
          </a:p>
          <a:p>
            <a:pPr marL="800100" lvl="1" indent="-342900" algn="just">
              <a:spcAft>
                <a:spcPts val="600"/>
              </a:spcAft>
              <a:buFont typeface="Symbol" panose="05050102010706020507" pitchFamily="18" charset="2"/>
              <a:buChar char=""/>
            </a:pPr>
            <a:r>
              <a:rPr lang="en-US" sz="2400" dirty="0" smtClean="0">
                <a:solidFill>
                  <a:schemeClr val="tx1">
                    <a:lumMod val="75000"/>
                    <a:lumOff val="25000"/>
                  </a:schemeClr>
                </a:solidFill>
                <a:latin typeface="Supria Sans Cond Light" panose="020B0306030203050203" pitchFamily="34" charset="0"/>
                <a:ea typeface="Calibri" panose="020F0502020204030204" pitchFamily="34" charset="0"/>
              </a:rPr>
              <a:t>Analyzed </a:t>
            </a:r>
            <a:r>
              <a:rPr lang="en-US" sz="2400" dirty="0">
                <a:solidFill>
                  <a:schemeClr val="tx1">
                    <a:lumMod val="75000"/>
                    <a:lumOff val="25000"/>
                  </a:schemeClr>
                </a:solidFill>
                <a:latin typeface="Supria Sans Cond Light" panose="020B0306030203050203" pitchFamily="34" charset="0"/>
                <a:ea typeface="Calibri" panose="020F0502020204030204" pitchFamily="34" charset="0"/>
              </a:rPr>
              <a:t>different information extraction approaches like machine learning-based approach, ontology-based approach, adaptive approach, and rule-based </a:t>
            </a:r>
            <a:r>
              <a:rPr lang="en-US" sz="2400" dirty="0" smtClean="0">
                <a:solidFill>
                  <a:schemeClr val="tx1">
                    <a:lumMod val="75000"/>
                    <a:lumOff val="25000"/>
                  </a:schemeClr>
                </a:solidFill>
                <a:latin typeface="Supria Sans Cond Light" panose="020B0306030203050203" pitchFamily="34" charset="0"/>
                <a:ea typeface="Calibri" panose="020F0502020204030204" pitchFamily="34" charset="0"/>
              </a:rPr>
              <a:t>approach.</a:t>
            </a:r>
          </a:p>
          <a:p>
            <a:pPr marL="800100" lvl="1" indent="-342900" algn="just">
              <a:spcAft>
                <a:spcPts val="600"/>
              </a:spcAft>
              <a:buFont typeface="Symbol" panose="05050102010706020507" pitchFamily="18" charset="2"/>
              <a:buChar char=""/>
            </a:pPr>
            <a:r>
              <a:rPr lang="en-US" sz="2400" dirty="0" smtClean="0">
                <a:solidFill>
                  <a:schemeClr val="tx1">
                    <a:lumMod val="75000"/>
                    <a:lumOff val="25000"/>
                  </a:schemeClr>
                </a:solidFill>
                <a:latin typeface="Supria Sans Cond Light" panose="020B0306030203050203" pitchFamily="34" charset="0"/>
                <a:ea typeface="Calibri" panose="020F0502020204030204" pitchFamily="34" charset="0"/>
              </a:rPr>
              <a:t>Implemented </a:t>
            </a:r>
            <a:r>
              <a:rPr lang="en-US" sz="2400" dirty="0">
                <a:solidFill>
                  <a:schemeClr val="tx1">
                    <a:lumMod val="75000"/>
                    <a:lumOff val="25000"/>
                  </a:schemeClr>
                </a:solidFill>
                <a:latin typeface="Supria Sans Cond Light" panose="020B0306030203050203" pitchFamily="34" charset="0"/>
                <a:ea typeface="Calibri" panose="020F0502020204030204" pitchFamily="34" charset="0"/>
              </a:rPr>
              <a:t>an information extraction system that extracts relevant information from Twitter using the different techniques, approaches and tools that were reviewed during the research. Reviewed different metrics for the evaluation of information extraction system like precision, recall, kappa statistic, and f-measure. </a:t>
            </a:r>
            <a:endParaRPr lang="en-PH" sz="2400" dirty="0">
              <a:solidFill>
                <a:schemeClr val="tx1">
                  <a:lumMod val="75000"/>
                  <a:lumOff val="25000"/>
                </a:schemeClr>
              </a:solidFill>
              <a:latin typeface="Supria Sans Cond Light" panose="020B0306030203050203" pitchFamily="34" charset="0"/>
              <a:ea typeface="Calibri" panose="020F0502020204030204" pitchFamily="34" charset="0"/>
            </a:endParaRPr>
          </a:p>
        </p:txBody>
      </p:sp>
    </p:spTree>
    <p:extLst>
      <p:ext uri="{BB962C8B-B14F-4D97-AF65-F5344CB8AC3E}">
        <p14:creationId xmlns:p14="http://schemas.microsoft.com/office/powerpoint/2010/main" val="214377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42B2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Conclusion and Recommendation</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Recommendation – Preprocessing Module</a:t>
            </a:r>
            <a:endParaRPr lang="en-PH" sz="3600" dirty="0">
              <a:latin typeface="Supria Sans Cond Bold" panose="020B0806030203050203" pitchFamily="34" charset="0"/>
            </a:endParaRPr>
          </a:p>
        </p:txBody>
      </p:sp>
      <p:sp>
        <p:nvSpPr>
          <p:cNvPr id="2" name="Rectangle 1"/>
          <p:cNvSpPr/>
          <p:nvPr/>
        </p:nvSpPr>
        <p:spPr>
          <a:xfrm>
            <a:off x="0" y="1712312"/>
            <a:ext cx="12192001" cy="2754600"/>
          </a:xfrm>
          <a:prstGeom prst="rect">
            <a:avLst/>
          </a:prstGeom>
        </p:spPr>
        <p:txBody>
          <a:bodyPr wrap="square">
            <a:spAutoFit/>
          </a:bodyPr>
          <a:lstStyle/>
          <a:p>
            <a:pPr marL="342900" marR="0" lvl="0" indent="-342900" algn="just">
              <a:spcBef>
                <a:spcPts val="0"/>
              </a:spcBef>
              <a:spcAft>
                <a:spcPts val="600"/>
              </a:spcAft>
              <a:buFont typeface="Symbol" panose="05050102010706020507" pitchFamily="18" charset="2"/>
              <a:buChar char=""/>
            </a:pPr>
            <a:r>
              <a:rPr lang="en-US" sz="2400" dirty="0">
                <a:solidFill>
                  <a:schemeClr val="tx1">
                    <a:lumMod val="75000"/>
                    <a:lumOff val="25000"/>
                  </a:schemeClr>
                </a:solidFill>
                <a:latin typeface="Supria Sans Cond Light" panose="020B0306030203050203" pitchFamily="34" charset="0"/>
                <a:ea typeface="Calibri" panose="020F0502020204030204" pitchFamily="34" charset="0"/>
              </a:rPr>
              <a:t>Inclusion of a </a:t>
            </a:r>
            <a:r>
              <a:rPr lang="en-US" sz="2400" dirty="0" err="1">
                <a:solidFill>
                  <a:schemeClr val="tx1">
                    <a:lumMod val="75000"/>
                    <a:lumOff val="25000"/>
                  </a:schemeClr>
                </a:solidFill>
                <a:latin typeface="Supria Sans Cond Light" panose="020B0306030203050203" pitchFamily="34" charset="0"/>
                <a:ea typeface="Calibri" panose="020F0502020204030204" pitchFamily="34" charset="0"/>
              </a:rPr>
              <a:t>lemmatizer</a:t>
            </a:r>
            <a:r>
              <a:rPr lang="en-US" sz="2400" dirty="0">
                <a:solidFill>
                  <a:schemeClr val="tx1">
                    <a:lumMod val="75000"/>
                    <a:lumOff val="25000"/>
                  </a:schemeClr>
                </a:solidFill>
                <a:latin typeface="Supria Sans Cond Light" panose="020B0306030203050203" pitchFamily="34" charset="0"/>
                <a:ea typeface="Calibri" panose="020F0502020204030204" pitchFamily="34" charset="0"/>
              </a:rPr>
              <a:t> sub-module so as to facilitate a cleaner dataset for subsequent modules. With Filipino being a morphologically rich language, words such as “</a:t>
            </a:r>
            <a:r>
              <a:rPr lang="en-US" sz="2400" dirty="0" err="1">
                <a:solidFill>
                  <a:schemeClr val="tx1">
                    <a:lumMod val="75000"/>
                    <a:lumOff val="25000"/>
                  </a:schemeClr>
                </a:solidFill>
                <a:latin typeface="Supria Sans Cond Light" panose="020B0306030203050203" pitchFamily="34" charset="0"/>
                <a:ea typeface="Calibri" panose="020F0502020204030204" pitchFamily="34" charset="0"/>
              </a:rPr>
              <a:t>bumabaha</a:t>
            </a:r>
            <a:r>
              <a:rPr lang="en-US" sz="2400" dirty="0">
                <a:solidFill>
                  <a:schemeClr val="tx1">
                    <a:lumMod val="75000"/>
                    <a:lumOff val="25000"/>
                  </a:schemeClr>
                </a:solidFill>
                <a:latin typeface="Supria Sans Cond Light" panose="020B0306030203050203" pitchFamily="34" charset="0"/>
                <a:ea typeface="Calibri" panose="020F0502020204030204" pitchFamily="34" charset="0"/>
              </a:rPr>
              <a:t>”, “</a:t>
            </a:r>
            <a:r>
              <a:rPr lang="en-US" sz="2400" dirty="0" err="1">
                <a:solidFill>
                  <a:schemeClr val="tx1">
                    <a:lumMod val="75000"/>
                    <a:lumOff val="25000"/>
                  </a:schemeClr>
                </a:solidFill>
                <a:latin typeface="Supria Sans Cond Light" panose="020B0306030203050203" pitchFamily="34" charset="0"/>
                <a:ea typeface="Calibri" panose="020F0502020204030204" pitchFamily="34" charset="0"/>
              </a:rPr>
              <a:t>binabaha</a:t>
            </a:r>
            <a:r>
              <a:rPr lang="en-US" sz="2400" dirty="0">
                <a:solidFill>
                  <a:schemeClr val="tx1">
                    <a:lumMod val="75000"/>
                    <a:lumOff val="25000"/>
                  </a:schemeClr>
                </a:solidFill>
                <a:latin typeface="Supria Sans Cond Light" panose="020B0306030203050203" pitchFamily="34" charset="0"/>
                <a:ea typeface="Calibri" panose="020F0502020204030204" pitchFamily="34" charset="0"/>
              </a:rPr>
              <a:t>”, and “</a:t>
            </a:r>
            <a:r>
              <a:rPr lang="en-US" sz="2400" dirty="0" err="1">
                <a:solidFill>
                  <a:schemeClr val="tx1">
                    <a:lumMod val="75000"/>
                    <a:lumOff val="25000"/>
                  </a:schemeClr>
                </a:solidFill>
                <a:latin typeface="Supria Sans Cond Light" panose="020B0306030203050203" pitchFamily="34" charset="0"/>
                <a:ea typeface="Calibri" panose="020F0502020204030204" pitchFamily="34" charset="0"/>
              </a:rPr>
              <a:t>binaha</a:t>
            </a:r>
            <a:r>
              <a:rPr lang="en-US" sz="2400" dirty="0">
                <a:solidFill>
                  <a:schemeClr val="tx1">
                    <a:lumMod val="75000"/>
                    <a:lumOff val="25000"/>
                  </a:schemeClr>
                </a:solidFill>
                <a:latin typeface="Supria Sans Cond Light" panose="020B0306030203050203" pitchFamily="34" charset="0"/>
                <a:ea typeface="Calibri" panose="020F0502020204030204" pitchFamily="34" charset="0"/>
              </a:rPr>
              <a:t>” all pertain to their root word which is “</a:t>
            </a:r>
            <a:r>
              <a:rPr lang="en-US" sz="2400" dirty="0" err="1">
                <a:solidFill>
                  <a:schemeClr val="tx1">
                    <a:lumMod val="75000"/>
                    <a:lumOff val="25000"/>
                  </a:schemeClr>
                </a:solidFill>
                <a:latin typeface="Supria Sans Cond Light" panose="020B0306030203050203" pitchFamily="34" charset="0"/>
                <a:ea typeface="Calibri" panose="020F0502020204030204" pitchFamily="34" charset="0"/>
              </a:rPr>
              <a:t>baha</a:t>
            </a:r>
            <a:r>
              <a:rPr lang="en-US" sz="2400" dirty="0">
                <a:solidFill>
                  <a:schemeClr val="tx1">
                    <a:lumMod val="75000"/>
                    <a:lumOff val="25000"/>
                  </a:schemeClr>
                </a:solidFill>
                <a:latin typeface="Supria Sans Cond Light" panose="020B0306030203050203" pitchFamily="34" charset="0"/>
                <a:ea typeface="Calibri" panose="020F0502020204030204" pitchFamily="34" charset="0"/>
              </a:rPr>
              <a:t>”. With a </a:t>
            </a:r>
            <a:r>
              <a:rPr lang="en-US" sz="2400" dirty="0" err="1">
                <a:solidFill>
                  <a:schemeClr val="tx1">
                    <a:lumMod val="75000"/>
                    <a:lumOff val="25000"/>
                  </a:schemeClr>
                </a:solidFill>
                <a:latin typeface="Supria Sans Cond Light" panose="020B0306030203050203" pitchFamily="34" charset="0"/>
                <a:ea typeface="Calibri" panose="020F0502020204030204" pitchFamily="34" charset="0"/>
              </a:rPr>
              <a:t>lemmatizer</a:t>
            </a:r>
            <a:r>
              <a:rPr lang="en-US" sz="2400" dirty="0">
                <a:solidFill>
                  <a:schemeClr val="tx1">
                    <a:lumMod val="75000"/>
                    <a:lumOff val="25000"/>
                  </a:schemeClr>
                </a:solidFill>
                <a:latin typeface="Supria Sans Cond Light" panose="020B0306030203050203" pitchFamily="34" charset="0"/>
                <a:ea typeface="Calibri" panose="020F0502020204030204" pitchFamily="34" charset="0"/>
              </a:rPr>
              <a:t>, certain words will be tagged to their corresponding root word which will then simplify the job of the other modules.</a:t>
            </a:r>
            <a:endParaRPr lang="en-PH" sz="2400" dirty="0">
              <a:solidFill>
                <a:schemeClr val="tx1">
                  <a:lumMod val="75000"/>
                  <a:lumOff val="25000"/>
                </a:schemeClr>
              </a:solidFill>
              <a:latin typeface="Supria Sans Cond Light" panose="020B0306030203050203" pitchFamily="34" charset="0"/>
              <a:ea typeface="Calibri" panose="020F0502020204030204" pitchFamily="34" charset="0"/>
            </a:endParaRPr>
          </a:p>
          <a:p>
            <a:pPr marL="342900" marR="0" lvl="0" indent="-342900" algn="just">
              <a:spcBef>
                <a:spcPts val="0"/>
              </a:spcBef>
              <a:spcAft>
                <a:spcPts val="600"/>
              </a:spcAft>
              <a:buFont typeface="Symbol" panose="05050102010706020507" pitchFamily="18" charset="2"/>
              <a:buChar char=""/>
            </a:pPr>
            <a:r>
              <a:rPr lang="en-US" sz="2400" dirty="0">
                <a:solidFill>
                  <a:schemeClr val="tx1">
                    <a:lumMod val="75000"/>
                    <a:lumOff val="25000"/>
                  </a:schemeClr>
                </a:solidFill>
                <a:latin typeface="Supria Sans Cond Light" panose="020B0306030203050203" pitchFamily="34" charset="0"/>
                <a:ea typeface="Calibri" panose="020F0502020204030204" pitchFamily="34" charset="0"/>
              </a:rPr>
              <a:t>The current implementation of the POS Tagger makes use of a look-up dictionary extracted from a novels. Possible recommendations for this is to either improve upon the POS dictionary itself so that it can accommodate Twitter corpora or to create a stable POS Tagger for the Filipino language</a:t>
            </a:r>
            <a:r>
              <a:rPr lang="en-US" sz="2400" dirty="0" smtClean="0">
                <a:solidFill>
                  <a:schemeClr val="tx1">
                    <a:lumMod val="75000"/>
                    <a:lumOff val="25000"/>
                  </a:schemeClr>
                </a:solidFill>
                <a:latin typeface="Supria Sans Cond Light" panose="020B0306030203050203" pitchFamily="34" charset="0"/>
                <a:ea typeface="Calibri" panose="020F0502020204030204" pitchFamily="34" charset="0"/>
              </a:rPr>
              <a:t>.</a:t>
            </a:r>
            <a:endParaRPr lang="en-PH" sz="2400" dirty="0">
              <a:solidFill>
                <a:schemeClr val="tx1">
                  <a:lumMod val="75000"/>
                  <a:lumOff val="25000"/>
                </a:schemeClr>
              </a:solidFill>
              <a:latin typeface="Supria Sans Cond Light" panose="020B0306030203050203" pitchFamily="34" charset="0"/>
              <a:ea typeface="Calibri" panose="020F0502020204030204" pitchFamily="34" charset="0"/>
            </a:endParaRPr>
          </a:p>
        </p:txBody>
      </p:sp>
    </p:spTree>
    <p:extLst>
      <p:ext uri="{BB962C8B-B14F-4D97-AF65-F5344CB8AC3E}">
        <p14:creationId xmlns:p14="http://schemas.microsoft.com/office/powerpoint/2010/main" val="3183032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42B2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Conclusion and Recommendation</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Recommendation – Preprocessing Module</a:t>
            </a:r>
            <a:endParaRPr lang="en-PH" sz="3600" dirty="0">
              <a:latin typeface="Supria Sans Cond Bold" panose="020B0806030203050203" pitchFamily="34" charset="0"/>
            </a:endParaRPr>
          </a:p>
        </p:txBody>
      </p:sp>
      <p:sp>
        <p:nvSpPr>
          <p:cNvPr id="2" name="Rectangle 1"/>
          <p:cNvSpPr/>
          <p:nvPr/>
        </p:nvSpPr>
        <p:spPr>
          <a:xfrm>
            <a:off x="0" y="1712312"/>
            <a:ext cx="12192001" cy="2015936"/>
          </a:xfrm>
          <a:prstGeom prst="rect">
            <a:avLst/>
          </a:prstGeom>
        </p:spPr>
        <p:txBody>
          <a:bodyPr wrap="square">
            <a:spAutoFit/>
          </a:bodyPr>
          <a:lstStyle/>
          <a:p>
            <a:pPr marL="342900" marR="0" lvl="0" indent="-342900" algn="just">
              <a:spcBef>
                <a:spcPts val="0"/>
              </a:spcBef>
              <a:spcAft>
                <a:spcPts val="600"/>
              </a:spcAft>
              <a:buFont typeface="Symbol" panose="05050102010706020507" pitchFamily="18" charset="2"/>
              <a:buChar char=""/>
            </a:pPr>
            <a:r>
              <a:rPr lang="en-US" sz="2400" dirty="0">
                <a:solidFill>
                  <a:schemeClr val="tx1">
                    <a:lumMod val="75000"/>
                    <a:lumOff val="25000"/>
                  </a:schemeClr>
                </a:solidFill>
                <a:latin typeface="Supria Sans Cond Light" panose="020B0306030203050203" pitchFamily="34" charset="0"/>
                <a:ea typeface="Calibri" panose="020F0502020204030204" pitchFamily="34" charset="0"/>
              </a:rPr>
              <a:t>Multi-worded named entities are not recognized because the system only processes on a one-token basis. Inclusion of a </a:t>
            </a:r>
            <a:r>
              <a:rPr lang="en-US" sz="2400" dirty="0" err="1">
                <a:solidFill>
                  <a:schemeClr val="tx1">
                    <a:lumMod val="75000"/>
                    <a:lumOff val="25000"/>
                  </a:schemeClr>
                </a:solidFill>
                <a:latin typeface="Supria Sans Cond Light" panose="020B0306030203050203" pitchFamily="34" charset="0"/>
                <a:ea typeface="Calibri" panose="020F0502020204030204" pitchFamily="34" charset="0"/>
              </a:rPr>
              <a:t>chunker</a:t>
            </a:r>
            <a:r>
              <a:rPr lang="en-US" sz="2400" dirty="0">
                <a:solidFill>
                  <a:schemeClr val="tx1">
                    <a:lumMod val="75000"/>
                    <a:lumOff val="25000"/>
                  </a:schemeClr>
                </a:solidFill>
                <a:latin typeface="Supria Sans Cond Light" panose="020B0306030203050203" pitchFamily="34" charset="0"/>
                <a:ea typeface="Calibri" panose="020F0502020204030204" pitchFamily="34" charset="0"/>
              </a:rPr>
              <a:t> sub-module will group related words which can help the next module identify multi-worded named entities (i.e. St. Ana, </a:t>
            </a:r>
            <a:r>
              <a:rPr lang="en-US" sz="2400" dirty="0" err="1">
                <a:solidFill>
                  <a:schemeClr val="tx1">
                    <a:lumMod val="75000"/>
                    <a:lumOff val="25000"/>
                  </a:schemeClr>
                </a:solidFill>
                <a:latin typeface="Supria Sans Cond Light" panose="020B0306030203050203" pitchFamily="34" charset="0"/>
                <a:ea typeface="Calibri" panose="020F0502020204030204" pitchFamily="34" charset="0"/>
              </a:rPr>
              <a:t>Tacloban</a:t>
            </a:r>
            <a:r>
              <a:rPr lang="en-US" sz="2400" dirty="0">
                <a:solidFill>
                  <a:schemeClr val="tx1">
                    <a:lumMod val="75000"/>
                    <a:lumOff val="25000"/>
                  </a:schemeClr>
                </a:solidFill>
                <a:latin typeface="Supria Sans Cond Light" panose="020B0306030203050203" pitchFamily="34" charset="0"/>
                <a:ea typeface="Calibri" panose="020F0502020204030204" pitchFamily="34" charset="0"/>
              </a:rPr>
              <a:t> City)</a:t>
            </a:r>
            <a:endParaRPr lang="en-PH" sz="2400" dirty="0">
              <a:solidFill>
                <a:schemeClr val="tx1">
                  <a:lumMod val="75000"/>
                  <a:lumOff val="25000"/>
                </a:schemeClr>
              </a:solidFill>
              <a:latin typeface="Supria Sans Cond Light" panose="020B0306030203050203" pitchFamily="34" charset="0"/>
              <a:ea typeface="Calibri" panose="020F0502020204030204" pitchFamily="34" charset="0"/>
            </a:endParaRPr>
          </a:p>
          <a:p>
            <a:pPr marL="342900" marR="0" lvl="0" indent="-342900" algn="just">
              <a:spcBef>
                <a:spcPts val="0"/>
              </a:spcBef>
              <a:spcAft>
                <a:spcPts val="600"/>
              </a:spcAft>
              <a:buFont typeface="Symbol" panose="05050102010706020507" pitchFamily="18" charset="2"/>
              <a:buChar char=""/>
            </a:pPr>
            <a:r>
              <a:rPr lang="en-US" sz="2400" dirty="0">
                <a:solidFill>
                  <a:schemeClr val="tx1">
                    <a:lumMod val="75000"/>
                    <a:lumOff val="25000"/>
                  </a:schemeClr>
                </a:solidFill>
                <a:latin typeface="Supria Sans Cond Light" panose="020B0306030203050203" pitchFamily="34" charset="0"/>
                <a:ea typeface="Calibri" panose="020F0502020204030204" pitchFamily="34" charset="0"/>
              </a:rPr>
              <a:t>Improve the Filipino NER dictionary in order to recognize the names of people and to be able to detect the named entities in hashtags (i.e. #</a:t>
            </a:r>
            <a:r>
              <a:rPr lang="en-US" sz="2400" dirty="0" err="1">
                <a:solidFill>
                  <a:schemeClr val="tx1">
                    <a:lumMod val="75000"/>
                    <a:lumOff val="25000"/>
                  </a:schemeClr>
                </a:solidFill>
                <a:latin typeface="Supria Sans Cond Light" panose="020B0306030203050203" pitchFamily="34" charset="0"/>
                <a:ea typeface="Calibri" panose="020F0502020204030204" pitchFamily="34" charset="0"/>
              </a:rPr>
              <a:t>cebucity</a:t>
            </a:r>
            <a:r>
              <a:rPr lang="en-US" sz="2400" dirty="0">
                <a:solidFill>
                  <a:schemeClr val="tx1">
                    <a:lumMod val="75000"/>
                    <a:lumOff val="25000"/>
                  </a:schemeClr>
                </a:solidFill>
                <a:latin typeface="Supria Sans Cond Light" panose="020B0306030203050203" pitchFamily="34" charset="0"/>
                <a:ea typeface="Calibri" panose="020F0502020204030204" pitchFamily="34" charset="0"/>
              </a:rPr>
              <a:t>, #</a:t>
            </a:r>
            <a:r>
              <a:rPr lang="en-US" sz="2400" dirty="0" err="1">
                <a:solidFill>
                  <a:schemeClr val="tx1">
                    <a:lumMod val="75000"/>
                    <a:lumOff val="25000"/>
                  </a:schemeClr>
                </a:solidFill>
                <a:latin typeface="Supria Sans Cond Light" panose="020B0306030203050203" pitchFamily="34" charset="0"/>
                <a:ea typeface="Calibri" panose="020F0502020204030204" pitchFamily="34" charset="0"/>
              </a:rPr>
              <a:t>taclobancity</a:t>
            </a:r>
            <a:r>
              <a:rPr lang="en-US" sz="2400" dirty="0">
                <a:solidFill>
                  <a:schemeClr val="tx1">
                    <a:lumMod val="75000"/>
                    <a:lumOff val="25000"/>
                  </a:schemeClr>
                </a:solidFill>
                <a:latin typeface="Supria Sans Cond Light" panose="020B0306030203050203" pitchFamily="34" charset="0"/>
                <a:ea typeface="Calibri" panose="020F0502020204030204" pitchFamily="34" charset="0"/>
              </a:rPr>
              <a:t>). By doing so, this may contribute to more accurate extraction of information.</a:t>
            </a:r>
            <a:endParaRPr lang="en-PH" sz="2400" dirty="0">
              <a:solidFill>
                <a:schemeClr val="tx1">
                  <a:lumMod val="75000"/>
                  <a:lumOff val="25000"/>
                </a:schemeClr>
              </a:solidFill>
              <a:latin typeface="Supria Sans Cond Light" panose="020B0306030203050203" pitchFamily="34" charset="0"/>
              <a:ea typeface="Calibri" panose="020F0502020204030204" pitchFamily="34" charset="0"/>
            </a:endParaRPr>
          </a:p>
        </p:txBody>
      </p:sp>
    </p:spTree>
    <p:extLst>
      <p:ext uri="{BB962C8B-B14F-4D97-AF65-F5344CB8AC3E}">
        <p14:creationId xmlns:p14="http://schemas.microsoft.com/office/powerpoint/2010/main" val="434014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42B2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Conclusion and Recommendation</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Recommendation – Classifier Module</a:t>
            </a:r>
            <a:endParaRPr lang="en-PH" sz="3600" dirty="0">
              <a:latin typeface="Supria Sans Cond Bold" panose="020B0806030203050203" pitchFamily="34" charset="0"/>
            </a:endParaRPr>
          </a:p>
        </p:txBody>
      </p:sp>
      <p:sp>
        <p:nvSpPr>
          <p:cNvPr id="2" name="Rectangle 1"/>
          <p:cNvSpPr/>
          <p:nvPr/>
        </p:nvSpPr>
        <p:spPr>
          <a:xfrm>
            <a:off x="-1" y="2197170"/>
            <a:ext cx="12192001" cy="2416046"/>
          </a:xfrm>
          <a:prstGeom prst="rect">
            <a:avLst/>
          </a:prstGeom>
        </p:spPr>
        <p:txBody>
          <a:bodyPr wrap="square">
            <a:spAutoFit/>
          </a:bodyPr>
          <a:lstStyle/>
          <a:p>
            <a:pPr marL="342900" indent="-342900" algn="just">
              <a:spcAft>
                <a:spcPts val="600"/>
              </a:spcAft>
              <a:buFont typeface="Symbol" panose="05050102010706020507" pitchFamily="18" charset="2"/>
              <a:buChar char=""/>
            </a:pPr>
            <a:r>
              <a:rPr lang="en-US" sz="3200" dirty="0">
                <a:solidFill>
                  <a:schemeClr val="tx1">
                    <a:lumMod val="75000"/>
                    <a:lumOff val="25000"/>
                  </a:schemeClr>
                </a:solidFill>
                <a:latin typeface="Supria Sans Cond Light" panose="020B0306030203050203" pitchFamily="34" charset="0"/>
              </a:rPr>
              <a:t>Improve Categorization of tweets because there are ambiguous tweets due to ambiguity of the Filipino language, there are tweets that fall under two or more categories. There are also tweets that are uncategorized that does not fall under the existing categories.</a:t>
            </a:r>
            <a:endParaRPr lang="en-PH" sz="3200" dirty="0">
              <a:solidFill>
                <a:schemeClr val="tx1">
                  <a:lumMod val="75000"/>
                  <a:lumOff val="25000"/>
                </a:schemeClr>
              </a:solidFill>
              <a:latin typeface="Supria Sans Cond Light" panose="020B0306030203050203" pitchFamily="34" charset="0"/>
            </a:endParaRPr>
          </a:p>
          <a:p>
            <a:pPr marL="342900" marR="0" lvl="0" indent="-342900" algn="just">
              <a:spcBef>
                <a:spcPts val="0"/>
              </a:spcBef>
              <a:spcAft>
                <a:spcPts val="600"/>
              </a:spcAft>
              <a:buFont typeface="Symbol" panose="05050102010706020507" pitchFamily="18" charset="2"/>
              <a:buChar char=""/>
            </a:pPr>
            <a:endParaRPr lang="en-PH" dirty="0">
              <a:solidFill>
                <a:schemeClr val="tx1">
                  <a:lumMod val="75000"/>
                  <a:lumOff val="25000"/>
                </a:schemeClr>
              </a:solidFill>
              <a:effectLst/>
              <a:latin typeface="Supria Sans Cond Light" panose="020B0306030203050203" pitchFamily="34" charset="0"/>
              <a:ea typeface="Calibri" panose="020F0502020204030204" pitchFamily="34" charset="0"/>
            </a:endParaRPr>
          </a:p>
        </p:txBody>
      </p:sp>
    </p:spTree>
    <p:extLst>
      <p:ext uri="{BB962C8B-B14F-4D97-AF65-F5344CB8AC3E}">
        <p14:creationId xmlns:p14="http://schemas.microsoft.com/office/powerpoint/2010/main" val="16835468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42B2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Conclusion and Recommendation</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Recommendation – Ontology Population</a:t>
            </a:r>
            <a:endParaRPr lang="en-PH" sz="3600" dirty="0">
              <a:latin typeface="Supria Sans Cond Bold" panose="020B0806030203050203" pitchFamily="34" charset="0"/>
            </a:endParaRPr>
          </a:p>
        </p:txBody>
      </p:sp>
      <p:sp>
        <p:nvSpPr>
          <p:cNvPr id="2" name="Rectangle 1"/>
          <p:cNvSpPr/>
          <p:nvPr/>
        </p:nvSpPr>
        <p:spPr>
          <a:xfrm>
            <a:off x="-1" y="1608756"/>
            <a:ext cx="12192001" cy="1938992"/>
          </a:xfrm>
          <a:prstGeom prst="rect">
            <a:avLst/>
          </a:prstGeom>
        </p:spPr>
        <p:txBody>
          <a:bodyPr wrap="square">
            <a:spAutoFit/>
          </a:bodyPr>
          <a:lstStyle/>
          <a:p>
            <a:pPr marL="457200" lvl="0" indent="-457200">
              <a:buFont typeface="Arial" panose="020B0604020202020204" pitchFamily="34" charset="0"/>
              <a:buChar char="•"/>
            </a:pPr>
            <a:r>
              <a:rPr lang="en-US" sz="2400" dirty="0">
                <a:solidFill>
                  <a:schemeClr val="tx1">
                    <a:lumMod val="75000"/>
                    <a:lumOff val="25000"/>
                  </a:schemeClr>
                </a:solidFill>
                <a:latin typeface="Supria Sans Cond Light" panose="020B0306030203050203" pitchFamily="34" charset="0"/>
              </a:rPr>
              <a:t>Inclusion of a mechanism to be able to store multiple instances of classes that are found within the structures of the actual ontology. Ontological classes that could include multiple instances per instance of the root Tweet class are the Location class, Victim Class, and Object classes. </a:t>
            </a:r>
            <a:endParaRPr lang="en-PH" sz="2400" dirty="0">
              <a:solidFill>
                <a:schemeClr val="tx1">
                  <a:lumMod val="75000"/>
                  <a:lumOff val="25000"/>
                </a:schemeClr>
              </a:solidFill>
              <a:latin typeface="Supria Sans Cond Light" panose="020B0306030203050203" pitchFamily="34" charset="0"/>
            </a:endParaRPr>
          </a:p>
          <a:p>
            <a:pPr marL="457200" lvl="0" indent="-457200">
              <a:buFont typeface="Arial" panose="020B0604020202020204" pitchFamily="34" charset="0"/>
              <a:buChar char="•"/>
            </a:pPr>
            <a:r>
              <a:rPr lang="en-US" sz="2400" dirty="0">
                <a:solidFill>
                  <a:schemeClr val="tx1">
                    <a:lumMod val="75000"/>
                    <a:lumOff val="25000"/>
                  </a:schemeClr>
                </a:solidFill>
                <a:latin typeface="Supria Sans Cond Light" panose="020B0306030203050203" pitchFamily="34" charset="0"/>
              </a:rPr>
              <a:t>Inclusion of more class specific fields for the ontology since, currently, the information that is stored for instances of different ontological classes seemed to be lacking</a:t>
            </a:r>
            <a:r>
              <a:rPr lang="en-US" sz="2400" dirty="0" smtClean="0">
                <a:solidFill>
                  <a:schemeClr val="tx1">
                    <a:lumMod val="75000"/>
                    <a:lumOff val="25000"/>
                  </a:schemeClr>
                </a:solidFill>
                <a:latin typeface="Supria Sans Cond Light" panose="020B0306030203050203" pitchFamily="34" charset="0"/>
              </a:rPr>
              <a:t>.</a:t>
            </a:r>
            <a:endParaRPr lang="en-PH" sz="2400" dirty="0">
              <a:solidFill>
                <a:schemeClr val="tx1">
                  <a:lumMod val="75000"/>
                  <a:lumOff val="25000"/>
                </a:schemeClr>
              </a:solidFill>
              <a:effectLst/>
              <a:latin typeface="Supria Sans Cond Light" panose="020B0306030203050203" pitchFamily="34" charset="0"/>
              <a:ea typeface="Calibri" panose="020F0502020204030204" pitchFamily="34" charset="0"/>
            </a:endParaRPr>
          </a:p>
        </p:txBody>
      </p:sp>
    </p:spTree>
    <p:extLst>
      <p:ext uri="{BB962C8B-B14F-4D97-AF65-F5344CB8AC3E}">
        <p14:creationId xmlns:p14="http://schemas.microsoft.com/office/powerpoint/2010/main" val="5762323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146766"/>
            <a:ext cx="12192000" cy="1711234"/>
          </a:xfrm>
          <a:prstGeom prst="rect">
            <a:avLst/>
          </a:prstGeom>
          <a:solidFill>
            <a:srgbClr val="42B2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4000" dirty="0" smtClean="0">
                <a:latin typeface="Supria Sans Cond Medium Oblique" panose="020B06060302030C0203" pitchFamily="34" charset="0"/>
              </a:rPr>
              <a:t>  Conclusion and Recommendation</a:t>
            </a:r>
            <a:endParaRPr lang="en-US" sz="4000" dirty="0">
              <a:solidFill>
                <a:schemeClr val="bg1"/>
              </a:solidFill>
              <a:latin typeface="Supria Sans Cond Medium Oblique" panose="020B06060302030C0203" pitchFamily="34" charset="0"/>
              <a:ea typeface="Roboto Condensed Bold" pitchFamily="2" charset="0"/>
            </a:endParaRPr>
          </a:p>
        </p:txBody>
      </p:sp>
      <p:sp>
        <p:nvSpPr>
          <p:cNvPr id="7" name="Rectangle 6"/>
          <p:cNvSpPr/>
          <p:nvPr/>
        </p:nvSpPr>
        <p:spPr>
          <a:xfrm>
            <a:off x="2" y="536619"/>
            <a:ext cx="12192000" cy="834393"/>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600" dirty="0">
                <a:latin typeface="Supria Sans Cond Bold" panose="020B0806030203050203" pitchFamily="34" charset="0"/>
              </a:rPr>
              <a:t> </a:t>
            </a:r>
            <a:r>
              <a:rPr lang="en-PH" sz="3600" dirty="0" smtClean="0">
                <a:latin typeface="Supria Sans Cond Bold" panose="020B0806030203050203" pitchFamily="34" charset="0"/>
              </a:rPr>
              <a:t>  Recommendation – Ontology Population</a:t>
            </a:r>
            <a:endParaRPr lang="en-PH" sz="3600" dirty="0">
              <a:latin typeface="Supria Sans Cond Bold" panose="020B0806030203050203" pitchFamily="34" charset="0"/>
            </a:endParaRPr>
          </a:p>
        </p:txBody>
      </p:sp>
      <p:sp>
        <p:nvSpPr>
          <p:cNvPr id="2" name="Rectangle 1"/>
          <p:cNvSpPr/>
          <p:nvPr/>
        </p:nvSpPr>
        <p:spPr>
          <a:xfrm>
            <a:off x="-1" y="1608756"/>
            <a:ext cx="12192001" cy="2677656"/>
          </a:xfrm>
          <a:prstGeom prst="rect">
            <a:avLst/>
          </a:prstGeom>
        </p:spPr>
        <p:txBody>
          <a:bodyPr wrap="square">
            <a:spAutoFit/>
          </a:bodyPr>
          <a:lstStyle/>
          <a:p>
            <a:pPr marL="342900" lvl="0" indent="-342900">
              <a:buFont typeface="Arial" panose="020B0604020202020204" pitchFamily="34" charset="0"/>
              <a:buChar char="•"/>
            </a:pPr>
            <a:r>
              <a:rPr lang="en-US" sz="2400" dirty="0">
                <a:latin typeface="Supria Sans Cond Light" panose="020B0306030203050203" pitchFamily="34" charset="0"/>
              </a:rPr>
              <a:t>Inclusion of a more powerful and streamlined visualization for the ontology. With the current implementation of the visualization of the ontology, the system does not take advantage of the powerful features of using ontology to store information. </a:t>
            </a:r>
            <a:endParaRPr lang="en-PH" sz="2400" dirty="0">
              <a:latin typeface="Supria Sans Cond Light" panose="020B0306030203050203" pitchFamily="34" charset="0"/>
            </a:endParaRPr>
          </a:p>
          <a:p>
            <a:pPr marL="342900" lvl="0" indent="-342900">
              <a:buFont typeface="Arial" panose="020B0604020202020204" pitchFamily="34" charset="0"/>
              <a:buChar char="•"/>
            </a:pPr>
            <a:r>
              <a:rPr lang="en-US" sz="2400" dirty="0">
                <a:latin typeface="Supria Sans Cond Light" panose="020B0306030203050203" pitchFamily="34" charset="0"/>
              </a:rPr>
              <a:t>Inclusion of a more generalized ontological population approach to facilitate a more open and non-strict way of storing information into the ontology. With the current implementation, the system provides a very linear way of storing information by starting with the root Tweet class instance until the related instances from other classes are all linked before actually storing them into the ontology. </a:t>
            </a:r>
            <a:endParaRPr lang="en-PH" sz="2400" dirty="0">
              <a:solidFill>
                <a:schemeClr val="tx1">
                  <a:lumMod val="75000"/>
                  <a:lumOff val="25000"/>
                </a:schemeClr>
              </a:solidFill>
              <a:effectLst/>
              <a:latin typeface="Supria Sans Cond Light" panose="020B0306030203050203" pitchFamily="34" charset="0"/>
              <a:ea typeface="Calibri" panose="020F0502020204030204" pitchFamily="34" charset="0"/>
            </a:endParaRPr>
          </a:p>
        </p:txBody>
      </p:sp>
    </p:spTree>
    <p:extLst>
      <p:ext uri="{BB962C8B-B14F-4D97-AF65-F5344CB8AC3E}">
        <p14:creationId xmlns:p14="http://schemas.microsoft.com/office/powerpoint/2010/main" val="26230891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4134" y="1253067"/>
            <a:ext cx="11717867" cy="2980267"/>
          </a:xfrm>
        </p:spPr>
        <p:txBody>
          <a:bodyPr>
            <a:normAutofit fontScale="77500" lnSpcReduction="20000"/>
          </a:bodyPr>
          <a:lstStyle/>
          <a:p>
            <a:pPr marL="571500" indent="-571500">
              <a:buClr>
                <a:srgbClr val="EFC94C"/>
              </a:buClr>
              <a:buFont typeface="+mj-lt"/>
              <a:buAutoNum type="romanUcPeriod"/>
            </a:pPr>
            <a:r>
              <a:rPr lang="en-US" sz="4800" dirty="0" smtClean="0"/>
              <a:t>Sa ng </a:t>
            </a:r>
            <a:r>
              <a:rPr lang="en-US" sz="4800" dirty="0" err="1" smtClean="0"/>
              <a:t>ang</a:t>
            </a:r>
            <a:r>
              <a:rPr lang="en-US" sz="4800" dirty="0" smtClean="0"/>
              <a:t> </a:t>
            </a:r>
            <a:r>
              <a:rPr lang="en-US" sz="4800" dirty="0" err="1" smtClean="0"/>
              <a:t>mga</a:t>
            </a:r>
            <a:r>
              <a:rPr lang="en-US" sz="4800" dirty="0" smtClean="0"/>
              <a:t> kay </a:t>
            </a:r>
            <a:r>
              <a:rPr lang="en-US" sz="4800" dirty="0" err="1" smtClean="0"/>
              <a:t>ni</a:t>
            </a:r>
            <a:r>
              <a:rPr lang="en-US" sz="4800" dirty="0" smtClean="0"/>
              <a:t> </a:t>
            </a:r>
            <a:r>
              <a:rPr lang="en-US" sz="4800" dirty="0" err="1" smtClean="0"/>
              <a:t>si</a:t>
            </a:r>
            <a:r>
              <a:rPr lang="en-US" sz="4800" dirty="0" smtClean="0"/>
              <a:t> </a:t>
            </a:r>
            <a:r>
              <a:rPr lang="en-US" sz="4800" dirty="0"/>
              <a:t>kina </a:t>
            </a:r>
            <a:r>
              <a:rPr lang="en-US" sz="4800" dirty="0" err="1"/>
              <a:t>nina</a:t>
            </a:r>
            <a:r>
              <a:rPr lang="en-US" sz="4800" dirty="0"/>
              <a:t> </a:t>
            </a:r>
            <a:r>
              <a:rPr lang="en-US" sz="4800" dirty="0" err="1"/>
              <a:t>sina</a:t>
            </a:r>
            <a:r>
              <a:rPr lang="en-US" sz="4800" dirty="0"/>
              <a:t> at kaya </a:t>
            </a:r>
            <a:r>
              <a:rPr lang="en-US" sz="4800" dirty="0" err="1"/>
              <a:t>pati</a:t>
            </a:r>
            <a:r>
              <a:rPr lang="en-US" sz="4800" dirty="0"/>
              <a:t> </a:t>
            </a:r>
            <a:r>
              <a:rPr lang="en-US" sz="4800" dirty="0" err="1"/>
              <a:t>saka</a:t>
            </a:r>
            <a:r>
              <a:rPr lang="en-US" sz="4800" dirty="0"/>
              <a:t> </a:t>
            </a:r>
            <a:r>
              <a:rPr lang="en-US" sz="4800" dirty="0" err="1"/>
              <a:t>maging</a:t>
            </a:r>
            <a:r>
              <a:rPr lang="en-US" sz="4800" dirty="0"/>
              <a:t> man </a:t>
            </a:r>
            <a:r>
              <a:rPr lang="en-US" sz="4800" dirty="0" err="1"/>
              <a:t>ni</a:t>
            </a:r>
            <a:r>
              <a:rPr lang="en-US" sz="4800" dirty="0"/>
              <a:t> o </a:t>
            </a:r>
            <a:r>
              <a:rPr lang="en-US" sz="4800" dirty="0" err="1"/>
              <a:t>kapag</a:t>
            </a:r>
            <a:r>
              <a:rPr lang="en-US" sz="4800" dirty="0"/>
              <a:t> kung </a:t>
            </a:r>
            <a:r>
              <a:rPr lang="en-US" sz="4800" dirty="0" err="1"/>
              <a:t>sakali</a:t>
            </a:r>
            <a:r>
              <a:rPr lang="en-US" sz="4800" dirty="0"/>
              <a:t> </a:t>
            </a:r>
            <a:r>
              <a:rPr lang="en-US" sz="4800" dirty="0" err="1"/>
              <a:t>datapwat</a:t>
            </a:r>
            <a:r>
              <a:rPr lang="en-US" sz="4800" dirty="0"/>
              <a:t> </a:t>
            </a:r>
            <a:r>
              <a:rPr lang="en-US" sz="4800" dirty="0" err="1"/>
              <a:t>kahit</a:t>
            </a:r>
            <a:r>
              <a:rPr lang="en-US" sz="4800" dirty="0"/>
              <a:t> </a:t>
            </a:r>
            <a:r>
              <a:rPr lang="en-US" sz="4800" dirty="0" err="1"/>
              <a:t>ngunit</a:t>
            </a:r>
            <a:r>
              <a:rPr lang="en-US" sz="4800" dirty="0"/>
              <a:t> </a:t>
            </a:r>
            <a:r>
              <a:rPr lang="en-US" sz="4800" dirty="0" err="1"/>
              <a:t>samantala</a:t>
            </a:r>
            <a:r>
              <a:rPr lang="en-US" sz="4800" dirty="0"/>
              <a:t> </a:t>
            </a:r>
            <a:r>
              <a:rPr lang="en-US" sz="4800" dirty="0" err="1"/>
              <a:t>subalit</a:t>
            </a:r>
            <a:r>
              <a:rPr lang="en-US" sz="4800" dirty="0"/>
              <a:t> </a:t>
            </a:r>
            <a:r>
              <a:rPr lang="en-US" sz="4800" dirty="0" err="1"/>
              <a:t>dahil</a:t>
            </a:r>
            <a:r>
              <a:rPr lang="en-US" sz="4800" dirty="0"/>
              <a:t> </a:t>
            </a:r>
            <a:r>
              <a:rPr lang="en-US" sz="4800" dirty="0" err="1"/>
              <a:t>sapagkat</a:t>
            </a:r>
            <a:r>
              <a:rPr lang="en-US" sz="4800" dirty="0"/>
              <a:t> para </a:t>
            </a:r>
            <a:r>
              <a:rPr lang="en-US" sz="4800" dirty="0" err="1"/>
              <a:t>upang</a:t>
            </a:r>
            <a:r>
              <a:rPr lang="en-US" sz="4800" dirty="0"/>
              <a:t> </a:t>
            </a:r>
            <a:r>
              <a:rPr lang="en-US" sz="4800" dirty="0" err="1"/>
              <a:t>nang</a:t>
            </a:r>
            <a:r>
              <a:rPr lang="en-US" sz="4800" dirty="0"/>
              <a:t> </a:t>
            </a:r>
            <a:r>
              <a:rPr lang="en-US" sz="4800" dirty="0" err="1"/>
              <a:t>ilalim</a:t>
            </a:r>
            <a:r>
              <a:rPr lang="en-US" sz="4800" dirty="0"/>
              <a:t> </a:t>
            </a:r>
            <a:r>
              <a:rPr lang="en-US" sz="4800" dirty="0" err="1"/>
              <a:t>kinaroroonan</a:t>
            </a:r>
            <a:r>
              <a:rPr lang="en-US" sz="4800" dirty="0"/>
              <a:t> </a:t>
            </a:r>
            <a:r>
              <a:rPr lang="en-US" sz="4800" dirty="0" err="1"/>
              <a:t>likod</a:t>
            </a:r>
            <a:r>
              <a:rPr lang="en-US" sz="4800" dirty="0"/>
              <a:t> </a:t>
            </a:r>
            <a:r>
              <a:rPr lang="en-US" sz="4800" dirty="0" err="1"/>
              <a:t>taas</a:t>
            </a:r>
            <a:r>
              <a:rPr lang="en-US" sz="4800" dirty="0"/>
              <a:t> </a:t>
            </a:r>
            <a:r>
              <a:rPr lang="en-US" sz="4800" dirty="0" err="1"/>
              <a:t>nasa</a:t>
            </a:r>
            <a:r>
              <a:rPr lang="en-US" sz="4800" dirty="0"/>
              <a:t> </a:t>
            </a:r>
            <a:r>
              <a:rPr lang="en-US" sz="4800" dirty="0" err="1"/>
              <a:t>mula</a:t>
            </a:r>
            <a:r>
              <a:rPr lang="en-US" sz="4800" dirty="0"/>
              <a:t> </a:t>
            </a:r>
            <a:r>
              <a:rPr lang="en-US" sz="4800" dirty="0" err="1"/>
              <a:t>hanggang</a:t>
            </a:r>
            <a:r>
              <a:rPr lang="en-US" sz="4800" dirty="0"/>
              <a:t> para </a:t>
            </a:r>
            <a:r>
              <a:rPr lang="en-US" sz="4800" dirty="0" err="1"/>
              <a:t>alinsunod</a:t>
            </a:r>
            <a:r>
              <a:rPr lang="en-US" sz="4800" dirty="0"/>
              <a:t> </a:t>
            </a:r>
            <a:r>
              <a:rPr lang="en-US" sz="4800" dirty="0" err="1"/>
              <a:t>ayon</a:t>
            </a:r>
            <a:r>
              <a:rPr lang="en-US" sz="4800" dirty="0"/>
              <a:t> </a:t>
            </a:r>
            <a:r>
              <a:rPr lang="en-US" sz="4800" dirty="0" err="1"/>
              <a:t>hinggil</a:t>
            </a:r>
            <a:r>
              <a:rPr lang="en-US" sz="4800" dirty="0"/>
              <a:t> </a:t>
            </a:r>
            <a:r>
              <a:rPr lang="en-US" sz="4800" dirty="0" err="1"/>
              <a:t>patungkol</a:t>
            </a:r>
            <a:r>
              <a:rPr lang="en-US" sz="4800" dirty="0"/>
              <a:t> </a:t>
            </a:r>
            <a:r>
              <a:rPr lang="en-US" sz="4800" dirty="0" err="1"/>
              <a:t>tanong</a:t>
            </a:r>
            <a:r>
              <a:rPr lang="en-US" sz="4800" dirty="0"/>
              <a:t> </a:t>
            </a:r>
            <a:r>
              <a:rPr lang="en-US" sz="4800" dirty="0" err="1"/>
              <a:t>tungkol</a:t>
            </a:r>
            <a:r>
              <a:rPr lang="en-US" sz="4800" dirty="0"/>
              <a:t> </a:t>
            </a:r>
            <a:r>
              <a:rPr lang="en-US" sz="4800" dirty="0" err="1"/>
              <a:t>ukol</a:t>
            </a:r>
            <a:r>
              <a:rPr lang="en-US" sz="4800" dirty="0"/>
              <a:t> </a:t>
            </a:r>
            <a:r>
              <a:rPr lang="en-US" sz="4800" dirty="0" err="1"/>
              <a:t>wika</a:t>
            </a:r>
            <a:r>
              <a:rPr lang="en-US" sz="4800" dirty="0"/>
              <a:t> </a:t>
            </a:r>
            <a:r>
              <a:rPr lang="en-US" sz="4800" dirty="0" err="1"/>
              <a:t>payag</a:t>
            </a:r>
            <a:r>
              <a:rPr lang="en-US" sz="4800" dirty="0"/>
              <a:t> sang-</a:t>
            </a:r>
            <a:r>
              <a:rPr lang="en-US" sz="4800" dirty="0" err="1"/>
              <a:t>ayon</a:t>
            </a:r>
            <a:r>
              <a:rPr lang="en-US" sz="4800" dirty="0"/>
              <a:t> </a:t>
            </a:r>
            <a:r>
              <a:rPr lang="en-US" sz="4800" dirty="0" err="1"/>
              <a:t>labag</a:t>
            </a:r>
            <a:r>
              <a:rPr lang="en-US" sz="4800" dirty="0"/>
              <a:t> </a:t>
            </a:r>
            <a:r>
              <a:rPr lang="en-US" sz="4800" dirty="0" err="1"/>
              <a:t>laban</a:t>
            </a:r>
            <a:r>
              <a:rPr lang="en-US" sz="4800" dirty="0"/>
              <a:t> </a:t>
            </a:r>
            <a:r>
              <a:rPr lang="en-US" sz="4800" dirty="0" err="1"/>
              <a:t>tulong</a:t>
            </a:r>
            <a:r>
              <a:rPr lang="en-US" sz="4800" dirty="0"/>
              <a:t> </a:t>
            </a:r>
            <a:r>
              <a:rPr lang="en-US" sz="4800" dirty="0" err="1"/>
              <a:t>pamamagitan</a:t>
            </a:r>
            <a:endParaRPr lang="en-PH" dirty="0"/>
          </a:p>
        </p:txBody>
      </p:sp>
      <p:sp>
        <p:nvSpPr>
          <p:cNvPr id="4" name="Rectangle 3"/>
          <p:cNvSpPr/>
          <p:nvPr/>
        </p:nvSpPr>
        <p:spPr>
          <a:xfrm>
            <a:off x="1" y="5146766"/>
            <a:ext cx="12192000" cy="1711234"/>
          </a:xfrm>
          <a:prstGeom prst="rect">
            <a:avLst/>
          </a:prstGeom>
          <a:solidFill>
            <a:srgbClr val="42B2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EFC94C"/>
              </a:buClr>
            </a:pPr>
            <a:r>
              <a:rPr lang="en-PH" sz="4000" dirty="0" smtClean="0">
                <a:latin typeface="Supria Sans Cond Medium Oblique" panose="020B06060302030C0203" pitchFamily="34" charset="0"/>
              </a:rPr>
              <a:t>  Conclusion </a:t>
            </a:r>
            <a:r>
              <a:rPr lang="en-PH" sz="4000" smtClean="0">
                <a:latin typeface="Supria Sans Cond Medium Oblique" panose="020B06060302030C0203" pitchFamily="34" charset="0"/>
              </a:rPr>
              <a:t>and Recommendations</a:t>
            </a:r>
            <a:endParaRPr lang="en-PH" sz="4000" dirty="0" smtClean="0">
              <a:latin typeface="Supria Sans Cond Medium Oblique" panose="020B06060302030C0203" pitchFamily="34" charset="0"/>
            </a:endParaRPr>
          </a:p>
        </p:txBody>
      </p:sp>
    </p:spTree>
    <p:extLst>
      <p:ext uri="{BB962C8B-B14F-4D97-AF65-F5344CB8AC3E}">
        <p14:creationId xmlns:p14="http://schemas.microsoft.com/office/powerpoint/2010/main" val="1827135174"/>
      </p:ext>
    </p:extLst>
  </p:cSld>
  <p:clrMapOvr>
    <a:masterClrMapping/>
  </p:clrMapOvr>
  <p:transition spd="med">
    <p:pull/>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E27A3F"/>
        </a:solidFill>
        <a:effectLst/>
      </p:bgPr>
    </p:bg>
    <p:spTree>
      <p:nvGrpSpPr>
        <p:cNvPr id="1" name=""/>
        <p:cNvGrpSpPr/>
        <p:nvPr/>
      </p:nvGrpSpPr>
      <p:grpSpPr>
        <a:xfrm>
          <a:off x="0" y="0"/>
          <a:ext cx="0" cy="0"/>
          <a:chOff x="0" y="0"/>
          <a:chExt cx="0" cy="0"/>
        </a:xfrm>
      </p:grpSpPr>
      <p:sp>
        <p:nvSpPr>
          <p:cNvPr id="4" name="TextBox 3"/>
          <p:cNvSpPr txBox="1"/>
          <p:nvPr/>
        </p:nvSpPr>
        <p:spPr>
          <a:xfrm>
            <a:off x="0" y="3062182"/>
            <a:ext cx="12192000" cy="1323439"/>
          </a:xfrm>
          <a:prstGeom prst="rect">
            <a:avLst/>
          </a:prstGeom>
          <a:noFill/>
        </p:spPr>
        <p:txBody>
          <a:bodyPr wrap="square" rtlCol="0">
            <a:spAutoFit/>
          </a:bodyPr>
          <a:lstStyle/>
          <a:p>
            <a:pPr algn="ctr"/>
            <a:r>
              <a:rPr lang="en-PH" sz="8000" dirty="0" smtClean="0">
                <a:solidFill>
                  <a:schemeClr val="bg1">
                    <a:lumMod val="95000"/>
                  </a:schemeClr>
                </a:solidFill>
                <a:latin typeface="Supria Sans Cond Heavy" panose="020B0906030203050203" pitchFamily="34" charset="0"/>
              </a:rPr>
              <a:t>Q &amp; A</a:t>
            </a:r>
            <a:endParaRPr lang="en-PH" sz="8000" dirty="0">
              <a:solidFill>
                <a:schemeClr val="bg1">
                  <a:lumMod val="95000"/>
                </a:schemeClr>
              </a:solidFill>
              <a:latin typeface="Supria Sans Cond Heavy" panose="020B0906030203050203" pitchFamily="34" charset="0"/>
            </a:endParaRPr>
          </a:p>
        </p:txBody>
      </p:sp>
    </p:spTree>
    <p:extLst>
      <p:ext uri="{BB962C8B-B14F-4D97-AF65-F5344CB8AC3E}">
        <p14:creationId xmlns:p14="http://schemas.microsoft.com/office/powerpoint/2010/main" val="2306958154"/>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4134" y="1253067"/>
            <a:ext cx="11717867" cy="2980267"/>
          </a:xfrm>
        </p:spPr>
        <p:txBody>
          <a:bodyPr/>
          <a:lstStyle/>
          <a:p>
            <a:pPr marL="571500" indent="-571500">
              <a:buClr>
                <a:srgbClr val="EFC94C"/>
              </a:buClr>
              <a:buFont typeface="+mj-lt"/>
              <a:buAutoNum type="romanUcPeriod"/>
            </a:pPr>
            <a:endParaRPr lang="en-PH" sz="4800" dirty="0" smtClean="0"/>
          </a:p>
          <a:p>
            <a:endParaRPr lang="en-PH" dirty="0"/>
          </a:p>
        </p:txBody>
      </p:sp>
      <p:sp>
        <p:nvSpPr>
          <p:cNvPr id="4" name="Rectangle 3"/>
          <p:cNvSpPr/>
          <p:nvPr/>
        </p:nvSpPr>
        <p:spPr>
          <a:xfrm>
            <a:off x="1" y="5146766"/>
            <a:ext cx="12192000" cy="1711234"/>
          </a:xfrm>
          <a:prstGeom prst="rect">
            <a:avLst/>
          </a:prstGeom>
          <a:solidFill>
            <a:srgbClr val="EF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EFC94C"/>
              </a:buClr>
            </a:pPr>
            <a:r>
              <a:rPr lang="en-PH" sz="4000" dirty="0" smtClean="0">
                <a:latin typeface="Supria Sans Cond Medium Oblique" panose="020B06060302030C0203" pitchFamily="34" charset="0"/>
              </a:rPr>
              <a:t>  Overview of the Current State of Technology</a:t>
            </a:r>
          </a:p>
        </p:txBody>
      </p:sp>
      <p:sp>
        <p:nvSpPr>
          <p:cNvPr id="8" name="TextBox 7"/>
          <p:cNvSpPr txBox="1"/>
          <p:nvPr/>
        </p:nvSpPr>
        <p:spPr>
          <a:xfrm>
            <a:off x="580618" y="463400"/>
            <a:ext cx="6129465" cy="4401205"/>
          </a:xfrm>
          <a:prstGeom prst="rect">
            <a:avLst/>
          </a:prstGeom>
          <a:noFill/>
        </p:spPr>
        <p:txBody>
          <a:bodyPr wrap="square" rtlCol="0">
            <a:spAutoFit/>
          </a:bodyPr>
          <a:lstStyle/>
          <a:p>
            <a:pPr algn="ctr"/>
            <a:r>
              <a:rPr lang="en-US" sz="4000" dirty="0">
                <a:latin typeface="Supria Sans Cond Bold" panose="020B0806030203050203" pitchFamily="34" charset="0"/>
                <a:cs typeface="Roboto Condensed Regular"/>
              </a:rPr>
              <a:t>The </a:t>
            </a:r>
            <a:r>
              <a:rPr lang="en-US" sz="4000" b="1" dirty="0">
                <a:solidFill>
                  <a:srgbClr val="EFC94C"/>
                </a:solidFill>
                <a:latin typeface="Supria Sans Cond Bold" panose="020B0806030203050203" pitchFamily="34" charset="0"/>
                <a:cs typeface="Roboto Condensed Regular"/>
              </a:rPr>
              <a:t>PH government</a:t>
            </a:r>
            <a:r>
              <a:rPr lang="en-US" sz="4000" dirty="0">
                <a:solidFill>
                  <a:srgbClr val="EFC94C"/>
                </a:solidFill>
                <a:latin typeface="Supria Sans Cond Bold" panose="020B0806030203050203" pitchFamily="34" charset="0"/>
                <a:cs typeface="Roboto Condensed Regular"/>
              </a:rPr>
              <a:t> </a:t>
            </a:r>
            <a:r>
              <a:rPr lang="en-US" sz="4000" dirty="0">
                <a:latin typeface="Supria Sans Cond Bold" panose="020B0806030203050203" pitchFamily="34" charset="0"/>
                <a:cs typeface="Roboto Condensed Regular"/>
              </a:rPr>
              <a:t>has released an </a:t>
            </a:r>
            <a:r>
              <a:rPr lang="en-US" sz="4000" b="1" dirty="0">
                <a:solidFill>
                  <a:srgbClr val="EFC94C"/>
                </a:solidFill>
                <a:latin typeface="Supria Sans Cond Bold" panose="020B0806030203050203" pitchFamily="34" charset="0"/>
                <a:cs typeface="Roboto Condensed Regular"/>
              </a:rPr>
              <a:t>official newsletter</a:t>
            </a:r>
            <a:r>
              <a:rPr lang="en-US" sz="4000" dirty="0">
                <a:solidFill>
                  <a:srgbClr val="EFC94C"/>
                </a:solidFill>
                <a:latin typeface="Supria Sans Cond Bold" panose="020B0806030203050203" pitchFamily="34" charset="0"/>
                <a:cs typeface="Roboto Condensed Regular"/>
              </a:rPr>
              <a:t> </a:t>
            </a:r>
            <a:r>
              <a:rPr lang="en-US" sz="4000" dirty="0">
                <a:latin typeface="Supria Sans Cond Bold" panose="020B0806030203050203" pitchFamily="34" charset="0"/>
                <a:cs typeface="Roboto Condensed Regular"/>
              </a:rPr>
              <a:t>indicating the </a:t>
            </a:r>
            <a:r>
              <a:rPr lang="en-US" sz="4000" b="1" dirty="0">
                <a:solidFill>
                  <a:srgbClr val="EFC94C"/>
                </a:solidFill>
                <a:latin typeface="Supria Sans Cond Bold" panose="020B0806030203050203" pitchFamily="34" charset="0"/>
                <a:cs typeface="Roboto Condensed Regular"/>
              </a:rPr>
              <a:t>official social media accounts</a:t>
            </a:r>
            <a:r>
              <a:rPr lang="en-US" sz="4000" dirty="0">
                <a:solidFill>
                  <a:srgbClr val="EFC94C"/>
                </a:solidFill>
                <a:latin typeface="Supria Sans Cond Bold" panose="020B0806030203050203" pitchFamily="34" charset="0"/>
                <a:cs typeface="Roboto Condensed Regular"/>
              </a:rPr>
              <a:t> </a:t>
            </a:r>
            <a:r>
              <a:rPr lang="en-US" sz="4000" dirty="0">
                <a:latin typeface="Supria Sans Cond Bold" panose="020B0806030203050203" pitchFamily="34" charset="0"/>
                <a:cs typeface="Roboto Condensed Regular"/>
              </a:rPr>
              <a:t>and </a:t>
            </a:r>
            <a:r>
              <a:rPr lang="en-US" sz="4000" b="1" dirty="0">
                <a:solidFill>
                  <a:srgbClr val="EFC94C"/>
                </a:solidFill>
                <a:latin typeface="Supria Sans Cond Bold" panose="020B0806030203050203" pitchFamily="34" charset="0"/>
                <a:cs typeface="Roboto Condensed Regular"/>
              </a:rPr>
              <a:t>unified hashtags</a:t>
            </a:r>
            <a:r>
              <a:rPr lang="en-US" sz="4000" dirty="0">
                <a:latin typeface="Supria Sans Cond Bold" panose="020B0806030203050203" pitchFamily="34" charset="0"/>
                <a:cs typeface="Roboto Condensed Regular"/>
              </a:rPr>
              <a:t> to help in the </a:t>
            </a:r>
            <a:r>
              <a:rPr lang="en-US" sz="4000" b="1" dirty="0">
                <a:solidFill>
                  <a:srgbClr val="EFC94C"/>
                </a:solidFill>
                <a:latin typeface="Supria Sans Cond Bold" panose="020B0806030203050203" pitchFamily="34" charset="0"/>
                <a:cs typeface="Roboto Condensed Regular"/>
              </a:rPr>
              <a:t>disaster relief effort</a:t>
            </a:r>
            <a:r>
              <a:rPr lang="en-US" sz="4000" dirty="0">
                <a:latin typeface="Supria Sans Cond Bold" panose="020B0806030203050203" pitchFamily="34" charset="0"/>
                <a:cs typeface="Roboto Condensed Regular"/>
              </a:rPr>
              <a:t>.</a:t>
            </a:r>
            <a:r>
              <a:rPr lang="en-PH" sz="4000" dirty="0">
                <a:latin typeface="Supria Sans Cond Bold" panose="020B0806030203050203" pitchFamily="34" charset="0"/>
                <a:cs typeface="Roboto Condensed Regular"/>
              </a:rPr>
              <a:t> </a:t>
            </a:r>
            <a:endParaRPr lang="en-US" sz="3600" dirty="0">
              <a:latin typeface="Supria Sans Cond Bold" panose="020B0806030203050203" pitchFamily="34" charset="0"/>
              <a:ea typeface="Roboto Condensed Bold" pitchFamily="2" charset="0"/>
              <a:cs typeface="Roboto Condensed Regular"/>
            </a:endParaRPr>
          </a:p>
        </p:txBody>
      </p:sp>
      <p:pic>
        <p:nvPicPr>
          <p:cNvPr id="6" name="Picture 5"/>
          <p:cNvPicPr>
            <a:picLocks noChangeAspect="1"/>
          </p:cNvPicPr>
          <p:nvPr/>
        </p:nvPicPr>
        <p:blipFill>
          <a:blip r:embed="rId2"/>
          <a:stretch>
            <a:fillRect/>
          </a:stretch>
        </p:blipFill>
        <p:spPr>
          <a:xfrm>
            <a:off x="6897507" y="341177"/>
            <a:ext cx="4523428" cy="4523428"/>
          </a:xfrm>
          <a:prstGeom prst="rect">
            <a:avLst/>
          </a:prstGeom>
          <a:solidFill>
            <a:schemeClr val="bg1"/>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85975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695</TotalTime>
  <Words>5120</Words>
  <Application>Microsoft Office PowerPoint</Application>
  <PresentationFormat>Widescreen</PresentationFormat>
  <Paragraphs>1499</Paragraphs>
  <Slides>88</Slides>
  <Notes>2</Notes>
  <HiddenSlides>2</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88</vt:i4>
      </vt:variant>
    </vt:vector>
  </HeadingPairs>
  <TitlesOfParts>
    <vt:vector size="105" baseType="lpstr">
      <vt:lpstr>Arial</vt:lpstr>
      <vt:lpstr>Calibri</vt:lpstr>
      <vt:lpstr>Calibri Light</vt:lpstr>
      <vt:lpstr>Cambria Math</vt:lpstr>
      <vt:lpstr>Helvetica</vt:lpstr>
      <vt:lpstr>Roboto Condensed</vt:lpstr>
      <vt:lpstr>Roboto Condensed Bold</vt:lpstr>
      <vt:lpstr>Roboto Condensed Regular</vt:lpstr>
      <vt:lpstr>Supria Sans Cond Bold</vt:lpstr>
      <vt:lpstr>Supria Sans Cond Bold Oblique</vt:lpstr>
      <vt:lpstr>Supria Sans Cond Heavy</vt:lpstr>
      <vt:lpstr>Supria Sans Cond Heavy Oblique</vt:lpstr>
      <vt:lpstr>Supria Sans Cond Light</vt:lpstr>
      <vt:lpstr>Supria Sans Cond Medium Oblique</vt:lpstr>
      <vt:lpstr>Symbol</vt:lpstr>
      <vt:lpstr>Times New Roman</vt:lpstr>
      <vt:lpstr>Office Theme</vt:lpstr>
      <vt:lpstr>FILIET: An information extraction system for Filipino disaster-related tweets</vt:lpstr>
      <vt:lpstr>PowerPoint Presentation</vt:lpstr>
      <vt:lpstr>PowerPoint Presentation</vt:lpstr>
      <vt:lpstr>PowerPoint Presentation</vt:lpstr>
      <vt:lpstr>RESEARCH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FILIET: An information extraction system for Filipino disaster-related tweets</dc:title>
  <dc:creator>Vilson Lu</dc:creator>
  <cp:lastModifiedBy>Vilson Lu</cp:lastModifiedBy>
  <cp:revision>73</cp:revision>
  <dcterms:created xsi:type="dcterms:W3CDTF">2015-04-02T14:15:35Z</dcterms:created>
  <dcterms:modified xsi:type="dcterms:W3CDTF">2015-04-06T07:48:18Z</dcterms:modified>
</cp:coreProperties>
</file>