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omments/comment2.xml" ContentType="application/vnd.openxmlformats-officedocument.presentationml.comments+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comments/comment3.xml" ContentType="application/vnd.openxmlformats-officedocument.presentationml.comments+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2"/>
  </p:notesMasterIdLst>
  <p:sldIdLst>
    <p:sldId id="256" r:id="rId2"/>
    <p:sldId id="258" r:id="rId3"/>
    <p:sldId id="293" r:id="rId4"/>
    <p:sldId id="259" r:id="rId5"/>
    <p:sldId id="260" r:id="rId6"/>
    <p:sldId id="261" r:id="rId7"/>
    <p:sldId id="262" r:id="rId8"/>
    <p:sldId id="263" r:id="rId9"/>
    <p:sldId id="264" r:id="rId10"/>
    <p:sldId id="265" r:id="rId11"/>
    <p:sldId id="266" r:id="rId12"/>
    <p:sldId id="267" r:id="rId13"/>
    <p:sldId id="269" r:id="rId14"/>
    <p:sldId id="268" r:id="rId15"/>
    <p:sldId id="270" r:id="rId16"/>
    <p:sldId id="271" r:id="rId17"/>
    <p:sldId id="272" r:id="rId18"/>
    <p:sldId id="276" r:id="rId19"/>
    <p:sldId id="277" r:id="rId20"/>
    <p:sldId id="278" r:id="rId21"/>
    <p:sldId id="290" r:id="rId22"/>
    <p:sldId id="291" r:id="rId23"/>
    <p:sldId id="292" r:id="rId24"/>
    <p:sldId id="279" r:id="rId25"/>
    <p:sldId id="294" r:id="rId26"/>
    <p:sldId id="281" r:id="rId27"/>
    <p:sldId id="282" r:id="rId28"/>
    <p:sldId id="283" r:id="rId29"/>
    <p:sldId id="284" r:id="rId30"/>
    <p:sldId id="285" r:id="rId31"/>
    <p:sldId id="286" r:id="rId32"/>
    <p:sldId id="288" r:id="rId33"/>
    <p:sldId id="295" r:id="rId34"/>
    <p:sldId id="297" r:id="rId35"/>
    <p:sldId id="298" r:id="rId36"/>
    <p:sldId id="299" r:id="rId37"/>
    <p:sldId id="300" r:id="rId38"/>
    <p:sldId id="301" r:id="rId39"/>
    <p:sldId id="302" r:id="rId40"/>
    <p:sldId id="303" r:id="rId41"/>
    <p:sldId id="304" r:id="rId42"/>
    <p:sldId id="305" r:id="rId43"/>
    <p:sldId id="306" r:id="rId44"/>
    <p:sldId id="307" r:id="rId45"/>
    <p:sldId id="308" r:id="rId46"/>
    <p:sldId id="309" r:id="rId47"/>
    <p:sldId id="310" r:id="rId48"/>
    <p:sldId id="311" r:id="rId49"/>
    <p:sldId id="312" r:id="rId50"/>
    <p:sldId id="313" r:id="rId51"/>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lson Lu" initials="VL" lastIdx="3"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2225C"/>
    <a:srgbClr val="D32B44"/>
    <a:srgbClr val="B2EC89"/>
    <a:srgbClr val="DCFFBB"/>
    <a:srgbClr val="67B312"/>
    <a:srgbClr val="97C5DC"/>
    <a:srgbClr val="44BBDC"/>
    <a:srgbClr val="FFD0B4"/>
    <a:srgbClr val="FC0486"/>
    <a:srgbClr val="FEBE3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91" autoAdjust="0"/>
    <p:restoredTop sz="75583" autoAdjust="0"/>
  </p:normalViewPr>
  <p:slideViewPr>
    <p:cSldViewPr snapToGrid="0" snapToObjects="1">
      <p:cViewPr varScale="1">
        <p:scale>
          <a:sx n="74" d="100"/>
          <a:sy n="74" d="100"/>
        </p:scale>
        <p:origin x="570" y="78"/>
      </p:cViewPr>
      <p:guideLst>
        <p:guide orient="horz" pos="1620"/>
        <p:guide pos="2880"/>
      </p:guideLst>
    </p:cSldViewPr>
  </p:slideViewPr>
  <p:outlineViewPr>
    <p:cViewPr>
      <p:scale>
        <a:sx n="33" d="100"/>
        <a:sy n="33" d="100"/>
      </p:scale>
      <p:origin x="0" y="1184"/>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commentAuthors" Target="commentAuthor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4-08-10T23:27:24.317" idx="1">
    <p:pos x="5405" y="1648"/>
    <p:text>Akala ko pagsasamahin na ung Theoretical saka objectives?</p:text>
    <p:extLst>
      <p:ext uri="{C676402C-5697-4E1C-873F-D02D1690AC5C}">
        <p15:threadingInfo xmlns:p15="http://schemas.microsoft.com/office/powerpoint/2012/main" timeZoneBias="-48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4-08-11T19:16:33.358" idx="3">
    <p:pos x="4373" y="2231"/>
    <p:text>Kyle! Don't forget NER</p:text>
    <p:extLst>
      <p:ext uri="{C676402C-5697-4E1C-873F-D02D1690AC5C}">
        <p15:threadingInfo xmlns:p15="http://schemas.microsoft.com/office/powerpoint/2012/main" timeZoneBias="-48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4-08-10T23:28:07.346" idx="2">
    <p:pos x="10" y="10"/>
    <p:text>Parang ang gusto yata ni sir nakikita rin kung nasan na sa architecture</p:text>
    <p:extLst>
      <p:ext uri="{C676402C-5697-4E1C-873F-D02D1690AC5C}">
        <p15:threadingInfo xmlns:p15="http://schemas.microsoft.com/office/powerpoint/2012/main" timeZoneBias="-480"/>
      </p:ext>
    </p:extLst>
  </p:cm>
</p:cmLst>
</file>

<file path=ppt/diagrams/colors1.xml><?xml version="1.0" encoding="utf-8"?>
<dgm:colorsDef xmlns:dgm="http://schemas.openxmlformats.org/drawingml/2006/diagram" xmlns:a="http://schemas.openxmlformats.org/drawingml/2006/main" uniqueId="urn:microsoft.com/office/officeart/2005/8/colors/accent4_5">
  <dgm:title val=""/>
  <dgm:desc val=""/>
  <dgm:catLst>
    <dgm:cat type="accent4" pri="11500"/>
  </dgm:catLst>
  <dgm:styleLbl name="node0">
    <dgm:fillClrLst meth="cycle">
      <a:schemeClr val="accent4">
        <a:alpha val="80000"/>
      </a:schemeClr>
    </dgm:fillClrLst>
    <dgm:linClrLst meth="repeat">
      <a:schemeClr val="lt1"/>
    </dgm:linClrLst>
    <dgm:effectClrLst/>
    <dgm:txLinClrLst/>
    <dgm:txFillClrLst/>
    <dgm:txEffectClrLst/>
  </dgm:styleLbl>
  <dgm:styleLbl name="node1">
    <dgm:fillClrLst>
      <a:schemeClr val="accent4">
        <a:alpha val="90000"/>
      </a:schemeClr>
      <a:schemeClr val="accent4">
        <a:alpha val="50000"/>
      </a:schemeClr>
    </dgm:fillClrLst>
    <dgm:linClrLst meth="repeat">
      <a:schemeClr val="lt1"/>
    </dgm:linClrLst>
    <dgm:effectClrLst/>
    <dgm:txLinClrLst/>
    <dgm:txFillClrLst/>
    <dgm:txEffectClrLst/>
  </dgm:styleLbl>
  <dgm:styleLbl name="alignNode1">
    <dgm:fillClrLst>
      <a:schemeClr val="accent4">
        <a:alpha val="90000"/>
      </a:schemeClr>
      <a:schemeClr val="accent4">
        <a:alpha val="50000"/>
      </a:schemeClr>
    </dgm:fillClrLst>
    <dgm:linClrLst>
      <a:schemeClr val="accent4">
        <a:alpha val="90000"/>
      </a:schemeClr>
      <a:schemeClr val="accent4">
        <a:alpha val="50000"/>
      </a:schemeClr>
    </dgm:linClrLst>
    <dgm:effectClrLst/>
    <dgm:txLinClrLst/>
    <dgm:txFillClrLst/>
    <dgm:txEffectClrLst/>
  </dgm:styleLbl>
  <dgm:styleLbl name="lnNode1">
    <dgm:fillClrLst>
      <a:schemeClr val="accent4">
        <a:shade val="90000"/>
      </a:schemeClr>
      <a:schemeClr val="accent4">
        <a:alpha val="50000"/>
        <a:tint val="50000"/>
      </a:schemeClr>
    </dgm:fillClrLst>
    <dgm:linClrLst meth="repeat">
      <a:schemeClr val="lt1"/>
    </dgm:linClrLst>
    <dgm:effectClrLst/>
    <dgm:txLinClrLst/>
    <dgm:txFillClrLst/>
    <dgm:txEffectClrLst/>
  </dgm:styleLbl>
  <dgm:styleLbl name="vennNode1">
    <dgm:fillClrLst>
      <a:schemeClr val="accent4">
        <a:shade val="80000"/>
        <a:alpha val="50000"/>
      </a:schemeClr>
      <a:schemeClr val="accent4">
        <a:alpha val="80000"/>
      </a:schemeClr>
    </dgm:fillClrLst>
    <dgm:linClrLst meth="repeat">
      <a:schemeClr val="lt1"/>
    </dgm:linClrLst>
    <dgm:effectClrLst/>
    <dgm:txLinClrLst/>
    <dgm:txFillClrLst/>
    <dgm:txEffectClrLst/>
  </dgm:styleLbl>
  <dgm:styleLbl name="node2">
    <dgm:fillClrLst>
      <a:schemeClr val="accent4">
        <a:alpha val="70000"/>
      </a:schemeClr>
    </dgm:fillClrLst>
    <dgm:linClrLst meth="repeat">
      <a:schemeClr val="lt1"/>
    </dgm:linClrLst>
    <dgm:effectClrLst/>
    <dgm:txLinClrLst/>
    <dgm:txFillClrLst/>
    <dgm:txEffectClrLst/>
  </dgm:styleLbl>
  <dgm:styleLbl name="node3">
    <dgm:fillClrLst>
      <a:schemeClr val="accent4">
        <a:alpha val="50000"/>
      </a:schemeClr>
    </dgm:fillClrLst>
    <dgm:linClrLst meth="repeat">
      <a:schemeClr val="lt1"/>
    </dgm:linClrLst>
    <dgm:effectClrLst/>
    <dgm:txLinClrLst/>
    <dgm:txFillClrLst/>
    <dgm:txEffectClrLst/>
  </dgm:styleLbl>
  <dgm:styleLbl name="node4">
    <dgm:fillClrLst>
      <a:schemeClr val="accent4">
        <a:alpha val="30000"/>
      </a:schemeClr>
    </dgm:fillClrLst>
    <dgm:linClrLst meth="repeat">
      <a:schemeClr val="lt1"/>
    </dgm:linClrLst>
    <dgm:effectClrLst/>
    <dgm:txLinClrLst/>
    <dgm:txFillClrLst/>
    <dgm:txEffectClrLst/>
  </dgm:styleLbl>
  <dgm:styleLbl name="fgImgPlace1">
    <dgm:fillClrLst>
      <a:schemeClr val="accent4">
        <a:tint val="50000"/>
        <a:alpha val="90000"/>
      </a:schemeClr>
      <a:schemeClr val="accent4">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f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b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sibTrans1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alpha val="90000"/>
      </a:schemeClr>
    </dgm:fillClrLst>
    <dgm:linClrLst meth="repeat">
      <a:schemeClr val="lt1"/>
    </dgm:linClrLst>
    <dgm:effectClrLst/>
    <dgm:txLinClrLst/>
    <dgm:txFillClrLst/>
    <dgm:txEffectClrLst/>
  </dgm:styleLbl>
  <dgm:styleLbl name="asst1">
    <dgm:fillClrLst meth="repeat">
      <a:schemeClr val="accent4">
        <a:alpha val="90000"/>
      </a:schemeClr>
    </dgm:fillClrLst>
    <dgm:linClrLst meth="repeat">
      <a:schemeClr val="lt1"/>
    </dgm:linClrLst>
    <dgm:effectClrLst/>
    <dgm:txLinClrLst/>
    <dgm:txFillClrLst/>
    <dgm:txEffectClrLst/>
  </dgm:styleLbl>
  <dgm:styleLbl name="asst2">
    <dgm:fillClrLst>
      <a:schemeClr val="accent4">
        <a:alpha val="90000"/>
      </a:schemeClr>
    </dgm:fillClrLst>
    <dgm:linClrLst meth="repeat">
      <a:schemeClr val="lt1"/>
    </dgm:linClrLst>
    <dgm:effectClrLst/>
    <dgm:txLinClrLst/>
    <dgm:txFillClrLst/>
    <dgm:txEffectClrLst/>
  </dgm:styleLbl>
  <dgm:styleLbl name="asst3">
    <dgm:fillClrLst>
      <a:schemeClr val="accent4">
        <a:alpha val="70000"/>
      </a:schemeClr>
    </dgm:fillClrLst>
    <dgm:linClrLst meth="repeat">
      <a:schemeClr val="lt1"/>
    </dgm:linClrLst>
    <dgm:effectClrLst/>
    <dgm:txLinClrLst/>
    <dgm:txFillClrLst/>
    <dgm:txEffectClrLst/>
  </dgm:styleLbl>
  <dgm:styleLbl name="asst4">
    <dgm:fillClrLst>
      <a:schemeClr val="accent4">
        <a:alpha val="50000"/>
      </a:schemeClr>
    </dgm:fillClrLst>
    <dgm:linClrLst meth="repeat">
      <a:schemeClr val="lt1"/>
    </dgm:linClrLst>
    <dgm:effectClrLst/>
    <dgm:txLinClrLst/>
    <dgm:txFillClrLst/>
    <dgm:txEffectClrLst/>
  </dgm:styleLbl>
  <dgm:styleLbl name="parChTrans2D1">
    <dgm:fillClrLst meth="repeat">
      <a:schemeClr val="accent4">
        <a:shade val="80000"/>
      </a:schemeClr>
    </dgm:fillClrLst>
    <dgm:linClrLst meth="repeat">
      <a:schemeClr val="accent4">
        <a:shade val="80000"/>
      </a:schemeClr>
    </dgm:linClrLst>
    <dgm:effectClrLst/>
    <dgm:txLinClrLst/>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dk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4">
        <a:tint val="90000"/>
      </a:schemeClr>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4">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a:schemeClr val="accent4">
        <a:alpha val="90000"/>
        <a:tint val="40000"/>
      </a:schemeClr>
      <a:schemeClr val="accent4">
        <a:alpha val="5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50000"/>
      </a:schemeClr>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A372C7-E5CA-424E-AB0F-2DF5F19B65A9}" type="doc">
      <dgm:prSet loTypeId="urn:microsoft.com/office/officeart/2005/8/layout/process1" loCatId="process" qsTypeId="urn:microsoft.com/office/officeart/2005/8/quickstyle/simple1" qsCatId="simple" csTypeId="urn:microsoft.com/office/officeart/2005/8/colors/accent4_5" csCatId="accent4" phldr="1"/>
      <dgm:spPr/>
    </dgm:pt>
    <dgm:pt modelId="{3058BC7F-9800-47A5-AE24-EE3C6CDE4176}">
      <dgm:prSet phldrT="[Text]" custT="1"/>
      <dgm:spPr>
        <a:solidFill>
          <a:srgbClr val="7030A0">
            <a:alpha val="90000"/>
          </a:srgbClr>
        </a:solidFill>
      </dgm:spPr>
      <dgm:t>
        <a:bodyPr/>
        <a:lstStyle/>
        <a:p>
          <a:r>
            <a:rPr lang="en-PH" sz="2500" dirty="0" smtClean="0">
              <a:latin typeface="Roboto Condensed Bold" pitchFamily="2" charset="0"/>
              <a:ea typeface="Roboto Condensed Bold" pitchFamily="2" charset="0"/>
            </a:rPr>
            <a:t>Social Media Data</a:t>
          </a:r>
          <a:endParaRPr lang="en-US" sz="2500" dirty="0">
            <a:latin typeface="Roboto Condensed Bold" pitchFamily="2" charset="0"/>
            <a:ea typeface="Roboto Condensed Bold" pitchFamily="2" charset="0"/>
          </a:endParaRPr>
        </a:p>
      </dgm:t>
    </dgm:pt>
    <dgm:pt modelId="{A9557C11-BE71-4CCF-A4F6-F9E19D9A9108}" type="parTrans" cxnId="{BCFEE5A9-3682-49F6-B031-038F867194B1}">
      <dgm:prSet/>
      <dgm:spPr/>
      <dgm:t>
        <a:bodyPr/>
        <a:lstStyle/>
        <a:p>
          <a:endParaRPr lang="en-US"/>
        </a:p>
      </dgm:t>
    </dgm:pt>
    <dgm:pt modelId="{D104EC75-A5FC-4940-9B39-D014215EEDDE}" type="sibTrans" cxnId="{BCFEE5A9-3682-49F6-B031-038F867194B1}">
      <dgm:prSet/>
      <dgm:spPr>
        <a:solidFill>
          <a:srgbClr val="7030A0"/>
        </a:solidFill>
      </dgm:spPr>
      <dgm:t>
        <a:bodyPr/>
        <a:lstStyle/>
        <a:p>
          <a:endParaRPr lang="en-US"/>
        </a:p>
      </dgm:t>
    </dgm:pt>
    <dgm:pt modelId="{29FA6A2F-ECA4-4795-8544-B0583128945A}">
      <dgm:prSet phldrT="[Text]"/>
      <dgm:spPr>
        <a:solidFill>
          <a:srgbClr val="7030A0">
            <a:alpha val="70000"/>
          </a:srgbClr>
        </a:solidFill>
      </dgm:spPr>
      <dgm:t>
        <a:bodyPr/>
        <a:lstStyle/>
        <a:p>
          <a:r>
            <a:rPr lang="en-PH" dirty="0" smtClean="0">
              <a:latin typeface="Roboto Condensed Bold" pitchFamily="2" charset="0"/>
              <a:ea typeface="Roboto Condensed Bold" pitchFamily="2" charset="0"/>
            </a:rPr>
            <a:t>Information Extraction Module</a:t>
          </a:r>
          <a:endParaRPr lang="en-US" dirty="0">
            <a:latin typeface="Roboto Condensed Bold" pitchFamily="2" charset="0"/>
            <a:ea typeface="Roboto Condensed Bold" pitchFamily="2" charset="0"/>
          </a:endParaRPr>
        </a:p>
      </dgm:t>
    </dgm:pt>
    <dgm:pt modelId="{C371EB33-E856-4919-A4D0-9A14C127F94B}" type="parTrans" cxnId="{D7E25A1A-A8C9-4341-A8F4-3EE4891984BE}">
      <dgm:prSet/>
      <dgm:spPr/>
      <dgm:t>
        <a:bodyPr/>
        <a:lstStyle/>
        <a:p>
          <a:endParaRPr lang="en-US"/>
        </a:p>
      </dgm:t>
    </dgm:pt>
    <dgm:pt modelId="{6A86B302-8DE9-42FF-931F-B29994A285AF}" type="sibTrans" cxnId="{D7E25A1A-A8C9-4341-A8F4-3EE4891984BE}">
      <dgm:prSet/>
      <dgm:spPr>
        <a:solidFill>
          <a:srgbClr val="7030A0"/>
        </a:solidFill>
      </dgm:spPr>
      <dgm:t>
        <a:bodyPr/>
        <a:lstStyle/>
        <a:p>
          <a:endParaRPr lang="en-US"/>
        </a:p>
      </dgm:t>
    </dgm:pt>
    <dgm:pt modelId="{D9346C99-4B29-4368-8118-95FBD8F8F795}">
      <dgm:prSet phldrT="[Text]"/>
      <dgm:spPr>
        <a:solidFill>
          <a:srgbClr val="7030A0">
            <a:alpha val="50000"/>
          </a:srgbClr>
        </a:solidFill>
      </dgm:spPr>
      <dgm:t>
        <a:bodyPr/>
        <a:lstStyle/>
        <a:p>
          <a:r>
            <a:rPr lang="en-PH" dirty="0" smtClean="0">
              <a:latin typeface="Roboto Condensed Bold" pitchFamily="2" charset="0"/>
              <a:ea typeface="Roboto Condensed Bold" pitchFamily="2" charset="0"/>
            </a:rPr>
            <a:t>Type, date and time, and location of the disaster</a:t>
          </a:r>
          <a:endParaRPr lang="en-US" dirty="0">
            <a:latin typeface="Roboto Condensed Bold" pitchFamily="2" charset="0"/>
            <a:ea typeface="Roboto Condensed Bold" pitchFamily="2" charset="0"/>
          </a:endParaRPr>
        </a:p>
      </dgm:t>
    </dgm:pt>
    <dgm:pt modelId="{B9ABD306-C181-4DC7-BE30-0AECCC0C293C}" type="parTrans" cxnId="{67381FC6-BB7D-458D-A32E-5B04D30AD8F3}">
      <dgm:prSet/>
      <dgm:spPr/>
      <dgm:t>
        <a:bodyPr/>
        <a:lstStyle/>
        <a:p>
          <a:endParaRPr lang="en-US"/>
        </a:p>
      </dgm:t>
    </dgm:pt>
    <dgm:pt modelId="{7FA51D73-EC8F-4457-8507-D76BCD97FD94}" type="sibTrans" cxnId="{67381FC6-BB7D-458D-A32E-5B04D30AD8F3}">
      <dgm:prSet/>
      <dgm:spPr/>
      <dgm:t>
        <a:bodyPr/>
        <a:lstStyle/>
        <a:p>
          <a:endParaRPr lang="en-US"/>
        </a:p>
      </dgm:t>
    </dgm:pt>
    <dgm:pt modelId="{82652C1A-F9AA-4710-B923-C0F7E74CE255}" type="pres">
      <dgm:prSet presAssocID="{E5A372C7-E5CA-424E-AB0F-2DF5F19B65A9}" presName="Name0" presStyleCnt="0">
        <dgm:presLayoutVars>
          <dgm:dir/>
          <dgm:resizeHandles val="exact"/>
        </dgm:presLayoutVars>
      </dgm:prSet>
      <dgm:spPr/>
    </dgm:pt>
    <dgm:pt modelId="{CEB6B55F-B14E-4822-9FBC-D9D305AFF8B4}" type="pres">
      <dgm:prSet presAssocID="{3058BC7F-9800-47A5-AE24-EE3C6CDE4176}" presName="node" presStyleLbl="node1" presStyleIdx="0" presStyleCnt="3">
        <dgm:presLayoutVars>
          <dgm:bulletEnabled val="1"/>
        </dgm:presLayoutVars>
      </dgm:prSet>
      <dgm:spPr/>
      <dgm:t>
        <a:bodyPr/>
        <a:lstStyle/>
        <a:p>
          <a:endParaRPr lang="en-US"/>
        </a:p>
      </dgm:t>
    </dgm:pt>
    <dgm:pt modelId="{049787E7-C7EF-4B37-B9E6-A70E3C803096}" type="pres">
      <dgm:prSet presAssocID="{D104EC75-A5FC-4940-9B39-D014215EEDDE}" presName="sibTrans" presStyleLbl="sibTrans2D1" presStyleIdx="0" presStyleCnt="2"/>
      <dgm:spPr/>
      <dgm:t>
        <a:bodyPr/>
        <a:lstStyle/>
        <a:p>
          <a:endParaRPr lang="en-PH"/>
        </a:p>
      </dgm:t>
    </dgm:pt>
    <dgm:pt modelId="{EED9EC08-4FB4-4D22-8E7F-7FEB6C60BDA8}" type="pres">
      <dgm:prSet presAssocID="{D104EC75-A5FC-4940-9B39-D014215EEDDE}" presName="connectorText" presStyleLbl="sibTrans2D1" presStyleIdx="0" presStyleCnt="2"/>
      <dgm:spPr/>
      <dgm:t>
        <a:bodyPr/>
        <a:lstStyle/>
        <a:p>
          <a:endParaRPr lang="en-PH"/>
        </a:p>
      </dgm:t>
    </dgm:pt>
    <dgm:pt modelId="{38BAC229-4699-4030-9C84-10AABE56E9BA}" type="pres">
      <dgm:prSet presAssocID="{29FA6A2F-ECA4-4795-8544-B0583128945A}" presName="node" presStyleLbl="node1" presStyleIdx="1" presStyleCnt="3">
        <dgm:presLayoutVars>
          <dgm:bulletEnabled val="1"/>
        </dgm:presLayoutVars>
      </dgm:prSet>
      <dgm:spPr/>
      <dgm:t>
        <a:bodyPr/>
        <a:lstStyle/>
        <a:p>
          <a:endParaRPr lang="en-PH"/>
        </a:p>
      </dgm:t>
    </dgm:pt>
    <dgm:pt modelId="{30A39069-3926-482C-B2FF-CF95312F9A43}" type="pres">
      <dgm:prSet presAssocID="{6A86B302-8DE9-42FF-931F-B29994A285AF}" presName="sibTrans" presStyleLbl="sibTrans2D1" presStyleIdx="1" presStyleCnt="2"/>
      <dgm:spPr/>
      <dgm:t>
        <a:bodyPr/>
        <a:lstStyle/>
        <a:p>
          <a:endParaRPr lang="en-PH"/>
        </a:p>
      </dgm:t>
    </dgm:pt>
    <dgm:pt modelId="{1052F8AB-C5EE-43F7-A5E2-4C4EC64AD20A}" type="pres">
      <dgm:prSet presAssocID="{6A86B302-8DE9-42FF-931F-B29994A285AF}" presName="connectorText" presStyleLbl="sibTrans2D1" presStyleIdx="1" presStyleCnt="2"/>
      <dgm:spPr/>
      <dgm:t>
        <a:bodyPr/>
        <a:lstStyle/>
        <a:p>
          <a:endParaRPr lang="en-PH"/>
        </a:p>
      </dgm:t>
    </dgm:pt>
    <dgm:pt modelId="{57800C1C-5883-4FFD-A63A-ABC3D6E5D252}" type="pres">
      <dgm:prSet presAssocID="{D9346C99-4B29-4368-8118-95FBD8F8F795}" presName="node" presStyleLbl="node1" presStyleIdx="2" presStyleCnt="3">
        <dgm:presLayoutVars>
          <dgm:bulletEnabled val="1"/>
        </dgm:presLayoutVars>
      </dgm:prSet>
      <dgm:spPr/>
      <dgm:t>
        <a:bodyPr/>
        <a:lstStyle/>
        <a:p>
          <a:endParaRPr lang="en-US"/>
        </a:p>
      </dgm:t>
    </dgm:pt>
  </dgm:ptLst>
  <dgm:cxnLst>
    <dgm:cxn modelId="{16BC4C02-0266-48D8-BC3D-E18AEA07F288}" type="presOf" srcId="{D104EC75-A5FC-4940-9B39-D014215EEDDE}" destId="{EED9EC08-4FB4-4D22-8E7F-7FEB6C60BDA8}" srcOrd="1" destOrd="0" presId="urn:microsoft.com/office/officeart/2005/8/layout/process1"/>
    <dgm:cxn modelId="{622577D5-7E0B-4976-A267-C3190BB8E61C}" type="presOf" srcId="{D9346C99-4B29-4368-8118-95FBD8F8F795}" destId="{57800C1C-5883-4FFD-A63A-ABC3D6E5D252}" srcOrd="0" destOrd="0" presId="urn:microsoft.com/office/officeart/2005/8/layout/process1"/>
    <dgm:cxn modelId="{D946C7C0-E283-4047-884C-E54BDA998729}" type="presOf" srcId="{3058BC7F-9800-47A5-AE24-EE3C6CDE4176}" destId="{CEB6B55F-B14E-4822-9FBC-D9D305AFF8B4}" srcOrd="0" destOrd="0" presId="urn:microsoft.com/office/officeart/2005/8/layout/process1"/>
    <dgm:cxn modelId="{46611F19-84E3-417F-9130-1190FC26696F}" type="presOf" srcId="{29FA6A2F-ECA4-4795-8544-B0583128945A}" destId="{38BAC229-4699-4030-9C84-10AABE56E9BA}" srcOrd="0" destOrd="0" presId="urn:microsoft.com/office/officeart/2005/8/layout/process1"/>
    <dgm:cxn modelId="{D7E25A1A-A8C9-4341-A8F4-3EE4891984BE}" srcId="{E5A372C7-E5CA-424E-AB0F-2DF5F19B65A9}" destId="{29FA6A2F-ECA4-4795-8544-B0583128945A}" srcOrd="1" destOrd="0" parTransId="{C371EB33-E856-4919-A4D0-9A14C127F94B}" sibTransId="{6A86B302-8DE9-42FF-931F-B29994A285AF}"/>
    <dgm:cxn modelId="{791CC20F-7C9B-457A-BAA2-95FB3EE0007A}" type="presOf" srcId="{6A86B302-8DE9-42FF-931F-B29994A285AF}" destId="{1052F8AB-C5EE-43F7-A5E2-4C4EC64AD20A}" srcOrd="1" destOrd="0" presId="urn:microsoft.com/office/officeart/2005/8/layout/process1"/>
    <dgm:cxn modelId="{67381FC6-BB7D-458D-A32E-5B04D30AD8F3}" srcId="{E5A372C7-E5CA-424E-AB0F-2DF5F19B65A9}" destId="{D9346C99-4B29-4368-8118-95FBD8F8F795}" srcOrd="2" destOrd="0" parTransId="{B9ABD306-C181-4DC7-BE30-0AECCC0C293C}" sibTransId="{7FA51D73-EC8F-4457-8507-D76BCD97FD94}"/>
    <dgm:cxn modelId="{CECD4A6E-8C52-4B65-BCB7-66CA5441A2DB}" type="presOf" srcId="{D104EC75-A5FC-4940-9B39-D014215EEDDE}" destId="{049787E7-C7EF-4B37-B9E6-A70E3C803096}" srcOrd="0" destOrd="0" presId="urn:microsoft.com/office/officeart/2005/8/layout/process1"/>
    <dgm:cxn modelId="{8158A565-3FAD-401F-977C-7F2BD0E4A7C3}" type="presOf" srcId="{E5A372C7-E5CA-424E-AB0F-2DF5F19B65A9}" destId="{82652C1A-F9AA-4710-B923-C0F7E74CE255}" srcOrd="0" destOrd="0" presId="urn:microsoft.com/office/officeart/2005/8/layout/process1"/>
    <dgm:cxn modelId="{BCFEE5A9-3682-49F6-B031-038F867194B1}" srcId="{E5A372C7-E5CA-424E-AB0F-2DF5F19B65A9}" destId="{3058BC7F-9800-47A5-AE24-EE3C6CDE4176}" srcOrd="0" destOrd="0" parTransId="{A9557C11-BE71-4CCF-A4F6-F9E19D9A9108}" sibTransId="{D104EC75-A5FC-4940-9B39-D014215EEDDE}"/>
    <dgm:cxn modelId="{4AA2D8DA-5A5A-4027-85C0-1FD734B4071B}" type="presOf" srcId="{6A86B302-8DE9-42FF-931F-B29994A285AF}" destId="{30A39069-3926-482C-B2FF-CF95312F9A43}" srcOrd="0" destOrd="0" presId="urn:microsoft.com/office/officeart/2005/8/layout/process1"/>
    <dgm:cxn modelId="{472FB2B1-F6F7-4F89-92F3-D8526307B330}" type="presParOf" srcId="{82652C1A-F9AA-4710-B923-C0F7E74CE255}" destId="{CEB6B55F-B14E-4822-9FBC-D9D305AFF8B4}" srcOrd="0" destOrd="0" presId="urn:microsoft.com/office/officeart/2005/8/layout/process1"/>
    <dgm:cxn modelId="{85299CF3-A7E5-4BCC-9E7A-AF38DF1FF4F0}" type="presParOf" srcId="{82652C1A-F9AA-4710-B923-C0F7E74CE255}" destId="{049787E7-C7EF-4B37-B9E6-A70E3C803096}" srcOrd="1" destOrd="0" presId="urn:microsoft.com/office/officeart/2005/8/layout/process1"/>
    <dgm:cxn modelId="{15296969-2CA3-4616-9F3A-E9C9C162E656}" type="presParOf" srcId="{049787E7-C7EF-4B37-B9E6-A70E3C803096}" destId="{EED9EC08-4FB4-4D22-8E7F-7FEB6C60BDA8}" srcOrd="0" destOrd="0" presId="urn:microsoft.com/office/officeart/2005/8/layout/process1"/>
    <dgm:cxn modelId="{E3603674-B0E9-47F7-AD87-52A7080EECC8}" type="presParOf" srcId="{82652C1A-F9AA-4710-B923-C0F7E74CE255}" destId="{38BAC229-4699-4030-9C84-10AABE56E9BA}" srcOrd="2" destOrd="0" presId="urn:microsoft.com/office/officeart/2005/8/layout/process1"/>
    <dgm:cxn modelId="{36EB8D1B-96BB-4FFB-B2B4-7038B49B62DD}" type="presParOf" srcId="{82652C1A-F9AA-4710-B923-C0F7E74CE255}" destId="{30A39069-3926-482C-B2FF-CF95312F9A43}" srcOrd="3" destOrd="0" presId="urn:microsoft.com/office/officeart/2005/8/layout/process1"/>
    <dgm:cxn modelId="{8D0E8993-A1D0-412F-853B-27D991ED8030}" type="presParOf" srcId="{30A39069-3926-482C-B2FF-CF95312F9A43}" destId="{1052F8AB-C5EE-43F7-A5E2-4C4EC64AD20A}" srcOrd="0" destOrd="0" presId="urn:microsoft.com/office/officeart/2005/8/layout/process1"/>
    <dgm:cxn modelId="{CC7C25C0-7798-4FC8-A462-A71AC7EFCA62}" type="presParOf" srcId="{82652C1A-F9AA-4710-B923-C0F7E74CE255}" destId="{57800C1C-5883-4FFD-A63A-ABC3D6E5D252}"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94761E5F-7317-4365-A6FB-C7378E2C2D4A}" type="doc">
      <dgm:prSet loTypeId="urn:microsoft.com/office/officeart/2008/layout/HorizontalMultiLevelHierarchy" loCatId="hierarchy" qsTypeId="urn:microsoft.com/office/officeart/2005/8/quickstyle/simple1" qsCatId="simple" csTypeId="urn:microsoft.com/office/officeart/2005/8/colors/accent1_2" csCatId="accent1" phldr="1"/>
      <dgm:spPr/>
      <dgm:t>
        <a:bodyPr/>
        <a:lstStyle/>
        <a:p>
          <a:endParaRPr lang="en-US"/>
        </a:p>
      </dgm:t>
    </dgm:pt>
    <dgm:pt modelId="{DF186E89-DEA1-4F76-B4B6-0E74F9ADDEC1}">
      <dgm:prSet phldrT="[Text]"/>
      <dgm:spPr>
        <a:solidFill>
          <a:srgbClr val="7030A0"/>
        </a:solidFill>
      </dgm:spPr>
      <dgm:t>
        <a:bodyPr/>
        <a:lstStyle/>
        <a:p>
          <a:pPr algn="ctr"/>
          <a:r>
            <a:rPr lang="en-PH" dirty="0" smtClean="0">
              <a:latin typeface="Roboto Condensed Bold" pitchFamily="2" charset="0"/>
              <a:ea typeface="Roboto Condensed Bold" pitchFamily="2" charset="0"/>
            </a:rPr>
            <a:t>Problem?</a:t>
          </a:r>
          <a:endParaRPr lang="en-US" dirty="0">
            <a:latin typeface="Roboto Condensed Bold" pitchFamily="2" charset="0"/>
            <a:ea typeface="Roboto Condensed Bold" pitchFamily="2" charset="0"/>
          </a:endParaRPr>
        </a:p>
      </dgm:t>
    </dgm:pt>
    <dgm:pt modelId="{785FBB0F-724B-44E2-9977-C5EA8A098293}" type="parTrans" cxnId="{05A4C2F1-9747-4BA8-8EC9-6F6C783B96E6}">
      <dgm:prSet/>
      <dgm:spPr/>
      <dgm:t>
        <a:bodyPr/>
        <a:lstStyle/>
        <a:p>
          <a:endParaRPr lang="en-US"/>
        </a:p>
      </dgm:t>
    </dgm:pt>
    <dgm:pt modelId="{38A95AB1-10AE-4FD1-A522-BE3B24C5700F}" type="sibTrans" cxnId="{05A4C2F1-9747-4BA8-8EC9-6F6C783B96E6}">
      <dgm:prSet/>
      <dgm:spPr/>
      <dgm:t>
        <a:bodyPr/>
        <a:lstStyle/>
        <a:p>
          <a:endParaRPr lang="en-US"/>
        </a:p>
      </dgm:t>
    </dgm:pt>
    <dgm:pt modelId="{A55D9F13-F244-4AC5-A217-86138CBC435E}">
      <dgm:prSet phldrT="[Text]"/>
      <dgm:spPr>
        <a:solidFill>
          <a:srgbClr val="7030A0"/>
        </a:solidFill>
      </dgm:spPr>
      <dgm:t>
        <a:bodyPr/>
        <a:lstStyle/>
        <a:p>
          <a:pPr algn="ctr"/>
          <a:r>
            <a:rPr lang="en-PH" dirty="0" smtClean="0">
              <a:latin typeface="Roboto Condensed Bold" pitchFamily="2" charset="0"/>
              <a:ea typeface="Roboto Condensed Bold" pitchFamily="2" charset="0"/>
            </a:rPr>
            <a:t>Filipino Extraction Module vs. English Extraction Module</a:t>
          </a:r>
          <a:endParaRPr lang="en-US" dirty="0">
            <a:latin typeface="Roboto Condensed Bold" pitchFamily="2" charset="0"/>
            <a:ea typeface="Roboto Condensed Bold" pitchFamily="2" charset="0"/>
          </a:endParaRPr>
        </a:p>
      </dgm:t>
    </dgm:pt>
    <dgm:pt modelId="{F28A7FA7-F976-43BB-A73E-413B34C717F3}" type="parTrans" cxnId="{D4931474-C9FD-499E-B04B-0C97FEC65599}">
      <dgm:prSet/>
      <dgm:spPr>
        <a:ln>
          <a:solidFill>
            <a:srgbClr val="7030A0"/>
          </a:solidFill>
        </a:ln>
      </dgm:spPr>
      <dgm:t>
        <a:bodyPr/>
        <a:lstStyle/>
        <a:p>
          <a:pPr algn="ctr"/>
          <a:endParaRPr lang="en-US"/>
        </a:p>
      </dgm:t>
    </dgm:pt>
    <dgm:pt modelId="{D1BE0187-6864-4F31-977D-8F7A34E43FF9}" type="sibTrans" cxnId="{D4931474-C9FD-499E-B04B-0C97FEC65599}">
      <dgm:prSet/>
      <dgm:spPr/>
      <dgm:t>
        <a:bodyPr/>
        <a:lstStyle/>
        <a:p>
          <a:endParaRPr lang="en-US"/>
        </a:p>
      </dgm:t>
    </dgm:pt>
    <dgm:pt modelId="{C6E25036-1F38-4C78-9016-49B858EC8F5B}">
      <dgm:prSet phldrT="[Text]"/>
      <dgm:spPr>
        <a:solidFill>
          <a:srgbClr val="7030A0"/>
        </a:solidFill>
      </dgm:spPr>
      <dgm:t>
        <a:bodyPr/>
        <a:lstStyle/>
        <a:p>
          <a:pPr algn="ctr"/>
          <a:r>
            <a:rPr lang="en-PH" dirty="0" smtClean="0">
              <a:latin typeface="Roboto Condensed Bold" pitchFamily="2" charset="0"/>
              <a:ea typeface="Roboto Condensed Bold" pitchFamily="2" charset="0"/>
            </a:rPr>
            <a:t>Filipino: Morphologically Rich Language</a:t>
          </a:r>
          <a:endParaRPr lang="en-US" dirty="0">
            <a:latin typeface="Roboto Condensed Bold" pitchFamily="2" charset="0"/>
            <a:ea typeface="Roboto Condensed Bold" pitchFamily="2" charset="0"/>
          </a:endParaRPr>
        </a:p>
      </dgm:t>
    </dgm:pt>
    <dgm:pt modelId="{08823430-1A77-4B41-AD3E-E196DBBE98B7}" type="parTrans" cxnId="{8E978EE6-8501-4CDD-AAA0-516D0A2CA05A}">
      <dgm:prSet/>
      <dgm:spPr>
        <a:ln>
          <a:solidFill>
            <a:srgbClr val="7030A0"/>
          </a:solidFill>
        </a:ln>
      </dgm:spPr>
      <dgm:t>
        <a:bodyPr/>
        <a:lstStyle/>
        <a:p>
          <a:pPr algn="ctr"/>
          <a:endParaRPr lang="en-US"/>
        </a:p>
      </dgm:t>
    </dgm:pt>
    <dgm:pt modelId="{E164334B-2B15-40EB-906A-410D282C276C}" type="sibTrans" cxnId="{8E978EE6-8501-4CDD-AAA0-516D0A2CA05A}">
      <dgm:prSet/>
      <dgm:spPr/>
      <dgm:t>
        <a:bodyPr/>
        <a:lstStyle/>
        <a:p>
          <a:endParaRPr lang="en-US"/>
        </a:p>
      </dgm:t>
    </dgm:pt>
    <dgm:pt modelId="{64BF48CE-1550-4616-85CD-C218B3D20724}">
      <dgm:prSet phldrT="[Text]"/>
      <dgm:spPr>
        <a:solidFill>
          <a:srgbClr val="7030A0"/>
        </a:solidFill>
      </dgm:spPr>
      <dgm:t>
        <a:bodyPr/>
        <a:lstStyle/>
        <a:p>
          <a:pPr algn="ctr"/>
          <a:r>
            <a:rPr lang="en-PH" dirty="0" smtClean="0">
              <a:latin typeface="Roboto Condensed Bold" pitchFamily="2" charset="0"/>
              <a:ea typeface="Roboto Condensed Bold" pitchFamily="2" charset="0"/>
            </a:rPr>
            <a:t>Variations in the Filipino Language</a:t>
          </a:r>
          <a:endParaRPr lang="en-US" dirty="0">
            <a:latin typeface="Roboto Condensed Bold" pitchFamily="2" charset="0"/>
            <a:ea typeface="Roboto Condensed Bold" pitchFamily="2" charset="0"/>
          </a:endParaRPr>
        </a:p>
      </dgm:t>
    </dgm:pt>
    <dgm:pt modelId="{64456E48-4FF6-4574-B3EF-4BCD6E632997}" type="parTrans" cxnId="{14983492-3481-42CB-8EFF-1541DFED1926}">
      <dgm:prSet/>
      <dgm:spPr>
        <a:solidFill>
          <a:srgbClr val="7030A0"/>
        </a:solidFill>
        <a:ln>
          <a:solidFill>
            <a:srgbClr val="7030A0"/>
          </a:solidFill>
        </a:ln>
      </dgm:spPr>
      <dgm:t>
        <a:bodyPr/>
        <a:lstStyle/>
        <a:p>
          <a:pPr algn="ctr"/>
          <a:endParaRPr lang="en-US"/>
        </a:p>
      </dgm:t>
    </dgm:pt>
    <dgm:pt modelId="{385655E4-AF5C-46E1-9CD3-5CA1F4848F16}" type="sibTrans" cxnId="{14983492-3481-42CB-8EFF-1541DFED1926}">
      <dgm:prSet/>
      <dgm:spPr/>
      <dgm:t>
        <a:bodyPr/>
        <a:lstStyle/>
        <a:p>
          <a:endParaRPr lang="en-US"/>
        </a:p>
      </dgm:t>
    </dgm:pt>
    <dgm:pt modelId="{F56F96AD-FE06-4B87-BF0A-6A6676E43281}" type="pres">
      <dgm:prSet presAssocID="{94761E5F-7317-4365-A6FB-C7378E2C2D4A}" presName="Name0" presStyleCnt="0">
        <dgm:presLayoutVars>
          <dgm:chPref val="1"/>
          <dgm:dir/>
          <dgm:animOne val="branch"/>
          <dgm:animLvl val="lvl"/>
          <dgm:resizeHandles val="exact"/>
        </dgm:presLayoutVars>
      </dgm:prSet>
      <dgm:spPr/>
      <dgm:t>
        <a:bodyPr/>
        <a:lstStyle/>
        <a:p>
          <a:endParaRPr lang="en-PH"/>
        </a:p>
      </dgm:t>
    </dgm:pt>
    <dgm:pt modelId="{7655981F-4A55-49DE-AAD5-411FB8D27600}" type="pres">
      <dgm:prSet presAssocID="{DF186E89-DEA1-4F76-B4B6-0E74F9ADDEC1}" presName="root1" presStyleCnt="0"/>
      <dgm:spPr/>
    </dgm:pt>
    <dgm:pt modelId="{BFBE15D7-519C-41B9-B6E3-D15D9D2E09D4}" type="pres">
      <dgm:prSet presAssocID="{DF186E89-DEA1-4F76-B4B6-0E74F9ADDEC1}" presName="LevelOneTextNode" presStyleLbl="node0" presStyleIdx="0" presStyleCnt="1" custAng="5400000" custScaleX="174264" custScaleY="87453" custLinFactNeighborX="-93366" custLinFactNeighborY="8045">
        <dgm:presLayoutVars>
          <dgm:chPref val="3"/>
        </dgm:presLayoutVars>
      </dgm:prSet>
      <dgm:spPr/>
      <dgm:t>
        <a:bodyPr/>
        <a:lstStyle/>
        <a:p>
          <a:endParaRPr lang="en-US"/>
        </a:p>
      </dgm:t>
    </dgm:pt>
    <dgm:pt modelId="{D8707B2F-9960-4CE8-8AFD-F32A5ED2BB91}" type="pres">
      <dgm:prSet presAssocID="{DF186E89-DEA1-4F76-B4B6-0E74F9ADDEC1}" presName="level2hierChild" presStyleCnt="0"/>
      <dgm:spPr/>
    </dgm:pt>
    <dgm:pt modelId="{6BFCC72D-6057-410F-ABF5-7743449D775D}" type="pres">
      <dgm:prSet presAssocID="{F28A7FA7-F976-43BB-A73E-413B34C717F3}" presName="conn2-1" presStyleLbl="parChTrans1D2" presStyleIdx="0" presStyleCnt="3"/>
      <dgm:spPr/>
      <dgm:t>
        <a:bodyPr/>
        <a:lstStyle/>
        <a:p>
          <a:endParaRPr lang="en-PH"/>
        </a:p>
      </dgm:t>
    </dgm:pt>
    <dgm:pt modelId="{09090135-0001-4B97-A0AF-D936A6A30BE5}" type="pres">
      <dgm:prSet presAssocID="{F28A7FA7-F976-43BB-A73E-413B34C717F3}" presName="connTx" presStyleLbl="parChTrans1D2" presStyleIdx="0" presStyleCnt="3"/>
      <dgm:spPr/>
      <dgm:t>
        <a:bodyPr/>
        <a:lstStyle/>
        <a:p>
          <a:endParaRPr lang="en-PH"/>
        </a:p>
      </dgm:t>
    </dgm:pt>
    <dgm:pt modelId="{0EE19157-0F79-41C6-A199-E9F57C3FC1A0}" type="pres">
      <dgm:prSet presAssocID="{A55D9F13-F244-4AC5-A217-86138CBC435E}" presName="root2" presStyleCnt="0"/>
      <dgm:spPr/>
    </dgm:pt>
    <dgm:pt modelId="{CAD99A4F-E30D-4F3E-A750-B0AE8AAD22D8}" type="pres">
      <dgm:prSet presAssocID="{A55D9F13-F244-4AC5-A217-86138CBC435E}" presName="LevelTwoTextNode" presStyleLbl="node2" presStyleIdx="0" presStyleCnt="3" custScaleX="114986" custLinFactNeighborX="61024" custLinFactNeighborY="42340">
        <dgm:presLayoutVars>
          <dgm:chPref val="3"/>
        </dgm:presLayoutVars>
      </dgm:prSet>
      <dgm:spPr/>
      <dgm:t>
        <a:bodyPr/>
        <a:lstStyle/>
        <a:p>
          <a:endParaRPr lang="en-PH"/>
        </a:p>
      </dgm:t>
    </dgm:pt>
    <dgm:pt modelId="{68DDD19E-CE77-4C86-873F-55732139DAB4}" type="pres">
      <dgm:prSet presAssocID="{A55D9F13-F244-4AC5-A217-86138CBC435E}" presName="level3hierChild" presStyleCnt="0"/>
      <dgm:spPr/>
    </dgm:pt>
    <dgm:pt modelId="{E080A4D8-96C4-47F9-80E1-A01E5F87D575}" type="pres">
      <dgm:prSet presAssocID="{08823430-1A77-4B41-AD3E-E196DBBE98B7}" presName="conn2-1" presStyleLbl="parChTrans1D2" presStyleIdx="1" presStyleCnt="3"/>
      <dgm:spPr/>
      <dgm:t>
        <a:bodyPr/>
        <a:lstStyle/>
        <a:p>
          <a:endParaRPr lang="en-PH"/>
        </a:p>
      </dgm:t>
    </dgm:pt>
    <dgm:pt modelId="{A5850DEA-9BF6-4E6B-826A-116102A587CD}" type="pres">
      <dgm:prSet presAssocID="{08823430-1A77-4B41-AD3E-E196DBBE98B7}" presName="connTx" presStyleLbl="parChTrans1D2" presStyleIdx="1" presStyleCnt="3"/>
      <dgm:spPr/>
      <dgm:t>
        <a:bodyPr/>
        <a:lstStyle/>
        <a:p>
          <a:endParaRPr lang="en-PH"/>
        </a:p>
      </dgm:t>
    </dgm:pt>
    <dgm:pt modelId="{211A72D6-4533-4AA2-AF48-94689F1BA125}" type="pres">
      <dgm:prSet presAssocID="{C6E25036-1F38-4C78-9016-49B858EC8F5B}" presName="root2" presStyleCnt="0"/>
      <dgm:spPr/>
    </dgm:pt>
    <dgm:pt modelId="{C4D95BC0-7E39-4A16-894A-9317C9D0271F}" type="pres">
      <dgm:prSet presAssocID="{C6E25036-1F38-4C78-9016-49B858EC8F5B}" presName="LevelTwoTextNode" presStyleLbl="node2" presStyleIdx="1" presStyleCnt="3" custScaleX="114986" custLinFactNeighborX="61024" custLinFactNeighborY="42340">
        <dgm:presLayoutVars>
          <dgm:chPref val="3"/>
        </dgm:presLayoutVars>
      </dgm:prSet>
      <dgm:spPr/>
      <dgm:t>
        <a:bodyPr/>
        <a:lstStyle/>
        <a:p>
          <a:endParaRPr lang="en-PH"/>
        </a:p>
      </dgm:t>
    </dgm:pt>
    <dgm:pt modelId="{D0CF3C8B-0B11-4752-A142-F892942EA00D}" type="pres">
      <dgm:prSet presAssocID="{C6E25036-1F38-4C78-9016-49B858EC8F5B}" presName="level3hierChild" presStyleCnt="0"/>
      <dgm:spPr/>
    </dgm:pt>
    <dgm:pt modelId="{95B5647D-CA94-4135-9CB1-3D12DBEAE5B0}" type="pres">
      <dgm:prSet presAssocID="{64456E48-4FF6-4574-B3EF-4BCD6E632997}" presName="conn2-1" presStyleLbl="parChTrans1D2" presStyleIdx="2" presStyleCnt="3"/>
      <dgm:spPr/>
      <dgm:t>
        <a:bodyPr/>
        <a:lstStyle/>
        <a:p>
          <a:endParaRPr lang="en-PH"/>
        </a:p>
      </dgm:t>
    </dgm:pt>
    <dgm:pt modelId="{269619CB-DD32-4331-B39F-DF9192E17710}" type="pres">
      <dgm:prSet presAssocID="{64456E48-4FF6-4574-B3EF-4BCD6E632997}" presName="connTx" presStyleLbl="parChTrans1D2" presStyleIdx="2" presStyleCnt="3"/>
      <dgm:spPr/>
      <dgm:t>
        <a:bodyPr/>
        <a:lstStyle/>
        <a:p>
          <a:endParaRPr lang="en-PH"/>
        </a:p>
      </dgm:t>
    </dgm:pt>
    <dgm:pt modelId="{EC111FCE-BF25-4FC4-9CD2-69DB545251FE}" type="pres">
      <dgm:prSet presAssocID="{64BF48CE-1550-4616-85CD-C218B3D20724}" presName="root2" presStyleCnt="0"/>
      <dgm:spPr/>
    </dgm:pt>
    <dgm:pt modelId="{561F38C6-8E96-414F-B3CB-31B94CFB1A58}" type="pres">
      <dgm:prSet presAssocID="{64BF48CE-1550-4616-85CD-C218B3D20724}" presName="LevelTwoTextNode" presStyleLbl="node2" presStyleIdx="2" presStyleCnt="3" custScaleX="114986" custLinFactNeighborX="61024" custLinFactNeighborY="42340">
        <dgm:presLayoutVars>
          <dgm:chPref val="3"/>
        </dgm:presLayoutVars>
      </dgm:prSet>
      <dgm:spPr/>
      <dgm:t>
        <a:bodyPr/>
        <a:lstStyle/>
        <a:p>
          <a:endParaRPr lang="en-PH"/>
        </a:p>
      </dgm:t>
    </dgm:pt>
    <dgm:pt modelId="{2DF21C6B-BFFB-4E0F-8D5F-473FF6C1EE08}" type="pres">
      <dgm:prSet presAssocID="{64BF48CE-1550-4616-85CD-C218B3D20724}" presName="level3hierChild" presStyleCnt="0"/>
      <dgm:spPr/>
    </dgm:pt>
  </dgm:ptLst>
  <dgm:cxnLst>
    <dgm:cxn modelId="{D4931474-C9FD-499E-B04B-0C97FEC65599}" srcId="{DF186E89-DEA1-4F76-B4B6-0E74F9ADDEC1}" destId="{A55D9F13-F244-4AC5-A217-86138CBC435E}" srcOrd="0" destOrd="0" parTransId="{F28A7FA7-F976-43BB-A73E-413B34C717F3}" sibTransId="{D1BE0187-6864-4F31-977D-8F7A34E43FF9}"/>
    <dgm:cxn modelId="{90A1AC7A-B3B6-4B19-BF82-AFD65BA45103}" type="presOf" srcId="{C6E25036-1F38-4C78-9016-49B858EC8F5B}" destId="{C4D95BC0-7E39-4A16-894A-9317C9D0271F}" srcOrd="0" destOrd="0" presId="urn:microsoft.com/office/officeart/2008/layout/HorizontalMultiLevelHierarchy"/>
    <dgm:cxn modelId="{FD0AFE86-2B3B-485E-8214-125C5841E5AE}" type="presOf" srcId="{F28A7FA7-F976-43BB-A73E-413B34C717F3}" destId="{6BFCC72D-6057-410F-ABF5-7743449D775D}" srcOrd="0" destOrd="0" presId="urn:microsoft.com/office/officeart/2008/layout/HorizontalMultiLevelHierarchy"/>
    <dgm:cxn modelId="{CBA1557F-5136-433B-97DA-2C585BB3E4AD}" type="presOf" srcId="{08823430-1A77-4B41-AD3E-E196DBBE98B7}" destId="{E080A4D8-96C4-47F9-80E1-A01E5F87D575}" srcOrd="0" destOrd="0" presId="urn:microsoft.com/office/officeart/2008/layout/HorizontalMultiLevelHierarchy"/>
    <dgm:cxn modelId="{307DF52D-4833-46BF-975E-D2EE02FF3673}" type="presOf" srcId="{94761E5F-7317-4365-A6FB-C7378E2C2D4A}" destId="{F56F96AD-FE06-4B87-BF0A-6A6676E43281}" srcOrd="0" destOrd="0" presId="urn:microsoft.com/office/officeart/2008/layout/HorizontalMultiLevelHierarchy"/>
    <dgm:cxn modelId="{8E978EE6-8501-4CDD-AAA0-516D0A2CA05A}" srcId="{DF186E89-DEA1-4F76-B4B6-0E74F9ADDEC1}" destId="{C6E25036-1F38-4C78-9016-49B858EC8F5B}" srcOrd="1" destOrd="0" parTransId="{08823430-1A77-4B41-AD3E-E196DBBE98B7}" sibTransId="{E164334B-2B15-40EB-906A-410D282C276C}"/>
    <dgm:cxn modelId="{81BF561B-BC31-4024-A082-863116A5E3A5}" type="presOf" srcId="{DF186E89-DEA1-4F76-B4B6-0E74F9ADDEC1}" destId="{BFBE15D7-519C-41B9-B6E3-D15D9D2E09D4}" srcOrd="0" destOrd="0" presId="urn:microsoft.com/office/officeart/2008/layout/HorizontalMultiLevelHierarchy"/>
    <dgm:cxn modelId="{14983492-3481-42CB-8EFF-1541DFED1926}" srcId="{DF186E89-DEA1-4F76-B4B6-0E74F9ADDEC1}" destId="{64BF48CE-1550-4616-85CD-C218B3D20724}" srcOrd="2" destOrd="0" parTransId="{64456E48-4FF6-4574-B3EF-4BCD6E632997}" sibTransId="{385655E4-AF5C-46E1-9CD3-5CA1F4848F16}"/>
    <dgm:cxn modelId="{30CBB9DC-1EF7-49BE-A0CB-3294306100B6}" type="presOf" srcId="{64BF48CE-1550-4616-85CD-C218B3D20724}" destId="{561F38C6-8E96-414F-B3CB-31B94CFB1A58}" srcOrd="0" destOrd="0" presId="urn:microsoft.com/office/officeart/2008/layout/HorizontalMultiLevelHierarchy"/>
    <dgm:cxn modelId="{3F86CDBB-76E8-4C3C-A6CF-F575D5C521DA}" type="presOf" srcId="{A55D9F13-F244-4AC5-A217-86138CBC435E}" destId="{CAD99A4F-E30D-4F3E-A750-B0AE8AAD22D8}" srcOrd="0" destOrd="0" presId="urn:microsoft.com/office/officeart/2008/layout/HorizontalMultiLevelHierarchy"/>
    <dgm:cxn modelId="{3408F6D7-5504-4AC6-8D9C-6529A9D4437C}" type="presOf" srcId="{F28A7FA7-F976-43BB-A73E-413B34C717F3}" destId="{09090135-0001-4B97-A0AF-D936A6A30BE5}" srcOrd="1" destOrd="0" presId="urn:microsoft.com/office/officeart/2008/layout/HorizontalMultiLevelHierarchy"/>
    <dgm:cxn modelId="{187C503C-D958-4873-B27F-B06A0D31E667}" type="presOf" srcId="{64456E48-4FF6-4574-B3EF-4BCD6E632997}" destId="{95B5647D-CA94-4135-9CB1-3D12DBEAE5B0}" srcOrd="0" destOrd="0" presId="urn:microsoft.com/office/officeart/2008/layout/HorizontalMultiLevelHierarchy"/>
    <dgm:cxn modelId="{0B95BE24-7F86-47E6-A108-F0A98C5DBB03}" type="presOf" srcId="{64456E48-4FF6-4574-B3EF-4BCD6E632997}" destId="{269619CB-DD32-4331-B39F-DF9192E17710}" srcOrd="1" destOrd="0" presId="urn:microsoft.com/office/officeart/2008/layout/HorizontalMultiLevelHierarchy"/>
    <dgm:cxn modelId="{BF63BA25-F190-4DEE-8386-62084C518710}" type="presOf" srcId="{08823430-1A77-4B41-AD3E-E196DBBE98B7}" destId="{A5850DEA-9BF6-4E6B-826A-116102A587CD}" srcOrd="1" destOrd="0" presId="urn:microsoft.com/office/officeart/2008/layout/HorizontalMultiLevelHierarchy"/>
    <dgm:cxn modelId="{05A4C2F1-9747-4BA8-8EC9-6F6C783B96E6}" srcId="{94761E5F-7317-4365-A6FB-C7378E2C2D4A}" destId="{DF186E89-DEA1-4F76-B4B6-0E74F9ADDEC1}" srcOrd="0" destOrd="0" parTransId="{785FBB0F-724B-44E2-9977-C5EA8A098293}" sibTransId="{38A95AB1-10AE-4FD1-A522-BE3B24C5700F}"/>
    <dgm:cxn modelId="{D04BE060-6AAD-466B-A1F5-41871BCEF1D3}" type="presParOf" srcId="{F56F96AD-FE06-4B87-BF0A-6A6676E43281}" destId="{7655981F-4A55-49DE-AAD5-411FB8D27600}" srcOrd="0" destOrd="0" presId="urn:microsoft.com/office/officeart/2008/layout/HorizontalMultiLevelHierarchy"/>
    <dgm:cxn modelId="{BDF8D483-5A8B-4801-A219-E4FAD1C1B6F2}" type="presParOf" srcId="{7655981F-4A55-49DE-AAD5-411FB8D27600}" destId="{BFBE15D7-519C-41B9-B6E3-D15D9D2E09D4}" srcOrd="0" destOrd="0" presId="urn:microsoft.com/office/officeart/2008/layout/HorizontalMultiLevelHierarchy"/>
    <dgm:cxn modelId="{30BACDF1-A1B8-4552-A930-8F14643279D7}" type="presParOf" srcId="{7655981F-4A55-49DE-AAD5-411FB8D27600}" destId="{D8707B2F-9960-4CE8-8AFD-F32A5ED2BB91}" srcOrd="1" destOrd="0" presId="urn:microsoft.com/office/officeart/2008/layout/HorizontalMultiLevelHierarchy"/>
    <dgm:cxn modelId="{97FC5CBF-E4A3-4EFC-B6B0-2418C0C7D188}" type="presParOf" srcId="{D8707B2F-9960-4CE8-8AFD-F32A5ED2BB91}" destId="{6BFCC72D-6057-410F-ABF5-7743449D775D}" srcOrd="0" destOrd="0" presId="urn:microsoft.com/office/officeart/2008/layout/HorizontalMultiLevelHierarchy"/>
    <dgm:cxn modelId="{D2B1FEBC-7AA3-49E8-8577-2BE5E43BEB4B}" type="presParOf" srcId="{6BFCC72D-6057-410F-ABF5-7743449D775D}" destId="{09090135-0001-4B97-A0AF-D936A6A30BE5}" srcOrd="0" destOrd="0" presId="urn:microsoft.com/office/officeart/2008/layout/HorizontalMultiLevelHierarchy"/>
    <dgm:cxn modelId="{91E1D485-BCB8-4F5D-B1DF-3126D53F612A}" type="presParOf" srcId="{D8707B2F-9960-4CE8-8AFD-F32A5ED2BB91}" destId="{0EE19157-0F79-41C6-A199-E9F57C3FC1A0}" srcOrd="1" destOrd="0" presId="urn:microsoft.com/office/officeart/2008/layout/HorizontalMultiLevelHierarchy"/>
    <dgm:cxn modelId="{0219FCE4-6365-41F1-9C42-D1612CD49F0C}" type="presParOf" srcId="{0EE19157-0F79-41C6-A199-E9F57C3FC1A0}" destId="{CAD99A4F-E30D-4F3E-A750-B0AE8AAD22D8}" srcOrd="0" destOrd="0" presId="urn:microsoft.com/office/officeart/2008/layout/HorizontalMultiLevelHierarchy"/>
    <dgm:cxn modelId="{21FD27DC-88A7-42B5-BBFC-22F44A96A3D7}" type="presParOf" srcId="{0EE19157-0F79-41C6-A199-E9F57C3FC1A0}" destId="{68DDD19E-CE77-4C86-873F-55732139DAB4}" srcOrd="1" destOrd="0" presId="urn:microsoft.com/office/officeart/2008/layout/HorizontalMultiLevelHierarchy"/>
    <dgm:cxn modelId="{E0BF5731-4DB4-4F8E-8A47-E063F9D3F6BE}" type="presParOf" srcId="{D8707B2F-9960-4CE8-8AFD-F32A5ED2BB91}" destId="{E080A4D8-96C4-47F9-80E1-A01E5F87D575}" srcOrd="2" destOrd="0" presId="urn:microsoft.com/office/officeart/2008/layout/HorizontalMultiLevelHierarchy"/>
    <dgm:cxn modelId="{FF25D58C-A048-4F81-B94A-331C75181BB2}" type="presParOf" srcId="{E080A4D8-96C4-47F9-80E1-A01E5F87D575}" destId="{A5850DEA-9BF6-4E6B-826A-116102A587CD}" srcOrd="0" destOrd="0" presId="urn:microsoft.com/office/officeart/2008/layout/HorizontalMultiLevelHierarchy"/>
    <dgm:cxn modelId="{BF23F52F-8545-49B7-A4AE-F9D9A39009BD}" type="presParOf" srcId="{D8707B2F-9960-4CE8-8AFD-F32A5ED2BB91}" destId="{211A72D6-4533-4AA2-AF48-94689F1BA125}" srcOrd="3" destOrd="0" presId="urn:microsoft.com/office/officeart/2008/layout/HorizontalMultiLevelHierarchy"/>
    <dgm:cxn modelId="{356BD0CE-3617-4084-BDDE-C2B9F4F67D4F}" type="presParOf" srcId="{211A72D6-4533-4AA2-AF48-94689F1BA125}" destId="{C4D95BC0-7E39-4A16-894A-9317C9D0271F}" srcOrd="0" destOrd="0" presId="urn:microsoft.com/office/officeart/2008/layout/HorizontalMultiLevelHierarchy"/>
    <dgm:cxn modelId="{42224748-951A-41A0-B3D2-9E1C03B75281}" type="presParOf" srcId="{211A72D6-4533-4AA2-AF48-94689F1BA125}" destId="{D0CF3C8B-0B11-4752-A142-F892942EA00D}" srcOrd="1" destOrd="0" presId="urn:microsoft.com/office/officeart/2008/layout/HorizontalMultiLevelHierarchy"/>
    <dgm:cxn modelId="{5C6E7FF9-841B-4DF6-9EE1-D1F2B13B96AF}" type="presParOf" srcId="{D8707B2F-9960-4CE8-8AFD-F32A5ED2BB91}" destId="{95B5647D-CA94-4135-9CB1-3D12DBEAE5B0}" srcOrd="4" destOrd="0" presId="urn:microsoft.com/office/officeart/2008/layout/HorizontalMultiLevelHierarchy"/>
    <dgm:cxn modelId="{B218D09C-D230-498D-8EFC-C1A9FEB869F1}" type="presParOf" srcId="{95B5647D-CA94-4135-9CB1-3D12DBEAE5B0}" destId="{269619CB-DD32-4331-B39F-DF9192E17710}" srcOrd="0" destOrd="0" presId="urn:microsoft.com/office/officeart/2008/layout/HorizontalMultiLevelHierarchy"/>
    <dgm:cxn modelId="{E59943CD-049C-4FD8-9862-07C2AA8401E7}" type="presParOf" srcId="{D8707B2F-9960-4CE8-8AFD-F32A5ED2BB91}" destId="{EC111FCE-BF25-4FC4-9CD2-69DB545251FE}" srcOrd="5" destOrd="0" presId="urn:microsoft.com/office/officeart/2008/layout/HorizontalMultiLevelHierarchy"/>
    <dgm:cxn modelId="{49E76672-2676-4ADF-9F75-CB1650BF51E0}" type="presParOf" srcId="{EC111FCE-BF25-4FC4-9CD2-69DB545251FE}" destId="{561F38C6-8E96-414F-B3CB-31B94CFB1A58}" srcOrd="0" destOrd="0" presId="urn:microsoft.com/office/officeart/2008/layout/HorizontalMultiLevelHierarchy"/>
    <dgm:cxn modelId="{05103CB9-24B4-4749-A768-CD563E1BC1DD}" type="presParOf" srcId="{EC111FCE-BF25-4FC4-9CD2-69DB545251FE}" destId="{2DF21C6B-BFFB-4E0F-8D5F-473FF6C1EE08}" srcOrd="1" destOrd="0" presId="urn:microsoft.com/office/officeart/2008/layout/HorizontalMultiLevelHierarchy"/>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B6B55F-B14E-4822-9FBC-D9D305AFF8B4}">
      <dsp:nvSpPr>
        <dsp:cNvPr id="0" name=""/>
        <dsp:cNvSpPr/>
      </dsp:nvSpPr>
      <dsp:spPr>
        <a:xfrm>
          <a:off x="6162" y="280152"/>
          <a:ext cx="1841816" cy="1105090"/>
        </a:xfrm>
        <a:prstGeom prst="roundRect">
          <a:avLst>
            <a:gd name="adj" fmla="val 10000"/>
          </a:avLst>
        </a:prstGeom>
        <a:solidFill>
          <a:srgbClr val="7030A0">
            <a:alpha val="90000"/>
          </a:srgb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PH" sz="2500" kern="1200" dirty="0" smtClean="0">
              <a:latin typeface="Roboto Condensed Bold" pitchFamily="2" charset="0"/>
              <a:ea typeface="Roboto Condensed Bold" pitchFamily="2" charset="0"/>
            </a:rPr>
            <a:t>Social Media Data</a:t>
          </a:r>
          <a:endParaRPr lang="en-US" sz="2500" kern="1200" dirty="0">
            <a:latin typeface="Roboto Condensed Bold" pitchFamily="2" charset="0"/>
            <a:ea typeface="Roboto Condensed Bold" pitchFamily="2" charset="0"/>
          </a:endParaRPr>
        </a:p>
      </dsp:txBody>
      <dsp:txXfrm>
        <a:off x="38529" y="312519"/>
        <a:ext cx="1777082" cy="1040356"/>
      </dsp:txXfrm>
    </dsp:sp>
    <dsp:sp modelId="{049787E7-C7EF-4B37-B9E6-A70E3C803096}">
      <dsp:nvSpPr>
        <dsp:cNvPr id="0" name=""/>
        <dsp:cNvSpPr/>
      </dsp:nvSpPr>
      <dsp:spPr>
        <a:xfrm>
          <a:off x="2032160" y="604312"/>
          <a:ext cx="390465" cy="456770"/>
        </a:xfrm>
        <a:prstGeom prst="rightArrow">
          <a:avLst>
            <a:gd name="adj1" fmla="val 60000"/>
            <a:gd name="adj2" fmla="val 50000"/>
          </a:avLst>
        </a:prstGeom>
        <a:solidFill>
          <a:srgbClr val="7030A0"/>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a:off x="2032160" y="695666"/>
        <a:ext cx="273326" cy="274062"/>
      </dsp:txXfrm>
    </dsp:sp>
    <dsp:sp modelId="{38BAC229-4699-4030-9C84-10AABE56E9BA}">
      <dsp:nvSpPr>
        <dsp:cNvPr id="0" name=""/>
        <dsp:cNvSpPr/>
      </dsp:nvSpPr>
      <dsp:spPr>
        <a:xfrm>
          <a:off x="2584705" y="280152"/>
          <a:ext cx="1841816" cy="1105090"/>
        </a:xfrm>
        <a:prstGeom prst="roundRect">
          <a:avLst>
            <a:gd name="adj" fmla="val 10000"/>
          </a:avLst>
        </a:prstGeom>
        <a:solidFill>
          <a:srgbClr val="7030A0">
            <a:alpha val="70000"/>
          </a:srgb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PH" sz="1800" kern="1200" dirty="0" smtClean="0">
              <a:latin typeface="Roboto Condensed Bold" pitchFamily="2" charset="0"/>
              <a:ea typeface="Roboto Condensed Bold" pitchFamily="2" charset="0"/>
            </a:rPr>
            <a:t>Information Extraction Module</a:t>
          </a:r>
          <a:endParaRPr lang="en-US" sz="1800" kern="1200" dirty="0">
            <a:latin typeface="Roboto Condensed Bold" pitchFamily="2" charset="0"/>
            <a:ea typeface="Roboto Condensed Bold" pitchFamily="2" charset="0"/>
          </a:endParaRPr>
        </a:p>
      </dsp:txBody>
      <dsp:txXfrm>
        <a:off x="2617072" y="312519"/>
        <a:ext cx="1777082" cy="1040356"/>
      </dsp:txXfrm>
    </dsp:sp>
    <dsp:sp modelId="{30A39069-3926-482C-B2FF-CF95312F9A43}">
      <dsp:nvSpPr>
        <dsp:cNvPr id="0" name=""/>
        <dsp:cNvSpPr/>
      </dsp:nvSpPr>
      <dsp:spPr>
        <a:xfrm>
          <a:off x="4610704" y="604312"/>
          <a:ext cx="390465" cy="456770"/>
        </a:xfrm>
        <a:prstGeom prst="rightArrow">
          <a:avLst>
            <a:gd name="adj1" fmla="val 60000"/>
            <a:gd name="adj2" fmla="val 50000"/>
          </a:avLst>
        </a:prstGeom>
        <a:solidFill>
          <a:srgbClr val="7030A0"/>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a:off x="4610704" y="695666"/>
        <a:ext cx="273326" cy="274062"/>
      </dsp:txXfrm>
    </dsp:sp>
    <dsp:sp modelId="{57800C1C-5883-4FFD-A63A-ABC3D6E5D252}">
      <dsp:nvSpPr>
        <dsp:cNvPr id="0" name=""/>
        <dsp:cNvSpPr/>
      </dsp:nvSpPr>
      <dsp:spPr>
        <a:xfrm>
          <a:off x="5163249" y="280152"/>
          <a:ext cx="1841816" cy="1105090"/>
        </a:xfrm>
        <a:prstGeom prst="roundRect">
          <a:avLst>
            <a:gd name="adj" fmla="val 10000"/>
          </a:avLst>
        </a:prstGeom>
        <a:solidFill>
          <a:srgbClr val="7030A0">
            <a:alpha val="50000"/>
          </a:srgb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PH" sz="1800" kern="1200" dirty="0" smtClean="0">
              <a:latin typeface="Roboto Condensed Bold" pitchFamily="2" charset="0"/>
              <a:ea typeface="Roboto Condensed Bold" pitchFamily="2" charset="0"/>
            </a:rPr>
            <a:t>Type, date and time, and location of the disaster</a:t>
          </a:r>
          <a:endParaRPr lang="en-US" sz="1800" kern="1200" dirty="0">
            <a:latin typeface="Roboto Condensed Bold" pitchFamily="2" charset="0"/>
            <a:ea typeface="Roboto Condensed Bold" pitchFamily="2" charset="0"/>
          </a:endParaRPr>
        </a:p>
      </dsp:txBody>
      <dsp:txXfrm>
        <a:off x="5195616" y="312519"/>
        <a:ext cx="1777082" cy="104035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B5647D-CA94-4135-9CB1-3D12DBEAE5B0}">
      <dsp:nvSpPr>
        <dsp:cNvPr id="0" name=""/>
        <dsp:cNvSpPr/>
      </dsp:nvSpPr>
      <dsp:spPr>
        <a:xfrm>
          <a:off x="2167819" y="1814212"/>
          <a:ext cx="2132662" cy="742300"/>
        </a:xfrm>
        <a:custGeom>
          <a:avLst/>
          <a:gdLst/>
          <a:ahLst/>
          <a:cxnLst/>
          <a:rect l="0" t="0" r="0" b="0"/>
          <a:pathLst>
            <a:path>
              <a:moveTo>
                <a:pt x="0" y="0"/>
              </a:moveTo>
              <a:lnTo>
                <a:pt x="1066331" y="0"/>
              </a:lnTo>
              <a:lnTo>
                <a:pt x="1066331" y="742300"/>
              </a:lnTo>
              <a:lnTo>
                <a:pt x="2132662" y="742300"/>
              </a:lnTo>
            </a:path>
          </a:pathLst>
        </a:custGeom>
        <a:noFill/>
        <a:ln w="25400" cap="flat" cmpd="sng" algn="ctr">
          <a:solidFill>
            <a:srgbClr val="7030A0"/>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55600">
            <a:lnSpc>
              <a:spcPct val="90000"/>
            </a:lnSpc>
            <a:spcBef>
              <a:spcPct val="0"/>
            </a:spcBef>
            <a:spcAft>
              <a:spcPct val="35000"/>
            </a:spcAft>
          </a:pPr>
          <a:endParaRPr lang="en-US" sz="800" kern="1200"/>
        </a:p>
      </dsp:txBody>
      <dsp:txXfrm>
        <a:off x="3177696" y="2128908"/>
        <a:ext cx="112907" cy="112907"/>
      </dsp:txXfrm>
    </dsp:sp>
    <dsp:sp modelId="{E080A4D8-96C4-47F9-80E1-A01E5F87D575}">
      <dsp:nvSpPr>
        <dsp:cNvPr id="0" name=""/>
        <dsp:cNvSpPr/>
      </dsp:nvSpPr>
      <dsp:spPr>
        <a:xfrm>
          <a:off x="2167819" y="1768479"/>
          <a:ext cx="2132662" cy="91440"/>
        </a:xfrm>
        <a:custGeom>
          <a:avLst/>
          <a:gdLst/>
          <a:ahLst/>
          <a:cxnLst/>
          <a:rect l="0" t="0" r="0" b="0"/>
          <a:pathLst>
            <a:path>
              <a:moveTo>
                <a:pt x="0" y="45732"/>
              </a:moveTo>
              <a:lnTo>
                <a:pt x="1066331" y="45732"/>
              </a:lnTo>
              <a:lnTo>
                <a:pt x="1066331" y="45720"/>
              </a:lnTo>
              <a:lnTo>
                <a:pt x="2132662" y="45720"/>
              </a:lnTo>
            </a:path>
          </a:pathLst>
        </a:custGeom>
        <a:noFill/>
        <a:ln w="25400" cap="flat" cmpd="sng" algn="ctr">
          <a:solidFill>
            <a:srgbClr val="7030A0"/>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11150">
            <a:lnSpc>
              <a:spcPct val="90000"/>
            </a:lnSpc>
            <a:spcBef>
              <a:spcPct val="0"/>
            </a:spcBef>
            <a:spcAft>
              <a:spcPct val="35000"/>
            </a:spcAft>
          </a:pPr>
          <a:endParaRPr lang="en-US" sz="700" kern="1200"/>
        </a:p>
      </dsp:txBody>
      <dsp:txXfrm>
        <a:off x="3180833" y="1760883"/>
        <a:ext cx="106633" cy="106633"/>
      </dsp:txXfrm>
    </dsp:sp>
    <dsp:sp modelId="{6BFCC72D-6057-410F-ABF5-7743449D775D}">
      <dsp:nvSpPr>
        <dsp:cNvPr id="0" name=""/>
        <dsp:cNvSpPr/>
      </dsp:nvSpPr>
      <dsp:spPr>
        <a:xfrm>
          <a:off x="2167819" y="1071886"/>
          <a:ext cx="2132662" cy="742325"/>
        </a:xfrm>
        <a:custGeom>
          <a:avLst/>
          <a:gdLst/>
          <a:ahLst/>
          <a:cxnLst/>
          <a:rect l="0" t="0" r="0" b="0"/>
          <a:pathLst>
            <a:path>
              <a:moveTo>
                <a:pt x="0" y="742325"/>
              </a:moveTo>
              <a:lnTo>
                <a:pt x="1066331" y="742325"/>
              </a:lnTo>
              <a:lnTo>
                <a:pt x="1066331" y="0"/>
              </a:lnTo>
              <a:lnTo>
                <a:pt x="2132662" y="0"/>
              </a:lnTo>
            </a:path>
          </a:pathLst>
        </a:custGeom>
        <a:noFill/>
        <a:ln w="25400" cap="flat" cmpd="sng" algn="ctr">
          <a:solidFill>
            <a:srgbClr val="7030A0"/>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55600">
            <a:lnSpc>
              <a:spcPct val="90000"/>
            </a:lnSpc>
            <a:spcBef>
              <a:spcPct val="0"/>
            </a:spcBef>
            <a:spcAft>
              <a:spcPct val="35000"/>
            </a:spcAft>
          </a:pPr>
          <a:endParaRPr lang="en-US" sz="800" kern="1200"/>
        </a:p>
      </dsp:txBody>
      <dsp:txXfrm>
        <a:off x="3177696" y="1386595"/>
        <a:ext cx="112908" cy="112908"/>
      </dsp:txXfrm>
    </dsp:sp>
    <dsp:sp modelId="{BFBE15D7-519C-41B9-B6E3-D15D9D2E09D4}">
      <dsp:nvSpPr>
        <dsp:cNvPr id="0" name=""/>
        <dsp:cNvSpPr/>
      </dsp:nvSpPr>
      <dsp:spPr>
        <a:xfrm>
          <a:off x="283701" y="1296778"/>
          <a:ext cx="2733367" cy="1034866"/>
        </a:xfrm>
        <a:prstGeom prst="rect">
          <a:avLst/>
        </a:prstGeom>
        <a:solidFill>
          <a:srgbClr val="7030A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925" tIns="34925" rIns="34925" bIns="34925" numCol="1" spcCol="1270" anchor="ctr" anchorCtr="0">
          <a:noAutofit/>
        </a:bodyPr>
        <a:lstStyle/>
        <a:p>
          <a:pPr lvl="0" algn="ctr" defTabSz="2444750">
            <a:lnSpc>
              <a:spcPct val="90000"/>
            </a:lnSpc>
            <a:spcBef>
              <a:spcPct val="0"/>
            </a:spcBef>
            <a:spcAft>
              <a:spcPct val="35000"/>
            </a:spcAft>
          </a:pPr>
          <a:r>
            <a:rPr lang="en-PH" sz="5500" kern="1200" dirty="0" smtClean="0">
              <a:latin typeface="Roboto Condensed Bold" pitchFamily="2" charset="0"/>
              <a:ea typeface="Roboto Condensed Bold" pitchFamily="2" charset="0"/>
            </a:rPr>
            <a:t>Problem?</a:t>
          </a:r>
          <a:endParaRPr lang="en-US" sz="5500" kern="1200" dirty="0">
            <a:latin typeface="Roboto Condensed Bold" pitchFamily="2" charset="0"/>
            <a:ea typeface="Roboto Condensed Bold" pitchFamily="2" charset="0"/>
          </a:endParaRPr>
        </a:p>
      </dsp:txBody>
      <dsp:txXfrm>
        <a:off x="283701" y="1296778"/>
        <a:ext cx="2733367" cy="1034866"/>
      </dsp:txXfrm>
    </dsp:sp>
    <dsp:sp modelId="{CAD99A4F-E30D-4F3E-A750-B0AE8AAD22D8}">
      <dsp:nvSpPr>
        <dsp:cNvPr id="0" name=""/>
        <dsp:cNvSpPr/>
      </dsp:nvSpPr>
      <dsp:spPr>
        <a:xfrm>
          <a:off x="4300481" y="774961"/>
          <a:ext cx="2239729" cy="593850"/>
        </a:xfrm>
        <a:prstGeom prst="rect">
          <a:avLst/>
        </a:prstGeom>
        <a:solidFill>
          <a:srgbClr val="7030A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PH" sz="1400" kern="1200" dirty="0" smtClean="0">
              <a:latin typeface="Roboto Condensed Bold" pitchFamily="2" charset="0"/>
              <a:ea typeface="Roboto Condensed Bold" pitchFamily="2" charset="0"/>
            </a:rPr>
            <a:t>Filipino Extraction Module vs. English Extraction Module</a:t>
          </a:r>
          <a:endParaRPr lang="en-US" sz="1400" kern="1200" dirty="0">
            <a:latin typeface="Roboto Condensed Bold" pitchFamily="2" charset="0"/>
            <a:ea typeface="Roboto Condensed Bold" pitchFamily="2" charset="0"/>
          </a:endParaRPr>
        </a:p>
      </dsp:txBody>
      <dsp:txXfrm>
        <a:off x="4300481" y="774961"/>
        <a:ext cx="2239729" cy="593850"/>
      </dsp:txXfrm>
    </dsp:sp>
    <dsp:sp modelId="{C4D95BC0-7E39-4A16-894A-9317C9D0271F}">
      <dsp:nvSpPr>
        <dsp:cNvPr id="0" name=""/>
        <dsp:cNvSpPr/>
      </dsp:nvSpPr>
      <dsp:spPr>
        <a:xfrm>
          <a:off x="4300481" y="1517274"/>
          <a:ext cx="2239729" cy="593850"/>
        </a:xfrm>
        <a:prstGeom prst="rect">
          <a:avLst/>
        </a:prstGeom>
        <a:solidFill>
          <a:srgbClr val="7030A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PH" sz="1400" kern="1200" dirty="0" smtClean="0">
              <a:latin typeface="Roboto Condensed Bold" pitchFamily="2" charset="0"/>
              <a:ea typeface="Roboto Condensed Bold" pitchFamily="2" charset="0"/>
            </a:rPr>
            <a:t>Filipino: Morphologically Rich Language</a:t>
          </a:r>
          <a:endParaRPr lang="en-US" sz="1400" kern="1200" dirty="0">
            <a:latin typeface="Roboto Condensed Bold" pitchFamily="2" charset="0"/>
            <a:ea typeface="Roboto Condensed Bold" pitchFamily="2" charset="0"/>
          </a:endParaRPr>
        </a:p>
      </dsp:txBody>
      <dsp:txXfrm>
        <a:off x="4300481" y="1517274"/>
        <a:ext cx="2239729" cy="593850"/>
      </dsp:txXfrm>
    </dsp:sp>
    <dsp:sp modelId="{561F38C6-8E96-414F-B3CB-31B94CFB1A58}">
      <dsp:nvSpPr>
        <dsp:cNvPr id="0" name=""/>
        <dsp:cNvSpPr/>
      </dsp:nvSpPr>
      <dsp:spPr>
        <a:xfrm>
          <a:off x="4300481" y="2259587"/>
          <a:ext cx="2239729" cy="593850"/>
        </a:xfrm>
        <a:prstGeom prst="rect">
          <a:avLst/>
        </a:prstGeom>
        <a:solidFill>
          <a:srgbClr val="7030A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PH" sz="1400" kern="1200" dirty="0" smtClean="0">
              <a:latin typeface="Roboto Condensed Bold" pitchFamily="2" charset="0"/>
              <a:ea typeface="Roboto Condensed Bold" pitchFamily="2" charset="0"/>
            </a:rPr>
            <a:t>Variations in the Filipino Language</a:t>
          </a:r>
          <a:endParaRPr lang="en-US" sz="1400" kern="1200" dirty="0">
            <a:latin typeface="Roboto Condensed Bold" pitchFamily="2" charset="0"/>
            <a:ea typeface="Roboto Condensed Bold" pitchFamily="2" charset="0"/>
          </a:endParaRPr>
        </a:p>
      </dsp:txBody>
      <dsp:txXfrm>
        <a:off x="4300481" y="2259587"/>
        <a:ext cx="2239729" cy="593850"/>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2D37FA-7796-4491-95D6-86CF06F84AA5}" type="datetimeFigureOut">
              <a:rPr lang="en-US" smtClean="0"/>
              <a:t>8/11/2014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DE41BD9-59EB-48D1-AADA-0292FCA82171}" type="slidenum">
              <a:rPr lang="en-US" smtClean="0"/>
              <a:t>‹#›</a:t>
            </a:fld>
            <a:endParaRPr lang="en-US"/>
          </a:p>
        </p:txBody>
      </p:sp>
    </p:spTree>
    <p:extLst>
      <p:ext uri="{BB962C8B-B14F-4D97-AF65-F5344CB8AC3E}">
        <p14:creationId xmlns:p14="http://schemas.microsoft.com/office/powerpoint/2010/main" val="7334721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E41BD9-59EB-48D1-AADA-0292FCA82171}" type="slidenum">
              <a:rPr lang="en-US" smtClean="0"/>
              <a:t>2</a:t>
            </a:fld>
            <a:endParaRPr lang="en-US"/>
          </a:p>
        </p:txBody>
      </p:sp>
    </p:spTree>
    <p:extLst>
      <p:ext uri="{BB962C8B-B14F-4D97-AF65-F5344CB8AC3E}">
        <p14:creationId xmlns:p14="http://schemas.microsoft.com/office/powerpoint/2010/main" val="29705986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E41BD9-59EB-48D1-AADA-0292FCA82171}" type="slidenum">
              <a:rPr lang="en-US" smtClean="0"/>
              <a:t>11</a:t>
            </a:fld>
            <a:endParaRPr lang="en-US"/>
          </a:p>
        </p:txBody>
      </p:sp>
    </p:spTree>
    <p:extLst>
      <p:ext uri="{BB962C8B-B14F-4D97-AF65-F5344CB8AC3E}">
        <p14:creationId xmlns:p14="http://schemas.microsoft.com/office/powerpoint/2010/main" val="29705986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Kyle</a:t>
            </a:r>
            <a:endParaRPr lang="en-US" dirty="0"/>
          </a:p>
        </p:txBody>
      </p:sp>
      <p:sp>
        <p:nvSpPr>
          <p:cNvPr id="4" name="Slide Number Placeholder 3"/>
          <p:cNvSpPr>
            <a:spLocks noGrp="1"/>
          </p:cNvSpPr>
          <p:nvPr>
            <p:ph type="sldNum" sz="quarter" idx="10"/>
          </p:nvPr>
        </p:nvSpPr>
        <p:spPr/>
        <p:txBody>
          <a:bodyPr/>
          <a:lstStyle/>
          <a:p>
            <a:fld id="{DDE41BD9-59EB-48D1-AADA-0292FCA82171}" type="slidenum">
              <a:rPr lang="en-US" smtClean="0"/>
              <a:t>12</a:t>
            </a:fld>
            <a:endParaRPr lang="en-US"/>
          </a:p>
        </p:txBody>
      </p:sp>
    </p:spTree>
    <p:extLst>
      <p:ext uri="{BB962C8B-B14F-4D97-AF65-F5344CB8AC3E}">
        <p14:creationId xmlns:p14="http://schemas.microsoft.com/office/powerpoint/2010/main" val="29705986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Tin</a:t>
            </a:r>
            <a:endParaRPr lang="en-US" dirty="0"/>
          </a:p>
        </p:txBody>
      </p:sp>
      <p:sp>
        <p:nvSpPr>
          <p:cNvPr id="4" name="Slide Number Placeholder 3"/>
          <p:cNvSpPr>
            <a:spLocks noGrp="1"/>
          </p:cNvSpPr>
          <p:nvPr>
            <p:ph type="sldNum" sz="quarter" idx="10"/>
          </p:nvPr>
        </p:nvSpPr>
        <p:spPr/>
        <p:txBody>
          <a:bodyPr/>
          <a:lstStyle/>
          <a:p>
            <a:fld id="{DDE41BD9-59EB-48D1-AADA-0292FCA82171}" type="slidenum">
              <a:rPr lang="en-US" smtClean="0"/>
              <a:t>13</a:t>
            </a:fld>
            <a:endParaRPr lang="en-US"/>
          </a:p>
        </p:txBody>
      </p:sp>
    </p:spTree>
    <p:extLst>
      <p:ext uri="{BB962C8B-B14F-4D97-AF65-F5344CB8AC3E}">
        <p14:creationId xmlns:p14="http://schemas.microsoft.com/office/powerpoint/2010/main" val="29705986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Vilson</a:t>
            </a:r>
            <a:endParaRPr lang="en-US" dirty="0"/>
          </a:p>
        </p:txBody>
      </p:sp>
      <p:sp>
        <p:nvSpPr>
          <p:cNvPr id="4" name="Slide Number Placeholder 3"/>
          <p:cNvSpPr>
            <a:spLocks noGrp="1"/>
          </p:cNvSpPr>
          <p:nvPr>
            <p:ph type="sldNum" sz="quarter" idx="10"/>
          </p:nvPr>
        </p:nvSpPr>
        <p:spPr/>
        <p:txBody>
          <a:bodyPr/>
          <a:lstStyle/>
          <a:p>
            <a:fld id="{DDE41BD9-59EB-48D1-AADA-0292FCA82171}" type="slidenum">
              <a:rPr lang="en-US" smtClean="0"/>
              <a:t>14</a:t>
            </a:fld>
            <a:endParaRPr lang="en-US"/>
          </a:p>
        </p:txBody>
      </p:sp>
    </p:spTree>
    <p:extLst>
      <p:ext uri="{BB962C8B-B14F-4D97-AF65-F5344CB8AC3E}">
        <p14:creationId xmlns:p14="http://schemas.microsoft.com/office/powerpoint/2010/main" val="29705986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Vilson</a:t>
            </a:r>
            <a:endParaRPr lang="en-US" dirty="0"/>
          </a:p>
        </p:txBody>
      </p:sp>
      <p:sp>
        <p:nvSpPr>
          <p:cNvPr id="4" name="Slide Number Placeholder 3"/>
          <p:cNvSpPr>
            <a:spLocks noGrp="1"/>
          </p:cNvSpPr>
          <p:nvPr>
            <p:ph type="sldNum" sz="quarter" idx="10"/>
          </p:nvPr>
        </p:nvSpPr>
        <p:spPr/>
        <p:txBody>
          <a:bodyPr/>
          <a:lstStyle/>
          <a:p>
            <a:fld id="{DDE41BD9-59EB-48D1-AADA-0292FCA82171}" type="slidenum">
              <a:rPr lang="en-US" smtClean="0"/>
              <a:t>15</a:t>
            </a:fld>
            <a:endParaRPr lang="en-US"/>
          </a:p>
        </p:txBody>
      </p:sp>
    </p:spTree>
    <p:extLst>
      <p:ext uri="{BB962C8B-B14F-4D97-AF65-F5344CB8AC3E}">
        <p14:creationId xmlns:p14="http://schemas.microsoft.com/office/powerpoint/2010/main" val="29705986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Kyle</a:t>
            </a:r>
            <a:endParaRPr lang="en-US" dirty="0"/>
          </a:p>
        </p:txBody>
      </p:sp>
      <p:sp>
        <p:nvSpPr>
          <p:cNvPr id="4" name="Slide Number Placeholder 3"/>
          <p:cNvSpPr>
            <a:spLocks noGrp="1"/>
          </p:cNvSpPr>
          <p:nvPr>
            <p:ph type="sldNum" sz="quarter" idx="10"/>
          </p:nvPr>
        </p:nvSpPr>
        <p:spPr/>
        <p:txBody>
          <a:bodyPr/>
          <a:lstStyle/>
          <a:p>
            <a:fld id="{DDE41BD9-59EB-48D1-AADA-0292FCA82171}" type="slidenum">
              <a:rPr lang="en-US" smtClean="0"/>
              <a:t>16</a:t>
            </a:fld>
            <a:endParaRPr lang="en-US"/>
          </a:p>
        </p:txBody>
      </p:sp>
    </p:spTree>
    <p:extLst>
      <p:ext uri="{BB962C8B-B14F-4D97-AF65-F5344CB8AC3E}">
        <p14:creationId xmlns:p14="http://schemas.microsoft.com/office/powerpoint/2010/main" val="29705986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JP</a:t>
            </a:r>
            <a:endParaRPr lang="en-US" dirty="0"/>
          </a:p>
        </p:txBody>
      </p:sp>
      <p:sp>
        <p:nvSpPr>
          <p:cNvPr id="4" name="Slide Number Placeholder 3"/>
          <p:cNvSpPr>
            <a:spLocks noGrp="1"/>
          </p:cNvSpPr>
          <p:nvPr>
            <p:ph type="sldNum" sz="quarter" idx="10"/>
          </p:nvPr>
        </p:nvSpPr>
        <p:spPr/>
        <p:txBody>
          <a:bodyPr/>
          <a:lstStyle/>
          <a:p>
            <a:fld id="{DDE41BD9-59EB-48D1-AADA-0292FCA82171}" type="slidenum">
              <a:rPr lang="en-US" smtClean="0"/>
              <a:t>17</a:t>
            </a:fld>
            <a:endParaRPr lang="en-US"/>
          </a:p>
        </p:txBody>
      </p:sp>
    </p:spTree>
    <p:extLst>
      <p:ext uri="{BB962C8B-B14F-4D97-AF65-F5344CB8AC3E}">
        <p14:creationId xmlns:p14="http://schemas.microsoft.com/office/powerpoint/2010/main" val="29705986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E41BD9-59EB-48D1-AADA-0292FCA82171}" type="slidenum">
              <a:rPr lang="en-US" smtClean="0"/>
              <a:t>18</a:t>
            </a:fld>
            <a:endParaRPr lang="en-US"/>
          </a:p>
        </p:txBody>
      </p:sp>
    </p:spTree>
    <p:extLst>
      <p:ext uri="{BB962C8B-B14F-4D97-AF65-F5344CB8AC3E}">
        <p14:creationId xmlns:p14="http://schemas.microsoft.com/office/powerpoint/2010/main" val="29705986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E41BD9-59EB-48D1-AADA-0292FCA82171}" type="slidenum">
              <a:rPr lang="en-US" smtClean="0"/>
              <a:t>19</a:t>
            </a:fld>
            <a:endParaRPr lang="en-US"/>
          </a:p>
        </p:txBody>
      </p:sp>
    </p:spTree>
    <p:extLst>
      <p:ext uri="{BB962C8B-B14F-4D97-AF65-F5344CB8AC3E}">
        <p14:creationId xmlns:p14="http://schemas.microsoft.com/office/powerpoint/2010/main" val="29705986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E41BD9-59EB-48D1-AADA-0292FCA82171}" type="slidenum">
              <a:rPr lang="en-US" smtClean="0"/>
              <a:t>20</a:t>
            </a:fld>
            <a:endParaRPr lang="en-US"/>
          </a:p>
        </p:txBody>
      </p:sp>
    </p:spTree>
    <p:extLst>
      <p:ext uri="{BB962C8B-B14F-4D97-AF65-F5344CB8AC3E}">
        <p14:creationId xmlns:p14="http://schemas.microsoft.com/office/powerpoint/2010/main" val="29705986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E41BD9-59EB-48D1-AADA-0292FCA82171}" type="slidenum">
              <a:rPr lang="en-US" smtClean="0"/>
              <a:t>3</a:t>
            </a:fld>
            <a:endParaRPr lang="en-US"/>
          </a:p>
        </p:txBody>
      </p:sp>
    </p:spTree>
    <p:extLst>
      <p:ext uri="{BB962C8B-B14F-4D97-AF65-F5344CB8AC3E}">
        <p14:creationId xmlns:p14="http://schemas.microsoft.com/office/powerpoint/2010/main" val="29705986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E41BD9-59EB-48D1-AADA-0292FCA82171}" type="slidenum">
              <a:rPr lang="en-US" smtClean="0"/>
              <a:t>21</a:t>
            </a:fld>
            <a:endParaRPr lang="en-US"/>
          </a:p>
        </p:txBody>
      </p:sp>
    </p:spTree>
    <p:extLst>
      <p:ext uri="{BB962C8B-B14F-4D97-AF65-F5344CB8AC3E}">
        <p14:creationId xmlns:p14="http://schemas.microsoft.com/office/powerpoint/2010/main" val="23439335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E41BD9-59EB-48D1-AADA-0292FCA82171}" type="slidenum">
              <a:rPr lang="en-US" smtClean="0"/>
              <a:t>22</a:t>
            </a:fld>
            <a:endParaRPr lang="en-US"/>
          </a:p>
        </p:txBody>
      </p:sp>
    </p:spTree>
    <p:extLst>
      <p:ext uri="{BB962C8B-B14F-4D97-AF65-F5344CB8AC3E}">
        <p14:creationId xmlns:p14="http://schemas.microsoft.com/office/powerpoint/2010/main" val="23439335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E41BD9-59EB-48D1-AADA-0292FCA82171}" type="slidenum">
              <a:rPr lang="en-US" smtClean="0"/>
              <a:t>23</a:t>
            </a:fld>
            <a:endParaRPr lang="en-US"/>
          </a:p>
        </p:txBody>
      </p:sp>
    </p:spTree>
    <p:extLst>
      <p:ext uri="{BB962C8B-B14F-4D97-AF65-F5344CB8AC3E}">
        <p14:creationId xmlns:p14="http://schemas.microsoft.com/office/powerpoint/2010/main" val="29705986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Kyle</a:t>
            </a:r>
            <a:endParaRPr lang="en-US" dirty="0"/>
          </a:p>
        </p:txBody>
      </p:sp>
      <p:sp>
        <p:nvSpPr>
          <p:cNvPr id="4" name="Slide Number Placeholder 3"/>
          <p:cNvSpPr>
            <a:spLocks noGrp="1"/>
          </p:cNvSpPr>
          <p:nvPr>
            <p:ph type="sldNum" sz="quarter" idx="10"/>
          </p:nvPr>
        </p:nvSpPr>
        <p:spPr/>
        <p:txBody>
          <a:bodyPr/>
          <a:lstStyle/>
          <a:p>
            <a:fld id="{DDE41BD9-59EB-48D1-AADA-0292FCA82171}" type="slidenum">
              <a:rPr lang="en-US" smtClean="0"/>
              <a:t>24</a:t>
            </a:fld>
            <a:endParaRPr lang="en-US"/>
          </a:p>
        </p:txBody>
      </p:sp>
    </p:spTree>
    <p:extLst>
      <p:ext uri="{BB962C8B-B14F-4D97-AF65-F5344CB8AC3E}">
        <p14:creationId xmlns:p14="http://schemas.microsoft.com/office/powerpoint/2010/main" val="10434139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Kyle</a:t>
            </a:r>
            <a:endParaRPr lang="en-US" dirty="0"/>
          </a:p>
        </p:txBody>
      </p:sp>
      <p:sp>
        <p:nvSpPr>
          <p:cNvPr id="4" name="Slide Number Placeholder 3"/>
          <p:cNvSpPr>
            <a:spLocks noGrp="1"/>
          </p:cNvSpPr>
          <p:nvPr>
            <p:ph type="sldNum" sz="quarter" idx="10"/>
          </p:nvPr>
        </p:nvSpPr>
        <p:spPr/>
        <p:txBody>
          <a:bodyPr/>
          <a:lstStyle/>
          <a:p>
            <a:fld id="{DDE41BD9-59EB-48D1-AADA-0292FCA82171}" type="slidenum">
              <a:rPr lang="en-US" smtClean="0"/>
              <a:t>25</a:t>
            </a:fld>
            <a:endParaRPr lang="en-US"/>
          </a:p>
        </p:txBody>
      </p:sp>
    </p:spTree>
    <p:extLst>
      <p:ext uri="{BB962C8B-B14F-4D97-AF65-F5344CB8AC3E}">
        <p14:creationId xmlns:p14="http://schemas.microsoft.com/office/powerpoint/2010/main" val="10434139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Kyle</a:t>
            </a:r>
            <a:endParaRPr lang="en-US" dirty="0"/>
          </a:p>
        </p:txBody>
      </p:sp>
      <p:sp>
        <p:nvSpPr>
          <p:cNvPr id="4" name="Slide Number Placeholder 3"/>
          <p:cNvSpPr>
            <a:spLocks noGrp="1"/>
          </p:cNvSpPr>
          <p:nvPr>
            <p:ph type="sldNum" sz="quarter" idx="10"/>
          </p:nvPr>
        </p:nvSpPr>
        <p:spPr/>
        <p:txBody>
          <a:bodyPr/>
          <a:lstStyle/>
          <a:p>
            <a:fld id="{DDE41BD9-59EB-48D1-AADA-0292FCA82171}" type="slidenum">
              <a:rPr lang="en-US" smtClean="0"/>
              <a:t>26</a:t>
            </a:fld>
            <a:endParaRPr lang="en-US"/>
          </a:p>
        </p:txBody>
      </p:sp>
    </p:spTree>
    <p:extLst>
      <p:ext uri="{BB962C8B-B14F-4D97-AF65-F5344CB8AC3E}">
        <p14:creationId xmlns:p14="http://schemas.microsoft.com/office/powerpoint/2010/main" val="2565474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Kyle</a:t>
            </a:r>
            <a:endParaRPr lang="en-US" dirty="0"/>
          </a:p>
        </p:txBody>
      </p:sp>
      <p:sp>
        <p:nvSpPr>
          <p:cNvPr id="4" name="Slide Number Placeholder 3"/>
          <p:cNvSpPr>
            <a:spLocks noGrp="1"/>
          </p:cNvSpPr>
          <p:nvPr>
            <p:ph type="sldNum" sz="quarter" idx="10"/>
          </p:nvPr>
        </p:nvSpPr>
        <p:spPr/>
        <p:txBody>
          <a:bodyPr/>
          <a:lstStyle/>
          <a:p>
            <a:fld id="{DDE41BD9-59EB-48D1-AADA-0292FCA82171}" type="slidenum">
              <a:rPr lang="en-US" smtClean="0"/>
              <a:t>27</a:t>
            </a:fld>
            <a:endParaRPr lang="en-US"/>
          </a:p>
        </p:txBody>
      </p:sp>
    </p:spTree>
    <p:extLst>
      <p:ext uri="{BB962C8B-B14F-4D97-AF65-F5344CB8AC3E}">
        <p14:creationId xmlns:p14="http://schemas.microsoft.com/office/powerpoint/2010/main" val="275214589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Kyle</a:t>
            </a:r>
            <a:endParaRPr lang="en-US" dirty="0"/>
          </a:p>
        </p:txBody>
      </p:sp>
      <p:sp>
        <p:nvSpPr>
          <p:cNvPr id="4" name="Slide Number Placeholder 3"/>
          <p:cNvSpPr>
            <a:spLocks noGrp="1"/>
          </p:cNvSpPr>
          <p:nvPr>
            <p:ph type="sldNum" sz="quarter" idx="10"/>
          </p:nvPr>
        </p:nvSpPr>
        <p:spPr/>
        <p:txBody>
          <a:bodyPr/>
          <a:lstStyle/>
          <a:p>
            <a:fld id="{DDE41BD9-59EB-48D1-AADA-0292FCA82171}" type="slidenum">
              <a:rPr lang="en-US" smtClean="0"/>
              <a:t>28</a:t>
            </a:fld>
            <a:endParaRPr lang="en-US"/>
          </a:p>
        </p:txBody>
      </p:sp>
    </p:spTree>
    <p:extLst>
      <p:ext uri="{BB962C8B-B14F-4D97-AF65-F5344CB8AC3E}">
        <p14:creationId xmlns:p14="http://schemas.microsoft.com/office/powerpoint/2010/main" val="117754428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Kyle</a:t>
            </a:r>
            <a:endParaRPr lang="en-US" dirty="0"/>
          </a:p>
        </p:txBody>
      </p:sp>
      <p:sp>
        <p:nvSpPr>
          <p:cNvPr id="4" name="Slide Number Placeholder 3"/>
          <p:cNvSpPr>
            <a:spLocks noGrp="1"/>
          </p:cNvSpPr>
          <p:nvPr>
            <p:ph type="sldNum" sz="quarter" idx="10"/>
          </p:nvPr>
        </p:nvSpPr>
        <p:spPr/>
        <p:txBody>
          <a:bodyPr/>
          <a:lstStyle/>
          <a:p>
            <a:fld id="{DDE41BD9-59EB-48D1-AADA-0292FCA82171}" type="slidenum">
              <a:rPr lang="en-US" smtClean="0"/>
              <a:t>29</a:t>
            </a:fld>
            <a:endParaRPr lang="en-US"/>
          </a:p>
        </p:txBody>
      </p:sp>
    </p:spTree>
    <p:extLst>
      <p:ext uri="{BB962C8B-B14F-4D97-AF65-F5344CB8AC3E}">
        <p14:creationId xmlns:p14="http://schemas.microsoft.com/office/powerpoint/2010/main" val="428553773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Kyle</a:t>
            </a:r>
            <a:endParaRPr lang="en-US" dirty="0"/>
          </a:p>
        </p:txBody>
      </p:sp>
      <p:sp>
        <p:nvSpPr>
          <p:cNvPr id="4" name="Slide Number Placeholder 3"/>
          <p:cNvSpPr>
            <a:spLocks noGrp="1"/>
          </p:cNvSpPr>
          <p:nvPr>
            <p:ph type="sldNum" sz="quarter" idx="10"/>
          </p:nvPr>
        </p:nvSpPr>
        <p:spPr/>
        <p:txBody>
          <a:bodyPr/>
          <a:lstStyle/>
          <a:p>
            <a:fld id="{DDE41BD9-59EB-48D1-AADA-0292FCA82171}" type="slidenum">
              <a:rPr lang="en-US" smtClean="0"/>
              <a:t>30</a:t>
            </a:fld>
            <a:endParaRPr lang="en-US"/>
          </a:p>
        </p:txBody>
      </p:sp>
    </p:spTree>
    <p:extLst>
      <p:ext uri="{BB962C8B-B14F-4D97-AF65-F5344CB8AC3E}">
        <p14:creationId xmlns:p14="http://schemas.microsoft.com/office/powerpoint/2010/main" val="54208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E41BD9-59EB-48D1-AADA-0292FCA82171}" type="slidenum">
              <a:rPr lang="en-US" smtClean="0"/>
              <a:t>4</a:t>
            </a:fld>
            <a:endParaRPr lang="en-US"/>
          </a:p>
        </p:txBody>
      </p:sp>
    </p:spTree>
    <p:extLst>
      <p:ext uri="{BB962C8B-B14F-4D97-AF65-F5344CB8AC3E}">
        <p14:creationId xmlns:p14="http://schemas.microsoft.com/office/powerpoint/2010/main" val="29705986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KYle</a:t>
            </a:r>
            <a:endParaRPr lang="en-US" dirty="0"/>
          </a:p>
        </p:txBody>
      </p:sp>
      <p:sp>
        <p:nvSpPr>
          <p:cNvPr id="4" name="Slide Number Placeholder 3"/>
          <p:cNvSpPr>
            <a:spLocks noGrp="1"/>
          </p:cNvSpPr>
          <p:nvPr>
            <p:ph type="sldNum" sz="quarter" idx="10"/>
          </p:nvPr>
        </p:nvSpPr>
        <p:spPr/>
        <p:txBody>
          <a:bodyPr/>
          <a:lstStyle/>
          <a:p>
            <a:fld id="{DDE41BD9-59EB-48D1-AADA-0292FCA82171}" type="slidenum">
              <a:rPr lang="en-US" smtClean="0"/>
              <a:t>31</a:t>
            </a:fld>
            <a:endParaRPr lang="en-US"/>
          </a:p>
        </p:txBody>
      </p:sp>
    </p:spTree>
    <p:extLst>
      <p:ext uri="{BB962C8B-B14F-4D97-AF65-F5344CB8AC3E}">
        <p14:creationId xmlns:p14="http://schemas.microsoft.com/office/powerpoint/2010/main" val="352850223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Kyle</a:t>
            </a:r>
            <a:endParaRPr lang="en-US" dirty="0"/>
          </a:p>
        </p:txBody>
      </p:sp>
      <p:sp>
        <p:nvSpPr>
          <p:cNvPr id="4" name="Slide Number Placeholder 3"/>
          <p:cNvSpPr>
            <a:spLocks noGrp="1"/>
          </p:cNvSpPr>
          <p:nvPr>
            <p:ph type="sldNum" sz="quarter" idx="10"/>
          </p:nvPr>
        </p:nvSpPr>
        <p:spPr/>
        <p:txBody>
          <a:bodyPr/>
          <a:lstStyle/>
          <a:p>
            <a:fld id="{DDE41BD9-59EB-48D1-AADA-0292FCA82171}" type="slidenum">
              <a:rPr lang="en-US" smtClean="0"/>
              <a:t>32</a:t>
            </a:fld>
            <a:endParaRPr lang="en-US"/>
          </a:p>
        </p:txBody>
      </p:sp>
    </p:spTree>
    <p:extLst>
      <p:ext uri="{BB962C8B-B14F-4D97-AF65-F5344CB8AC3E}">
        <p14:creationId xmlns:p14="http://schemas.microsoft.com/office/powerpoint/2010/main" val="121221407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Kyle</a:t>
            </a:r>
            <a:endParaRPr lang="en-US" dirty="0"/>
          </a:p>
        </p:txBody>
      </p:sp>
      <p:sp>
        <p:nvSpPr>
          <p:cNvPr id="4" name="Slide Number Placeholder 3"/>
          <p:cNvSpPr>
            <a:spLocks noGrp="1"/>
          </p:cNvSpPr>
          <p:nvPr>
            <p:ph type="sldNum" sz="quarter" idx="10"/>
          </p:nvPr>
        </p:nvSpPr>
        <p:spPr/>
        <p:txBody>
          <a:bodyPr/>
          <a:lstStyle/>
          <a:p>
            <a:fld id="{DDE41BD9-59EB-48D1-AADA-0292FCA82171}" type="slidenum">
              <a:rPr lang="en-US" smtClean="0"/>
              <a:t>33</a:t>
            </a:fld>
            <a:endParaRPr lang="en-US"/>
          </a:p>
        </p:txBody>
      </p:sp>
    </p:spTree>
    <p:extLst>
      <p:ext uri="{BB962C8B-B14F-4D97-AF65-F5344CB8AC3E}">
        <p14:creationId xmlns:p14="http://schemas.microsoft.com/office/powerpoint/2010/main" val="121221407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JP</a:t>
            </a:r>
            <a:endParaRPr lang="en-US" dirty="0"/>
          </a:p>
        </p:txBody>
      </p:sp>
      <p:sp>
        <p:nvSpPr>
          <p:cNvPr id="4" name="Slide Number Placeholder 3"/>
          <p:cNvSpPr>
            <a:spLocks noGrp="1"/>
          </p:cNvSpPr>
          <p:nvPr>
            <p:ph type="sldNum" sz="quarter" idx="10"/>
          </p:nvPr>
        </p:nvSpPr>
        <p:spPr/>
        <p:txBody>
          <a:bodyPr/>
          <a:lstStyle/>
          <a:p>
            <a:fld id="{DDE41BD9-59EB-48D1-AADA-0292FCA82171}" type="slidenum">
              <a:rPr lang="en-US" smtClean="0"/>
              <a:t>34</a:t>
            </a:fld>
            <a:endParaRPr lang="en-US"/>
          </a:p>
        </p:txBody>
      </p:sp>
    </p:spTree>
    <p:extLst>
      <p:ext uri="{BB962C8B-B14F-4D97-AF65-F5344CB8AC3E}">
        <p14:creationId xmlns:p14="http://schemas.microsoft.com/office/powerpoint/2010/main" val="234393356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JP</a:t>
            </a:r>
            <a:endParaRPr lang="en-US" dirty="0"/>
          </a:p>
        </p:txBody>
      </p:sp>
      <p:sp>
        <p:nvSpPr>
          <p:cNvPr id="4" name="Slide Number Placeholder 3"/>
          <p:cNvSpPr>
            <a:spLocks noGrp="1"/>
          </p:cNvSpPr>
          <p:nvPr>
            <p:ph type="sldNum" sz="quarter" idx="10"/>
          </p:nvPr>
        </p:nvSpPr>
        <p:spPr/>
        <p:txBody>
          <a:bodyPr/>
          <a:lstStyle/>
          <a:p>
            <a:fld id="{DDE41BD9-59EB-48D1-AADA-0292FCA82171}" type="slidenum">
              <a:rPr lang="en-US" smtClean="0"/>
              <a:t>35</a:t>
            </a:fld>
            <a:endParaRPr lang="en-US"/>
          </a:p>
        </p:txBody>
      </p:sp>
    </p:spTree>
    <p:extLst>
      <p:ext uri="{BB962C8B-B14F-4D97-AF65-F5344CB8AC3E}">
        <p14:creationId xmlns:p14="http://schemas.microsoft.com/office/powerpoint/2010/main" val="234393356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JP</a:t>
            </a:r>
            <a:endParaRPr lang="en-US" dirty="0"/>
          </a:p>
        </p:txBody>
      </p:sp>
      <p:sp>
        <p:nvSpPr>
          <p:cNvPr id="4" name="Slide Number Placeholder 3"/>
          <p:cNvSpPr>
            <a:spLocks noGrp="1"/>
          </p:cNvSpPr>
          <p:nvPr>
            <p:ph type="sldNum" sz="quarter" idx="10"/>
          </p:nvPr>
        </p:nvSpPr>
        <p:spPr/>
        <p:txBody>
          <a:bodyPr/>
          <a:lstStyle/>
          <a:p>
            <a:fld id="{DDE41BD9-59EB-48D1-AADA-0292FCA82171}" type="slidenum">
              <a:rPr lang="en-US" smtClean="0"/>
              <a:t>36</a:t>
            </a:fld>
            <a:endParaRPr lang="en-US"/>
          </a:p>
        </p:txBody>
      </p:sp>
    </p:spTree>
    <p:extLst>
      <p:ext uri="{BB962C8B-B14F-4D97-AF65-F5344CB8AC3E}">
        <p14:creationId xmlns:p14="http://schemas.microsoft.com/office/powerpoint/2010/main" val="104341399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JP</a:t>
            </a:r>
            <a:endParaRPr lang="en-US" dirty="0"/>
          </a:p>
        </p:txBody>
      </p:sp>
      <p:sp>
        <p:nvSpPr>
          <p:cNvPr id="4" name="Slide Number Placeholder 3"/>
          <p:cNvSpPr>
            <a:spLocks noGrp="1"/>
          </p:cNvSpPr>
          <p:nvPr>
            <p:ph type="sldNum" sz="quarter" idx="10"/>
          </p:nvPr>
        </p:nvSpPr>
        <p:spPr/>
        <p:txBody>
          <a:bodyPr/>
          <a:lstStyle/>
          <a:p>
            <a:fld id="{DDE41BD9-59EB-48D1-AADA-0292FCA82171}" type="slidenum">
              <a:rPr lang="en-US" smtClean="0"/>
              <a:t>37</a:t>
            </a:fld>
            <a:endParaRPr lang="en-US"/>
          </a:p>
        </p:txBody>
      </p:sp>
    </p:spTree>
    <p:extLst>
      <p:ext uri="{BB962C8B-B14F-4D97-AF65-F5344CB8AC3E}">
        <p14:creationId xmlns:p14="http://schemas.microsoft.com/office/powerpoint/2010/main" val="234393356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JP</a:t>
            </a:r>
            <a:endParaRPr lang="en-US" dirty="0"/>
          </a:p>
        </p:txBody>
      </p:sp>
      <p:sp>
        <p:nvSpPr>
          <p:cNvPr id="4" name="Slide Number Placeholder 3"/>
          <p:cNvSpPr>
            <a:spLocks noGrp="1"/>
          </p:cNvSpPr>
          <p:nvPr>
            <p:ph type="sldNum" sz="quarter" idx="10"/>
          </p:nvPr>
        </p:nvSpPr>
        <p:spPr/>
        <p:txBody>
          <a:bodyPr/>
          <a:lstStyle/>
          <a:p>
            <a:fld id="{DDE41BD9-59EB-48D1-AADA-0292FCA82171}" type="slidenum">
              <a:rPr lang="en-US" smtClean="0"/>
              <a:t>38</a:t>
            </a:fld>
            <a:endParaRPr lang="en-US"/>
          </a:p>
        </p:txBody>
      </p:sp>
    </p:spTree>
    <p:extLst>
      <p:ext uri="{BB962C8B-B14F-4D97-AF65-F5344CB8AC3E}">
        <p14:creationId xmlns:p14="http://schemas.microsoft.com/office/powerpoint/2010/main" val="234393356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JP</a:t>
            </a:r>
            <a:endParaRPr lang="en-US" dirty="0"/>
          </a:p>
        </p:txBody>
      </p:sp>
      <p:sp>
        <p:nvSpPr>
          <p:cNvPr id="4" name="Slide Number Placeholder 3"/>
          <p:cNvSpPr>
            <a:spLocks noGrp="1"/>
          </p:cNvSpPr>
          <p:nvPr>
            <p:ph type="sldNum" sz="quarter" idx="10"/>
          </p:nvPr>
        </p:nvSpPr>
        <p:spPr/>
        <p:txBody>
          <a:bodyPr/>
          <a:lstStyle/>
          <a:p>
            <a:fld id="{DDE41BD9-59EB-48D1-AADA-0292FCA82171}" type="slidenum">
              <a:rPr lang="en-US" smtClean="0"/>
              <a:t>39</a:t>
            </a:fld>
            <a:endParaRPr lang="en-US"/>
          </a:p>
        </p:txBody>
      </p:sp>
    </p:spTree>
    <p:extLst>
      <p:ext uri="{BB962C8B-B14F-4D97-AF65-F5344CB8AC3E}">
        <p14:creationId xmlns:p14="http://schemas.microsoft.com/office/powerpoint/2010/main" val="234393356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JP</a:t>
            </a:r>
            <a:endParaRPr lang="en-US" dirty="0"/>
          </a:p>
        </p:txBody>
      </p:sp>
      <p:sp>
        <p:nvSpPr>
          <p:cNvPr id="4" name="Slide Number Placeholder 3"/>
          <p:cNvSpPr>
            <a:spLocks noGrp="1"/>
          </p:cNvSpPr>
          <p:nvPr>
            <p:ph type="sldNum" sz="quarter" idx="10"/>
          </p:nvPr>
        </p:nvSpPr>
        <p:spPr/>
        <p:txBody>
          <a:bodyPr/>
          <a:lstStyle/>
          <a:p>
            <a:fld id="{DDE41BD9-59EB-48D1-AADA-0292FCA82171}" type="slidenum">
              <a:rPr lang="en-US" smtClean="0"/>
              <a:t>40</a:t>
            </a:fld>
            <a:endParaRPr lang="en-US"/>
          </a:p>
        </p:txBody>
      </p:sp>
    </p:spTree>
    <p:extLst>
      <p:ext uri="{BB962C8B-B14F-4D97-AF65-F5344CB8AC3E}">
        <p14:creationId xmlns:p14="http://schemas.microsoft.com/office/powerpoint/2010/main" val="23439335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E41BD9-59EB-48D1-AADA-0292FCA82171}" type="slidenum">
              <a:rPr lang="en-US" smtClean="0"/>
              <a:t>5</a:t>
            </a:fld>
            <a:endParaRPr lang="en-US"/>
          </a:p>
        </p:txBody>
      </p:sp>
    </p:spTree>
    <p:extLst>
      <p:ext uri="{BB962C8B-B14F-4D97-AF65-F5344CB8AC3E}">
        <p14:creationId xmlns:p14="http://schemas.microsoft.com/office/powerpoint/2010/main" val="297059869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E41BD9-59EB-48D1-AADA-0292FCA82171}" type="slidenum">
              <a:rPr lang="en-US" smtClean="0"/>
              <a:t>41</a:t>
            </a:fld>
            <a:endParaRPr lang="en-US"/>
          </a:p>
        </p:txBody>
      </p:sp>
    </p:spTree>
    <p:extLst>
      <p:ext uri="{BB962C8B-B14F-4D97-AF65-F5344CB8AC3E}">
        <p14:creationId xmlns:p14="http://schemas.microsoft.com/office/powerpoint/2010/main" val="234393356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Vilson</a:t>
            </a:r>
            <a:endParaRPr lang="en-US" dirty="0"/>
          </a:p>
        </p:txBody>
      </p:sp>
      <p:sp>
        <p:nvSpPr>
          <p:cNvPr id="4" name="Slide Number Placeholder 3"/>
          <p:cNvSpPr>
            <a:spLocks noGrp="1"/>
          </p:cNvSpPr>
          <p:nvPr>
            <p:ph type="sldNum" sz="quarter" idx="10"/>
          </p:nvPr>
        </p:nvSpPr>
        <p:spPr/>
        <p:txBody>
          <a:bodyPr/>
          <a:lstStyle/>
          <a:p>
            <a:fld id="{DDE41BD9-59EB-48D1-AADA-0292FCA82171}" type="slidenum">
              <a:rPr lang="en-US" smtClean="0"/>
              <a:t>42</a:t>
            </a:fld>
            <a:endParaRPr lang="en-US"/>
          </a:p>
        </p:txBody>
      </p:sp>
    </p:spTree>
    <p:extLst>
      <p:ext uri="{BB962C8B-B14F-4D97-AF65-F5344CB8AC3E}">
        <p14:creationId xmlns:p14="http://schemas.microsoft.com/office/powerpoint/2010/main" val="234393356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Vilson</a:t>
            </a:r>
            <a:endParaRPr lang="en-US" dirty="0"/>
          </a:p>
        </p:txBody>
      </p:sp>
      <p:sp>
        <p:nvSpPr>
          <p:cNvPr id="4" name="Slide Number Placeholder 3"/>
          <p:cNvSpPr>
            <a:spLocks noGrp="1"/>
          </p:cNvSpPr>
          <p:nvPr>
            <p:ph type="sldNum" sz="quarter" idx="10"/>
          </p:nvPr>
        </p:nvSpPr>
        <p:spPr/>
        <p:txBody>
          <a:bodyPr/>
          <a:lstStyle/>
          <a:p>
            <a:fld id="{DDE41BD9-59EB-48D1-AADA-0292FCA82171}" type="slidenum">
              <a:rPr lang="en-US" smtClean="0"/>
              <a:t>43</a:t>
            </a:fld>
            <a:endParaRPr lang="en-US"/>
          </a:p>
        </p:txBody>
      </p:sp>
    </p:spTree>
    <p:extLst>
      <p:ext uri="{BB962C8B-B14F-4D97-AF65-F5344CB8AC3E}">
        <p14:creationId xmlns:p14="http://schemas.microsoft.com/office/powerpoint/2010/main" val="234393356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Vilson</a:t>
            </a:r>
            <a:endParaRPr lang="en-US" dirty="0"/>
          </a:p>
        </p:txBody>
      </p:sp>
      <p:sp>
        <p:nvSpPr>
          <p:cNvPr id="4" name="Slide Number Placeholder 3"/>
          <p:cNvSpPr>
            <a:spLocks noGrp="1"/>
          </p:cNvSpPr>
          <p:nvPr>
            <p:ph type="sldNum" sz="quarter" idx="10"/>
          </p:nvPr>
        </p:nvSpPr>
        <p:spPr/>
        <p:txBody>
          <a:bodyPr/>
          <a:lstStyle/>
          <a:p>
            <a:fld id="{DDE41BD9-59EB-48D1-AADA-0292FCA82171}" type="slidenum">
              <a:rPr lang="en-US" smtClean="0"/>
              <a:t>44</a:t>
            </a:fld>
            <a:endParaRPr lang="en-US"/>
          </a:p>
        </p:txBody>
      </p:sp>
    </p:spTree>
    <p:extLst>
      <p:ext uri="{BB962C8B-B14F-4D97-AF65-F5344CB8AC3E}">
        <p14:creationId xmlns:p14="http://schemas.microsoft.com/office/powerpoint/2010/main" val="234393356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Vilson</a:t>
            </a:r>
            <a:endParaRPr lang="en-US" dirty="0"/>
          </a:p>
        </p:txBody>
      </p:sp>
      <p:sp>
        <p:nvSpPr>
          <p:cNvPr id="4" name="Slide Number Placeholder 3"/>
          <p:cNvSpPr>
            <a:spLocks noGrp="1"/>
          </p:cNvSpPr>
          <p:nvPr>
            <p:ph type="sldNum" sz="quarter" idx="10"/>
          </p:nvPr>
        </p:nvSpPr>
        <p:spPr/>
        <p:txBody>
          <a:bodyPr/>
          <a:lstStyle/>
          <a:p>
            <a:fld id="{DDE41BD9-59EB-48D1-AADA-0292FCA82171}" type="slidenum">
              <a:rPr lang="en-US" smtClean="0"/>
              <a:t>45</a:t>
            </a:fld>
            <a:endParaRPr lang="en-US"/>
          </a:p>
        </p:txBody>
      </p:sp>
    </p:spTree>
    <p:extLst>
      <p:ext uri="{BB962C8B-B14F-4D97-AF65-F5344CB8AC3E}">
        <p14:creationId xmlns:p14="http://schemas.microsoft.com/office/powerpoint/2010/main" val="234393356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Vilson</a:t>
            </a:r>
            <a:endParaRPr lang="en-US" dirty="0"/>
          </a:p>
        </p:txBody>
      </p:sp>
      <p:sp>
        <p:nvSpPr>
          <p:cNvPr id="4" name="Slide Number Placeholder 3"/>
          <p:cNvSpPr>
            <a:spLocks noGrp="1"/>
          </p:cNvSpPr>
          <p:nvPr>
            <p:ph type="sldNum" sz="quarter" idx="10"/>
          </p:nvPr>
        </p:nvSpPr>
        <p:spPr/>
        <p:txBody>
          <a:bodyPr/>
          <a:lstStyle/>
          <a:p>
            <a:fld id="{DDE41BD9-59EB-48D1-AADA-0292FCA82171}" type="slidenum">
              <a:rPr lang="en-US" smtClean="0"/>
              <a:t>46</a:t>
            </a:fld>
            <a:endParaRPr lang="en-US"/>
          </a:p>
        </p:txBody>
      </p:sp>
    </p:spTree>
    <p:extLst>
      <p:ext uri="{BB962C8B-B14F-4D97-AF65-F5344CB8AC3E}">
        <p14:creationId xmlns:p14="http://schemas.microsoft.com/office/powerpoint/2010/main" val="234393356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Vilson</a:t>
            </a:r>
            <a:endParaRPr lang="en-US" dirty="0"/>
          </a:p>
        </p:txBody>
      </p:sp>
      <p:sp>
        <p:nvSpPr>
          <p:cNvPr id="4" name="Slide Number Placeholder 3"/>
          <p:cNvSpPr>
            <a:spLocks noGrp="1"/>
          </p:cNvSpPr>
          <p:nvPr>
            <p:ph type="sldNum" sz="quarter" idx="10"/>
          </p:nvPr>
        </p:nvSpPr>
        <p:spPr/>
        <p:txBody>
          <a:bodyPr/>
          <a:lstStyle/>
          <a:p>
            <a:fld id="{DDE41BD9-59EB-48D1-AADA-0292FCA82171}" type="slidenum">
              <a:rPr lang="en-US" smtClean="0"/>
              <a:t>47</a:t>
            </a:fld>
            <a:endParaRPr lang="en-US"/>
          </a:p>
        </p:txBody>
      </p:sp>
    </p:spTree>
    <p:extLst>
      <p:ext uri="{BB962C8B-B14F-4D97-AF65-F5344CB8AC3E}">
        <p14:creationId xmlns:p14="http://schemas.microsoft.com/office/powerpoint/2010/main" val="234393356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Vilson</a:t>
            </a:r>
            <a:endParaRPr lang="en-US" dirty="0"/>
          </a:p>
        </p:txBody>
      </p:sp>
      <p:sp>
        <p:nvSpPr>
          <p:cNvPr id="4" name="Slide Number Placeholder 3"/>
          <p:cNvSpPr>
            <a:spLocks noGrp="1"/>
          </p:cNvSpPr>
          <p:nvPr>
            <p:ph type="sldNum" sz="quarter" idx="10"/>
          </p:nvPr>
        </p:nvSpPr>
        <p:spPr/>
        <p:txBody>
          <a:bodyPr/>
          <a:lstStyle/>
          <a:p>
            <a:fld id="{DDE41BD9-59EB-48D1-AADA-0292FCA82171}" type="slidenum">
              <a:rPr lang="en-US" smtClean="0"/>
              <a:t>48</a:t>
            </a:fld>
            <a:endParaRPr lang="en-US"/>
          </a:p>
        </p:txBody>
      </p:sp>
    </p:spTree>
    <p:extLst>
      <p:ext uri="{BB962C8B-B14F-4D97-AF65-F5344CB8AC3E}">
        <p14:creationId xmlns:p14="http://schemas.microsoft.com/office/powerpoint/2010/main" val="234393356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Vilson</a:t>
            </a:r>
            <a:endParaRPr lang="en-US" dirty="0"/>
          </a:p>
        </p:txBody>
      </p:sp>
      <p:sp>
        <p:nvSpPr>
          <p:cNvPr id="4" name="Slide Number Placeholder 3"/>
          <p:cNvSpPr>
            <a:spLocks noGrp="1"/>
          </p:cNvSpPr>
          <p:nvPr>
            <p:ph type="sldNum" sz="quarter" idx="10"/>
          </p:nvPr>
        </p:nvSpPr>
        <p:spPr/>
        <p:txBody>
          <a:bodyPr/>
          <a:lstStyle/>
          <a:p>
            <a:fld id="{DDE41BD9-59EB-48D1-AADA-0292FCA82171}" type="slidenum">
              <a:rPr lang="en-US" smtClean="0"/>
              <a:t>49</a:t>
            </a:fld>
            <a:endParaRPr lang="en-US"/>
          </a:p>
        </p:txBody>
      </p:sp>
    </p:spTree>
    <p:extLst>
      <p:ext uri="{BB962C8B-B14F-4D97-AF65-F5344CB8AC3E}">
        <p14:creationId xmlns:p14="http://schemas.microsoft.com/office/powerpoint/2010/main" val="234393356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E41BD9-59EB-48D1-AADA-0292FCA82171}" type="slidenum">
              <a:rPr lang="en-US" smtClean="0"/>
              <a:t>50</a:t>
            </a:fld>
            <a:endParaRPr lang="en-US"/>
          </a:p>
        </p:txBody>
      </p:sp>
    </p:spTree>
    <p:extLst>
      <p:ext uri="{BB962C8B-B14F-4D97-AF65-F5344CB8AC3E}">
        <p14:creationId xmlns:p14="http://schemas.microsoft.com/office/powerpoint/2010/main" val="29705986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E41BD9-59EB-48D1-AADA-0292FCA82171}" type="slidenum">
              <a:rPr lang="en-US" smtClean="0"/>
              <a:t>6</a:t>
            </a:fld>
            <a:endParaRPr lang="en-US"/>
          </a:p>
        </p:txBody>
      </p:sp>
    </p:spTree>
    <p:extLst>
      <p:ext uri="{BB962C8B-B14F-4D97-AF65-F5344CB8AC3E}">
        <p14:creationId xmlns:p14="http://schemas.microsoft.com/office/powerpoint/2010/main" val="29705986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E41BD9-59EB-48D1-AADA-0292FCA82171}" type="slidenum">
              <a:rPr lang="en-US" smtClean="0"/>
              <a:t>7</a:t>
            </a:fld>
            <a:endParaRPr lang="en-US"/>
          </a:p>
        </p:txBody>
      </p:sp>
    </p:spTree>
    <p:extLst>
      <p:ext uri="{BB962C8B-B14F-4D97-AF65-F5344CB8AC3E}">
        <p14:creationId xmlns:p14="http://schemas.microsoft.com/office/powerpoint/2010/main" val="29705986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E41BD9-59EB-48D1-AADA-0292FCA82171}" type="slidenum">
              <a:rPr lang="en-US" smtClean="0"/>
              <a:t>8</a:t>
            </a:fld>
            <a:endParaRPr lang="en-US"/>
          </a:p>
        </p:txBody>
      </p:sp>
    </p:spTree>
    <p:extLst>
      <p:ext uri="{BB962C8B-B14F-4D97-AF65-F5344CB8AC3E}">
        <p14:creationId xmlns:p14="http://schemas.microsoft.com/office/powerpoint/2010/main" val="29705986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E41BD9-59EB-48D1-AADA-0292FCA82171}" type="slidenum">
              <a:rPr lang="en-US" smtClean="0"/>
              <a:t>9</a:t>
            </a:fld>
            <a:endParaRPr lang="en-US"/>
          </a:p>
        </p:txBody>
      </p:sp>
    </p:spTree>
    <p:extLst>
      <p:ext uri="{BB962C8B-B14F-4D97-AF65-F5344CB8AC3E}">
        <p14:creationId xmlns:p14="http://schemas.microsoft.com/office/powerpoint/2010/main" val="29705986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E41BD9-59EB-48D1-AADA-0292FCA82171}" type="slidenum">
              <a:rPr lang="en-US" smtClean="0"/>
              <a:t>10</a:t>
            </a:fld>
            <a:endParaRPr lang="en-US"/>
          </a:p>
        </p:txBody>
      </p:sp>
    </p:spTree>
    <p:extLst>
      <p:ext uri="{BB962C8B-B14F-4D97-AF65-F5344CB8AC3E}">
        <p14:creationId xmlns:p14="http://schemas.microsoft.com/office/powerpoint/2010/main" val="29705986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DC80E49-8604-9B41-9B03-F08CBAA95301}" type="datetimeFigureOut">
              <a:rPr lang="en-US" smtClean="0"/>
              <a:t>8/11/2014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A3616B-9CFB-C847-AE3C-AF465B2C45CA}" type="slidenum">
              <a:rPr lang="en-US" smtClean="0"/>
              <a:t>‹#›</a:t>
            </a:fld>
            <a:endParaRPr lang="en-US"/>
          </a:p>
        </p:txBody>
      </p:sp>
    </p:spTree>
    <p:extLst>
      <p:ext uri="{BB962C8B-B14F-4D97-AF65-F5344CB8AC3E}">
        <p14:creationId xmlns:p14="http://schemas.microsoft.com/office/powerpoint/2010/main" val="25955080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DC80E49-8604-9B41-9B03-F08CBAA95301}" type="datetimeFigureOut">
              <a:rPr lang="en-US" smtClean="0"/>
              <a:t>8/11/2014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A3616B-9CFB-C847-AE3C-AF465B2C45CA}" type="slidenum">
              <a:rPr lang="en-US" smtClean="0"/>
              <a:t>‹#›</a:t>
            </a:fld>
            <a:endParaRPr lang="en-US"/>
          </a:p>
        </p:txBody>
      </p:sp>
    </p:spTree>
    <p:extLst>
      <p:ext uri="{BB962C8B-B14F-4D97-AF65-F5344CB8AC3E}">
        <p14:creationId xmlns:p14="http://schemas.microsoft.com/office/powerpoint/2010/main" val="15938149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DC80E49-8604-9B41-9B03-F08CBAA95301}" type="datetimeFigureOut">
              <a:rPr lang="en-US" smtClean="0"/>
              <a:t>8/11/2014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A3616B-9CFB-C847-AE3C-AF465B2C45CA}" type="slidenum">
              <a:rPr lang="en-US" smtClean="0"/>
              <a:t>‹#›</a:t>
            </a:fld>
            <a:endParaRPr lang="en-US"/>
          </a:p>
        </p:txBody>
      </p:sp>
    </p:spTree>
    <p:extLst>
      <p:ext uri="{BB962C8B-B14F-4D97-AF65-F5344CB8AC3E}">
        <p14:creationId xmlns:p14="http://schemas.microsoft.com/office/powerpoint/2010/main" val="34457838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DC80E49-8604-9B41-9B03-F08CBAA95301}" type="datetimeFigureOut">
              <a:rPr lang="en-US" smtClean="0"/>
              <a:t>8/11/2014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A3616B-9CFB-C847-AE3C-AF465B2C45CA}" type="slidenum">
              <a:rPr lang="en-US" smtClean="0"/>
              <a:t>‹#›</a:t>
            </a:fld>
            <a:endParaRPr lang="en-US"/>
          </a:p>
        </p:txBody>
      </p:sp>
    </p:spTree>
    <p:extLst>
      <p:ext uri="{BB962C8B-B14F-4D97-AF65-F5344CB8AC3E}">
        <p14:creationId xmlns:p14="http://schemas.microsoft.com/office/powerpoint/2010/main" val="15966036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DC80E49-8604-9B41-9B03-F08CBAA95301}" type="datetimeFigureOut">
              <a:rPr lang="en-US" smtClean="0"/>
              <a:t>8/11/2014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A3616B-9CFB-C847-AE3C-AF465B2C45CA}" type="slidenum">
              <a:rPr lang="en-US" smtClean="0"/>
              <a:t>‹#›</a:t>
            </a:fld>
            <a:endParaRPr lang="en-US"/>
          </a:p>
        </p:txBody>
      </p:sp>
    </p:spTree>
    <p:extLst>
      <p:ext uri="{BB962C8B-B14F-4D97-AF65-F5344CB8AC3E}">
        <p14:creationId xmlns:p14="http://schemas.microsoft.com/office/powerpoint/2010/main" val="3195714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DC80E49-8604-9B41-9B03-F08CBAA95301}" type="datetimeFigureOut">
              <a:rPr lang="en-US" smtClean="0"/>
              <a:t>8/11/2014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A3616B-9CFB-C847-AE3C-AF465B2C45CA}" type="slidenum">
              <a:rPr lang="en-US" smtClean="0"/>
              <a:t>‹#›</a:t>
            </a:fld>
            <a:endParaRPr lang="en-US"/>
          </a:p>
        </p:txBody>
      </p:sp>
    </p:spTree>
    <p:extLst>
      <p:ext uri="{BB962C8B-B14F-4D97-AF65-F5344CB8AC3E}">
        <p14:creationId xmlns:p14="http://schemas.microsoft.com/office/powerpoint/2010/main" val="1908436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DC80E49-8604-9B41-9B03-F08CBAA95301}" type="datetimeFigureOut">
              <a:rPr lang="en-US" smtClean="0"/>
              <a:t>8/11/2014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DA3616B-9CFB-C847-AE3C-AF465B2C45CA}" type="slidenum">
              <a:rPr lang="en-US" smtClean="0"/>
              <a:t>‹#›</a:t>
            </a:fld>
            <a:endParaRPr lang="en-US"/>
          </a:p>
        </p:txBody>
      </p:sp>
    </p:spTree>
    <p:extLst>
      <p:ext uri="{BB962C8B-B14F-4D97-AF65-F5344CB8AC3E}">
        <p14:creationId xmlns:p14="http://schemas.microsoft.com/office/powerpoint/2010/main" val="39515277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DC80E49-8604-9B41-9B03-F08CBAA95301}" type="datetimeFigureOut">
              <a:rPr lang="en-US" smtClean="0"/>
              <a:t>8/11/2014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DA3616B-9CFB-C847-AE3C-AF465B2C45CA}" type="slidenum">
              <a:rPr lang="en-US" smtClean="0"/>
              <a:t>‹#›</a:t>
            </a:fld>
            <a:endParaRPr lang="en-US"/>
          </a:p>
        </p:txBody>
      </p:sp>
    </p:spTree>
    <p:extLst>
      <p:ext uri="{BB962C8B-B14F-4D97-AF65-F5344CB8AC3E}">
        <p14:creationId xmlns:p14="http://schemas.microsoft.com/office/powerpoint/2010/main" val="7110148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C80E49-8604-9B41-9B03-F08CBAA95301}" type="datetimeFigureOut">
              <a:rPr lang="en-US" smtClean="0"/>
              <a:t>8/11/2014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DA3616B-9CFB-C847-AE3C-AF465B2C45CA}" type="slidenum">
              <a:rPr lang="en-US" smtClean="0"/>
              <a:t>‹#›</a:t>
            </a:fld>
            <a:endParaRPr lang="en-US"/>
          </a:p>
        </p:txBody>
      </p:sp>
    </p:spTree>
    <p:extLst>
      <p:ext uri="{BB962C8B-B14F-4D97-AF65-F5344CB8AC3E}">
        <p14:creationId xmlns:p14="http://schemas.microsoft.com/office/powerpoint/2010/main" val="21218506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DC80E49-8604-9B41-9B03-F08CBAA95301}" type="datetimeFigureOut">
              <a:rPr lang="en-US" smtClean="0"/>
              <a:t>8/11/2014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A3616B-9CFB-C847-AE3C-AF465B2C45CA}" type="slidenum">
              <a:rPr lang="en-US" smtClean="0"/>
              <a:t>‹#›</a:t>
            </a:fld>
            <a:endParaRPr lang="en-US"/>
          </a:p>
        </p:txBody>
      </p:sp>
    </p:spTree>
    <p:extLst>
      <p:ext uri="{BB962C8B-B14F-4D97-AF65-F5344CB8AC3E}">
        <p14:creationId xmlns:p14="http://schemas.microsoft.com/office/powerpoint/2010/main" val="35275609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DC80E49-8604-9B41-9B03-F08CBAA95301}" type="datetimeFigureOut">
              <a:rPr lang="en-US" smtClean="0"/>
              <a:t>8/11/2014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A3616B-9CFB-C847-AE3C-AF465B2C45CA}" type="slidenum">
              <a:rPr lang="en-US" smtClean="0"/>
              <a:t>‹#›</a:t>
            </a:fld>
            <a:endParaRPr lang="en-US"/>
          </a:p>
        </p:txBody>
      </p:sp>
    </p:spTree>
    <p:extLst>
      <p:ext uri="{BB962C8B-B14F-4D97-AF65-F5344CB8AC3E}">
        <p14:creationId xmlns:p14="http://schemas.microsoft.com/office/powerpoint/2010/main" val="30301974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0DC80E49-8604-9B41-9B03-F08CBAA95301}" type="datetimeFigureOut">
              <a:rPr lang="en-US" smtClean="0"/>
              <a:t>8/11/2014</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8DA3616B-9CFB-C847-AE3C-AF465B2C45CA}" type="slidenum">
              <a:rPr lang="en-US" smtClean="0"/>
              <a:t>‹#›</a:t>
            </a:fld>
            <a:endParaRPr lang="en-US"/>
          </a:p>
        </p:txBody>
      </p:sp>
    </p:spTree>
    <p:extLst>
      <p:ext uri="{BB962C8B-B14F-4D97-AF65-F5344CB8AC3E}">
        <p14:creationId xmlns:p14="http://schemas.microsoft.com/office/powerpoint/2010/main" val="34386709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p:cNvGrpSpPr/>
          <p:nvPr/>
        </p:nvGrpSpPr>
        <p:grpSpPr>
          <a:xfrm>
            <a:off x="284920" y="4266380"/>
            <a:ext cx="4172842" cy="551401"/>
            <a:chOff x="289042" y="3545558"/>
            <a:chExt cx="4172842" cy="551401"/>
          </a:xfrm>
        </p:grpSpPr>
        <p:sp>
          <p:nvSpPr>
            <p:cNvPr id="20" name="Rectangle 19"/>
            <p:cNvSpPr/>
            <p:nvPr/>
          </p:nvSpPr>
          <p:spPr>
            <a:xfrm>
              <a:off x="296816" y="3546379"/>
              <a:ext cx="4165068" cy="550114"/>
            </a:xfrm>
            <a:prstGeom prst="rect">
              <a:avLst/>
            </a:prstGeom>
            <a:solidFill>
              <a:schemeClr val="bg1"/>
            </a:solidFill>
            <a:ln>
              <a:solidFill>
                <a:schemeClr val="bg1"/>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289042" y="3545558"/>
              <a:ext cx="557568" cy="551401"/>
            </a:xfrm>
            <a:prstGeom prst="rect">
              <a:avLst/>
            </a:prstGeom>
            <a:solidFill>
              <a:srgbClr val="002060"/>
            </a:solidFill>
            <a:ln>
              <a:solidFill>
                <a:srgbClr val="00206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dirty="0">
                  <a:solidFill>
                    <a:srgbClr val="FEBE35"/>
                  </a:solidFill>
                  <a:latin typeface="Roboto Condensed Bold"/>
                  <a:cs typeface="Roboto Condensed Bold"/>
                </a:rPr>
                <a:t>K</a:t>
              </a:r>
            </a:p>
          </p:txBody>
        </p:sp>
        <p:sp>
          <p:nvSpPr>
            <p:cNvPr id="22" name="TextBox 21"/>
            <p:cNvSpPr txBox="1"/>
            <p:nvPr/>
          </p:nvSpPr>
          <p:spPr>
            <a:xfrm>
              <a:off x="922637" y="3653810"/>
              <a:ext cx="3474720" cy="338554"/>
            </a:xfrm>
            <a:prstGeom prst="rect">
              <a:avLst/>
            </a:prstGeom>
            <a:noFill/>
          </p:spPr>
          <p:txBody>
            <a:bodyPr wrap="square" rtlCol="0">
              <a:spAutoFit/>
            </a:bodyPr>
            <a:lstStyle/>
            <a:p>
              <a:r>
                <a:rPr lang="en-US" sz="1600" dirty="0" smtClean="0">
                  <a:solidFill>
                    <a:schemeClr val="tx1">
                      <a:lumMod val="85000"/>
                      <a:lumOff val="15000"/>
                    </a:schemeClr>
                  </a:solidFill>
                  <a:latin typeface="Roboto Condensed Bold" pitchFamily="2" charset="0"/>
                  <a:ea typeface="Roboto Condensed Bold" pitchFamily="2" charset="0"/>
                </a:rPr>
                <a:t>KRISTINE MA. DOMINIQUE F. KALAW</a:t>
              </a:r>
              <a:endParaRPr lang="en-US" sz="1600" dirty="0">
                <a:solidFill>
                  <a:schemeClr val="tx1">
                    <a:lumMod val="85000"/>
                    <a:lumOff val="15000"/>
                  </a:schemeClr>
                </a:solidFill>
                <a:latin typeface="Roboto Condensed Bold" pitchFamily="2" charset="0"/>
                <a:ea typeface="Roboto Condensed Bold" pitchFamily="2" charset="0"/>
              </a:endParaRPr>
            </a:p>
          </p:txBody>
        </p:sp>
      </p:grpSp>
      <p:grpSp>
        <p:nvGrpSpPr>
          <p:cNvPr id="23" name="Group 22"/>
          <p:cNvGrpSpPr/>
          <p:nvPr/>
        </p:nvGrpSpPr>
        <p:grpSpPr>
          <a:xfrm>
            <a:off x="4671652" y="3545781"/>
            <a:ext cx="4172842" cy="551401"/>
            <a:chOff x="289042" y="3545787"/>
            <a:chExt cx="4172842" cy="551401"/>
          </a:xfrm>
        </p:grpSpPr>
        <p:sp>
          <p:nvSpPr>
            <p:cNvPr id="24" name="Rectangle 23"/>
            <p:cNvSpPr/>
            <p:nvPr/>
          </p:nvSpPr>
          <p:spPr>
            <a:xfrm>
              <a:off x="296816" y="3546379"/>
              <a:ext cx="4165068" cy="550114"/>
            </a:xfrm>
            <a:prstGeom prst="rect">
              <a:avLst/>
            </a:prstGeom>
            <a:solidFill>
              <a:schemeClr val="bg1"/>
            </a:solidFill>
            <a:ln>
              <a:solidFill>
                <a:schemeClr val="bg1"/>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289042" y="3545787"/>
              <a:ext cx="557568" cy="551401"/>
            </a:xfrm>
            <a:prstGeom prst="rect">
              <a:avLst/>
            </a:prstGeom>
            <a:solidFill>
              <a:srgbClr val="002060"/>
            </a:solidFill>
            <a:ln>
              <a:solidFill>
                <a:srgbClr val="00206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dirty="0" smtClean="0">
                  <a:solidFill>
                    <a:srgbClr val="FEBE35"/>
                  </a:solidFill>
                  <a:latin typeface="Roboto Condensed Bold"/>
                  <a:cs typeface="Roboto Condensed Bold"/>
                </a:rPr>
                <a:t>G</a:t>
              </a:r>
              <a:endParaRPr lang="en-US" sz="2800" b="1" dirty="0">
                <a:solidFill>
                  <a:srgbClr val="FEBE35"/>
                </a:solidFill>
                <a:latin typeface="Roboto Condensed Bold"/>
                <a:cs typeface="Roboto Condensed Bold"/>
              </a:endParaRPr>
            </a:p>
          </p:txBody>
        </p:sp>
        <p:sp>
          <p:nvSpPr>
            <p:cNvPr id="26" name="TextBox 25"/>
            <p:cNvSpPr txBox="1"/>
            <p:nvPr/>
          </p:nvSpPr>
          <p:spPr>
            <a:xfrm>
              <a:off x="922637" y="3641110"/>
              <a:ext cx="3474720" cy="369332"/>
            </a:xfrm>
            <a:prstGeom prst="rect">
              <a:avLst/>
            </a:prstGeom>
            <a:noFill/>
          </p:spPr>
          <p:txBody>
            <a:bodyPr wrap="square" rtlCol="0">
              <a:spAutoFit/>
            </a:bodyPr>
            <a:lstStyle/>
            <a:p>
              <a:r>
                <a:rPr lang="en-US" dirty="0" smtClean="0">
                  <a:solidFill>
                    <a:schemeClr val="tx1">
                      <a:lumMod val="85000"/>
                      <a:lumOff val="15000"/>
                    </a:schemeClr>
                  </a:solidFill>
                  <a:latin typeface="Roboto Condensed Bold" pitchFamily="2" charset="0"/>
                  <a:ea typeface="Roboto Condensed Bold" pitchFamily="2" charset="0"/>
                </a:rPr>
                <a:t>JOHN PAUL F. GARCIA</a:t>
              </a:r>
              <a:endParaRPr lang="en-US" dirty="0">
                <a:solidFill>
                  <a:schemeClr val="tx1">
                    <a:lumMod val="85000"/>
                    <a:lumOff val="15000"/>
                  </a:schemeClr>
                </a:solidFill>
                <a:latin typeface="Roboto Condensed Bold" pitchFamily="2" charset="0"/>
                <a:ea typeface="Roboto Condensed Bold" pitchFamily="2" charset="0"/>
              </a:endParaRPr>
            </a:p>
          </p:txBody>
        </p:sp>
      </p:grpSp>
      <p:grpSp>
        <p:nvGrpSpPr>
          <p:cNvPr id="27" name="Group 26"/>
          <p:cNvGrpSpPr/>
          <p:nvPr/>
        </p:nvGrpSpPr>
        <p:grpSpPr>
          <a:xfrm>
            <a:off x="4675768" y="4266374"/>
            <a:ext cx="4172842" cy="551401"/>
            <a:chOff x="289042" y="3545558"/>
            <a:chExt cx="4172842" cy="551401"/>
          </a:xfrm>
        </p:grpSpPr>
        <p:sp>
          <p:nvSpPr>
            <p:cNvPr id="28" name="Rectangle 27"/>
            <p:cNvSpPr/>
            <p:nvPr/>
          </p:nvSpPr>
          <p:spPr>
            <a:xfrm>
              <a:off x="296816" y="3546379"/>
              <a:ext cx="4165068" cy="550114"/>
            </a:xfrm>
            <a:prstGeom prst="rect">
              <a:avLst/>
            </a:prstGeom>
            <a:solidFill>
              <a:schemeClr val="bg1"/>
            </a:solidFill>
            <a:ln>
              <a:solidFill>
                <a:schemeClr val="bg1"/>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Rectangle 28"/>
            <p:cNvSpPr/>
            <p:nvPr/>
          </p:nvSpPr>
          <p:spPr>
            <a:xfrm>
              <a:off x="289042" y="3545558"/>
              <a:ext cx="557568" cy="551401"/>
            </a:xfrm>
            <a:prstGeom prst="rect">
              <a:avLst/>
            </a:prstGeom>
            <a:solidFill>
              <a:srgbClr val="002060"/>
            </a:solidFill>
            <a:ln>
              <a:solidFill>
                <a:srgbClr val="00206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dirty="0" smtClean="0">
                  <a:solidFill>
                    <a:srgbClr val="FEBE35"/>
                  </a:solidFill>
                  <a:latin typeface="Roboto Condensed Bold"/>
                  <a:cs typeface="Roboto Condensed Bold"/>
                </a:rPr>
                <a:t>L</a:t>
              </a:r>
              <a:endParaRPr lang="en-US" sz="2800" b="1" dirty="0">
                <a:solidFill>
                  <a:srgbClr val="FEBE35"/>
                </a:solidFill>
                <a:latin typeface="Roboto Condensed Bold"/>
                <a:cs typeface="Roboto Condensed Bold"/>
              </a:endParaRPr>
            </a:p>
          </p:txBody>
        </p:sp>
        <p:sp>
          <p:nvSpPr>
            <p:cNvPr id="30" name="TextBox 29"/>
            <p:cNvSpPr txBox="1"/>
            <p:nvPr/>
          </p:nvSpPr>
          <p:spPr>
            <a:xfrm>
              <a:off x="922637" y="3641110"/>
              <a:ext cx="3474720" cy="369332"/>
            </a:xfrm>
            <a:prstGeom prst="rect">
              <a:avLst/>
            </a:prstGeom>
            <a:noFill/>
          </p:spPr>
          <p:txBody>
            <a:bodyPr wrap="square" rtlCol="0">
              <a:spAutoFit/>
            </a:bodyPr>
            <a:lstStyle/>
            <a:p>
              <a:r>
                <a:rPr lang="en-US" dirty="0" smtClean="0">
                  <a:solidFill>
                    <a:schemeClr val="tx1">
                      <a:lumMod val="85000"/>
                      <a:lumOff val="15000"/>
                    </a:schemeClr>
                  </a:solidFill>
                  <a:latin typeface="Roboto Condensed Bold" pitchFamily="2" charset="0"/>
                  <a:ea typeface="Roboto Condensed Bold" pitchFamily="2" charset="0"/>
                </a:rPr>
                <a:t>VILSON E. LU</a:t>
              </a:r>
              <a:endParaRPr lang="en-US" dirty="0">
                <a:solidFill>
                  <a:schemeClr val="tx1">
                    <a:lumMod val="85000"/>
                    <a:lumOff val="15000"/>
                  </a:schemeClr>
                </a:solidFill>
                <a:latin typeface="Roboto Condensed Bold" pitchFamily="2" charset="0"/>
                <a:ea typeface="Roboto Condensed Bold" pitchFamily="2" charset="0"/>
              </a:endParaRPr>
            </a:p>
          </p:txBody>
        </p:sp>
      </p:grpSp>
      <p:sp>
        <p:nvSpPr>
          <p:cNvPr id="32" name="TextBox 31"/>
          <p:cNvSpPr txBox="1"/>
          <p:nvPr/>
        </p:nvSpPr>
        <p:spPr>
          <a:xfrm>
            <a:off x="3076871" y="3134470"/>
            <a:ext cx="2932670" cy="307777"/>
          </a:xfrm>
          <a:prstGeom prst="rect">
            <a:avLst/>
          </a:prstGeom>
          <a:noFill/>
        </p:spPr>
        <p:txBody>
          <a:bodyPr wrap="square" rtlCol="0">
            <a:spAutoFit/>
          </a:bodyPr>
          <a:lstStyle/>
          <a:p>
            <a:pPr algn="ctr"/>
            <a:r>
              <a:rPr lang="en-US" sz="1400" dirty="0" smtClean="0">
                <a:solidFill>
                  <a:schemeClr val="tx1">
                    <a:lumMod val="85000"/>
                    <a:lumOff val="15000"/>
                  </a:schemeClr>
                </a:solidFill>
                <a:latin typeface="Roboto Condensed" pitchFamily="2" charset="0"/>
                <a:ea typeface="Roboto Condensed" pitchFamily="2" charset="0"/>
              </a:rPr>
              <a:t>PRESENTED BY</a:t>
            </a:r>
            <a:endParaRPr lang="en-US" sz="1400" dirty="0">
              <a:solidFill>
                <a:schemeClr val="tx1">
                  <a:lumMod val="85000"/>
                  <a:lumOff val="15000"/>
                </a:schemeClr>
              </a:solidFill>
              <a:latin typeface="Roboto Condensed" pitchFamily="2" charset="0"/>
              <a:ea typeface="Roboto Condensed" pitchFamily="2" charset="0"/>
            </a:endParaRPr>
          </a:p>
        </p:txBody>
      </p:sp>
      <p:grpSp>
        <p:nvGrpSpPr>
          <p:cNvPr id="33" name="Group 32"/>
          <p:cNvGrpSpPr/>
          <p:nvPr/>
        </p:nvGrpSpPr>
        <p:grpSpPr>
          <a:xfrm>
            <a:off x="285740" y="3545775"/>
            <a:ext cx="4172842" cy="551401"/>
            <a:chOff x="289042" y="3545787"/>
            <a:chExt cx="4172842" cy="551401"/>
          </a:xfrm>
        </p:grpSpPr>
        <p:sp>
          <p:nvSpPr>
            <p:cNvPr id="34" name="Rectangle 33"/>
            <p:cNvSpPr/>
            <p:nvPr/>
          </p:nvSpPr>
          <p:spPr>
            <a:xfrm>
              <a:off x="296816" y="3546379"/>
              <a:ext cx="4165068" cy="550114"/>
            </a:xfrm>
            <a:prstGeom prst="rect">
              <a:avLst/>
            </a:prstGeom>
            <a:solidFill>
              <a:schemeClr val="bg1"/>
            </a:solidFill>
            <a:ln>
              <a:solidFill>
                <a:schemeClr val="bg1"/>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34"/>
            <p:cNvSpPr/>
            <p:nvPr/>
          </p:nvSpPr>
          <p:spPr>
            <a:xfrm>
              <a:off x="289042" y="3545787"/>
              <a:ext cx="557568" cy="551401"/>
            </a:xfrm>
            <a:prstGeom prst="rect">
              <a:avLst/>
            </a:prstGeom>
            <a:solidFill>
              <a:srgbClr val="002060"/>
            </a:solidFill>
            <a:ln>
              <a:solidFill>
                <a:srgbClr val="00206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dirty="0" smtClean="0">
                  <a:solidFill>
                    <a:srgbClr val="FEBE35"/>
                  </a:solidFill>
                  <a:latin typeface="Roboto Condensed Bold"/>
                  <a:cs typeface="Roboto Condensed Bold"/>
                </a:rPr>
                <a:t>D</a:t>
              </a:r>
              <a:endParaRPr lang="en-US" sz="2800" b="1" dirty="0">
                <a:solidFill>
                  <a:srgbClr val="FEBE35"/>
                </a:solidFill>
                <a:latin typeface="Roboto Condensed Bold"/>
                <a:cs typeface="Roboto Condensed Bold"/>
              </a:endParaRPr>
            </a:p>
          </p:txBody>
        </p:sp>
        <p:sp>
          <p:nvSpPr>
            <p:cNvPr id="36" name="TextBox 35"/>
            <p:cNvSpPr txBox="1"/>
            <p:nvPr/>
          </p:nvSpPr>
          <p:spPr>
            <a:xfrm>
              <a:off x="922637" y="3641110"/>
              <a:ext cx="3474720" cy="369332"/>
            </a:xfrm>
            <a:prstGeom prst="rect">
              <a:avLst/>
            </a:prstGeom>
            <a:noFill/>
          </p:spPr>
          <p:txBody>
            <a:bodyPr wrap="square" rtlCol="0">
              <a:spAutoFit/>
            </a:bodyPr>
            <a:lstStyle/>
            <a:p>
              <a:r>
                <a:rPr lang="en-US" dirty="0" smtClean="0">
                  <a:solidFill>
                    <a:schemeClr val="tx1">
                      <a:lumMod val="85000"/>
                      <a:lumOff val="15000"/>
                    </a:schemeClr>
                  </a:solidFill>
                  <a:latin typeface="Roboto Condensed Bold" pitchFamily="2" charset="0"/>
                  <a:ea typeface="Roboto Condensed Bold" pitchFamily="2" charset="0"/>
                </a:rPr>
                <a:t>KYLE MC HALE B. DELA CRUZ</a:t>
              </a:r>
              <a:endParaRPr lang="en-US" dirty="0">
                <a:solidFill>
                  <a:schemeClr val="tx1">
                    <a:lumMod val="85000"/>
                    <a:lumOff val="15000"/>
                  </a:schemeClr>
                </a:solidFill>
                <a:latin typeface="Roboto Condensed Bold" pitchFamily="2" charset="0"/>
                <a:ea typeface="Roboto Condensed Bold" pitchFamily="2" charset="0"/>
              </a:endParaRPr>
            </a:p>
          </p:txBody>
        </p:sp>
      </p:grpSp>
      <p:grpSp>
        <p:nvGrpSpPr>
          <p:cNvPr id="14" name="Group 13"/>
          <p:cNvGrpSpPr/>
          <p:nvPr/>
        </p:nvGrpSpPr>
        <p:grpSpPr>
          <a:xfrm>
            <a:off x="-76200" y="-228854"/>
            <a:ext cx="9296400" cy="3200400"/>
            <a:chOff x="-76200" y="-228854"/>
            <a:chExt cx="9296400" cy="3200400"/>
          </a:xfrm>
          <a:solidFill>
            <a:srgbClr val="002060"/>
          </a:solidFill>
        </p:grpSpPr>
        <p:sp>
          <p:nvSpPr>
            <p:cNvPr id="4" name="Rectangle 3"/>
            <p:cNvSpPr/>
            <p:nvPr/>
          </p:nvSpPr>
          <p:spPr>
            <a:xfrm>
              <a:off x="-76200" y="-228854"/>
              <a:ext cx="9296400" cy="3200400"/>
            </a:xfrm>
            <a:prstGeom prst="rect">
              <a:avLst/>
            </a:prstGeom>
            <a:grpFill/>
            <a:ln>
              <a:noFill/>
            </a:ln>
            <a:effectLst>
              <a:outerShdw blurRad="177800" dist="88900" dir="5400000" algn="t"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31" name="TextBox 30"/>
            <p:cNvSpPr txBox="1"/>
            <p:nvPr/>
          </p:nvSpPr>
          <p:spPr>
            <a:xfrm>
              <a:off x="750442" y="514786"/>
              <a:ext cx="7572721" cy="1938992"/>
            </a:xfrm>
            <a:prstGeom prst="rect">
              <a:avLst/>
            </a:prstGeom>
            <a:grpFill/>
          </p:spPr>
          <p:txBody>
            <a:bodyPr wrap="square" rtlCol="0">
              <a:spAutoFit/>
            </a:bodyPr>
            <a:lstStyle/>
            <a:p>
              <a:pPr algn="ctr"/>
              <a:r>
                <a:rPr lang="en-US" sz="4000" b="1" dirty="0">
                  <a:solidFill>
                    <a:srgbClr val="FEBE35"/>
                  </a:solidFill>
                  <a:effectLst>
                    <a:outerShdw blurRad="50800" dist="38100" dir="5400000" algn="t" rotWithShape="0">
                      <a:prstClr val="black">
                        <a:alpha val="40000"/>
                      </a:prstClr>
                    </a:outerShdw>
                  </a:effectLst>
                  <a:latin typeface="Roboto Condensed Bold"/>
                  <a:cs typeface="Roboto Condensed Bold"/>
                </a:rPr>
                <a:t>FILIET</a:t>
              </a:r>
              <a:r>
                <a:rPr lang="en-US" sz="4000" b="1" dirty="0">
                  <a:solidFill>
                    <a:schemeClr val="bg1"/>
                  </a:solidFill>
                  <a:effectLst>
                    <a:outerShdw blurRad="50800" dist="38100" dir="5400000" algn="t" rotWithShape="0">
                      <a:prstClr val="black">
                        <a:alpha val="40000"/>
                      </a:prstClr>
                    </a:outerShdw>
                  </a:effectLst>
                  <a:latin typeface="Roboto Condensed Bold"/>
                  <a:cs typeface="Roboto Condensed Bold"/>
                </a:rPr>
                <a:t>: An Information Extraction System for Filipino Disaster-Related Reports</a:t>
              </a:r>
              <a:endParaRPr lang="en-US" sz="4000" b="1" dirty="0">
                <a:solidFill>
                  <a:schemeClr val="tx1">
                    <a:lumMod val="85000"/>
                    <a:lumOff val="15000"/>
                  </a:schemeClr>
                </a:solidFill>
                <a:latin typeface="Roboto Condensed Bold" pitchFamily="2" charset="0"/>
                <a:ea typeface="Roboto Condensed Bold" pitchFamily="2" charset="0"/>
              </a:endParaRPr>
            </a:p>
          </p:txBody>
        </p:sp>
      </p:grpSp>
    </p:spTree>
    <p:extLst>
      <p:ext uri="{BB962C8B-B14F-4D97-AF65-F5344CB8AC3E}">
        <p14:creationId xmlns:p14="http://schemas.microsoft.com/office/powerpoint/2010/main" val="1763546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decel="33333"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750" fill="hold"/>
                                        <p:tgtEl>
                                          <p:spTgt spid="14"/>
                                        </p:tgtEl>
                                        <p:attrNameLst>
                                          <p:attrName>ppt_x</p:attrName>
                                        </p:attrNameLst>
                                      </p:cBhvr>
                                      <p:tavLst>
                                        <p:tav tm="0">
                                          <p:val>
                                            <p:strVal val="#ppt_x"/>
                                          </p:val>
                                        </p:tav>
                                        <p:tav tm="100000">
                                          <p:val>
                                            <p:strVal val="#ppt_x"/>
                                          </p:val>
                                        </p:tav>
                                      </p:tavLst>
                                    </p:anim>
                                    <p:anim calcmode="lin" valueType="num">
                                      <p:cBhvr additive="base">
                                        <p:cTn id="8" dur="750" fill="hold"/>
                                        <p:tgtEl>
                                          <p:spTgt spid="14"/>
                                        </p:tgtEl>
                                        <p:attrNameLst>
                                          <p:attrName>ppt_y</p:attrName>
                                        </p:attrNameLst>
                                      </p:cBhvr>
                                      <p:tavLst>
                                        <p:tav tm="0">
                                          <p:val>
                                            <p:strVal val="0-#ppt_h/2"/>
                                          </p:val>
                                        </p:tav>
                                        <p:tav tm="100000">
                                          <p:val>
                                            <p:strVal val="#ppt_y"/>
                                          </p:val>
                                        </p:tav>
                                      </p:tavLst>
                                    </p:anim>
                                  </p:childTnLst>
                                </p:cTn>
                              </p:par>
                            </p:childTnLst>
                          </p:cTn>
                        </p:par>
                        <p:par>
                          <p:cTn id="9" fill="hold">
                            <p:stCondLst>
                              <p:cond delay="750"/>
                            </p:stCondLst>
                            <p:childTnLst>
                              <p:par>
                                <p:cTn id="10" presetID="2" presetClass="entr" presetSubtype="1" decel="40000" fill="hold" grpId="0" nodeType="afterEffect">
                                  <p:stCondLst>
                                    <p:cond delay="0"/>
                                  </p:stCondLst>
                                  <p:childTnLst>
                                    <p:set>
                                      <p:cBhvr>
                                        <p:cTn id="11" dur="1" fill="hold">
                                          <p:stCondLst>
                                            <p:cond delay="0"/>
                                          </p:stCondLst>
                                        </p:cTn>
                                        <p:tgtEl>
                                          <p:spTgt spid="32"/>
                                        </p:tgtEl>
                                        <p:attrNameLst>
                                          <p:attrName>style.visibility</p:attrName>
                                        </p:attrNameLst>
                                      </p:cBhvr>
                                      <p:to>
                                        <p:strVal val="visible"/>
                                      </p:to>
                                    </p:set>
                                    <p:anim calcmode="lin" valueType="num">
                                      <p:cBhvr additive="base">
                                        <p:cTn id="12" dur="1000" fill="hold"/>
                                        <p:tgtEl>
                                          <p:spTgt spid="32"/>
                                        </p:tgtEl>
                                        <p:attrNameLst>
                                          <p:attrName>ppt_x</p:attrName>
                                        </p:attrNameLst>
                                      </p:cBhvr>
                                      <p:tavLst>
                                        <p:tav tm="0">
                                          <p:val>
                                            <p:strVal val="#ppt_x"/>
                                          </p:val>
                                        </p:tav>
                                        <p:tav tm="100000">
                                          <p:val>
                                            <p:strVal val="#ppt_x"/>
                                          </p:val>
                                        </p:tav>
                                      </p:tavLst>
                                    </p:anim>
                                    <p:anim calcmode="lin" valueType="num">
                                      <p:cBhvr additive="base">
                                        <p:cTn id="13" dur="1000" fill="hold"/>
                                        <p:tgtEl>
                                          <p:spTgt spid="32"/>
                                        </p:tgtEl>
                                        <p:attrNameLst>
                                          <p:attrName>ppt_y</p:attrName>
                                        </p:attrNameLst>
                                      </p:cBhvr>
                                      <p:tavLst>
                                        <p:tav tm="0">
                                          <p:val>
                                            <p:strVal val="0-#ppt_h/2"/>
                                          </p:val>
                                        </p:tav>
                                        <p:tav tm="100000">
                                          <p:val>
                                            <p:strVal val="#ppt_y"/>
                                          </p:val>
                                        </p:tav>
                                      </p:tavLst>
                                    </p:anim>
                                  </p:childTnLst>
                                </p:cTn>
                              </p:par>
                              <p:par>
                                <p:cTn id="14" presetID="2" presetClass="entr" presetSubtype="8" decel="40000" fill="hold" nodeType="withEffect">
                                  <p:stCondLst>
                                    <p:cond delay="0"/>
                                  </p:stCondLst>
                                  <p:childTnLst>
                                    <p:set>
                                      <p:cBhvr>
                                        <p:cTn id="15" dur="1" fill="hold">
                                          <p:stCondLst>
                                            <p:cond delay="0"/>
                                          </p:stCondLst>
                                        </p:cTn>
                                        <p:tgtEl>
                                          <p:spTgt spid="33"/>
                                        </p:tgtEl>
                                        <p:attrNameLst>
                                          <p:attrName>style.visibility</p:attrName>
                                        </p:attrNameLst>
                                      </p:cBhvr>
                                      <p:to>
                                        <p:strVal val="visible"/>
                                      </p:to>
                                    </p:set>
                                    <p:anim calcmode="lin" valueType="num">
                                      <p:cBhvr additive="base">
                                        <p:cTn id="16" dur="750" fill="hold"/>
                                        <p:tgtEl>
                                          <p:spTgt spid="33"/>
                                        </p:tgtEl>
                                        <p:attrNameLst>
                                          <p:attrName>ppt_x</p:attrName>
                                        </p:attrNameLst>
                                      </p:cBhvr>
                                      <p:tavLst>
                                        <p:tav tm="0">
                                          <p:val>
                                            <p:strVal val="0-#ppt_w/2"/>
                                          </p:val>
                                        </p:tav>
                                        <p:tav tm="100000">
                                          <p:val>
                                            <p:strVal val="#ppt_x"/>
                                          </p:val>
                                        </p:tav>
                                      </p:tavLst>
                                    </p:anim>
                                    <p:anim calcmode="lin" valueType="num">
                                      <p:cBhvr additive="base">
                                        <p:cTn id="17" dur="750" fill="hold"/>
                                        <p:tgtEl>
                                          <p:spTgt spid="33"/>
                                        </p:tgtEl>
                                        <p:attrNameLst>
                                          <p:attrName>ppt_y</p:attrName>
                                        </p:attrNameLst>
                                      </p:cBhvr>
                                      <p:tavLst>
                                        <p:tav tm="0">
                                          <p:val>
                                            <p:strVal val="#ppt_y"/>
                                          </p:val>
                                        </p:tav>
                                        <p:tav tm="100000">
                                          <p:val>
                                            <p:strVal val="#ppt_y"/>
                                          </p:val>
                                        </p:tav>
                                      </p:tavLst>
                                    </p:anim>
                                  </p:childTnLst>
                                </p:cTn>
                              </p:par>
                              <p:par>
                                <p:cTn id="18" presetID="2" presetClass="entr" presetSubtype="2" decel="40000" fill="hold" nodeType="withEffect">
                                  <p:stCondLst>
                                    <p:cond delay="0"/>
                                  </p:stCondLst>
                                  <p:childTnLst>
                                    <p:set>
                                      <p:cBhvr>
                                        <p:cTn id="19" dur="1" fill="hold">
                                          <p:stCondLst>
                                            <p:cond delay="0"/>
                                          </p:stCondLst>
                                        </p:cTn>
                                        <p:tgtEl>
                                          <p:spTgt spid="23"/>
                                        </p:tgtEl>
                                        <p:attrNameLst>
                                          <p:attrName>style.visibility</p:attrName>
                                        </p:attrNameLst>
                                      </p:cBhvr>
                                      <p:to>
                                        <p:strVal val="visible"/>
                                      </p:to>
                                    </p:set>
                                    <p:anim calcmode="lin" valueType="num">
                                      <p:cBhvr additive="base">
                                        <p:cTn id="20" dur="750" fill="hold"/>
                                        <p:tgtEl>
                                          <p:spTgt spid="23"/>
                                        </p:tgtEl>
                                        <p:attrNameLst>
                                          <p:attrName>ppt_x</p:attrName>
                                        </p:attrNameLst>
                                      </p:cBhvr>
                                      <p:tavLst>
                                        <p:tav tm="0">
                                          <p:val>
                                            <p:strVal val="1+#ppt_w/2"/>
                                          </p:val>
                                        </p:tav>
                                        <p:tav tm="100000">
                                          <p:val>
                                            <p:strVal val="#ppt_x"/>
                                          </p:val>
                                        </p:tav>
                                      </p:tavLst>
                                    </p:anim>
                                    <p:anim calcmode="lin" valueType="num">
                                      <p:cBhvr additive="base">
                                        <p:cTn id="21" dur="750" fill="hold"/>
                                        <p:tgtEl>
                                          <p:spTgt spid="23"/>
                                        </p:tgtEl>
                                        <p:attrNameLst>
                                          <p:attrName>ppt_y</p:attrName>
                                        </p:attrNameLst>
                                      </p:cBhvr>
                                      <p:tavLst>
                                        <p:tav tm="0">
                                          <p:val>
                                            <p:strVal val="#ppt_y"/>
                                          </p:val>
                                        </p:tav>
                                        <p:tav tm="100000">
                                          <p:val>
                                            <p:strVal val="#ppt_y"/>
                                          </p:val>
                                        </p:tav>
                                      </p:tavLst>
                                    </p:anim>
                                  </p:childTnLst>
                                </p:cTn>
                              </p:par>
                              <p:par>
                                <p:cTn id="22" presetID="2" presetClass="entr" presetSubtype="8" decel="40000" fill="hold" nodeType="withEffect">
                                  <p:stCondLst>
                                    <p:cond delay="50"/>
                                  </p:stCondLst>
                                  <p:childTnLst>
                                    <p:set>
                                      <p:cBhvr>
                                        <p:cTn id="23" dur="1" fill="hold">
                                          <p:stCondLst>
                                            <p:cond delay="0"/>
                                          </p:stCondLst>
                                        </p:cTn>
                                        <p:tgtEl>
                                          <p:spTgt spid="19"/>
                                        </p:tgtEl>
                                        <p:attrNameLst>
                                          <p:attrName>style.visibility</p:attrName>
                                        </p:attrNameLst>
                                      </p:cBhvr>
                                      <p:to>
                                        <p:strVal val="visible"/>
                                      </p:to>
                                    </p:set>
                                    <p:anim calcmode="lin" valueType="num">
                                      <p:cBhvr additive="base">
                                        <p:cTn id="24" dur="750" fill="hold"/>
                                        <p:tgtEl>
                                          <p:spTgt spid="19"/>
                                        </p:tgtEl>
                                        <p:attrNameLst>
                                          <p:attrName>ppt_x</p:attrName>
                                        </p:attrNameLst>
                                      </p:cBhvr>
                                      <p:tavLst>
                                        <p:tav tm="0">
                                          <p:val>
                                            <p:strVal val="0-#ppt_w/2"/>
                                          </p:val>
                                        </p:tav>
                                        <p:tav tm="100000">
                                          <p:val>
                                            <p:strVal val="#ppt_x"/>
                                          </p:val>
                                        </p:tav>
                                      </p:tavLst>
                                    </p:anim>
                                    <p:anim calcmode="lin" valueType="num">
                                      <p:cBhvr additive="base">
                                        <p:cTn id="25" dur="750" fill="hold"/>
                                        <p:tgtEl>
                                          <p:spTgt spid="19"/>
                                        </p:tgtEl>
                                        <p:attrNameLst>
                                          <p:attrName>ppt_y</p:attrName>
                                        </p:attrNameLst>
                                      </p:cBhvr>
                                      <p:tavLst>
                                        <p:tav tm="0">
                                          <p:val>
                                            <p:strVal val="#ppt_y"/>
                                          </p:val>
                                        </p:tav>
                                        <p:tav tm="100000">
                                          <p:val>
                                            <p:strVal val="#ppt_y"/>
                                          </p:val>
                                        </p:tav>
                                      </p:tavLst>
                                    </p:anim>
                                  </p:childTnLst>
                                </p:cTn>
                              </p:par>
                              <p:par>
                                <p:cTn id="26" presetID="2" presetClass="entr" presetSubtype="2" decel="40000" fill="hold" nodeType="withEffect">
                                  <p:stCondLst>
                                    <p:cond delay="50"/>
                                  </p:stCondLst>
                                  <p:childTnLst>
                                    <p:set>
                                      <p:cBhvr>
                                        <p:cTn id="27" dur="1" fill="hold">
                                          <p:stCondLst>
                                            <p:cond delay="0"/>
                                          </p:stCondLst>
                                        </p:cTn>
                                        <p:tgtEl>
                                          <p:spTgt spid="27"/>
                                        </p:tgtEl>
                                        <p:attrNameLst>
                                          <p:attrName>style.visibility</p:attrName>
                                        </p:attrNameLst>
                                      </p:cBhvr>
                                      <p:to>
                                        <p:strVal val="visible"/>
                                      </p:to>
                                    </p:set>
                                    <p:anim calcmode="lin" valueType="num">
                                      <p:cBhvr additive="base">
                                        <p:cTn id="28" dur="750" fill="hold"/>
                                        <p:tgtEl>
                                          <p:spTgt spid="27"/>
                                        </p:tgtEl>
                                        <p:attrNameLst>
                                          <p:attrName>ppt_x</p:attrName>
                                        </p:attrNameLst>
                                      </p:cBhvr>
                                      <p:tavLst>
                                        <p:tav tm="0">
                                          <p:val>
                                            <p:strVal val="1+#ppt_w/2"/>
                                          </p:val>
                                        </p:tav>
                                        <p:tav tm="100000">
                                          <p:val>
                                            <p:strVal val="#ppt_x"/>
                                          </p:val>
                                        </p:tav>
                                      </p:tavLst>
                                    </p:anim>
                                    <p:anim calcmode="lin" valueType="num">
                                      <p:cBhvr additive="base">
                                        <p:cTn id="29" dur="750" fill="hold"/>
                                        <p:tgtEl>
                                          <p:spTgt spid="2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487192" y="1251860"/>
            <a:ext cx="8131876" cy="3563291"/>
            <a:chOff x="296816" y="3546379"/>
            <a:chExt cx="4165068" cy="550114"/>
          </a:xfrm>
        </p:grpSpPr>
        <p:sp>
          <p:nvSpPr>
            <p:cNvPr id="9" name="Rectangle 8"/>
            <p:cNvSpPr/>
            <p:nvPr/>
          </p:nvSpPr>
          <p:spPr>
            <a:xfrm>
              <a:off x="296816" y="3546379"/>
              <a:ext cx="4165068" cy="550114"/>
            </a:xfrm>
            <a:prstGeom prst="rect">
              <a:avLst/>
            </a:prstGeom>
            <a:solidFill>
              <a:schemeClr val="bg1"/>
            </a:solidFill>
            <a:ln>
              <a:solidFill>
                <a:schemeClr val="bg1"/>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p:cNvSpPr txBox="1"/>
            <p:nvPr/>
          </p:nvSpPr>
          <p:spPr>
            <a:xfrm>
              <a:off x="359512" y="3564642"/>
              <a:ext cx="4049248" cy="510488"/>
            </a:xfrm>
            <a:prstGeom prst="rect">
              <a:avLst/>
            </a:prstGeom>
            <a:noFill/>
          </p:spPr>
          <p:txBody>
            <a:bodyPr wrap="square" rtlCol="0">
              <a:normAutofit/>
            </a:bodyPr>
            <a:lstStyle/>
            <a:p>
              <a:endParaRPr lang="en-US" dirty="0">
                <a:solidFill>
                  <a:schemeClr val="tx1">
                    <a:lumMod val="85000"/>
                    <a:lumOff val="15000"/>
                  </a:schemeClr>
                </a:solidFill>
                <a:latin typeface="Roboto Condensed Bold" pitchFamily="2" charset="0"/>
                <a:ea typeface="Roboto Condensed Bold" pitchFamily="2" charset="0"/>
              </a:endParaRPr>
            </a:p>
          </p:txBody>
        </p:sp>
      </p:grpSp>
      <p:grpSp>
        <p:nvGrpSpPr>
          <p:cNvPr id="29" name="Group 28"/>
          <p:cNvGrpSpPr/>
          <p:nvPr/>
        </p:nvGrpSpPr>
        <p:grpSpPr>
          <a:xfrm>
            <a:off x="-76200" y="-894555"/>
            <a:ext cx="9296400" cy="1600200"/>
            <a:chOff x="-76200" y="4239420"/>
            <a:chExt cx="9296400" cy="1600200"/>
          </a:xfrm>
          <a:solidFill>
            <a:srgbClr val="7030A0"/>
          </a:solidFill>
        </p:grpSpPr>
        <p:sp>
          <p:nvSpPr>
            <p:cNvPr id="4" name="Rectangle 3"/>
            <p:cNvSpPr/>
            <p:nvPr/>
          </p:nvSpPr>
          <p:spPr>
            <a:xfrm>
              <a:off x="-76200" y="4239420"/>
              <a:ext cx="9296400" cy="1600200"/>
            </a:xfrm>
            <a:prstGeom prst="rect">
              <a:avLst/>
            </a:prstGeom>
            <a:grpFill/>
            <a:ln>
              <a:noFill/>
            </a:ln>
            <a:effectLst>
              <a:outerShdw blurRad="177800" dist="88900" dir="5400000" algn="t"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 name="TextBox 6"/>
            <p:cNvSpPr txBox="1"/>
            <p:nvPr/>
          </p:nvSpPr>
          <p:spPr>
            <a:xfrm>
              <a:off x="225137" y="5266853"/>
              <a:ext cx="7315200" cy="461665"/>
            </a:xfrm>
            <a:prstGeom prst="rect">
              <a:avLst/>
            </a:prstGeom>
            <a:grpFill/>
          </p:spPr>
          <p:txBody>
            <a:bodyPr wrap="square" rtlCol="0">
              <a:spAutoFit/>
            </a:bodyPr>
            <a:lstStyle/>
            <a:p>
              <a:r>
                <a:rPr lang="en-US" sz="2400" dirty="0">
                  <a:solidFill>
                    <a:schemeClr val="bg1"/>
                  </a:solidFill>
                  <a:latin typeface="Roboto Condensed Bold" pitchFamily="2" charset="0"/>
                  <a:ea typeface="Roboto Condensed Bold" pitchFamily="2" charset="0"/>
                </a:rPr>
                <a:t>THE OVERVIEW OF THE CURRENT STATE OF TECHNOLOGY</a:t>
              </a:r>
            </a:p>
          </p:txBody>
        </p:sp>
      </p:grpSp>
      <p:sp>
        <p:nvSpPr>
          <p:cNvPr id="5" name="Oval 4"/>
          <p:cNvSpPr/>
          <p:nvPr/>
        </p:nvSpPr>
        <p:spPr>
          <a:xfrm>
            <a:off x="7991474" y="298458"/>
            <a:ext cx="792127" cy="792127"/>
          </a:xfrm>
          <a:prstGeom prst="ellipse">
            <a:avLst/>
          </a:prstGeom>
          <a:solidFill>
            <a:srgbClr val="FC0486"/>
          </a:solidFill>
          <a:ln>
            <a:noFill/>
          </a:ln>
          <a:effectLst>
            <a:outerShdw blurRad="177800" dist="88900" dir="5400000" algn="t"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2800" dirty="0">
                <a:latin typeface="Roboto Condensed Bold" pitchFamily="2" charset="0"/>
                <a:ea typeface="Roboto Condensed Bold" pitchFamily="2" charset="0"/>
              </a:rPr>
              <a:t>1</a:t>
            </a:r>
          </a:p>
        </p:txBody>
      </p:sp>
      <p:graphicFrame>
        <p:nvGraphicFramePr>
          <p:cNvPr id="14" name="Diagram 13"/>
          <p:cNvGraphicFramePr/>
          <p:nvPr>
            <p:extLst>
              <p:ext uri="{D42A27DB-BD31-4B8C-83A1-F6EECF244321}">
                <p14:modId xmlns:p14="http://schemas.microsoft.com/office/powerpoint/2010/main" val="4152621812"/>
              </p:ext>
            </p:extLst>
          </p:nvPr>
        </p:nvGraphicFramePr>
        <p:xfrm>
          <a:off x="1000125" y="1442901"/>
          <a:ext cx="7038975" cy="312552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229269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4" grpId="0">
        <p:bldAsOne/>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487192" y="1937660"/>
            <a:ext cx="8131876" cy="2880361"/>
            <a:chOff x="296816" y="3546379"/>
            <a:chExt cx="4165068" cy="558987"/>
          </a:xfrm>
        </p:grpSpPr>
        <p:sp>
          <p:nvSpPr>
            <p:cNvPr id="9" name="Rectangle 8"/>
            <p:cNvSpPr/>
            <p:nvPr/>
          </p:nvSpPr>
          <p:spPr>
            <a:xfrm>
              <a:off x="296816" y="3546379"/>
              <a:ext cx="4165068" cy="558987"/>
            </a:xfrm>
            <a:prstGeom prst="rect">
              <a:avLst/>
            </a:prstGeom>
            <a:solidFill>
              <a:schemeClr val="bg1"/>
            </a:solidFill>
            <a:ln>
              <a:solidFill>
                <a:schemeClr val="bg1"/>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p:cNvSpPr txBox="1"/>
            <p:nvPr/>
          </p:nvSpPr>
          <p:spPr>
            <a:xfrm>
              <a:off x="359512" y="3564642"/>
              <a:ext cx="4049248" cy="510488"/>
            </a:xfrm>
            <a:prstGeom prst="rect">
              <a:avLst/>
            </a:prstGeom>
            <a:noFill/>
          </p:spPr>
          <p:txBody>
            <a:bodyPr wrap="square" rtlCol="0" anchor="ctr" anchorCtr="0">
              <a:normAutofit/>
            </a:bodyPr>
            <a:lstStyle/>
            <a:p>
              <a:pPr algn="ctr"/>
              <a:r>
                <a:rPr lang="en-PH" sz="2800" dirty="0" smtClean="0">
                  <a:latin typeface="Roboto Condensed Bold" pitchFamily="2" charset="0"/>
                  <a:ea typeface="Roboto Condensed Bold" pitchFamily="2" charset="0"/>
                </a:rPr>
                <a:t>“</a:t>
              </a:r>
              <a:r>
                <a:rPr lang="en-PH" sz="2800" dirty="0">
                  <a:latin typeface="Roboto Condensed Bold" pitchFamily="2" charset="0"/>
                  <a:ea typeface="Roboto Condensed Bold" pitchFamily="2" charset="0"/>
                </a:rPr>
                <a:t>To develop an </a:t>
              </a:r>
              <a:r>
                <a:rPr lang="en-PH" sz="2800" dirty="0">
                  <a:solidFill>
                    <a:srgbClr val="7030A0"/>
                  </a:solidFill>
                  <a:latin typeface="Roboto Condensed Bold" pitchFamily="2" charset="0"/>
                  <a:ea typeface="Roboto Condensed Bold" pitchFamily="2" charset="0"/>
                </a:rPr>
                <a:t>information</a:t>
              </a:r>
              <a:r>
                <a:rPr lang="en-PH" sz="2800" dirty="0">
                  <a:solidFill>
                    <a:schemeClr val="accent1">
                      <a:lumMod val="75000"/>
                      <a:lumOff val="25000"/>
                    </a:schemeClr>
                  </a:solidFill>
                  <a:latin typeface="Roboto Condensed Bold" pitchFamily="2" charset="0"/>
                  <a:ea typeface="Roboto Condensed Bold" pitchFamily="2" charset="0"/>
                </a:rPr>
                <a:t> </a:t>
              </a:r>
              <a:r>
                <a:rPr lang="en-PH" sz="2800" dirty="0">
                  <a:solidFill>
                    <a:srgbClr val="7030A0"/>
                  </a:solidFill>
                  <a:latin typeface="Roboto Condensed Bold" pitchFamily="2" charset="0"/>
                  <a:ea typeface="Roboto Condensed Bold" pitchFamily="2" charset="0"/>
                </a:rPr>
                <a:t>extraction</a:t>
              </a:r>
              <a:r>
                <a:rPr lang="en-PH" sz="2800" dirty="0">
                  <a:solidFill>
                    <a:schemeClr val="accent1">
                      <a:lumMod val="75000"/>
                      <a:lumOff val="25000"/>
                    </a:schemeClr>
                  </a:solidFill>
                  <a:latin typeface="Roboto Condensed Bold" pitchFamily="2" charset="0"/>
                  <a:ea typeface="Roboto Condensed Bold" pitchFamily="2" charset="0"/>
                </a:rPr>
                <a:t> </a:t>
              </a:r>
              <a:r>
                <a:rPr lang="en-PH" sz="2800" dirty="0">
                  <a:solidFill>
                    <a:srgbClr val="7030A0"/>
                  </a:solidFill>
                  <a:latin typeface="Roboto Condensed Bold" pitchFamily="2" charset="0"/>
                  <a:ea typeface="Roboto Condensed Bold" pitchFamily="2" charset="0"/>
                </a:rPr>
                <a:t>system</a:t>
              </a:r>
              <a:r>
                <a:rPr lang="en-PH" sz="2800" dirty="0">
                  <a:solidFill>
                    <a:schemeClr val="accent1">
                      <a:lumMod val="75000"/>
                      <a:lumOff val="25000"/>
                    </a:schemeClr>
                  </a:solidFill>
                  <a:latin typeface="Roboto Condensed Bold" pitchFamily="2" charset="0"/>
                  <a:ea typeface="Roboto Condensed Bold" pitchFamily="2" charset="0"/>
                </a:rPr>
                <a:t> </a:t>
              </a:r>
              <a:r>
                <a:rPr lang="en-PH" sz="2800" dirty="0">
                  <a:latin typeface="Roboto Condensed Bold" pitchFamily="2" charset="0"/>
                  <a:ea typeface="Roboto Condensed Bold" pitchFamily="2" charset="0"/>
                </a:rPr>
                <a:t>that extracts relevant information from </a:t>
              </a:r>
              <a:r>
                <a:rPr lang="en-PH" sz="2800" dirty="0">
                  <a:solidFill>
                    <a:srgbClr val="7030A0"/>
                  </a:solidFill>
                  <a:latin typeface="Roboto Condensed Bold" pitchFamily="2" charset="0"/>
                  <a:ea typeface="Roboto Condensed Bold" pitchFamily="2" charset="0"/>
                </a:rPr>
                <a:t>disaster-related</a:t>
              </a:r>
              <a:r>
                <a:rPr lang="en-PH" sz="2800" dirty="0">
                  <a:solidFill>
                    <a:schemeClr val="accent1">
                      <a:lumMod val="75000"/>
                      <a:lumOff val="25000"/>
                    </a:schemeClr>
                  </a:solidFill>
                  <a:latin typeface="Roboto Condensed Bold" pitchFamily="2" charset="0"/>
                  <a:ea typeface="Roboto Condensed Bold" pitchFamily="2" charset="0"/>
                </a:rPr>
                <a:t> </a:t>
              </a:r>
              <a:r>
                <a:rPr lang="en-PH" sz="2800" dirty="0">
                  <a:solidFill>
                    <a:srgbClr val="7030A0"/>
                  </a:solidFill>
                  <a:latin typeface="Roboto Condensed Bold" pitchFamily="2" charset="0"/>
                  <a:ea typeface="Roboto Condensed Bold" pitchFamily="2" charset="0"/>
                </a:rPr>
                <a:t>texts</a:t>
              </a:r>
              <a:r>
                <a:rPr lang="en-PH" sz="2800" dirty="0">
                  <a:solidFill>
                    <a:schemeClr val="accent1">
                      <a:lumMod val="75000"/>
                      <a:lumOff val="25000"/>
                    </a:schemeClr>
                  </a:solidFill>
                  <a:latin typeface="Roboto Condensed Bold" pitchFamily="2" charset="0"/>
                  <a:ea typeface="Roboto Condensed Bold" pitchFamily="2" charset="0"/>
                </a:rPr>
                <a:t> </a:t>
              </a:r>
              <a:r>
                <a:rPr lang="en-PH" sz="2800" dirty="0">
                  <a:solidFill>
                    <a:srgbClr val="7030A0"/>
                  </a:solidFill>
                  <a:latin typeface="Roboto Condensed Bold" pitchFamily="2" charset="0"/>
                  <a:ea typeface="Roboto Condensed Bold" pitchFamily="2" charset="0"/>
                </a:rPr>
                <a:t>from</a:t>
              </a:r>
              <a:r>
                <a:rPr lang="en-PH" sz="2800" dirty="0">
                  <a:solidFill>
                    <a:schemeClr val="accent1">
                      <a:lumMod val="75000"/>
                      <a:lumOff val="25000"/>
                    </a:schemeClr>
                  </a:solidFill>
                  <a:latin typeface="Roboto Condensed Bold" pitchFamily="2" charset="0"/>
                  <a:ea typeface="Roboto Condensed Bold" pitchFamily="2" charset="0"/>
                </a:rPr>
                <a:t> </a:t>
              </a:r>
              <a:r>
                <a:rPr lang="en-PH" sz="2800" dirty="0">
                  <a:solidFill>
                    <a:srgbClr val="7030A0"/>
                  </a:solidFill>
                  <a:latin typeface="Roboto Condensed Bold" pitchFamily="2" charset="0"/>
                  <a:ea typeface="Roboto Condensed Bold" pitchFamily="2" charset="0"/>
                </a:rPr>
                <a:t>social</a:t>
              </a:r>
              <a:r>
                <a:rPr lang="en-PH" sz="2800" dirty="0">
                  <a:solidFill>
                    <a:schemeClr val="accent1">
                      <a:lumMod val="75000"/>
                      <a:lumOff val="25000"/>
                    </a:schemeClr>
                  </a:solidFill>
                  <a:latin typeface="Roboto Condensed Bold" pitchFamily="2" charset="0"/>
                  <a:ea typeface="Roboto Condensed Bold" pitchFamily="2" charset="0"/>
                </a:rPr>
                <a:t> </a:t>
              </a:r>
              <a:r>
                <a:rPr lang="en-PH" sz="2800" dirty="0">
                  <a:solidFill>
                    <a:srgbClr val="7030A0"/>
                  </a:solidFill>
                  <a:latin typeface="Roboto Condensed Bold" pitchFamily="2" charset="0"/>
                  <a:ea typeface="Roboto Condensed Bold" pitchFamily="2" charset="0"/>
                </a:rPr>
                <a:t>media</a:t>
              </a:r>
              <a:r>
                <a:rPr lang="en-PH" sz="2800" dirty="0">
                  <a:solidFill>
                    <a:schemeClr val="accent1">
                      <a:lumMod val="75000"/>
                      <a:lumOff val="25000"/>
                    </a:schemeClr>
                  </a:solidFill>
                  <a:latin typeface="Roboto Condensed Bold" pitchFamily="2" charset="0"/>
                  <a:ea typeface="Roboto Condensed Bold" pitchFamily="2" charset="0"/>
                </a:rPr>
                <a:t> </a:t>
              </a:r>
              <a:r>
                <a:rPr lang="en-PH" sz="2800" dirty="0">
                  <a:latin typeface="Roboto Condensed Bold" pitchFamily="2" charset="0"/>
                  <a:ea typeface="Roboto Condensed Bold" pitchFamily="2" charset="0"/>
                </a:rPr>
                <a:t>and takes into consideration the different available variations in the </a:t>
              </a:r>
              <a:r>
                <a:rPr lang="en-PH" sz="2800" dirty="0">
                  <a:solidFill>
                    <a:srgbClr val="7030A0"/>
                  </a:solidFill>
                  <a:latin typeface="Roboto Condensed Bold" pitchFamily="2" charset="0"/>
                  <a:ea typeface="Roboto Condensed Bold" pitchFamily="2" charset="0"/>
                </a:rPr>
                <a:t>Filipino</a:t>
              </a:r>
              <a:r>
                <a:rPr lang="en-PH" sz="2800" dirty="0">
                  <a:solidFill>
                    <a:schemeClr val="accent1">
                      <a:lumMod val="75000"/>
                      <a:lumOff val="25000"/>
                    </a:schemeClr>
                  </a:solidFill>
                  <a:latin typeface="Roboto Condensed Bold" pitchFamily="2" charset="0"/>
                  <a:ea typeface="Roboto Condensed Bold" pitchFamily="2" charset="0"/>
                </a:rPr>
                <a:t> </a:t>
              </a:r>
              <a:r>
                <a:rPr lang="en-PH" sz="2800" dirty="0">
                  <a:solidFill>
                    <a:srgbClr val="7030A0"/>
                  </a:solidFill>
                  <a:latin typeface="Roboto Condensed Bold" pitchFamily="2" charset="0"/>
                  <a:ea typeface="Roboto Condensed Bold" pitchFamily="2" charset="0"/>
                </a:rPr>
                <a:t>language</a:t>
              </a:r>
              <a:r>
                <a:rPr lang="en-PH" sz="2800" dirty="0" smtClean="0">
                  <a:latin typeface="Roboto Condensed Bold" pitchFamily="2" charset="0"/>
                  <a:ea typeface="Roboto Condensed Bold" pitchFamily="2" charset="0"/>
                </a:rPr>
                <a:t>.”</a:t>
              </a:r>
              <a:endParaRPr lang="en-US" sz="2800" dirty="0">
                <a:latin typeface="Roboto Condensed Bold" pitchFamily="2" charset="0"/>
                <a:ea typeface="Roboto Condensed Bold" pitchFamily="2" charset="0"/>
              </a:endParaRPr>
            </a:p>
          </p:txBody>
        </p:sp>
      </p:grpSp>
      <p:grpSp>
        <p:nvGrpSpPr>
          <p:cNvPr id="18" name="Group 17"/>
          <p:cNvGrpSpPr/>
          <p:nvPr/>
        </p:nvGrpSpPr>
        <p:grpSpPr>
          <a:xfrm>
            <a:off x="487192" y="1242335"/>
            <a:ext cx="8131876" cy="548640"/>
            <a:chOff x="296816" y="3546379"/>
            <a:chExt cx="4165068" cy="550114"/>
          </a:xfrm>
          <a:solidFill>
            <a:srgbClr val="002060"/>
          </a:solidFill>
        </p:grpSpPr>
        <p:sp>
          <p:nvSpPr>
            <p:cNvPr id="19" name="Rectangle 18"/>
            <p:cNvSpPr/>
            <p:nvPr/>
          </p:nvSpPr>
          <p:spPr>
            <a:xfrm>
              <a:off x="296816" y="3546379"/>
              <a:ext cx="4165068" cy="550114"/>
            </a:xfrm>
            <a:prstGeom prst="rect">
              <a:avLst/>
            </a:prstGeom>
            <a:grpFill/>
            <a:ln>
              <a:solidFill>
                <a:srgbClr val="002060"/>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TextBox 19"/>
            <p:cNvSpPr txBox="1"/>
            <p:nvPr/>
          </p:nvSpPr>
          <p:spPr>
            <a:xfrm>
              <a:off x="359512" y="3564642"/>
              <a:ext cx="4049248" cy="510488"/>
            </a:xfrm>
            <a:prstGeom prst="rect">
              <a:avLst/>
            </a:prstGeom>
            <a:grpFill/>
            <a:ln>
              <a:solidFill>
                <a:srgbClr val="002060"/>
              </a:solidFill>
            </a:ln>
          </p:spPr>
          <p:txBody>
            <a:bodyPr wrap="square" rtlCol="0" anchor="ctr" anchorCtr="0">
              <a:normAutofit lnSpcReduction="10000"/>
            </a:bodyPr>
            <a:lstStyle/>
            <a:p>
              <a:pPr algn="ctr"/>
              <a:r>
                <a:rPr lang="en-US" sz="2800" dirty="0" smtClean="0">
                  <a:solidFill>
                    <a:schemeClr val="bg1"/>
                  </a:solidFill>
                  <a:latin typeface="Roboto Condensed Bold" pitchFamily="2" charset="0"/>
                  <a:ea typeface="Roboto Condensed Bold" pitchFamily="2" charset="0"/>
                </a:rPr>
                <a:t>GENERAL OBJECTIVE</a:t>
              </a:r>
              <a:endParaRPr lang="en-US" sz="2800" dirty="0">
                <a:solidFill>
                  <a:schemeClr val="bg1"/>
                </a:solidFill>
                <a:latin typeface="Roboto Condensed Bold" pitchFamily="2" charset="0"/>
                <a:ea typeface="Roboto Condensed Bold" pitchFamily="2" charset="0"/>
              </a:endParaRPr>
            </a:p>
          </p:txBody>
        </p:sp>
      </p:grpSp>
      <p:grpSp>
        <p:nvGrpSpPr>
          <p:cNvPr id="29" name="Group 28"/>
          <p:cNvGrpSpPr/>
          <p:nvPr/>
        </p:nvGrpSpPr>
        <p:grpSpPr>
          <a:xfrm>
            <a:off x="-76200" y="-894555"/>
            <a:ext cx="9296400" cy="1600200"/>
            <a:chOff x="-76200" y="4239420"/>
            <a:chExt cx="9296400" cy="1600200"/>
          </a:xfrm>
          <a:solidFill>
            <a:srgbClr val="7030A0"/>
          </a:solidFill>
        </p:grpSpPr>
        <p:sp>
          <p:nvSpPr>
            <p:cNvPr id="4" name="Rectangle 3"/>
            <p:cNvSpPr/>
            <p:nvPr/>
          </p:nvSpPr>
          <p:spPr>
            <a:xfrm>
              <a:off x="-76200" y="4239420"/>
              <a:ext cx="9296400" cy="1600200"/>
            </a:xfrm>
            <a:prstGeom prst="rect">
              <a:avLst/>
            </a:prstGeom>
            <a:grpFill/>
            <a:ln>
              <a:noFill/>
            </a:ln>
            <a:effectLst>
              <a:outerShdw blurRad="177800" dist="88900" dir="5400000" algn="t"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 name="TextBox 6"/>
            <p:cNvSpPr txBox="1"/>
            <p:nvPr/>
          </p:nvSpPr>
          <p:spPr>
            <a:xfrm>
              <a:off x="225137" y="5266853"/>
              <a:ext cx="7329738" cy="430887"/>
            </a:xfrm>
            <a:prstGeom prst="rect">
              <a:avLst/>
            </a:prstGeom>
            <a:grpFill/>
          </p:spPr>
          <p:txBody>
            <a:bodyPr wrap="square" rtlCol="0">
              <a:spAutoFit/>
            </a:bodyPr>
            <a:lstStyle/>
            <a:p>
              <a:r>
                <a:rPr lang="en-US" sz="2200" dirty="0">
                  <a:solidFill>
                    <a:schemeClr val="bg1"/>
                  </a:solidFill>
                  <a:latin typeface="Roboto Condensed Bold" pitchFamily="2" charset="0"/>
                  <a:ea typeface="Roboto Condensed Bold" pitchFamily="2" charset="0"/>
                </a:rPr>
                <a:t>THE OBJECTIVES &amp; SCOPE AND LIMITATIONS OF THE RESEARCH</a:t>
              </a:r>
            </a:p>
          </p:txBody>
        </p:sp>
      </p:grpSp>
      <p:sp>
        <p:nvSpPr>
          <p:cNvPr id="5" name="Oval 4"/>
          <p:cNvSpPr/>
          <p:nvPr/>
        </p:nvSpPr>
        <p:spPr>
          <a:xfrm>
            <a:off x="7991474" y="298458"/>
            <a:ext cx="792127" cy="792127"/>
          </a:xfrm>
          <a:prstGeom prst="ellipse">
            <a:avLst/>
          </a:prstGeom>
          <a:solidFill>
            <a:srgbClr val="FC0486"/>
          </a:solidFill>
          <a:ln>
            <a:noFill/>
          </a:ln>
          <a:effectLst>
            <a:outerShdw blurRad="177800" dist="88900" dir="5400000" algn="t"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2800" dirty="0" smtClean="0">
                <a:latin typeface="Roboto Condensed Bold" pitchFamily="2" charset="0"/>
                <a:ea typeface="Roboto Condensed Bold" pitchFamily="2" charset="0"/>
              </a:rPr>
              <a:t>2</a:t>
            </a:r>
            <a:endParaRPr lang="en-PH" sz="2800" dirty="0">
              <a:latin typeface="Roboto Condensed Bold" pitchFamily="2" charset="0"/>
              <a:ea typeface="Roboto Condensed Bold" pitchFamily="2" charset="0"/>
            </a:endParaRPr>
          </a:p>
        </p:txBody>
      </p:sp>
    </p:spTree>
    <p:extLst>
      <p:ext uri="{BB962C8B-B14F-4D97-AF65-F5344CB8AC3E}">
        <p14:creationId xmlns:p14="http://schemas.microsoft.com/office/powerpoint/2010/main" val="3199781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decel="4000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600" fill="hold"/>
                                        <p:tgtEl>
                                          <p:spTgt spid="18"/>
                                        </p:tgtEl>
                                        <p:attrNameLst>
                                          <p:attrName>ppt_x</p:attrName>
                                        </p:attrNameLst>
                                      </p:cBhvr>
                                      <p:tavLst>
                                        <p:tav tm="0">
                                          <p:val>
                                            <p:strVal val="#ppt_x"/>
                                          </p:val>
                                        </p:tav>
                                        <p:tav tm="100000">
                                          <p:val>
                                            <p:strVal val="#ppt_x"/>
                                          </p:val>
                                        </p:tav>
                                      </p:tavLst>
                                    </p:anim>
                                    <p:anim calcmode="lin" valueType="num">
                                      <p:cBhvr additive="base">
                                        <p:cTn id="8" dur="600" fill="hold"/>
                                        <p:tgtEl>
                                          <p:spTgt spid="18"/>
                                        </p:tgtEl>
                                        <p:attrNameLst>
                                          <p:attrName>ppt_y</p:attrName>
                                        </p:attrNameLst>
                                      </p:cBhvr>
                                      <p:tavLst>
                                        <p:tav tm="0">
                                          <p:val>
                                            <p:strVal val="0-#ppt_h/2"/>
                                          </p:val>
                                        </p:tav>
                                        <p:tav tm="100000">
                                          <p:val>
                                            <p:strVal val="#ppt_y"/>
                                          </p:val>
                                        </p:tav>
                                      </p:tavLst>
                                    </p:anim>
                                  </p:childTnLst>
                                </p:cTn>
                              </p:par>
                              <p:par>
                                <p:cTn id="9" presetID="2" presetClass="entr" presetSubtype="1" decel="4000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600" fill="hold"/>
                                        <p:tgtEl>
                                          <p:spTgt spid="8"/>
                                        </p:tgtEl>
                                        <p:attrNameLst>
                                          <p:attrName>ppt_x</p:attrName>
                                        </p:attrNameLst>
                                      </p:cBhvr>
                                      <p:tavLst>
                                        <p:tav tm="0">
                                          <p:val>
                                            <p:strVal val="#ppt_x"/>
                                          </p:val>
                                        </p:tav>
                                        <p:tav tm="100000">
                                          <p:val>
                                            <p:strVal val="#ppt_x"/>
                                          </p:val>
                                        </p:tav>
                                      </p:tavLst>
                                    </p:anim>
                                    <p:anim calcmode="lin" valueType="num">
                                      <p:cBhvr additive="base">
                                        <p:cTn id="12" dur="600" fill="hold"/>
                                        <p:tgtEl>
                                          <p:spTgt spid="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487192" y="1937660"/>
            <a:ext cx="3977640" cy="2880361"/>
            <a:chOff x="296816" y="3546379"/>
            <a:chExt cx="4165068" cy="558987"/>
          </a:xfrm>
        </p:grpSpPr>
        <p:sp>
          <p:nvSpPr>
            <p:cNvPr id="9" name="Rectangle 8"/>
            <p:cNvSpPr/>
            <p:nvPr/>
          </p:nvSpPr>
          <p:spPr>
            <a:xfrm>
              <a:off x="296816" y="3546379"/>
              <a:ext cx="4165068" cy="558987"/>
            </a:xfrm>
            <a:prstGeom prst="rect">
              <a:avLst/>
            </a:prstGeom>
            <a:solidFill>
              <a:schemeClr val="bg1"/>
            </a:solidFill>
            <a:ln>
              <a:solidFill>
                <a:schemeClr val="bg1"/>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p:cNvSpPr txBox="1"/>
            <p:nvPr/>
          </p:nvSpPr>
          <p:spPr>
            <a:xfrm>
              <a:off x="359512" y="3564642"/>
              <a:ext cx="4049248" cy="510488"/>
            </a:xfrm>
            <a:prstGeom prst="rect">
              <a:avLst/>
            </a:prstGeom>
            <a:noFill/>
          </p:spPr>
          <p:txBody>
            <a:bodyPr wrap="square" rtlCol="0" anchor="ctr" anchorCtr="0">
              <a:noAutofit/>
            </a:bodyPr>
            <a:lstStyle/>
            <a:p>
              <a:pPr algn="ctr"/>
              <a:r>
                <a:rPr lang="en-PH" sz="2800" b="1" dirty="0">
                  <a:latin typeface="Roboto Condensed Bold" pitchFamily="2" charset="0"/>
                  <a:ea typeface="Roboto Condensed Bold" pitchFamily="2" charset="0"/>
                </a:rPr>
                <a:t>To review different information extraction systems in morphologically rich </a:t>
              </a:r>
              <a:r>
                <a:rPr lang="en-PH" sz="2800" b="1" dirty="0" smtClean="0">
                  <a:latin typeface="Roboto Condensed Bold" pitchFamily="2" charset="0"/>
                  <a:ea typeface="Roboto Condensed Bold" pitchFamily="2" charset="0"/>
                </a:rPr>
                <a:t>languages.</a:t>
              </a:r>
              <a:endParaRPr lang="en-PH" sz="2800" b="1" dirty="0">
                <a:latin typeface="Roboto Condensed Bold" pitchFamily="2" charset="0"/>
                <a:ea typeface="Roboto Condensed Bold" pitchFamily="2" charset="0"/>
              </a:endParaRPr>
            </a:p>
          </p:txBody>
        </p:sp>
      </p:grpSp>
      <p:grpSp>
        <p:nvGrpSpPr>
          <p:cNvPr id="12" name="Group 11"/>
          <p:cNvGrpSpPr/>
          <p:nvPr/>
        </p:nvGrpSpPr>
        <p:grpSpPr>
          <a:xfrm>
            <a:off x="4630567" y="3452135"/>
            <a:ext cx="3977640" cy="1371600"/>
            <a:chOff x="296816" y="3546379"/>
            <a:chExt cx="4165068" cy="558987"/>
          </a:xfrm>
        </p:grpSpPr>
        <p:sp>
          <p:nvSpPr>
            <p:cNvPr id="13" name="Rectangle 12"/>
            <p:cNvSpPr/>
            <p:nvPr/>
          </p:nvSpPr>
          <p:spPr>
            <a:xfrm>
              <a:off x="296816" y="3546379"/>
              <a:ext cx="4165068" cy="558987"/>
            </a:xfrm>
            <a:prstGeom prst="rect">
              <a:avLst/>
            </a:prstGeom>
            <a:solidFill>
              <a:schemeClr val="bg1"/>
            </a:solidFill>
            <a:ln>
              <a:solidFill>
                <a:schemeClr val="bg1"/>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Box 13"/>
            <p:cNvSpPr txBox="1"/>
            <p:nvPr/>
          </p:nvSpPr>
          <p:spPr>
            <a:xfrm>
              <a:off x="359512" y="3564642"/>
              <a:ext cx="4049248" cy="510488"/>
            </a:xfrm>
            <a:prstGeom prst="rect">
              <a:avLst/>
            </a:prstGeom>
            <a:noFill/>
          </p:spPr>
          <p:txBody>
            <a:bodyPr wrap="square" rtlCol="0" anchor="ctr" anchorCtr="0">
              <a:noAutofit/>
            </a:bodyPr>
            <a:lstStyle/>
            <a:p>
              <a:pPr algn="ctr"/>
              <a:r>
                <a:rPr lang="en-PH" b="1" dirty="0">
                  <a:latin typeface="Roboto Condensed Bold" pitchFamily="2" charset="0"/>
                  <a:ea typeface="Roboto Condensed Bold" pitchFamily="2" charset="0"/>
                </a:rPr>
                <a:t>To understand the different approaches (i.e. architectures, implementation, and components) of implementing an information extraction system.</a:t>
              </a:r>
              <a:endParaRPr lang="en-US" b="1" dirty="0">
                <a:latin typeface="Roboto Condensed Bold" pitchFamily="2" charset="0"/>
                <a:ea typeface="Roboto Condensed Bold" pitchFamily="2" charset="0"/>
              </a:endParaRPr>
            </a:p>
          </p:txBody>
        </p:sp>
      </p:grpSp>
      <p:grpSp>
        <p:nvGrpSpPr>
          <p:cNvPr id="15" name="Group 14"/>
          <p:cNvGrpSpPr/>
          <p:nvPr/>
        </p:nvGrpSpPr>
        <p:grpSpPr>
          <a:xfrm>
            <a:off x="4630567" y="1937660"/>
            <a:ext cx="3977640" cy="1371600"/>
            <a:chOff x="296816" y="3546379"/>
            <a:chExt cx="4165068" cy="558987"/>
          </a:xfrm>
        </p:grpSpPr>
        <p:sp>
          <p:nvSpPr>
            <p:cNvPr id="16" name="Rectangle 15"/>
            <p:cNvSpPr/>
            <p:nvPr/>
          </p:nvSpPr>
          <p:spPr>
            <a:xfrm>
              <a:off x="296816" y="3546379"/>
              <a:ext cx="4165068" cy="558987"/>
            </a:xfrm>
            <a:prstGeom prst="rect">
              <a:avLst/>
            </a:prstGeom>
            <a:solidFill>
              <a:schemeClr val="bg1"/>
            </a:solidFill>
            <a:ln>
              <a:solidFill>
                <a:schemeClr val="bg1"/>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TextBox 16"/>
            <p:cNvSpPr txBox="1"/>
            <p:nvPr/>
          </p:nvSpPr>
          <p:spPr>
            <a:xfrm>
              <a:off x="359512" y="3564642"/>
              <a:ext cx="4049248" cy="510488"/>
            </a:xfrm>
            <a:prstGeom prst="rect">
              <a:avLst/>
            </a:prstGeom>
            <a:noFill/>
          </p:spPr>
          <p:txBody>
            <a:bodyPr wrap="square" rtlCol="0" anchor="ctr" anchorCtr="0">
              <a:noAutofit/>
            </a:bodyPr>
            <a:lstStyle/>
            <a:p>
              <a:pPr algn="ctr"/>
              <a:r>
                <a:rPr lang="en-PH" sz="2000" b="1" dirty="0">
                  <a:latin typeface="Roboto Condensed Bold" pitchFamily="2" charset="0"/>
                  <a:ea typeface="Roboto Condensed Bold" pitchFamily="2" charset="0"/>
                </a:rPr>
                <a:t>Review of various information extraction systems that extract </a:t>
              </a:r>
              <a:r>
                <a:rPr lang="en-PH" sz="2000" b="1" dirty="0" smtClean="0">
                  <a:latin typeface="Roboto Condensed Bold" pitchFamily="2" charset="0"/>
                  <a:ea typeface="Roboto Condensed Bold" pitchFamily="2" charset="0"/>
                </a:rPr>
                <a:t>information.</a:t>
              </a:r>
              <a:endParaRPr lang="en-US" sz="2000" b="1" dirty="0">
                <a:latin typeface="Roboto Condensed Bold" pitchFamily="2" charset="0"/>
                <a:ea typeface="Roboto Condensed Bold" pitchFamily="2" charset="0"/>
              </a:endParaRPr>
            </a:p>
          </p:txBody>
        </p:sp>
      </p:grpSp>
      <p:grpSp>
        <p:nvGrpSpPr>
          <p:cNvPr id="18" name="Group 17"/>
          <p:cNvGrpSpPr/>
          <p:nvPr/>
        </p:nvGrpSpPr>
        <p:grpSpPr>
          <a:xfrm>
            <a:off x="487192" y="1242335"/>
            <a:ext cx="8131876" cy="548640"/>
            <a:chOff x="296816" y="3546379"/>
            <a:chExt cx="4165068" cy="550114"/>
          </a:xfrm>
          <a:solidFill>
            <a:srgbClr val="002060"/>
          </a:solidFill>
        </p:grpSpPr>
        <p:sp>
          <p:nvSpPr>
            <p:cNvPr id="19" name="Rectangle 18"/>
            <p:cNvSpPr/>
            <p:nvPr/>
          </p:nvSpPr>
          <p:spPr>
            <a:xfrm>
              <a:off x="296816" y="3546379"/>
              <a:ext cx="4165068" cy="550114"/>
            </a:xfrm>
            <a:prstGeom prst="rect">
              <a:avLst/>
            </a:prstGeom>
            <a:grpFill/>
            <a:ln>
              <a:solidFill>
                <a:srgbClr val="002060"/>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TextBox 19"/>
            <p:cNvSpPr txBox="1"/>
            <p:nvPr/>
          </p:nvSpPr>
          <p:spPr>
            <a:xfrm>
              <a:off x="359512" y="3564642"/>
              <a:ext cx="4049248" cy="510488"/>
            </a:xfrm>
            <a:prstGeom prst="rect">
              <a:avLst/>
            </a:prstGeom>
            <a:grpFill/>
            <a:ln>
              <a:solidFill>
                <a:srgbClr val="002060"/>
              </a:solidFill>
            </a:ln>
          </p:spPr>
          <p:txBody>
            <a:bodyPr wrap="square" rtlCol="0" anchor="ctr" anchorCtr="0">
              <a:normAutofit lnSpcReduction="10000"/>
            </a:bodyPr>
            <a:lstStyle/>
            <a:p>
              <a:pPr algn="ctr"/>
              <a:r>
                <a:rPr lang="en-US" sz="2800" dirty="0" smtClean="0">
                  <a:solidFill>
                    <a:schemeClr val="bg1"/>
                  </a:solidFill>
                  <a:latin typeface="Roboto Condensed Bold" pitchFamily="2" charset="0"/>
                  <a:ea typeface="Roboto Condensed Bold" pitchFamily="2" charset="0"/>
                </a:rPr>
                <a:t>SPECIFIC OBJECTIVE – SCOPE &amp; LIMITATIONS</a:t>
              </a:r>
              <a:endParaRPr lang="en-US" sz="2800" dirty="0">
                <a:solidFill>
                  <a:schemeClr val="bg1"/>
                </a:solidFill>
                <a:latin typeface="Roboto Condensed Bold" pitchFamily="2" charset="0"/>
                <a:ea typeface="Roboto Condensed Bold" pitchFamily="2" charset="0"/>
              </a:endParaRPr>
            </a:p>
          </p:txBody>
        </p:sp>
      </p:grpSp>
      <p:grpSp>
        <p:nvGrpSpPr>
          <p:cNvPr id="29" name="Group 28"/>
          <p:cNvGrpSpPr/>
          <p:nvPr/>
        </p:nvGrpSpPr>
        <p:grpSpPr>
          <a:xfrm>
            <a:off x="-76200" y="-894555"/>
            <a:ext cx="9296400" cy="1600200"/>
            <a:chOff x="-76200" y="4239420"/>
            <a:chExt cx="9296400" cy="1600200"/>
          </a:xfrm>
          <a:solidFill>
            <a:srgbClr val="7030A0"/>
          </a:solidFill>
        </p:grpSpPr>
        <p:sp>
          <p:nvSpPr>
            <p:cNvPr id="4" name="Rectangle 3"/>
            <p:cNvSpPr/>
            <p:nvPr/>
          </p:nvSpPr>
          <p:spPr>
            <a:xfrm>
              <a:off x="-76200" y="4239420"/>
              <a:ext cx="9296400" cy="1600200"/>
            </a:xfrm>
            <a:prstGeom prst="rect">
              <a:avLst/>
            </a:prstGeom>
            <a:grpFill/>
            <a:ln>
              <a:noFill/>
            </a:ln>
            <a:effectLst>
              <a:outerShdw blurRad="177800" dist="88900" dir="5400000" algn="t"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 name="TextBox 6"/>
            <p:cNvSpPr txBox="1"/>
            <p:nvPr/>
          </p:nvSpPr>
          <p:spPr>
            <a:xfrm>
              <a:off x="225137" y="5266853"/>
              <a:ext cx="7329738" cy="430887"/>
            </a:xfrm>
            <a:prstGeom prst="rect">
              <a:avLst/>
            </a:prstGeom>
            <a:grpFill/>
          </p:spPr>
          <p:txBody>
            <a:bodyPr wrap="square" rtlCol="0">
              <a:spAutoFit/>
            </a:bodyPr>
            <a:lstStyle/>
            <a:p>
              <a:r>
                <a:rPr lang="en-US" sz="2200" dirty="0">
                  <a:solidFill>
                    <a:schemeClr val="bg1"/>
                  </a:solidFill>
                  <a:latin typeface="Roboto Condensed Bold" pitchFamily="2" charset="0"/>
                  <a:ea typeface="Roboto Condensed Bold" pitchFamily="2" charset="0"/>
                </a:rPr>
                <a:t>THE OBJECTIVES &amp; SCOPE AND LIMITATIONS OF THE RESEARCH</a:t>
              </a:r>
            </a:p>
          </p:txBody>
        </p:sp>
      </p:grpSp>
      <p:sp>
        <p:nvSpPr>
          <p:cNvPr id="5" name="Oval 4"/>
          <p:cNvSpPr/>
          <p:nvPr/>
        </p:nvSpPr>
        <p:spPr>
          <a:xfrm>
            <a:off x="7991474" y="288933"/>
            <a:ext cx="792127" cy="792127"/>
          </a:xfrm>
          <a:prstGeom prst="ellipse">
            <a:avLst/>
          </a:prstGeom>
          <a:solidFill>
            <a:srgbClr val="FC0486"/>
          </a:solidFill>
          <a:ln>
            <a:noFill/>
          </a:ln>
          <a:effectLst>
            <a:outerShdw blurRad="177800" dist="88900" dir="5400000" algn="t"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2800" dirty="0" smtClean="0">
                <a:latin typeface="Roboto Condensed Bold" pitchFamily="2" charset="0"/>
                <a:ea typeface="Roboto Condensed Bold" pitchFamily="2" charset="0"/>
              </a:rPr>
              <a:t>2</a:t>
            </a:r>
            <a:endParaRPr lang="en-PH" sz="2800" dirty="0">
              <a:latin typeface="Roboto Condensed Bold" pitchFamily="2" charset="0"/>
              <a:ea typeface="Roboto Condensed Bold" pitchFamily="2" charset="0"/>
            </a:endParaRPr>
          </a:p>
        </p:txBody>
      </p:sp>
    </p:spTree>
    <p:extLst>
      <p:ext uri="{BB962C8B-B14F-4D97-AF65-F5344CB8AC3E}">
        <p14:creationId xmlns:p14="http://schemas.microsoft.com/office/powerpoint/2010/main" val="2658435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decel="4000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600" fill="hold"/>
                                        <p:tgtEl>
                                          <p:spTgt spid="18"/>
                                        </p:tgtEl>
                                        <p:attrNameLst>
                                          <p:attrName>ppt_x</p:attrName>
                                        </p:attrNameLst>
                                      </p:cBhvr>
                                      <p:tavLst>
                                        <p:tav tm="0">
                                          <p:val>
                                            <p:strVal val="#ppt_x"/>
                                          </p:val>
                                        </p:tav>
                                        <p:tav tm="100000">
                                          <p:val>
                                            <p:strVal val="#ppt_x"/>
                                          </p:val>
                                        </p:tav>
                                      </p:tavLst>
                                    </p:anim>
                                    <p:anim calcmode="lin" valueType="num">
                                      <p:cBhvr additive="base">
                                        <p:cTn id="8" dur="600" fill="hold"/>
                                        <p:tgtEl>
                                          <p:spTgt spid="18"/>
                                        </p:tgtEl>
                                        <p:attrNameLst>
                                          <p:attrName>ppt_y</p:attrName>
                                        </p:attrNameLst>
                                      </p:cBhvr>
                                      <p:tavLst>
                                        <p:tav tm="0">
                                          <p:val>
                                            <p:strVal val="0-#ppt_h/2"/>
                                          </p:val>
                                        </p:tav>
                                        <p:tav tm="100000">
                                          <p:val>
                                            <p:strVal val="#ppt_y"/>
                                          </p:val>
                                        </p:tav>
                                      </p:tavLst>
                                    </p:anim>
                                  </p:childTnLst>
                                </p:cTn>
                              </p:par>
                              <p:par>
                                <p:cTn id="9" presetID="2" presetClass="entr" presetSubtype="1" decel="4000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600" fill="hold"/>
                                        <p:tgtEl>
                                          <p:spTgt spid="8"/>
                                        </p:tgtEl>
                                        <p:attrNameLst>
                                          <p:attrName>ppt_x</p:attrName>
                                        </p:attrNameLst>
                                      </p:cBhvr>
                                      <p:tavLst>
                                        <p:tav tm="0">
                                          <p:val>
                                            <p:strVal val="#ppt_x"/>
                                          </p:val>
                                        </p:tav>
                                        <p:tav tm="100000">
                                          <p:val>
                                            <p:strVal val="#ppt_x"/>
                                          </p:val>
                                        </p:tav>
                                      </p:tavLst>
                                    </p:anim>
                                    <p:anim calcmode="lin" valueType="num">
                                      <p:cBhvr additive="base">
                                        <p:cTn id="12" dur="600" fill="hold"/>
                                        <p:tgtEl>
                                          <p:spTgt spid="8"/>
                                        </p:tgtEl>
                                        <p:attrNameLst>
                                          <p:attrName>ppt_y</p:attrName>
                                        </p:attrNameLst>
                                      </p:cBhvr>
                                      <p:tavLst>
                                        <p:tav tm="0">
                                          <p:val>
                                            <p:strVal val="0-#ppt_h/2"/>
                                          </p:val>
                                        </p:tav>
                                        <p:tav tm="100000">
                                          <p:val>
                                            <p:strVal val="#ppt_y"/>
                                          </p:val>
                                        </p:tav>
                                      </p:tavLst>
                                    </p:anim>
                                  </p:childTnLst>
                                </p:cTn>
                              </p:par>
                              <p:par>
                                <p:cTn id="13" presetID="2" presetClass="entr" presetSubtype="1" decel="40000" fill="hold" nodeType="withEffect">
                                  <p:stCondLst>
                                    <p:cond delay="10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600" fill="hold"/>
                                        <p:tgtEl>
                                          <p:spTgt spid="12"/>
                                        </p:tgtEl>
                                        <p:attrNameLst>
                                          <p:attrName>ppt_x</p:attrName>
                                        </p:attrNameLst>
                                      </p:cBhvr>
                                      <p:tavLst>
                                        <p:tav tm="0">
                                          <p:val>
                                            <p:strVal val="#ppt_x"/>
                                          </p:val>
                                        </p:tav>
                                        <p:tav tm="100000">
                                          <p:val>
                                            <p:strVal val="#ppt_x"/>
                                          </p:val>
                                        </p:tav>
                                      </p:tavLst>
                                    </p:anim>
                                    <p:anim calcmode="lin" valueType="num">
                                      <p:cBhvr additive="base">
                                        <p:cTn id="16" dur="600" fill="hold"/>
                                        <p:tgtEl>
                                          <p:spTgt spid="12"/>
                                        </p:tgtEl>
                                        <p:attrNameLst>
                                          <p:attrName>ppt_y</p:attrName>
                                        </p:attrNameLst>
                                      </p:cBhvr>
                                      <p:tavLst>
                                        <p:tav tm="0">
                                          <p:val>
                                            <p:strVal val="0-#ppt_h/2"/>
                                          </p:val>
                                        </p:tav>
                                        <p:tav tm="100000">
                                          <p:val>
                                            <p:strVal val="#ppt_y"/>
                                          </p:val>
                                        </p:tav>
                                      </p:tavLst>
                                    </p:anim>
                                  </p:childTnLst>
                                </p:cTn>
                              </p:par>
                              <p:par>
                                <p:cTn id="17" presetID="2" presetClass="entr" presetSubtype="1" decel="40000" fill="hold" nodeType="withEffect">
                                  <p:stCondLst>
                                    <p:cond delay="10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600" fill="hold"/>
                                        <p:tgtEl>
                                          <p:spTgt spid="15"/>
                                        </p:tgtEl>
                                        <p:attrNameLst>
                                          <p:attrName>ppt_x</p:attrName>
                                        </p:attrNameLst>
                                      </p:cBhvr>
                                      <p:tavLst>
                                        <p:tav tm="0">
                                          <p:val>
                                            <p:strVal val="#ppt_x"/>
                                          </p:val>
                                        </p:tav>
                                        <p:tav tm="100000">
                                          <p:val>
                                            <p:strVal val="#ppt_x"/>
                                          </p:val>
                                        </p:tav>
                                      </p:tavLst>
                                    </p:anim>
                                    <p:anim calcmode="lin" valueType="num">
                                      <p:cBhvr additive="base">
                                        <p:cTn id="20" dur="600" fill="hold"/>
                                        <p:tgtEl>
                                          <p:spTgt spid="1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487192" y="1937660"/>
            <a:ext cx="3977640" cy="2880361"/>
            <a:chOff x="296816" y="3546379"/>
            <a:chExt cx="4165068" cy="558987"/>
          </a:xfrm>
        </p:grpSpPr>
        <p:sp>
          <p:nvSpPr>
            <p:cNvPr id="9" name="Rectangle 8"/>
            <p:cNvSpPr/>
            <p:nvPr/>
          </p:nvSpPr>
          <p:spPr>
            <a:xfrm>
              <a:off x="296816" y="3546379"/>
              <a:ext cx="4165068" cy="558987"/>
            </a:xfrm>
            <a:prstGeom prst="rect">
              <a:avLst/>
            </a:prstGeom>
            <a:solidFill>
              <a:schemeClr val="bg1"/>
            </a:solidFill>
            <a:ln>
              <a:solidFill>
                <a:schemeClr val="bg1"/>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p:cNvSpPr txBox="1"/>
            <p:nvPr/>
          </p:nvSpPr>
          <p:spPr>
            <a:xfrm>
              <a:off x="359512" y="3564642"/>
              <a:ext cx="4049248" cy="510488"/>
            </a:xfrm>
            <a:prstGeom prst="rect">
              <a:avLst/>
            </a:prstGeom>
            <a:noFill/>
          </p:spPr>
          <p:txBody>
            <a:bodyPr wrap="square" rtlCol="0" anchor="ctr" anchorCtr="0">
              <a:noAutofit/>
            </a:bodyPr>
            <a:lstStyle/>
            <a:p>
              <a:pPr algn="ctr"/>
              <a:r>
                <a:rPr lang="en-PH" sz="2800" b="1" dirty="0">
                  <a:latin typeface="Roboto Condensed Bold" pitchFamily="2" charset="0"/>
                  <a:ea typeface="Roboto Condensed Bold" pitchFamily="2" charset="0"/>
                </a:rPr>
                <a:t>To identify data source that will be used for the information extraction </a:t>
              </a:r>
              <a:r>
                <a:rPr lang="en-PH" sz="2800" b="1" dirty="0" smtClean="0">
                  <a:latin typeface="Roboto Condensed Bold" pitchFamily="2" charset="0"/>
                  <a:ea typeface="Roboto Condensed Bold" pitchFamily="2" charset="0"/>
                </a:rPr>
                <a:t>system.</a:t>
              </a:r>
              <a:endParaRPr lang="en-PH" sz="2800" b="1" dirty="0">
                <a:latin typeface="Roboto Condensed Bold" pitchFamily="2" charset="0"/>
                <a:ea typeface="Roboto Condensed Bold" pitchFamily="2" charset="0"/>
              </a:endParaRPr>
            </a:p>
          </p:txBody>
        </p:sp>
      </p:grpSp>
      <p:grpSp>
        <p:nvGrpSpPr>
          <p:cNvPr id="12" name="Group 11"/>
          <p:cNvGrpSpPr/>
          <p:nvPr/>
        </p:nvGrpSpPr>
        <p:grpSpPr>
          <a:xfrm>
            <a:off x="4630567" y="3452135"/>
            <a:ext cx="3977640" cy="1371600"/>
            <a:chOff x="296816" y="3546379"/>
            <a:chExt cx="4165068" cy="558987"/>
          </a:xfrm>
        </p:grpSpPr>
        <p:sp>
          <p:nvSpPr>
            <p:cNvPr id="13" name="Rectangle 12"/>
            <p:cNvSpPr/>
            <p:nvPr/>
          </p:nvSpPr>
          <p:spPr>
            <a:xfrm>
              <a:off x="296816" y="3546379"/>
              <a:ext cx="4165068" cy="558987"/>
            </a:xfrm>
            <a:prstGeom prst="rect">
              <a:avLst/>
            </a:prstGeom>
            <a:solidFill>
              <a:schemeClr val="bg1"/>
            </a:solidFill>
            <a:ln>
              <a:solidFill>
                <a:schemeClr val="bg1"/>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Box 13"/>
            <p:cNvSpPr txBox="1"/>
            <p:nvPr/>
          </p:nvSpPr>
          <p:spPr>
            <a:xfrm>
              <a:off x="359512" y="3564642"/>
              <a:ext cx="4049248" cy="510488"/>
            </a:xfrm>
            <a:prstGeom prst="rect">
              <a:avLst/>
            </a:prstGeom>
            <a:noFill/>
          </p:spPr>
          <p:txBody>
            <a:bodyPr wrap="square" rtlCol="0" anchor="ctr" anchorCtr="0">
              <a:noAutofit/>
            </a:bodyPr>
            <a:lstStyle/>
            <a:p>
              <a:pPr algn="ctr"/>
              <a:r>
                <a:rPr lang="en-PH" b="1" dirty="0">
                  <a:latin typeface="Roboto Condensed Bold" pitchFamily="2" charset="0"/>
                  <a:ea typeface="Roboto Condensed Bold" pitchFamily="2" charset="0"/>
                </a:rPr>
                <a:t>Identifying the data source that will be used in the information extraction will help in choosing appropriate pre-processing techniques and </a:t>
              </a:r>
              <a:r>
                <a:rPr lang="en-PH" b="1" dirty="0" smtClean="0">
                  <a:latin typeface="Roboto Condensed Bold" pitchFamily="2" charset="0"/>
                  <a:ea typeface="Roboto Condensed Bold" pitchFamily="2" charset="0"/>
                </a:rPr>
                <a:t>algorithms.</a:t>
              </a:r>
              <a:endParaRPr lang="en-US" b="1" dirty="0">
                <a:latin typeface="Roboto Condensed Bold" pitchFamily="2" charset="0"/>
                <a:ea typeface="Roboto Condensed Bold" pitchFamily="2" charset="0"/>
              </a:endParaRPr>
            </a:p>
          </p:txBody>
        </p:sp>
      </p:grpSp>
      <p:grpSp>
        <p:nvGrpSpPr>
          <p:cNvPr id="15" name="Group 14"/>
          <p:cNvGrpSpPr/>
          <p:nvPr/>
        </p:nvGrpSpPr>
        <p:grpSpPr>
          <a:xfrm>
            <a:off x="4630567" y="1937660"/>
            <a:ext cx="3977640" cy="1371600"/>
            <a:chOff x="296816" y="3546379"/>
            <a:chExt cx="4165068" cy="558987"/>
          </a:xfrm>
        </p:grpSpPr>
        <p:sp>
          <p:nvSpPr>
            <p:cNvPr id="16" name="Rectangle 15"/>
            <p:cNvSpPr/>
            <p:nvPr/>
          </p:nvSpPr>
          <p:spPr>
            <a:xfrm>
              <a:off x="296816" y="3546379"/>
              <a:ext cx="4165068" cy="558987"/>
            </a:xfrm>
            <a:prstGeom prst="rect">
              <a:avLst/>
            </a:prstGeom>
            <a:solidFill>
              <a:schemeClr val="bg1"/>
            </a:solidFill>
            <a:ln>
              <a:solidFill>
                <a:schemeClr val="bg1"/>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TextBox 16"/>
            <p:cNvSpPr txBox="1"/>
            <p:nvPr/>
          </p:nvSpPr>
          <p:spPr>
            <a:xfrm>
              <a:off x="359512" y="3564642"/>
              <a:ext cx="4049248" cy="510488"/>
            </a:xfrm>
            <a:prstGeom prst="rect">
              <a:avLst/>
            </a:prstGeom>
            <a:noFill/>
          </p:spPr>
          <p:txBody>
            <a:bodyPr wrap="square" rtlCol="0" anchor="ctr" anchorCtr="0">
              <a:noAutofit/>
            </a:bodyPr>
            <a:lstStyle/>
            <a:p>
              <a:pPr algn="ctr"/>
              <a:r>
                <a:rPr lang="en-PH" sz="2000" b="1" dirty="0">
                  <a:latin typeface="Roboto Condensed Bold" pitchFamily="2" charset="0"/>
                  <a:ea typeface="Roboto Condensed Bold" pitchFamily="2" charset="0"/>
                </a:rPr>
                <a:t>Example of data source: Facebook and </a:t>
              </a:r>
              <a:r>
                <a:rPr lang="en-PH" sz="2000" b="1" dirty="0" smtClean="0">
                  <a:latin typeface="Roboto Condensed Bold" pitchFamily="2" charset="0"/>
                  <a:ea typeface="Roboto Condensed Bold" pitchFamily="2" charset="0"/>
                </a:rPr>
                <a:t>Twitter.</a:t>
              </a:r>
              <a:endParaRPr lang="en-PH" sz="2000" b="1" dirty="0">
                <a:latin typeface="Roboto Condensed Bold" pitchFamily="2" charset="0"/>
                <a:ea typeface="Roboto Condensed Bold" pitchFamily="2" charset="0"/>
              </a:endParaRPr>
            </a:p>
          </p:txBody>
        </p:sp>
      </p:grpSp>
      <p:grpSp>
        <p:nvGrpSpPr>
          <p:cNvPr id="18" name="Group 17"/>
          <p:cNvGrpSpPr/>
          <p:nvPr/>
        </p:nvGrpSpPr>
        <p:grpSpPr>
          <a:xfrm>
            <a:off x="487192" y="1242335"/>
            <a:ext cx="8131876" cy="548640"/>
            <a:chOff x="296816" y="3546379"/>
            <a:chExt cx="4165068" cy="550114"/>
          </a:xfrm>
          <a:solidFill>
            <a:srgbClr val="002060"/>
          </a:solidFill>
        </p:grpSpPr>
        <p:sp>
          <p:nvSpPr>
            <p:cNvPr id="19" name="Rectangle 18"/>
            <p:cNvSpPr/>
            <p:nvPr/>
          </p:nvSpPr>
          <p:spPr>
            <a:xfrm>
              <a:off x="296816" y="3546379"/>
              <a:ext cx="4165068" cy="550114"/>
            </a:xfrm>
            <a:prstGeom prst="rect">
              <a:avLst/>
            </a:prstGeom>
            <a:grpFill/>
            <a:ln>
              <a:solidFill>
                <a:srgbClr val="002060"/>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TextBox 19"/>
            <p:cNvSpPr txBox="1"/>
            <p:nvPr/>
          </p:nvSpPr>
          <p:spPr>
            <a:xfrm>
              <a:off x="359512" y="3564642"/>
              <a:ext cx="4049248" cy="510488"/>
            </a:xfrm>
            <a:prstGeom prst="rect">
              <a:avLst/>
            </a:prstGeom>
            <a:grpFill/>
            <a:ln>
              <a:solidFill>
                <a:srgbClr val="002060"/>
              </a:solidFill>
            </a:ln>
          </p:spPr>
          <p:txBody>
            <a:bodyPr wrap="square" rtlCol="0" anchor="ctr" anchorCtr="0">
              <a:normAutofit lnSpcReduction="10000"/>
            </a:bodyPr>
            <a:lstStyle/>
            <a:p>
              <a:pPr algn="ctr"/>
              <a:r>
                <a:rPr lang="en-US" sz="2800" dirty="0" smtClean="0">
                  <a:solidFill>
                    <a:schemeClr val="bg1"/>
                  </a:solidFill>
                  <a:latin typeface="Roboto Condensed Bold" pitchFamily="2" charset="0"/>
                  <a:ea typeface="Roboto Condensed Bold" pitchFamily="2" charset="0"/>
                </a:rPr>
                <a:t>SPECIFIC OBJECTIVE – SCOPE &amp; LIMITATIONS</a:t>
              </a:r>
              <a:endParaRPr lang="en-US" sz="2800" dirty="0">
                <a:solidFill>
                  <a:schemeClr val="bg1"/>
                </a:solidFill>
                <a:latin typeface="Roboto Condensed Bold" pitchFamily="2" charset="0"/>
                <a:ea typeface="Roboto Condensed Bold" pitchFamily="2" charset="0"/>
              </a:endParaRPr>
            </a:p>
          </p:txBody>
        </p:sp>
      </p:grpSp>
      <p:grpSp>
        <p:nvGrpSpPr>
          <p:cNvPr id="29" name="Group 28"/>
          <p:cNvGrpSpPr/>
          <p:nvPr/>
        </p:nvGrpSpPr>
        <p:grpSpPr>
          <a:xfrm>
            <a:off x="-76200" y="-894555"/>
            <a:ext cx="9296400" cy="1600200"/>
            <a:chOff x="-76200" y="4239420"/>
            <a:chExt cx="9296400" cy="1600200"/>
          </a:xfrm>
          <a:solidFill>
            <a:srgbClr val="7030A0"/>
          </a:solidFill>
        </p:grpSpPr>
        <p:sp>
          <p:nvSpPr>
            <p:cNvPr id="4" name="Rectangle 3"/>
            <p:cNvSpPr/>
            <p:nvPr/>
          </p:nvSpPr>
          <p:spPr>
            <a:xfrm>
              <a:off x="-76200" y="4239420"/>
              <a:ext cx="9296400" cy="1600200"/>
            </a:xfrm>
            <a:prstGeom prst="rect">
              <a:avLst/>
            </a:prstGeom>
            <a:grpFill/>
            <a:ln>
              <a:noFill/>
            </a:ln>
            <a:effectLst>
              <a:outerShdw blurRad="177800" dist="88900" dir="5400000" algn="t"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 name="TextBox 6"/>
            <p:cNvSpPr txBox="1"/>
            <p:nvPr/>
          </p:nvSpPr>
          <p:spPr>
            <a:xfrm>
              <a:off x="225137" y="5266853"/>
              <a:ext cx="7419672" cy="430887"/>
            </a:xfrm>
            <a:prstGeom prst="rect">
              <a:avLst/>
            </a:prstGeom>
            <a:grpFill/>
          </p:spPr>
          <p:txBody>
            <a:bodyPr wrap="square" rtlCol="0">
              <a:spAutoFit/>
            </a:bodyPr>
            <a:lstStyle/>
            <a:p>
              <a:r>
                <a:rPr lang="en-US" sz="2200" dirty="0">
                  <a:solidFill>
                    <a:schemeClr val="bg1"/>
                  </a:solidFill>
                  <a:latin typeface="Roboto Condensed Bold" pitchFamily="2" charset="0"/>
                  <a:ea typeface="Roboto Condensed Bold" pitchFamily="2" charset="0"/>
                </a:rPr>
                <a:t>THE OBJECTIVES &amp; SCOPE AND LIMITATIONS OF THE RESEARCH</a:t>
              </a:r>
            </a:p>
          </p:txBody>
        </p:sp>
      </p:grpSp>
      <p:sp>
        <p:nvSpPr>
          <p:cNvPr id="5" name="Oval 4"/>
          <p:cNvSpPr/>
          <p:nvPr/>
        </p:nvSpPr>
        <p:spPr>
          <a:xfrm>
            <a:off x="7991474" y="288933"/>
            <a:ext cx="792127" cy="792127"/>
          </a:xfrm>
          <a:prstGeom prst="ellipse">
            <a:avLst/>
          </a:prstGeom>
          <a:solidFill>
            <a:srgbClr val="FC0486"/>
          </a:solidFill>
          <a:ln>
            <a:noFill/>
          </a:ln>
          <a:effectLst>
            <a:outerShdw blurRad="177800" dist="88900" dir="5400000" algn="t"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2800" dirty="0" smtClean="0">
                <a:latin typeface="Roboto Condensed Bold" pitchFamily="2" charset="0"/>
                <a:ea typeface="Roboto Condensed Bold" pitchFamily="2" charset="0"/>
              </a:rPr>
              <a:t>2</a:t>
            </a:r>
            <a:endParaRPr lang="en-PH" sz="2800" dirty="0">
              <a:latin typeface="Roboto Condensed Bold" pitchFamily="2" charset="0"/>
              <a:ea typeface="Roboto Condensed Bold" pitchFamily="2" charset="0"/>
            </a:endParaRPr>
          </a:p>
        </p:txBody>
      </p:sp>
    </p:spTree>
    <p:extLst>
      <p:ext uri="{BB962C8B-B14F-4D97-AF65-F5344CB8AC3E}">
        <p14:creationId xmlns:p14="http://schemas.microsoft.com/office/powerpoint/2010/main" val="2608019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4000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600" fill="hold"/>
                                        <p:tgtEl>
                                          <p:spTgt spid="8"/>
                                        </p:tgtEl>
                                        <p:attrNameLst>
                                          <p:attrName>ppt_x</p:attrName>
                                        </p:attrNameLst>
                                      </p:cBhvr>
                                      <p:tavLst>
                                        <p:tav tm="0">
                                          <p:val>
                                            <p:strVal val="#ppt_x"/>
                                          </p:val>
                                        </p:tav>
                                        <p:tav tm="100000">
                                          <p:val>
                                            <p:strVal val="#ppt_x"/>
                                          </p:val>
                                        </p:tav>
                                      </p:tavLst>
                                    </p:anim>
                                    <p:anim calcmode="lin" valueType="num">
                                      <p:cBhvr additive="base">
                                        <p:cTn id="8" dur="600" fill="hold"/>
                                        <p:tgtEl>
                                          <p:spTgt spid="8"/>
                                        </p:tgtEl>
                                        <p:attrNameLst>
                                          <p:attrName>ppt_y</p:attrName>
                                        </p:attrNameLst>
                                      </p:cBhvr>
                                      <p:tavLst>
                                        <p:tav tm="0">
                                          <p:val>
                                            <p:strVal val="0-#ppt_h/2"/>
                                          </p:val>
                                        </p:tav>
                                        <p:tav tm="100000">
                                          <p:val>
                                            <p:strVal val="#ppt_y"/>
                                          </p:val>
                                        </p:tav>
                                      </p:tavLst>
                                    </p:anim>
                                  </p:childTnLst>
                                </p:cTn>
                              </p:par>
                              <p:par>
                                <p:cTn id="9" presetID="2" presetClass="entr" presetSubtype="1" decel="40000" fill="hold" nodeType="withEffect">
                                  <p:stCondLst>
                                    <p:cond delay="10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600" fill="hold"/>
                                        <p:tgtEl>
                                          <p:spTgt spid="12"/>
                                        </p:tgtEl>
                                        <p:attrNameLst>
                                          <p:attrName>ppt_x</p:attrName>
                                        </p:attrNameLst>
                                      </p:cBhvr>
                                      <p:tavLst>
                                        <p:tav tm="0">
                                          <p:val>
                                            <p:strVal val="#ppt_x"/>
                                          </p:val>
                                        </p:tav>
                                        <p:tav tm="100000">
                                          <p:val>
                                            <p:strVal val="#ppt_x"/>
                                          </p:val>
                                        </p:tav>
                                      </p:tavLst>
                                    </p:anim>
                                    <p:anim calcmode="lin" valueType="num">
                                      <p:cBhvr additive="base">
                                        <p:cTn id="12" dur="6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1" decel="40000" fill="hold" nodeType="withEffect">
                                  <p:stCondLst>
                                    <p:cond delay="10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600" fill="hold"/>
                                        <p:tgtEl>
                                          <p:spTgt spid="15"/>
                                        </p:tgtEl>
                                        <p:attrNameLst>
                                          <p:attrName>ppt_x</p:attrName>
                                        </p:attrNameLst>
                                      </p:cBhvr>
                                      <p:tavLst>
                                        <p:tav tm="0">
                                          <p:val>
                                            <p:strVal val="#ppt_x"/>
                                          </p:val>
                                        </p:tav>
                                        <p:tav tm="100000">
                                          <p:val>
                                            <p:strVal val="#ppt_x"/>
                                          </p:val>
                                        </p:tav>
                                      </p:tavLst>
                                    </p:anim>
                                    <p:anim calcmode="lin" valueType="num">
                                      <p:cBhvr additive="base">
                                        <p:cTn id="16" dur="600" fill="hold"/>
                                        <p:tgtEl>
                                          <p:spTgt spid="1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487192" y="1937660"/>
            <a:ext cx="3977640" cy="2880361"/>
            <a:chOff x="296816" y="3546379"/>
            <a:chExt cx="4165068" cy="558987"/>
          </a:xfrm>
        </p:grpSpPr>
        <p:sp>
          <p:nvSpPr>
            <p:cNvPr id="9" name="Rectangle 8"/>
            <p:cNvSpPr/>
            <p:nvPr/>
          </p:nvSpPr>
          <p:spPr>
            <a:xfrm>
              <a:off x="296816" y="3546379"/>
              <a:ext cx="4165068" cy="558987"/>
            </a:xfrm>
            <a:prstGeom prst="rect">
              <a:avLst/>
            </a:prstGeom>
            <a:solidFill>
              <a:schemeClr val="bg1"/>
            </a:solidFill>
            <a:ln>
              <a:solidFill>
                <a:schemeClr val="bg1"/>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p:cNvSpPr txBox="1"/>
            <p:nvPr/>
          </p:nvSpPr>
          <p:spPr>
            <a:xfrm>
              <a:off x="359512" y="3564642"/>
              <a:ext cx="4049248" cy="510488"/>
            </a:xfrm>
            <a:prstGeom prst="rect">
              <a:avLst/>
            </a:prstGeom>
            <a:noFill/>
          </p:spPr>
          <p:txBody>
            <a:bodyPr wrap="square" rtlCol="0" anchor="ctr" anchorCtr="0">
              <a:noAutofit/>
            </a:bodyPr>
            <a:lstStyle/>
            <a:p>
              <a:pPr algn="ctr"/>
              <a:r>
                <a:rPr lang="en-PH" sz="2800" b="1" dirty="0">
                  <a:latin typeface="Roboto Condensed Bold" pitchFamily="2" charset="0"/>
                  <a:ea typeface="Roboto Condensed Bold" pitchFamily="2" charset="0"/>
                </a:rPr>
                <a:t>To review different natural language processing techniques that will pre-process data for the information extraction </a:t>
              </a:r>
              <a:r>
                <a:rPr lang="en-PH" sz="2800" b="1" dirty="0" smtClean="0">
                  <a:latin typeface="Roboto Condensed Bold" pitchFamily="2" charset="0"/>
                  <a:ea typeface="Roboto Condensed Bold" pitchFamily="2" charset="0"/>
                </a:rPr>
                <a:t>system.</a:t>
              </a:r>
              <a:endParaRPr lang="en-PH" sz="2800" b="1" dirty="0">
                <a:latin typeface="Roboto Condensed Bold" pitchFamily="2" charset="0"/>
                <a:ea typeface="Roboto Condensed Bold" pitchFamily="2" charset="0"/>
              </a:endParaRPr>
            </a:p>
          </p:txBody>
        </p:sp>
      </p:grpSp>
      <p:grpSp>
        <p:nvGrpSpPr>
          <p:cNvPr id="12" name="Group 11"/>
          <p:cNvGrpSpPr/>
          <p:nvPr/>
        </p:nvGrpSpPr>
        <p:grpSpPr>
          <a:xfrm>
            <a:off x="4630567" y="1937660"/>
            <a:ext cx="3977640" cy="2880361"/>
            <a:chOff x="296816" y="3546379"/>
            <a:chExt cx="4165068" cy="558987"/>
          </a:xfrm>
        </p:grpSpPr>
        <p:sp>
          <p:nvSpPr>
            <p:cNvPr id="13" name="Rectangle 12"/>
            <p:cNvSpPr/>
            <p:nvPr/>
          </p:nvSpPr>
          <p:spPr>
            <a:xfrm>
              <a:off x="296816" y="3546379"/>
              <a:ext cx="4165068" cy="558987"/>
            </a:xfrm>
            <a:prstGeom prst="rect">
              <a:avLst/>
            </a:prstGeom>
            <a:solidFill>
              <a:schemeClr val="bg1"/>
            </a:solidFill>
            <a:ln>
              <a:solidFill>
                <a:schemeClr val="bg1"/>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Box 13"/>
            <p:cNvSpPr txBox="1"/>
            <p:nvPr/>
          </p:nvSpPr>
          <p:spPr>
            <a:xfrm>
              <a:off x="359512" y="3564642"/>
              <a:ext cx="4049248" cy="510488"/>
            </a:xfrm>
            <a:prstGeom prst="rect">
              <a:avLst/>
            </a:prstGeom>
            <a:noFill/>
          </p:spPr>
          <p:txBody>
            <a:bodyPr wrap="square" rtlCol="0" anchor="ctr" anchorCtr="0">
              <a:noAutofit/>
            </a:bodyPr>
            <a:lstStyle/>
            <a:p>
              <a:pPr algn="ctr"/>
              <a:r>
                <a:rPr lang="en-PH" sz="2400" b="1" dirty="0">
                  <a:latin typeface="Roboto Condensed Bold" pitchFamily="2" charset="0"/>
                  <a:ea typeface="Roboto Condensed Bold" pitchFamily="2" charset="0"/>
                </a:rPr>
                <a:t>Examples of the NLP techniques: text classification and text </a:t>
              </a:r>
              <a:r>
                <a:rPr lang="en-PH" sz="2400" b="1" dirty="0" smtClean="0">
                  <a:latin typeface="Roboto Condensed Bold" pitchFamily="2" charset="0"/>
                  <a:ea typeface="Roboto Condensed Bold" pitchFamily="2" charset="0"/>
                </a:rPr>
                <a:t>normalization.</a:t>
              </a:r>
              <a:endParaRPr lang="en-US" sz="2400" b="1" dirty="0">
                <a:latin typeface="Roboto Condensed Bold" pitchFamily="2" charset="0"/>
                <a:ea typeface="Roboto Condensed Bold" pitchFamily="2" charset="0"/>
              </a:endParaRPr>
            </a:p>
          </p:txBody>
        </p:sp>
      </p:grpSp>
      <p:grpSp>
        <p:nvGrpSpPr>
          <p:cNvPr id="18" name="Group 17"/>
          <p:cNvGrpSpPr/>
          <p:nvPr/>
        </p:nvGrpSpPr>
        <p:grpSpPr>
          <a:xfrm>
            <a:off x="487192" y="1242335"/>
            <a:ext cx="8131876" cy="548640"/>
            <a:chOff x="296816" y="3546379"/>
            <a:chExt cx="4165068" cy="550114"/>
          </a:xfrm>
          <a:solidFill>
            <a:srgbClr val="002060"/>
          </a:solidFill>
        </p:grpSpPr>
        <p:sp>
          <p:nvSpPr>
            <p:cNvPr id="19" name="Rectangle 18"/>
            <p:cNvSpPr/>
            <p:nvPr/>
          </p:nvSpPr>
          <p:spPr>
            <a:xfrm>
              <a:off x="296816" y="3546379"/>
              <a:ext cx="4165068" cy="550114"/>
            </a:xfrm>
            <a:prstGeom prst="rect">
              <a:avLst/>
            </a:prstGeom>
            <a:grpFill/>
            <a:ln>
              <a:solidFill>
                <a:srgbClr val="002060"/>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TextBox 19"/>
            <p:cNvSpPr txBox="1"/>
            <p:nvPr/>
          </p:nvSpPr>
          <p:spPr>
            <a:xfrm>
              <a:off x="359512" y="3564642"/>
              <a:ext cx="4049248" cy="510488"/>
            </a:xfrm>
            <a:prstGeom prst="rect">
              <a:avLst/>
            </a:prstGeom>
            <a:grpFill/>
            <a:ln>
              <a:solidFill>
                <a:srgbClr val="002060"/>
              </a:solidFill>
            </a:ln>
          </p:spPr>
          <p:txBody>
            <a:bodyPr wrap="square" rtlCol="0" anchor="ctr" anchorCtr="0">
              <a:normAutofit lnSpcReduction="10000"/>
            </a:bodyPr>
            <a:lstStyle/>
            <a:p>
              <a:pPr algn="ctr"/>
              <a:r>
                <a:rPr lang="en-US" sz="2800" dirty="0" smtClean="0">
                  <a:solidFill>
                    <a:schemeClr val="bg1"/>
                  </a:solidFill>
                  <a:latin typeface="Roboto Condensed Bold" pitchFamily="2" charset="0"/>
                  <a:ea typeface="Roboto Condensed Bold" pitchFamily="2" charset="0"/>
                </a:rPr>
                <a:t>SPECIFIC OBJECTIVE – SCOPE &amp; LIMITATIONS</a:t>
              </a:r>
              <a:endParaRPr lang="en-US" sz="2800" dirty="0">
                <a:solidFill>
                  <a:schemeClr val="bg1"/>
                </a:solidFill>
                <a:latin typeface="Roboto Condensed Bold" pitchFamily="2" charset="0"/>
                <a:ea typeface="Roboto Condensed Bold" pitchFamily="2" charset="0"/>
              </a:endParaRPr>
            </a:p>
          </p:txBody>
        </p:sp>
      </p:grpSp>
      <p:grpSp>
        <p:nvGrpSpPr>
          <p:cNvPr id="29" name="Group 28"/>
          <p:cNvGrpSpPr/>
          <p:nvPr/>
        </p:nvGrpSpPr>
        <p:grpSpPr>
          <a:xfrm>
            <a:off x="-76200" y="-894555"/>
            <a:ext cx="9296400" cy="1600200"/>
            <a:chOff x="-76200" y="4239420"/>
            <a:chExt cx="9296400" cy="1600200"/>
          </a:xfrm>
          <a:solidFill>
            <a:srgbClr val="7030A0"/>
          </a:solidFill>
        </p:grpSpPr>
        <p:sp>
          <p:nvSpPr>
            <p:cNvPr id="4" name="Rectangle 3"/>
            <p:cNvSpPr/>
            <p:nvPr/>
          </p:nvSpPr>
          <p:spPr>
            <a:xfrm>
              <a:off x="-76200" y="4239420"/>
              <a:ext cx="9296400" cy="1600200"/>
            </a:xfrm>
            <a:prstGeom prst="rect">
              <a:avLst/>
            </a:prstGeom>
            <a:grpFill/>
            <a:ln>
              <a:noFill/>
            </a:ln>
            <a:effectLst>
              <a:outerShdw blurRad="177800" dist="88900" dir="5400000" algn="t"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 name="TextBox 6"/>
            <p:cNvSpPr txBox="1"/>
            <p:nvPr/>
          </p:nvSpPr>
          <p:spPr>
            <a:xfrm>
              <a:off x="225137" y="5266853"/>
              <a:ext cx="7329738" cy="430887"/>
            </a:xfrm>
            <a:prstGeom prst="rect">
              <a:avLst/>
            </a:prstGeom>
            <a:grpFill/>
          </p:spPr>
          <p:txBody>
            <a:bodyPr wrap="square" rtlCol="0">
              <a:spAutoFit/>
            </a:bodyPr>
            <a:lstStyle/>
            <a:p>
              <a:r>
                <a:rPr lang="en-US" sz="2200" dirty="0">
                  <a:solidFill>
                    <a:schemeClr val="bg1"/>
                  </a:solidFill>
                  <a:latin typeface="Roboto Condensed Bold" pitchFamily="2" charset="0"/>
                  <a:ea typeface="Roboto Condensed Bold" pitchFamily="2" charset="0"/>
                </a:rPr>
                <a:t>THE OBJECTIVES &amp; SCOPE AND LIMITATIONS OF THE RESEARCH</a:t>
              </a:r>
            </a:p>
          </p:txBody>
        </p:sp>
      </p:grpSp>
      <p:sp>
        <p:nvSpPr>
          <p:cNvPr id="5" name="Oval 4"/>
          <p:cNvSpPr/>
          <p:nvPr/>
        </p:nvSpPr>
        <p:spPr>
          <a:xfrm>
            <a:off x="7991474" y="288933"/>
            <a:ext cx="792127" cy="792127"/>
          </a:xfrm>
          <a:prstGeom prst="ellipse">
            <a:avLst/>
          </a:prstGeom>
          <a:solidFill>
            <a:srgbClr val="FC0486"/>
          </a:solidFill>
          <a:ln>
            <a:noFill/>
          </a:ln>
          <a:effectLst>
            <a:outerShdw blurRad="177800" dist="88900" dir="5400000" algn="t"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2800" dirty="0" smtClean="0">
                <a:latin typeface="Roboto Condensed Bold" pitchFamily="2" charset="0"/>
                <a:ea typeface="Roboto Condensed Bold" pitchFamily="2" charset="0"/>
              </a:rPr>
              <a:t>2</a:t>
            </a:r>
            <a:endParaRPr lang="en-PH" sz="2800" dirty="0">
              <a:latin typeface="Roboto Condensed Bold" pitchFamily="2" charset="0"/>
              <a:ea typeface="Roboto Condensed Bold" pitchFamily="2" charset="0"/>
            </a:endParaRPr>
          </a:p>
        </p:txBody>
      </p:sp>
    </p:spTree>
    <p:extLst>
      <p:ext uri="{BB962C8B-B14F-4D97-AF65-F5344CB8AC3E}">
        <p14:creationId xmlns:p14="http://schemas.microsoft.com/office/powerpoint/2010/main" val="3968560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4000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600" fill="hold"/>
                                        <p:tgtEl>
                                          <p:spTgt spid="8"/>
                                        </p:tgtEl>
                                        <p:attrNameLst>
                                          <p:attrName>ppt_x</p:attrName>
                                        </p:attrNameLst>
                                      </p:cBhvr>
                                      <p:tavLst>
                                        <p:tav tm="0">
                                          <p:val>
                                            <p:strVal val="#ppt_x"/>
                                          </p:val>
                                        </p:tav>
                                        <p:tav tm="100000">
                                          <p:val>
                                            <p:strVal val="#ppt_x"/>
                                          </p:val>
                                        </p:tav>
                                      </p:tavLst>
                                    </p:anim>
                                    <p:anim calcmode="lin" valueType="num">
                                      <p:cBhvr additive="base">
                                        <p:cTn id="8" dur="600" fill="hold"/>
                                        <p:tgtEl>
                                          <p:spTgt spid="8"/>
                                        </p:tgtEl>
                                        <p:attrNameLst>
                                          <p:attrName>ppt_y</p:attrName>
                                        </p:attrNameLst>
                                      </p:cBhvr>
                                      <p:tavLst>
                                        <p:tav tm="0">
                                          <p:val>
                                            <p:strVal val="0-#ppt_h/2"/>
                                          </p:val>
                                        </p:tav>
                                        <p:tav tm="100000">
                                          <p:val>
                                            <p:strVal val="#ppt_y"/>
                                          </p:val>
                                        </p:tav>
                                      </p:tavLst>
                                    </p:anim>
                                  </p:childTnLst>
                                </p:cTn>
                              </p:par>
                              <p:par>
                                <p:cTn id="9" presetID="2" presetClass="entr" presetSubtype="1" decel="40000" fill="hold" nodeType="withEffect">
                                  <p:stCondLst>
                                    <p:cond delay="10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600" fill="hold"/>
                                        <p:tgtEl>
                                          <p:spTgt spid="12"/>
                                        </p:tgtEl>
                                        <p:attrNameLst>
                                          <p:attrName>ppt_x</p:attrName>
                                        </p:attrNameLst>
                                      </p:cBhvr>
                                      <p:tavLst>
                                        <p:tav tm="0">
                                          <p:val>
                                            <p:strVal val="#ppt_x"/>
                                          </p:val>
                                        </p:tav>
                                        <p:tav tm="100000">
                                          <p:val>
                                            <p:strVal val="#ppt_x"/>
                                          </p:val>
                                        </p:tav>
                                      </p:tavLst>
                                    </p:anim>
                                    <p:anim calcmode="lin" valueType="num">
                                      <p:cBhvr additive="base">
                                        <p:cTn id="12" dur="600" fill="hold"/>
                                        <p:tgtEl>
                                          <p:spTgt spid="1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487192" y="1937660"/>
            <a:ext cx="3977640" cy="2880361"/>
            <a:chOff x="296816" y="3546379"/>
            <a:chExt cx="4165068" cy="558987"/>
          </a:xfrm>
        </p:grpSpPr>
        <p:sp>
          <p:nvSpPr>
            <p:cNvPr id="9" name="Rectangle 8"/>
            <p:cNvSpPr/>
            <p:nvPr/>
          </p:nvSpPr>
          <p:spPr>
            <a:xfrm>
              <a:off x="296816" y="3546379"/>
              <a:ext cx="4165068" cy="558987"/>
            </a:xfrm>
            <a:prstGeom prst="rect">
              <a:avLst/>
            </a:prstGeom>
            <a:solidFill>
              <a:schemeClr val="bg1"/>
            </a:solidFill>
            <a:ln>
              <a:solidFill>
                <a:schemeClr val="bg1"/>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p:cNvSpPr txBox="1"/>
            <p:nvPr/>
          </p:nvSpPr>
          <p:spPr>
            <a:xfrm>
              <a:off x="359512" y="3564642"/>
              <a:ext cx="4049248" cy="510488"/>
            </a:xfrm>
            <a:prstGeom prst="rect">
              <a:avLst/>
            </a:prstGeom>
            <a:noFill/>
          </p:spPr>
          <p:txBody>
            <a:bodyPr wrap="square" rtlCol="0" anchor="ctr" anchorCtr="0">
              <a:noAutofit/>
            </a:bodyPr>
            <a:lstStyle/>
            <a:p>
              <a:pPr algn="ctr"/>
              <a:r>
                <a:rPr lang="en-US" sz="2800" b="1" dirty="0">
                  <a:latin typeface="Roboto Condensed Bold" pitchFamily="2" charset="0"/>
                  <a:ea typeface="Roboto Condensed Bold" pitchFamily="2" charset="0"/>
                </a:rPr>
                <a:t>To review different information extraction </a:t>
              </a:r>
              <a:r>
                <a:rPr lang="en-US" sz="2800" b="1" dirty="0" smtClean="0">
                  <a:latin typeface="Roboto Condensed Bold" pitchFamily="2" charset="0"/>
                  <a:ea typeface="Roboto Condensed Bold" pitchFamily="2" charset="0"/>
                </a:rPr>
                <a:t>techniques.</a:t>
              </a:r>
              <a:endParaRPr lang="en-PH" sz="2800" b="1" dirty="0">
                <a:latin typeface="Roboto Condensed Bold" pitchFamily="2" charset="0"/>
                <a:ea typeface="Roboto Condensed Bold" pitchFamily="2" charset="0"/>
              </a:endParaRPr>
            </a:p>
          </p:txBody>
        </p:sp>
      </p:grpSp>
      <p:grpSp>
        <p:nvGrpSpPr>
          <p:cNvPr id="12" name="Group 11"/>
          <p:cNvGrpSpPr/>
          <p:nvPr/>
        </p:nvGrpSpPr>
        <p:grpSpPr>
          <a:xfrm>
            <a:off x="4630567" y="1937660"/>
            <a:ext cx="3977640" cy="2880361"/>
            <a:chOff x="296816" y="3546379"/>
            <a:chExt cx="4165068" cy="558987"/>
          </a:xfrm>
        </p:grpSpPr>
        <p:sp>
          <p:nvSpPr>
            <p:cNvPr id="13" name="Rectangle 12"/>
            <p:cNvSpPr/>
            <p:nvPr/>
          </p:nvSpPr>
          <p:spPr>
            <a:xfrm>
              <a:off x="296816" y="3546379"/>
              <a:ext cx="4165068" cy="558987"/>
            </a:xfrm>
            <a:prstGeom prst="rect">
              <a:avLst/>
            </a:prstGeom>
            <a:solidFill>
              <a:schemeClr val="bg1"/>
            </a:solidFill>
            <a:ln>
              <a:solidFill>
                <a:schemeClr val="bg1"/>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Box 13"/>
            <p:cNvSpPr txBox="1"/>
            <p:nvPr/>
          </p:nvSpPr>
          <p:spPr>
            <a:xfrm>
              <a:off x="359512" y="3564642"/>
              <a:ext cx="4049248" cy="510488"/>
            </a:xfrm>
            <a:prstGeom prst="rect">
              <a:avLst/>
            </a:prstGeom>
            <a:noFill/>
          </p:spPr>
          <p:txBody>
            <a:bodyPr wrap="square" rtlCol="0" anchor="ctr" anchorCtr="0">
              <a:noAutofit/>
            </a:bodyPr>
            <a:lstStyle/>
            <a:p>
              <a:pPr algn="ctr"/>
              <a:r>
                <a:rPr lang="en-PH" sz="2400" b="1" dirty="0">
                  <a:latin typeface="Roboto Condensed Bold" pitchFamily="2" charset="0"/>
                  <a:ea typeface="Roboto Condensed Bold" pitchFamily="2" charset="0"/>
                </a:rPr>
                <a:t>Examples of IE techniques: Named Entity Recognition (NER), lexical analysis, and </a:t>
              </a:r>
              <a:r>
                <a:rPr lang="en-PH" sz="2400" b="1" dirty="0" smtClean="0">
                  <a:latin typeface="Roboto Condensed Bold" pitchFamily="2" charset="0"/>
                  <a:ea typeface="Roboto Condensed Bold" pitchFamily="2" charset="0"/>
                </a:rPr>
                <a:t>coreference analysis.</a:t>
              </a:r>
              <a:endParaRPr lang="en-US" sz="2400" b="1" dirty="0">
                <a:latin typeface="Roboto Condensed Bold" pitchFamily="2" charset="0"/>
                <a:ea typeface="Roboto Condensed Bold" pitchFamily="2" charset="0"/>
              </a:endParaRPr>
            </a:p>
          </p:txBody>
        </p:sp>
      </p:grpSp>
      <p:grpSp>
        <p:nvGrpSpPr>
          <p:cNvPr id="18" name="Group 17"/>
          <p:cNvGrpSpPr/>
          <p:nvPr/>
        </p:nvGrpSpPr>
        <p:grpSpPr>
          <a:xfrm>
            <a:off x="487192" y="1242335"/>
            <a:ext cx="8131876" cy="548640"/>
            <a:chOff x="296816" y="3546379"/>
            <a:chExt cx="4165068" cy="550114"/>
          </a:xfrm>
          <a:solidFill>
            <a:srgbClr val="002060"/>
          </a:solidFill>
        </p:grpSpPr>
        <p:sp>
          <p:nvSpPr>
            <p:cNvPr id="19" name="Rectangle 18"/>
            <p:cNvSpPr/>
            <p:nvPr/>
          </p:nvSpPr>
          <p:spPr>
            <a:xfrm>
              <a:off x="296816" y="3546379"/>
              <a:ext cx="4165068" cy="550114"/>
            </a:xfrm>
            <a:prstGeom prst="rect">
              <a:avLst/>
            </a:prstGeom>
            <a:grpFill/>
            <a:ln>
              <a:solidFill>
                <a:srgbClr val="002060"/>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TextBox 19"/>
            <p:cNvSpPr txBox="1"/>
            <p:nvPr/>
          </p:nvSpPr>
          <p:spPr>
            <a:xfrm>
              <a:off x="359512" y="3564642"/>
              <a:ext cx="4049248" cy="510488"/>
            </a:xfrm>
            <a:prstGeom prst="rect">
              <a:avLst/>
            </a:prstGeom>
            <a:grpFill/>
            <a:ln>
              <a:solidFill>
                <a:srgbClr val="002060"/>
              </a:solidFill>
            </a:ln>
          </p:spPr>
          <p:txBody>
            <a:bodyPr wrap="square" rtlCol="0" anchor="ctr" anchorCtr="0">
              <a:normAutofit lnSpcReduction="10000"/>
            </a:bodyPr>
            <a:lstStyle/>
            <a:p>
              <a:pPr algn="ctr"/>
              <a:r>
                <a:rPr lang="en-US" sz="2800" dirty="0" smtClean="0">
                  <a:solidFill>
                    <a:schemeClr val="bg1"/>
                  </a:solidFill>
                  <a:latin typeface="Roboto Condensed Bold" pitchFamily="2" charset="0"/>
                  <a:ea typeface="Roboto Condensed Bold" pitchFamily="2" charset="0"/>
                </a:rPr>
                <a:t>SPECIFIC OBJECTIVE – SCOPE &amp; LIMITATIONS</a:t>
              </a:r>
              <a:endParaRPr lang="en-US" sz="2800" dirty="0">
                <a:solidFill>
                  <a:schemeClr val="bg1"/>
                </a:solidFill>
                <a:latin typeface="Roboto Condensed Bold" pitchFamily="2" charset="0"/>
                <a:ea typeface="Roboto Condensed Bold" pitchFamily="2" charset="0"/>
              </a:endParaRPr>
            </a:p>
          </p:txBody>
        </p:sp>
      </p:grpSp>
      <p:grpSp>
        <p:nvGrpSpPr>
          <p:cNvPr id="29" name="Group 28"/>
          <p:cNvGrpSpPr/>
          <p:nvPr/>
        </p:nvGrpSpPr>
        <p:grpSpPr>
          <a:xfrm>
            <a:off x="-76200" y="-894555"/>
            <a:ext cx="9296400" cy="1600200"/>
            <a:chOff x="-76200" y="4239420"/>
            <a:chExt cx="9296400" cy="1600200"/>
          </a:xfrm>
          <a:solidFill>
            <a:srgbClr val="7030A0"/>
          </a:solidFill>
        </p:grpSpPr>
        <p:sp>
          <p:nvSpPr>
            <p:cNvPr id="4" name="Rectangle 3"/>
            <p:cNvSpPr/>
            <p:nvPr/>
          </p:nvSpPr>
          <p:spPr>
            <a:xfrm>
              <a:off x="-76200" y="4239420"/>
              <a:ext cx="9296400" cy="1600200"/>
            </a:xfrm>
            <a:prstGeom prst="rect">
              <a:avLst/>
            </a:prstGeom>
            <a:grpFill/>
            <a:ln>
              <a:noFill/>
            </a:ln>
            <a:effectLst>
              <a:outerShdw blurRad="177800" dist="88900" dir="5400000" algn="t"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 name="TextBox 6"/>
            <p:cNvSpPr txBox="1"/>
            <p:nvPr/>
          </p:nvSpPr>
          <p:spPr>
            <a:xfrm>
              <a:off x="225137" y="5266853"/>
              <a:ext cx="7329738" cy="430887"/>
            </a:xfrm>
            <a:prstGeom prst="rect">
              <a:avLst/>
            </a:prstGeom>
            <a:grpFill/>
          </p:spPr>
          <p:txBody>
            <a:bodyPr wrap="square" rtlCol="0">
              <a:spAutoFit/>
            </a:bodyPr>
            <a:lstStyle/>
            <a:p>
              <a:r>
                <a:rPr lang="en-US" sz="2200" dirty="0">
                  <a:solidFill>
                    <a:schemeClr val="bg1"/>
                  </a:solidFill>
                  <a:latin typeface="Roboto Condensed Bold" pitchFamily="2" charset="0"/>
                  <a:ea typeface="Roboto Condensed Bold" pitchFamily="2" charset="0"/>
                </a:rPr>
                <a:t>THE OBJECTIVES &amp; SCOPE AND LIMITATIONS OF THE RESEARCH</a:t>
              </a:r>
            </a:p>
          </p:txBody>
        </p:sp>
      </p:grpSp>
      <p:sp>
        <p:nvSpPr>
          <p:cNvPr id="5" name="Oval 4"/>
          <p:cNvSpPr/>
          <p:nvPr/>
        </p:nvSpPr>
        <p:spPr>
          <a:xfrm>
            <a:off x="7991474" y="288933"/>
            <a:ext cx="792127" cy="792127"/>
          </a:xfrm>
          <a:prstGeom prst="ellipse">
            <a:avLst/>
          </a:prstGeom>
          <a:solidFill>
            <a:srgbClr val="FC0486"/>
          </a:solidFill>
          <a:ln>
            <a:noFill/>
          </a:ln>
          <a:effectLst>
            <a:outerShdw blurRad="177800" dist="88900" dir="5400000" algn="t"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2800" dirty="0" smtClean="0">
                <a:latin typeface="Roboto Condensed Bold" pitchFamily="2" charset="0"/>
                <a:ea typeface="Roboto Condensed Bold" pitchFamily="2" charset="0"/>
              </a:rPr>
              <a:t>2</a:t>
            </a:r>
            <a:endParaRPr lang="en-PH" sz="2800" dirty="0">
              <a:latin typeface="Roboto Condensed Bold" pitchFamily="2" charset="0"/>
              <a:ea typeface="Roboto Condensed Bold" pitchFamily="2" charset="0"/>
            </a:endParaRPr>
          </a:p>
        </p:txBody>
      </p:sp>
    </p:spTree>
    <p:extLst>
      <p:ext uri="{BB962C8B-B14F-4D97-AF65-F5344CB8AC3E}">
        <p14:creationId xmlns:p14="http://schemas.microsoft.com/office/powerpoint/2010/main" val="4191116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4000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600" fill="hold"/>
                                        <p:tgtEl>
                                          <p:spTgt spid="8"/>
                                        </p:tgtEl>
                                        <p:attrNameLst>
                                          <p:attrName>ppt_x</p:attrName>
                                        </p:attrNameLst>
                                      </p:cBhvr>
                                      <p:tavLst>
                                        <p:tav tm="0">
                                          <p:val>
                                            <p:strVal val="#ppt_x"/>
                                          </p:val>
                                        </p:tav>
                                        <p:tav tm="100000">
                                          <p:val>
                                            <p:strVal val="#ppt_x"/>
                                          </p:val>
                                        </p:tav>
                                      </p:tavLst>
                                    </p:anim>
                                    <p:anim calcmode="lin" valueType="num">
                                      <p:cBhvr additive="base">
                                        <p:cTn id="8" dur="600" fill="hold"/>
                                        <p:tgtEl>
                                          <p:spTgt spid="8"/>
                                        </p:tgtEl>
                                        <p:attrNameLst>
                                          <p:attrName>ppt_y</p:attrName>
                                        </p:attrNameLst>
                                      </p:cBhvr>
                                      <p:tavLst>
                                        <p:tav tm="0">
                                          <p:val>
                                            <p:strVal val="0-#ppt_h/2"/>
                                          </p:val>
                                        </p:tav>
                                        <p:tav tm="100000">
                                          <p:val>
                                            <p:strVal val="#ppt_y"/>
                                          </p:val>
                                        </p:tav>
                                      </p:tavLst>
                                    </p:anim>
                                  </p:childTnLst>
                                </p:cTn>
                              </p:par>
                              <p:par>
                                <p:cTn id="9" presetID="2" presetClass="entr" presetSubtype="1" decel="40000" fill="hold" nodeType="withEffect">
                                  <p:stCondLst>
                                    <p:cond delay="10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600" fill="hold"/>
                                        <p:tgtEl>
                                          <p:spTgt spid="12"/>
                                        </p:tgtEl>
                                        <p:attrNameLst>
                                          <p:attrName>ppt_x</p:attrName>
                                        </p:attrNameLst>
                                      </p:cBhvr>
                                      <p:tavLst>
                                        <p:tav tm="0">
                                          <p:val>
                                            <p:strVal val="#ppt_x"/>
                                          </p:val>
                                        </p:tav>
                                        <p:tav tm="100000">
                                          <p:val>
                                            <p:strVal val="#ppt_x"/>
                                          </p:val>
                                        </p:tav>
                                      </p:tavLst>
                                    </p:anim>
                                    <p:anim calcmode="lin" valueType="num">
                                      <p:cBhvr additive="base">
                                        <p:cTn id="12" dur="600" fill="hold"/>
                                        <p:tgtEl>
                                          <p:spTgt spid="1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487192" y="1937660"/>
            <a:ext cx="3977640" cy="2880361"/>
            <a:chOff x="296816" y="3546379"/>
            <a:chExt cx="4165068" cy="558987"/>
          </a:xfrm>
        </p:grpSpPr>
        <p:sp>
          <p:nvSpPr>
            <p:cNvPr id="9" name="Rectangle 8"/>
            <p:cNvSpPr/>
            <p:nvPr/>
          </p:nvSpPr>
          <p:spPr>
            <a:xfrm>
              <a:off x="296816" y="3546379"/>
              <a:ext cx="4165068" cy="558987"/>
            </a:xfrm>
            <a:prstGeom prst="rect">
              <a:avLst/>
            </a:prstGeom>
            <a:solidFill>
              <a:schemeClr val="bg1"/>
            </a:solidFill>
            <a:ln>
              <a:solidFill>
                <a:schemeClr val="bg1"/>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p:cNvSpPr txBox="1"/>
            <p:nvPr/>
          </p:nvSpPr>
          <p:spPr>
            <a:xfrm>
              <a:off x="359512" y="3564642"/>
              <a:ext cx="4049248" cy="510488"/>
            </a:xfrm>
            <a:prstGeom prst="rect">
              <a:avLst/>
            </a:prstGeom>
            <a:noFill/>
          </p:spPr>
          <p:txBody>
            <a:bodyPr wrap="square" rtlCol="0" anchor="ctr" anchorCtr="0">
              <a:noAutofit/>
            </a:bodyPr>
            <a:lstStyle/>
            <a:p>
              <a:pPr algn="ctr"/>
              <a:r>
                <a:rPr lang="en-PH" sz="2800" b="1" dirty="0">
                  <a:latin typeface="Roboto Condensed Bold" pitchFamily="2" charset="0"/>
                  <a:ea typeface="Roboto Condensed Bold" pitchFamily="2" charset="0"/>
                </a:rPr>
                <a:t>To evaluate existing tools and resources which could be incorporated in the information extraction components of the </a:t>
              </a:r>
              <a:r>
                <a:rPr lang="en-PH" sz="2800" b="1" dirty="0" smtClean="0">
                  <a:latin typeface="Roboto Condensed Bold" pitchFamily="2" charset="0"/>
                  <a:ea typeface="Roboto Condensed Bold" pitchFamily="2" charset="0"/>
                </a:rPr>
                <a:t>system.</a:t>
              </a:r>
              <a:endParaRPr lang="en-PH" sz="2800" b="1" dirty="0">
                <a:latin typeface="Roboto Condensed Bold" pitchFamily="2" charset="0"/>
                <a:ea typeface="Roboto Condensed Bold" pitchFamily="2" charset="0"/>
              </a:endParaRPr>
            </a:p>
          </p:txBody>
        </p:sp>
      </p:grpSp>
      <p:grpSp>
        <p:nvGrpSpPr>
          <p:cNvPr id="12" name="Group 11"/>
          <p:cNvGrpSpPr/>
          <p:nvPr/>
        </p:nvGrpSpPr>
        <p:grpSpPr>
          <a:xfrm>
            <a:off x="4630567" y="3452135"/>
            <a:ext cx="3977640" cy="1371600"/>
            <a:chOff x="296816" y="3546379"/>
            <a:chExt cx="4165068" cy="558987"/>
          </a:xfrm>
        </p:grpSpPr>
        <p:sp>
          <p:nvSpPr>
            <p:cNvPr id="13" name="Rectangle 12"/>
            <p:cNvSpPr/>
            <p:nvPr/>
          </p:nvSpPr>
          <p:spPr>
            <a:xfrm>
              <a:off x="296816" y="3546379"/>
              <a:ext cx="4165068" cy="558987"/>
            </a:xfrm>
            <a:prstGeom prst="rect">
              <a:avLst/>
            </a:prstGeom>
            <a:solidFill>
              <a:schemeClr val="bg1"/>
            </a:solidFill>
            <a:ln>
              <a:solidFill>
                <a:schemeClr val="bg1"/>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Box 13"/>
            <p:cNvSpPr txBox="1"/>
            <p:nvPr/>
          </p:nvSpPr>
          <p:spPr>
            <a:xfrm>
              <a:off x="359512" y="3564642"/>
              <a:ext cx="4049248" cy="510488"/>
            </a:xfrm>
            <a:prstGeom prst="rect">
              <a:avLst/>
            </a:prstGeom>
            <a:noFill/>
          </p:spPr>
          <p:txBody>
            <a:bodyPr wrap="square" rtlCol="0" anchor="ctr" anchorCtr="0">
              <a:noAutofit/>
            </a:bodyPr>
            <a:lstStyle/>
            <a:p>
              <a:pPr algn="ctr"/>
              <a:r>
                <a:rPr lang="en-PH" sz="2000" b="1" dirty="0">
                  <a:latin typeface="Roboto Condensed Bold" pitchFamily="2" charset="0"/>
                  <a:ea typeface="Roboto Condensed Bold" pitchFamily="2" charset="0"/>
                </a:rPr>
                <a:t>Examples of NLP </a:t>
              </a:r>
              <a:r>
                <a:rPr lang="en-PH" sz="2000" b="1" dirty="0" smtClean="0">
                  <a:latin typeface="Roboto Condensed Bold" pitchFamily="2" charset="0"/>
                  <a:ea typeface="Roboto Condensed Bold" pitchFamily="2" charset="0"/>
                </a:rPr>
                <a:t>tools:</a:t>
              </a:r>
            </a:p>
            <a:p>
              <a:pPr algn="ctr"/>
              <a:r>
                <a:rPr lang="en-PH" sz="2000" b="1" dirty="0" smtClean="0">
                  <a:latin typeface="Roboto Condensed Bold" pitchFamily="2" charset="0"/>
                  <a:ea typeface="Roboto Condensed Bold" pitchFamily="2" charset="0"/>
                </a:rPr>
                <a:t>OpenNLP </a:t>
              </a:r>
              <a:r>
                <a:rPr lang="en-PH" sz="2000" b="1" dirty="0">
                  <a:latin typeface="Roboto Condensed Bold" pitchFamily="2" charset="0"/>
                  <a:ea typeface="Roboto Condensed Bold" pitchFamily="2" charset="0"/>
                </a:rPr>
                <a:t>and </a:t>
              </a:r>
              <a:r>
                <a:rPr lang="en-PH" sz="2000" b="1" dirty="0" smtClean="0">
                  <a:latin typeface="Roboto Condensed Bold" pitchFamily="2" charset="0"/>
                  <a:ea typeface="Roboto Condensed Bold" pitchFamily="2" charset="0"/>
                </a:rPr>
                <a:t>LingPipe.</a:t>
              </a:r>
              <a:endParaRPr lang="en-US" sz="2000" b="1" dirty="0">
                <a:latin typeface="Roboto Condensed Bold" pitchFamily="2" charset="0"/>
                <a:ea typeface="Roboto Condensed Bold" pitchFamily="2" charset="0"/>
              </a:endParaRPr>
            </a:p>
          </p:txBody>
        </p:sp>
      </p:grpSp>
      <p:grpSp>
        <p:nvGrpSpPr>
          <p:cNvPr id="15" name="Group 14"/>
          <p:cNvGrpSpPr/>
          <p:nvPr/>
        </p:nvGrpSpPr>
        <p:grpSpPr>
          <a:xfrm>
            <a:off x="4630567" y="1937660"/>
            <a:ext cx="3977640" cy="1371600"/>
            <a:chOff x="296816" y="3546379"/>
            <a:chExt cx="4165068" cy="558987"/>
          </a:xfrm>
        </p:grpSpPr>
        <p:sp>
          <p:nvSpPr>
            <p:cNvPr id="16" name="Rectangle 15"/>
            <p:cNvSpPr/>
            <p:nvPr/>
          </p:nvSpPr>
          <p:spPr>
            <a:xfrm>
              <a:off x="296816" y="3546379"/>
              <a:ext cx="4165068" cy="558987"/>
            </a:xfrm>
            <a:prstGeom prst="rect">
              <a:avLst/>
            </a:prstGeom>
            <a:solidFill>
              <a:schemeClr val="bg1"/>
            </a:solidFill>
            <a:ln>
              <a:solidFill>
                <a:schemeClr val="bg1"/>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TextBox 16"/>
            <p:cNvSpPr txBox="1"/>
            <p:nvPr/>
          </p:nvSpPr>
          <p:spPr>
            <a:xfrm>
              <a:off x="359512" y="3564642"/>
              <a:ext cx="4049248" cy="510488"/>
            </a:xfrm>
            <a:prstGeom prst="rect">
              <a:avLst/>
            </a:prstGeom>
            <a:noFill/>
          </p:spPr>
          <p:txBody>
            <a:bodyPr wrap="square" rtlCol="0" anchor="ctr" anchorCtr="0">
              <a:noAutofit/>
            </a:bodyPr>
            <a:lstStyle/>
            <a:p>
              <a:pPr algn="ctr"/>
              <a:r>
                <a:rPr lang="en-PH" sz="2000" b="1" dirty="0">
                  <a:latin typeface="Roboto Condensed Bold" pitchFamily="2" charset="0"/>
                  <a:ea typeface="Roboto Condensed Bold" pitchFamily="2" charset="0"/>
                </a:rPr>
                <a:t>Existing tools that will be used in building the information extraction system will be reviewed and </a:t>
              </a:r>
              <a:r>
                <a:rPr lang="en-PH" sz="2000" b="1" dirty="0" smtClean="0">
                  <a:latin typeface="Roboto Condensed Bold" pitchFamily="2" charset="0"/>
                  <a:ea typeface="Roboto Condensed Bold" pitchFamily="2" charset="0"/>
                </a:rPr>
                <a:t>evaluated.</a:t>
              </a:r>
              <a:endParaRPr lang="en-PH" sz="2000" b="1" dirty="0">
                <a:latin typeface="Roboto Condensed Bold" pitchFamily="2" charset="0"/>
                <a:ea typeface="Roboto Condensed Bold" pitchFamily="2" charset="0"/>
              </a:endParaRPr>
            </a:p>
          </p:txBody>
        </p:sp>
      </p:grpSp>
      <p:grpSp>
        <p:nvGrpSpPr>
          <p:cNvPr id="18" name="Group 17"/>
          <p:cNvGrpSpPr/>
          <p:nvPr/>
        </p:nvGrpSpPr>
        <p:grpSpPr>
          <a:xfrm>
            <a:off x="487192" y="1242335"/>
            <a:ext cx="8131876" cy="548640"/>
            <a:chOff x="296816" y="3546379"/>
            <a:chExt cx="4165068" cy="550114"/>
          </a:xfrm>
          <a:solidFill>
            <a:srgbClr val="002060"/>
          </a:solidFill>
        </p:grpSpPr>
        <p:sp>
          <p:nvSpPr>
            <p:cNvPr id="19" name="Rectangle 18"/>
            <p:cNvSpPr/>
            <p:nvPr/>
          </p:nvSpPr>
          <p:spPr>
            <a:xfrm>
              <a:off x="296816" y="3546379"/>
              <a:ext cx="4165068" cy="550114"/>
            </a:xfrm>
            <a:prstGeom prst="rect">
              <a:avLst/>
            </a:prstGeom>
            <a:grpFill/>
            <a:ln>
              <a:solidFill>
                <a:srgbClr val="002060"/>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TextBox 19"/>
            <p:cNvSpPr txBox="1"/>
            <p:nvPr/>
          </p:nvSpPr>
          <p:spPr>
            <a:xfrm>
              <a:off x="359512" y="3564642"/>
              <a:ext cx="4049248" cy="510488"/>
            </a:xfrm>
            <a:prstGeom prst="rect">
              <a:avLst/>
            </a:prstGeom>
            <a:grpFill/>
            <a:ln>
              <a:solidFill>
                <a:srgbClr val="002060"/>
              </a:solidFill>
            </a:ln>
          </p:spPr>
          <p:txBody>
            <a:bodyPr wrap="square" rtlCol="0" anchor="ctr" anchorCtr="0">
              <a:normAutofit lnSpcReduction="10000"/>
            </a:bodyPr>
            <a:lstStyle/>
            <a:p>
              <a:pPr algn="ctr"/>
              <a:r>
                <a:rPr lang="en-US" sz="2800" dirty="0" smtClean="0">
                  <a:solidFill>
                    <a:schemeClr val="bg1"/>
                  </a:solidFill>
                  <a:latin typeface="Roboto Condensed Bold" pitchFamily="2" charset="0"/>
                  <a:ea typeface="Roboto Condensed Bold" pitchFamily="2" charset="0"/>
                </a:rPr>
                <a:t>SPECIFIC OBJECTIVE – SCOPE &amp; LIMITATIONS</a:t>
              </a:r>
              <a:endParaRPr lang="en-US" sz="2800" dirty="0">
                <a:solidFill>
                  <a:schemeClr val="bg1"/>
                </a:solidFill>
                <a:latin typeface="Roboto Condensed Bold" pitchFamily="2" charset="0"/>
                <a:ea typeface="Roboto Condensed Bold" pitchFamily="2" charset="0"/>
              </a:endParaRPr>
            </a:p>
          </p:txBody>
        </p:sp>
      </p:grpSp>
      <p:grpSp>
        <p:nvGrpSpPr>
          <p:cNvPr id="29" name="Group 28"/>
          <p:cNvGrpSpPr/>
          <p:nvPr/>
        </p:nvGrpSpPr>
        <p:grpSpPr>
          <a:xfrm>
            <a:off x="-76200" y="-894555"/>
            <a:ext cx="9296400" cy="1600200"/>
            <a:chOff x="-76200" y="4239420"/>
            <a:chExt cx="9296400" cy="1600200"/>
          </a:xfrm>
          <a:solidFill>
            <a:srgbClr val="7030A0"/>
          </a:solidFill>
        </p:grpSpPr>
        <p:sp>
          <p:nvSpPr>
            <p:cNvPr id="4" name="Rectangle 3"/>
            <p:cNvSpPr/>
            <p:nvPr/>
          </p:nvSpPr>
          <p:spPr>
            <a:xfrm>
              <a:off x="-76200" y="4239420"/>
              <a:ext cx="9296400" cy="1600200"/>
            </a:xfrm>
            <a:prstGeom prst="rect">
              <a:avLst/>
            </a:prstGeom>
            <a:grpFill/>
            <a:ln>
              <a:noFill/>
            </a:ln>
            <a:effectLst>
              <a:outerShdw blurRad="177800" dist="88900" dir="5400000" algn="t"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 name="TextBox 6"/>
            <p:cNvSpPr txBox="1"/>
            <p:nvPr/>
          </p:nvSpPr>
          <p:spPr>
            <a:xfrm>
              <a:off x="225137" y="5266853"/>
              <a:ext cx="7329738" cy="430887"/>
            </a:xfrm>
            <a:prstGeom prst="rect">
              <a:avLst/>
            </a:prstGeom>
            <a:grpFill/>
          </p:spPr>
          <p:txBody>
            <a:bodyPr wrap="square" rtlCol="0">
              <a:spAutoFit/>
            </a:bodyPr>
            <a:lstStyle/>
            <a:p>
              <a:r>
                <a:rPr lang="en-US" sz="2200" dirty="0">
                  <a:solidFill>
                    <a:schemeClr val="bg1"/>
                  </a:solidFill>
                  <a:latin typeface="Roboto Condensed Bold" pitchFamily="2" charset="0"/>
                  <a:ea typeface="Roboto Condensed Bold" pitchFamily="2" charset="0"/>
                </a:rPr>
                <a:t>THE OBJECTIVES &amp; SCOPE AND LIMITATIONS OF THE RESEARCH</a:t>
              </a:r>
            </a:p>
          </p:txBody>
        </p:sp>
      </p:grpSp>
      <p:sp>
        <p:nvSpPr>
          <p:cNvPr id="5" name="Oval 4"/>
          <p:cNvSpPr/>
          <p:nvPr/>
        </p:nvSpPr>
        <p:spPr>
          <a:xfrm>
            <a:off x="7991474" y="288933"/>
            <a:ext cx="792127" cy="792127"/>
          </a:xfrm>
          <a:prstGeom prst="ellipse">
            <a:avLst/>
          </a:prstGeom>
          <a:solidFill>
            <a:srgbClr val="FC0486"/>
          </a:solidFill>
          <a:ln>
            <a:noFill/>
          </a:ln>
          <a:effectLst>
            <a:outerShdw blurRad="177800" dist="88900" dir="5400000" algn="t"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2800" dirty="0" smtClean="0">
                <a:latin typeface="Roboto Condensed Bold" pitchFamily="2" charset="0"/>
                <a:ea typeface="Roboto Condensed Bold" pitchFamily="2" charset="0"/>
              </a:rPr>
              <a:t>2</a:t>
            </a:r>
            <a:endParaRPr lang="en-PH" sz="2800" dirty="0">
              <a:latin typeface="Roboto Condensed Bold" pitchFamily="2" charset="0"/>
              <a:ea typeface="Roboto Condensed Bold" pitchFamily="2" charset="0"/>
            </a:endParaRPr>
          </a:p>
        </p:txBody>
      </p:sp>
    </p:spTree>
    <p:extLst>
      <p:ext uri="{BB962C8B-B14F-4D97-AF65-F5344CB8AC3E}">
        <p14:creationId xmlns:p14="http://schemas.microsoft.com/office/powerpoint/2010/main" val="1433121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4000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600" fill="hold"/>
                                        <p:tgtEl>
                                          <p:spTgt spid="8"/>
                                        </p:tgtEl>
                                        <p:attrNameLst>
                                          <p:attrName>ppt_x</p:attrName>
                                        </p:attrNameLst>
                                      </p:cBhvr>
                                      <p:tavLst>
                                        <p:tav tm="0">
                                          <p:val>
                                            <p:strVal val="#ppt_x"/>
                                          </p:val>
                                        </p:tav>
                                        <p:tav tm="100000">
                                          <p:val>
                                            <p:strVal val="#ppt_x"/>
                                          </p:val>
                                        </p:tav>
                                      </p:tavLst>
                                    </p:anim>
                                    <p:anim calcmode="lin" valueType="num">
                                      <p:cBhvr additive="base">
                                        <p:cTn id="8" dur="600" fill="hold"/>
                                        <p:tgtEl>
                                          <p:spTgt spid="8"/>
                                        </p:tgtEl>
                                        <p:attrNameLst>
                                          <p:attrName>ppt_y</p:attrName>
                                        </p:attrNameLst>
                                      </p:cBhvr>
                                      <p:tavLst>
                                        <p:tav tm="0">
                                          <p:val>
                                            <p:strVal val="0-#ppt_h/2"/>
                                          </p:val>
                                        </p:tav>
                                        <p:tav tm="100000">
                                          <p:val>
                                            <p:strVal val="#ppt_y"/>
                                          </p:val>
                                        </p:tav>
                                      </p:tavLst>
                                    </p:anim>
                                  </p:childTnLst>
                                </p:cTn>
                              </p:par>
                              <p:par>
                                <p:cTn id="9" presetID="2" presetClass="entr" presetSubtype="1" decel="40000" fill="hold" nodeType="withEffect">
                                  <p:stCondLst>
                                    <p:cond delay="10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600" fill="hold"/>
                                        <p:tgtEl>
                                          <p:spTgt spid="12"/>
                                        </p:tgtEl>
                                        <p:attrNameLst>
                                          <p:attrName>ppt_x</p:attrName>
                                        </p:attrNameLst>
                                      </p:cBhvr>
                                      <p:tavLst>
                                        <p:tav tm="0">
                                          <p:val>
                                            <p:strVal val="#ppt_x"/>
                                          </p:val>
                                        </p:tav>
                                        <p:tav tm="100000">
                                          <p:val>
                                            <p:strVal val="#ppt_x"/>
                                          </p:val>
                                        </p:tav>
                                      </p:tavLst>
                                    </p:anim>
                                    <p:anim calcmode="lin" valueType="num">
                                      <p:cBhvr additive="base">
                                        <p:cTn id="12" dur="6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1" decel="40000" fill="hold" nodeType="withEffect">
                                  <p:stCondLst>
                                    <p:cond delay="10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600" fill="hold"/>
                                        <p:tgtEl>
                                          <p:spTgt spid="15"/>
                                        </p:tgtEl>
                                        <p:attrNameLst>
                                          <p:attrName>ppt_x</p:attrName>
                                        </p:attrNameLst>
                                      </p:cBhvr>
                                      <p:tavLst>
                                        <p:tav tm="0">
                                          <p:val>
                                            <p:strVal val="#ppt_x"/>
                                          </p:val>
                                        </p:tav>
                                        <p:tav tm="100000">
                                          <p:val>
                                            <p:strVal val="#ppt_x"/>
                                          </p:val>
                                        </p:tav>
                                      </p:tavLst>
                                    </p:anim>
                                    <p:anim calcmode="lin" valueType="num">
                                      <p:cBhvr additive="base">
                                        <p:cTn id="16" dur="600" fill="hold"/>
                                        <p:tgtEl>
                                          <p:spTgt spid="1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487192" y="1937660"/>
            <a:ext cx="3977640" cy="2880361"/>
            <a:chOff x="296816" y="3546379"/>
            <a:chExt cx="4165068" cy="558987"/>
          </a:xfrm>
        </p:grpSpPr>
        <p:sp>
          <p:nvSpPr>
            <p:cNvPr id="9" name="Rectangle 8"/>
            <p:cNvSpPr/>
            <p:nvPr/>
          </p:nvSpPr>
          <p:spPr>
            <a:xfrm>
              <a:off x="296816" y="3546379"/>
              <a:ext cx="4165068" cy="558987"/>
            </a:xfrm>
            <a:prstGeom prst="rect">
              <a:avLst/>
            </a:prstGeom>
            <a:solidFill>
              <a:schemeClr val="bg1"/>
            </a:solidFill>
            <a:ln>
              <a:solidFill>
                <a:schemeClr val="bg1"/>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p:cNvSpPr txBox="1"/>
            <p:nvPr/>
          </p:nvSpPr>
          <p:spPr>
            <a:xfrm>
              <a:off x="359512" y="3564642"/>
              <a:ext cx="4049248" cy="510488"/>
            </a:xfrm>
            <a:prstGeom prst="rect">
              <a:avLst/>
            </a:prstGeom>
            <a:noFill/>
          </p:spPr>
          <p:txBody>
            <a:bodyPr wrap="square" rtlCol="0" anchor="ctr" anchorCtr="0">
              <a:noAutofit/>
            </a:bodyPr>
            <a:lstStyle/>
            <a:p>
              <a:pPr algn="ctr"/>
              <a:r>
                <a:rPr lang="en-PH" sz="2800" b="1" dirty="0">
                  <a:latin typeface="Roboto Condensed Bold" pitchFamily="2" charset="0"/>
                  <a:ea typeface="Roboto Condensed Bold" pitchFamily="2" charset="0"/>
                </a:rPr>
                <a:t>To determine the metrics for evaluating the information extraction </a:t>
              </a:r>
              <a:r>
                <a:rPr lang="en-PH" sz="2800" b="1" dirty="0" smtClean="0">
                  <a:latin typeface="Roboto Condensed Bold" pitchFamily="2" charset="0"/>
                  <a:ea typeface="Roboto Condensed Bold" pitchFamily="2" charset="0"/>
                </a:rPr>
                <a:t>system.</a:t>
              </a:r>
              <a:endParaRPr lang="en-PH" sz="2800" b="1" dirty="0">
                <a:latin typeface="Roboto Condensed Bold" pitchFamily="2" charset="0"/>
                <a:ea typeface="Roboto Condensed Bold" pitchFamily="2" charset="0"/>
              </a:endParaRPr>
            </a:p>
          </p:txBody>
        </p:sp>
      </p:grpSp>
      <p:grpSp>
        <p:nvGrpSpPr>
          <p:cNvPr id="12" name="Group 11"/>
          <p:cNvGrpSpPr/>
          <p:nvPr/>
        </p:nvGrpSpPr>
        <p:grpSpPr>
          <a:xfrm>
            <a:off x="4630567" y="1937660"/>
            <a:ext cx="3977640" cy="2880361"/>
            <a:chOff x="296816" y="3546379"/>
            <a:chExt cx="4165068" cy="558987"/>
          </a:xfrm>
        </p:grpSpPr>
        <p:sp>
          <p:nvSpPr>
            <p:cNvPr id="13" name="Rectangle 12"/>
            <p:cNvSpPr/>
            <p:nvPr/>
          </p:nvSpPr>
          <p:spPr>
            <a:xfrm>
              <a:off x="296816" y="3546379"/>
              <a:ext cx="4165068" cy="558987"/>
            </a:xfrm>
            <a:prstGeom prst="rect">
              <a:avLst/>
            </a:prstGeom>
            <a:solidFill>
              <a:schemeClr val="bg1"/>
            </a:solidFill>
            <a:ln>
              <a:solidFill>
                <a:schemeClr val="bg1"/>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Box 13"/>
            <p:cNvSpPr txBox="1"/>
            <p:nvPr/>
          </p:nvSpPr>
          <p:spPr>
            <a:xfrm>
              <a:off x="359512" y="3564642"/>
              <a:ext cx="4049248" cy="510488"/>
            </a:xfrm>
            <a:prstGeom prst="rect">
              <a:avLst/>
            </a:prstGeom>
            <a:noFill/>
          </p:spPr>
          <p:txBody>
            <a:bodyPr wrap="square" rtlCol="0" anchor="ctr" anchorCtr="0">
              <a:noAutofit/>
            </a:bodyPr>
            <a:lstStyle/>
            <a:p>
              <a:pPr algn="ctr"/>
              <a:r>
                <a:rPr lang="en-PH" sz="2400" b="1" dirty="0">
                  <a:latin typeface="Roboto Condensed Bold" pitchFamily="2" charset="0"/>
                  <a:ea typeface="Roboto Condensed Bold" pitchFamily="2" charset="0"/>
                </a:rPr>
                <a:t>In order to evaluate the information extraction system, the research will determine the metrics to measure the system’s </a:t>
              </a:r>
              <a:r>
                <a:rPr lang="en-PH" sz="2400" b="1" dirty="0" smtClean="0">
                  <a:latin typeface="Roboto Condensed Bold" pitchFamily="2" charset="0"/>
                  <a:ea typeface="Roboto Condensed Bold" pitchFamily="2" charset="0"/>
                </a:rPr>
                <a:t>performance.</a:t>
              </a:r>
              <a:endParaRPr lang="en-US" sz="2400" b="1" dirty="0">
                <a:latin typeface="Roboto Condensed Bold" pitchFamily="2" charset="0"/>
                <a:ea typeface="Roboto Condensed Bold" pitchFamily="2" charset="0"/>
              </a:endParaRPr>
            </a:p>
          </p:txBody>
        </p:sp>
      </p:grpSp>
      <p:grpSp>
        <p:nvGrpSpPr>
          <p:cNvPr id="18" name="Group 17"/>
          <p:cNvGrpSpPr/>
          <p:nvPr/>
        </p:nvGrpSpPr>
        <p:grpSpPr>
          <a:xfrm>
            <a:off x="487192" y="1242335"/>
            <a:ext cx="8131876" cy="548640"/>
            <a:chOff x="296816" y="3546379"/>
            <a:chExt cx="4165068" cy="550114"/>
          </a:xfrm>
          <a:solidFill>
            <a:srgbClr val="002060"/>
          </a:solidFill>
        </p:grpSpPr>
        <p:sp>
          <p:nvSpPr>
            <p:cNvPr id="19" name="Rectangle 18"/>
            <p:cNvSpPr/>
            <p:nvPr/>
          </p:nvSpPr>
          <p:spPr>
            <a:xfrm>
              <a:off x="296816" y="3546379"/>
              <a:ext cx="4165068" cy="550114"/>
            </a:xfrm>
            <a:prstGeom prst="rect">
              <a:avLst/>
            </a:prstGeom>
            <a:grpFill/>
            <a:ln>
              <a:solidFill>
                <a:srgbClr val="002060"/>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TextBox 19"/>
            <p:cNvSpPr txBox="1"/>
            <p:nvPr/>
          </p:nvSpPr>
          <p:spPr>
            <a:xfrm>
              <a:off x="359512" y="3564642"/>
              <a:ext cx="4049248" cy="510488"/>
            </a:xfrm>
            <a:prstGeom prst="rect">
              <a:avLst/>
            </a:prstGeom>
            <a:grpFill/>
            <a:ln>
              <a:solidFill>
                <a:srgbClr val="002060"/>
              </a:solidFill>
            </a:ln>
          </p:spPr>
          <p:txBody>
            <a:bodyPr wrap="square" rtlCol="0" anchor="ctr" anchorCtr="0">
              <a:normAutofit lnSpcReduction="10000"/>
            </a:bodyPr>
            <a:lstStyle/>
            <a:p>
              <a:pPr algn="ctr"/>
              <a:r>
                <a:rPr lang="en-US" sz="2800" dirty="0" smtClean="0">
                  <a:solidFill>
                    <a:schemeClr val="bg1"/>
                  </a:solidFill>
                  <a:latin typeface="Roboto Condensed Bold" pitchFamily="2" charset="0"/>
                  <a:ea typeface="Roboto Condensed Bold" pitchFamily="2" charset="0"/>
                </a:rPr>
                <a:t>SPECIFIC OBJECTIVE – SCOPE &amp; LIMITATIONS</a:t>
              </a:r>
              <a:endParaRPr lang="en-US" sz="2800" dirty="0">
                <a:solidFill>
                  <a:schemeClr val="bg1"/>
                </a:solidFill>
                <a:latin typeface="Roboto Condensed Bold" pitchFamily="2" charset="0"/>
                <a:ea typeface="Roboto Condensed Bold" pitchFamily="2" charset="0"/>
              </a:endParaRPr>
            </a:p>
          </p:txBody>
        </p:sp>
      </p:grpSp>
      <p:grpSp>
        <p:nvGrpSpPr>
          <p:cNvPr id="29" name="Group 28"/>
          <p:cNvGrpSpPr/>
          <p:nvPr/>
        </p:nvGrpSpPr>
        <p:grpSpPr>
          <a:xfrm>
            <a:off x="-76200" y="-894593"/>
            <a:ext cx="9296400" cy="1600200"/>
            <a:chOff x="-76200" y="4239420"/>
            <a:chExt cx="9296400" cy="1600200"/>
          </a:xfrm>
          <a:solidFill>
            <a:srgbClr val="7030A0"/>
          </a:solidFill>
        </p:grpSpPr>
        <p:sp>
          <p:nvSpPr>
            <p:cNvPr id="4" name="Rectangle 3"/>
            <p:cNvSpPr/>
            <p:nvPr/>
          </p:nvSpPr>
          <p:spPr>
            <a:xfrm>
              <a:off x="-76200" y="4239420"/>
              <a:ext cx="9296400" cy="1600200"/>
            </a:xfrm>
            <a:prstGeom prst="rect">
              <a:avLst/>
            </a:prstGeom>
            <a:grpFill/>
            <a:ln>
              <a:noFill/>
            </a:ln>
            <a:effectLst>
              <a:outerShdw blurRad="177800" dist="88900" dir="5400000" algn="t"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 name="TextBox 6"/>
            <p:cNvSpPr txBox="1"/>
            <p:nvPr/>
          </p:nvSpPr>
          <p:spPr>
            <a:xfrm>
              <a:off x="225137" y="5266853"/>
              <a:ext cx="7329738" cy="430887"/>
            </a:xfrm>
            <a:prstGeom prst="rect">
              <a:avLst/>
            </a:prstGeom>
            <a:grpFill/>
          </p:spPr>
          <p:txBody>
            <a:bodyPr wrap="square" rtlCol="0">
              <a:spAutoFit/>
            </a:bodyPr>
            <a:lstStyle/>
            <a:p>
              <a:r>
                <a:rPr lang="en-US" sz="2200" dirty="0">
                  <a:solidFill>
                    <a:schemeClr val="bg1"/>
                  </a:solidFill>
                  <a:latin typeface="Roboto Condensed Bold" pitchFamily="2" charset="0"/>
                  <a:ea typeface="Roboto Condensed Bold" pitchFamily="2" charset="0"/>
                </a:rPr>
                <a:t>THE OBJECTIVES &amp; SCOPE AND LIMITATIONS OF THE RESEARCH</a:t>
              </a:r>
            </a:p>
          </p:txBody>
        </p:sp>
      </p:grpSp>
      <p:sp>
        <p:nvSpPr>
          <p:cNvPr id="5" name="Oval 4"/>
          <p:cNvSpPr/>
          <p:nvPr/>
        </p:nvSpPr>
        <p:spPr>
          <a:xfrm>
            <a:off x="7991474" y="288933"/>
            <a:ext cx="792127" cy="792127"/>
          </a:xfrm>
          <a:prstGeom prst="ellipse">
            <a:avLst/>
          </a:prstGeom>
          <a:solidFill>
            <a:srgbClr val="FC0486"/>
          </a:solidFill>
          <a:ln>
            <a:noFill/>
          </a:ln>
          <a:effectLst>
            <a:outerShdw blurRad="177800" dist="88900" dir="5400000" algn="t"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2800" dirty="0" smtClean="0">
                <a:latin typeface="Roboto Condensed Bold" pitchFamily="2" charset="0"/>
                <a:ea typeface="Roboto Condensed Bold" pitchFamily="2" charset="0"/>
              </a:rPr>
              <a:t>2</a:t>
            </a:r>
            <a:endParaRPr lang="en-PH" sz="2800" dirty="0">
              <a:latin typeface="Roboto Condensed Bold" pitchFamily="2" charset="0"/>
              <a:ea typeface="Roboto Condensed Bold" pitchFamily="2" charset="0"/>
            </a:endParaRPr>
          </a:p>
        </p:txBody>
      </p:sp>
    </p:spTree>
    <p:extLst>
      <p:ext uri="{BB962C8B-B14F-4D97-AF65-F5344CB8AC3E}">
        <p14:creationId xmlns:p14="http://schemas.microsoft.com/office/powerpoint/2010/main" val="3149626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4000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600" fill="hold"/>
                                        <p:tgtEl>
                                          <p:spTgt spid="8"/>
                                        </p:tgtEl>
                                        <p:attrNameLst>
                                          <p:attrName>ppt_x</p:attrName>
                                        </p:attrNameLst>
                                      </p:cBhvr>
                                      <p:tavLst>
                                        <p:tav tm="0">
                                          <p:val>
                                            <p:strVal val="#ppt_x"/>
                                          </p:val>
                                        </p:tav>
                                        <p:tav tm="100000">
                                          <p:val>
                                            <p:strVal val="#ppt_x"/>
                                          </p:val>
                                        </p:tav>
                                      </p:tavLst>
                                    </p:anim>
                                    <p:anim calcmode="lin" valueType="num">
                                      <p:cBhvr additive="base">
                                        <p:cTn id="8" dur="600" fill="hold"/>
                                        <p:tgtEl>
                                          <p:spTgt spid="8"/>
                                        </p:tgtEl>
                                        <p:attrNameLst>
                                          <p:attrName>ppt_y</p:attrName>
                                        </p:attrNameLst>
                                      </p:cBhvr>
                                      <p:tavLst>
                                        <p:tav tm="0">
                                          <p:val>
                                            <p:strVal val="0-#ppt_h/2"/>
                                          </p:val>
                                        </p:tav>
                                        <p:tav tm="100000">
                                          <p:val>
                                            <p:strVal val="#ppt_y"/>
                                          </p:val>
                                        </p:tav>
                                      </p:tavLst>
                                    </p:anim>
                                  </p:childTnLst>
                                </p:cTn>
                              </p:par>
                              <p:par>
                                <p:cTn id="9" presetID="2" presetClass="entr" presetSubtype="1" decel="40000" fill="hold" nodeType="withEffect">
                                  <p:stCondLst>
                                    <p:cond delay="10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600" fill="hold"/>
                                        <p:tgtEl>
                                          <p:spTgt spid="12"/>
                                        </p:tgtEl>
                                        <p:attrNameLst>
                                          <p:attrName>ppt_x</p:attrName>
                                        </p:attrNameLst>
                                      </p:cBhvr>
                                      <p:tavLst>
                                        <p:tav tm="0">
                                          <p:val>
                                            <p:strVal val="#ppt_x"/>
                                          </p:val>
                                        </p:tav>
                                        <p:tav tm="100000">
                                          <p:val>
                                            <p:strVal val="#ppt_x"/>
                                          </p:val>
                                        </p:tav>
                                      </p:tavLst>
                                    </p:anim>
                                    <p:anim calcmode="lin" valueType="num">
                                      <p:cBhvr additive="base">
                                        <p:cTn id="12" dur="600" fill="hold"/>
                                        <p:tgtEl>
                                          <p:spTgt spid="1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487192" y="1937660"/>
            <a:ext cx="8131876" cy="2880361"/>
            <a:chOff x="296816" y="3546379"/>
            <a:chExt cx="4165068" cy="558987"/>
          </a:xfrm>
        </p:grpSpPr>
        <p:sp>
          <p:nvSpPr>
            <p:cNvPr id="9" name="Rectangle 8"/>
            <p:cNvSpPr/>
            <p:nvPr/>
          </p:nvSpPr>
          <p:spPr>
            <a:xfrm>
              <a:off x="296816" y="3546379"/>
              <a:ext cx="4165068" cy="558987"/>
            </a:xfrm>
            <a:prstGeom prst="rect">
              <a:avLst/>
            </a:prstGeom>
            <a:solidFill>
              <a:schemeClr val="bg1"/>
            </a:solidFill>
            <a:ln>
              <a:solidFill>
                <a:schemeClr val="bg1"/>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p:cNvSpPr txBox="1"/>
            <p:nvPr/>
          </p:nvSpPr>
          <p:spPr>
            <a:xfrm>
              <a:off x="359512" y="3564642"/>
              <a:ext cx="4049248" cy="510488"/>
            </a:xfrm>
            <a:prstGeom prst="rect">
              <a:avLst/>
            </a:prstGeom>
            <a:noFill/>
          </p:spPr>
          <p:txBody>
            <a:bodyPr wrap="square" rtlCol="0" anchor="ctr" anchorCtr="0">
              <a:normAutofit/>
            </a:bodyPr>
            <a:lstStyle/>
            <a:p>
              <a:pPr algn="ctr"/>
              <a:r>
                <a:rPr lang="en-US" sz="2800" b="1" dirty="0">
                  <a:latin typeface="Roboto Condensed Bold" pitchFamily="2" charset="0"/>
                  <a:ea typeface="Roboto Condensed Bold" pitchFamily="2" charset="0"/>
                </a:rPr>
                <a:t>Information extraction</a:t>
              </a:r>
              <a:r>
                <a:rPr lang="en-US" sz="2800" dirty="0">
                  <a:latin typeface="Roboto Condensed Bold" pitchFamily="2" charset="0"/>
                  <a:ea typeface="Roboto Condensed Bold" pitchFamily="2" charset="0"/>
                </a:rPr>
                <a:t> is the identification of class of events or relationship and the extraction of relevant arguments of the event or relationship inside a natural </a:t>
              </a:r>
              <a:r>
                <a:rPr lang="en-US" sz="2800" dirty="0" smtClean="0">
                  <a:latin typeface="Roboto Condensed Bold" pitchFamily="2" charset="0"/>
                  <a:ea typeface="Roboto Condensed Bold" pitchFamily="2" charset="0"/>
                </a:rPr>
                <a:t>language (Grisham, 1997).</a:t>
              </a:r>
              <a:endParaRPr lang="en-US" sz="2800" dirty="0">
                <a:latin typeface="Roboto Condensed Bold" pitchFamily="2" charset="0"/>
                <a:ea typeface="Roboto Condensed Bold" pitchFamily="2" charset="0"/>
              </a:endParaRPr>
            </a:p>
          </p:txBody>
        </p:sp>
      </p:grpSp>
      <p:grpSp>
        <p:nvGrpSpPr>
          <p:cNvPr id="18" name="Group 17"/>
          <p:cNvGrpSpPr/>
          <p:nvPr/>
        </p:nvGrpSpPr>
        <p:grpSpPr>
          <a:xfrm>
            <a:off x="487192" y="1242335"/>
            <a:ext cx="8131876" cy="548640"/>
            <a:chOff x="296816" y="3546379"/>
            <a:chExt cx="4165068" cy="550114"/>
          </a:xfrm>
          <a:solidFill>
            <a:srgbClr val="002060"/>
          </a:solidFill>
        </p:grpSpPr>
        <p:sp>
          <p:nvSpPr>
            <p:cNvPr id="19" name="Rectangle 18"/>
            <p:cNvSpPr/>
            <p:nvPr/>
          </p:nvSpPr>
          <p:spPr>
            <a:xfrm>
              <a:off x="296816" y="3546379"/>
              <a:ext cx="4165068" cy="550114"/>
            </a:xfrm>
            <a:prstGeom prst="rect">
              <a:avLst/>
            </a:prstGeom>
            <a:grpFill/>
            <a:ln>
              <a:solidFill>
                <a:srgbClr val="002060"/>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TextBox 19"/>
            <p:cNvSpPr txBox="1"/>
            <p:nvPr/>
          </p:nvSpPr>
          <p:spPr>
            <a:xfrm>
              <a:off x="359512" y="3564642"/>
              <a:ext cx="4049248" cy="510488"/>
            </a:xfrm>
            <a:prstGeom prst="rect">
              <a:avLst/>
            </a:prstGeom>
            <a:grpFill/>
            <a:ln>
              <a:solidFill>
                <a:srgbClr val="002060"/>
              </a:solidFill>
            </a:ln>
          </p:spPr>
          <p:txBody>
            <a:bodyPr wrap="square" rtlCol="0" anchor="ctr" anchorCtr="0">
              <a:normAutofit lnSpcReduction="10000"/>
            </a:bodyPr>
            <a:lstStyle/>
            <a:p>
              <a:pPr algn="ctr"/>
              <a:r>
                <a:rPr lang="en-US" sz="2800" dirty="0" smtClean="0">
                  <a:solidFill>
                    <a:schemeClr val="bg1"/>
                  </a:solidFill>
                  <a:latin typeface="Roboto Condensed Bold" pitchFamily="2" charset="0"/>
                  <a:ea typeface="Roboto Condensed Bold" pitchFamily="2" charset="0"/>
                </a:rPr>
                <a:t>INFORMATION EXTRACTION</a:t>
              </a:r>
              <a:endParaRPr lang="en-US" sz="2800" dirty="0">
                <a:solidFill>
                  <a:schemeClr val="bg1"/>
                </a:solidFill>
                <a:latin typeface="Roboto Condensed Bold" pitchFamily="2" charset="0"/>
                <a:ea typeface="Roboto Condensed Bold" pitchFamily="2" charset="0"/>
              </a:endParaRPr>
            </a:p>
          </p:txBody>
        </p:sp>
      </p:grpSp>
      <p:grpSp>
        <p:nvGrpSpPr>
          <p:cNvPr id="29" name="Group 28"/>
          <p:cNvGrpSpPr/>
          <p:nvPr/>
        </p:nvGrpSpPr>
        <p:grpSpPr>
          <a:xfrm>
            <a:off x="-76200" y="-894555"/>
            <a:ext cx="9296400" cy="1600200"/>
            <a:chOff x="-76200" y="4239420"/>
            <a:chExt cx="9296400" cy="1600200"/>
          </a:xfrm>
          <a:solidFill>
            <a:srgbClr val="7030A0"/>
          </a:solidFill>
        </p:grpSpPr>
        <p:sp>
          <p:nvSpPr>
            <p:cNvPr id="4" name="Rectangle 3"/>
            <p:cNvSpPr/>
            <p:nvPr/>
          </p:nvSpPr>
          <p:spPr>
            <a:xfrm>
              <a:off x="-76200" y="4239420"/>
              <a:ext cx="9296400" cy="1600200"/>
            </a:xfrm>
            <a:prstGeom prst="rect">
              <a:avLst/>
            </a:prstGeom>
            <a:grpFill/>
            <a:ln>
              <a:noFill/>
            </a:ln>
            <a:effectLst>
              <a:outerShdw blurRad="177800" dist="88900" dir="5400000" algn="t"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 name="TextBox 6"/>
            <p:cNvSpPr txBox="1"/>
            <p:nvPr/>
          </p:nvSpPr>
          <p:spPr>
            <a:xfrm>
              <a:off x="225137" y="5266853"/>
              <a:ext cx="7315200" cy="430887"/>
            </a:xfrm>
            <a:prstGeom prst="rect">
              <a:avLst/>
            </a:prstGeom>
            <a:grpFill/>
          </p:spPr>
          <p:txBody>
            <a:bodyPr wrap="square" rtlCol="0">
              <a:spAutoFit/>
            </a:bodyPr>
            <a:lstStyle/>
            <a:p>
              <a:r>
                <a:rPr lang="en-US" sz="2200" dirty="0">
                  <a:solidFill>
                    <a:schemeClr val="bg1"/>
                  </a:solidFill>
                  <a:latin typeface="Roboto Condensed Bold" pitchFamily="2" charset="0"/>
                  <a:ea typeface="Roboto Condensed Bold" pitchFamily="2" charset="0"/>
                </a:rPr>
                <a:t>THE </a:t>
              </a:r>
              <a:r>
                <a:rPr lang="en-US" sz="2200" dirty="0" smtClean="0">
                  <a:solidFill>
                    <a:schemeClr val="bg1"/>
                  </a:solidFill>
                  <a:latin typeface="Roboto Condensed Bold" pitchFamily="2" charset="0"/>
                  <a:ea typeface="Roboto Condensed Bold" pitchFamily="2" charset="0"/>
                </a:rPr>
                <a:t>THEORETICAL FRAMEWORK</a:t>
              </a:r>
              <a:endParaRPr lang="en-US" sz="2200" dirty="0">
                <a:solidFill>
                  <a:schemeClr val="bg1"/>
                </a:solidFill>
                <a:latin typeface="Roboto Condensed Bold" pitchFamily="2" charset="0"/>
                <a:ea typeface="Roboto Condensed Bold" pitchFamily="2" charset="0"/>
              </a:endParaRPr>
            </a:p>
          </p:txBody>
        </p:sp>
      </p:grpSp>
      <p:sp>
        <p:nvSpPr>
          <p:cNvPr id="5" name="Oval 4"/>
          <p:cNvSpPr/>
          <p:nvPr/>
        </p:nvSpPr>
        <p:spPr>
          <a:xfrm>
            <a:off x="7991474" y="298458"/>
            <a:ext cx="792127" cy="792127"/>
          </a:xfrm>
          <a:prstGeom prst="ellipse">
            <a:avLst/>
          </a:prstGeom>
          <a:solidFill>
            <a:srgbClr val="FC0486"/>
          </a:solidFill>
          <a:ln>
            <a:noFill/>
          </a:ln>
          <a:effectLst>
            <a:outerShdw blurRad="177800" dist="88900" dir="5400000" algn="t"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2800" dirty="0">
                <a:latin typeface="Roboto Condensed Bold" pitchFamily="2" charset="0"/>
                <a:ea typeface="Roboto Condensed Bold" pitchFamily="2" charset="0"/>
              </a:rPr>
              <a:t>3</a:t>
            </a:r>
          </a:p>
        </p:txBody>
      </p:sp>
    </p:spTree>
    <p:extLst>
      <p:ext uri="{BB962C8B-B14F-4D97-AF65-F5344CB8AC3E}">
        <p14:creationId xmlns:p14="http://schemas.microsoft.com/office/powerpoint/2010/main" val="2641500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decel="4000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600" fill="hold"/>
                                        <p:tgtEl>
                                          <p:spTgt spid="18"/>
                                        </p:tgtEl>
                                        <p:attrNameLst>
                                          <p:attrName>ppt_x</p:attrName>
                                        </p:attrNameLst>
                                      </p:cBhvr>
                                      <p:tavLst>
                                        <p:tav tm="0">
                                          <p:val>
                                            <p:strVal val="#ppt_x"/>
                                          </p:val>
                                        </p:tav>
                                        <p:tav tm="100000">
                                          <p:val>
                                            <p:strVal val="#ppt_x"/>
                                          </p:val>
                                        </p:tav>
                                      </p:tavLst>
                                    </p:anim>
                                    <p:anim calcmode="lin" valueType="num">
                                      <p:cBhvr additive="base">
                                        <p:cTn id="8" dur="600" fill="hold"/>
                                        <p:tgtEl>
                                          <p:spTgt spid="18"/>
                                        </p:tgtEl>
                                        <p:attrNameLst>
                                          <p:attrName>ppt_y</p:attrName>
                                        </p:attrNameLst>
                                      </p:cBhvr>
                                      <p:tavLst>
                                        <p:tav tm="0">
                                          <p:val>
                                            <p:strVal val="0-#ppt_h/2"/>
                                          </p:val>
                                        </p:tav>
                                        <p:tav tm="100000">
                                          <p:val>
                                            <p:strVal val="#ppt_y"/>
                                          </p:val>
                                        </p:tav>
                                      </p:tavLst>
                                    </p:anim>
                                  </p:childTnLst>
                                </p:cTn>
                              </p:par>
                              <p:par>
                                <p:cTn id="9" presetID="2" presetClass="entr" presetSubtype="1" decel="4000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600" fill="hold"/>
                                        <p:tgtEl>
                                          <p:spTgt spid="8"/>
                                        </p:tgtEl>
                                        <p:attrNameLst>
                                          <p:attrName>ppt_x</p:attrName>
                                        </p:attrNameLst>
                                      </p:cBhvr>
                                      <p:tavLst>
                                        <p:tav tm="0">
                                          <p:val>
                                            <p:strVal val="#ppt_x"/>
                                          </p:val>
                                        </p:tav>
                                        <p:tav tm="100000">
                                          <p:val>
                                            <p:strVal val="#ppt_x"/>
                                          </p:val>
                                        </p:tav>
                                      </p:tavLst>
                                    </p:anim>
                                    <p:anim calcmode="lin" valueType="num">
                                      <p:cBhvr additive="base">
                                        <p:cTn id="12" dur="600" fill="hold"/>
                                        <p:tgtEl>
                                          <p:spTgt spid="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p:cNvGrpSpPr/>
          <p:nvPr/>
        </p:nvGrpSpPr>
        <p:grpSpPr>
          <a:xfrm>
            <a:off x="4630567" y="1937660"/>
            <a:ext cx="3977640" cy="841248"/>
            <a:chOff x="296816" y="3546379"/>
            <a:chExt cx="4165068" cy="558987"/>
          </a:xfrm>
        </p:grpSpPr>
        <p:sp>
          <p:nvSpPr>
            <p:cNvPr id="13" name="Rectangle 12"/>
            <p:cNvSpPr/>
            <p:nvPr/>
          </p:nvSpPr>
          <p:spPr>
            <a:xfrm>
              <a:off x="296816" y="3546379"/>
              <a:ext cx="4165068" cy="558987"/>
            </a:xfrm>
            <a:prstGeom prst="rect">
              <a:avLst/>
            </a:prstGeom>
            <a:solidFill>
              <a:schemeClr val="bg1"/>
            </a:solidFill>
            <a:ln>
              <a:solidFill>
                <a:schemeClr val="bg1"/>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Box 13"/>
            <p:cNvSpPr txBox="1"/>
            <p:nvPr/>
          </p:nvSpPr>
          <p:spPr>
            <a:xfrm>
              <a:off x="359512" y="3564642"/>
              <a:ext cx="4049248" cy="510488"/>
            </a:xfrm>
            <a:prstGeom prst="rect">
              <a:avLst/>
            </a:prstGeom>
            <a:noFill/>
          </p:spPr>
          <p:txBody>
            <a:bodyPr wrap="square" rtlCol="0" anchor="ctr" anchorCtr="0">
              <a:noAutofit/>
            </a:bodyPr>
            <a:lstStyle/>
            <a:p>
              <a:pPr algn="ctr"/>
              <a:r>
                <a:rPr lang="en-PH" sz="2000" b="1" dirty="0" smtClean="0">
                  <a:latin typeface="Roboto Condensed Bold" pitchFamily="2" charset="0"/>
                  <a:ea typeface="Roboto Condensed Bold" pitchFamily="2" charset="0"/>
                </a:rPr>
                <a:t>TOKENIZER</a:t>
              </a:r>
              <a:endParaRPr lang="en-US" sz="2000" b="1" dirty="0">
                <a:latin typeface="Roboto Condensed Bold" pitchFamily="2" charset="0"/>
                <a:ea typeface="Roboto Condensed Bold" pitchFamily="2" charset="0"/>
              </a:endParaRPr>
            </a:p>
          </p:txBody>
        </p:sp>
      </p:grpSp>
      <p:grpSp>
        <p:nvGrpSpPr>
          <p:cNvPr id="15" name="Group 14"/>
          <p:cNvGrpSpPr/>
          <p:nvPr/>
        </p:nvGrpSpPr>
        <p:grpSpPr>
          <a:xfrm>
            <a:off x="4630567" y="2966360"/>
            <a:ext cx="3977640" cy="841248"/>
            <a:chOff x="296816" y="3546379"/>
            <a:chExt cx="4165068" cy="558987"/>
          </a:xfrm>
        </p:grpSpPr>
        <p:sp>
          <p:nvSpPr>
            <p:cNvPr id="16" name="Rectangle 15"/>
            <p:cNvSpPr/>
            <p:nvPr/>
          </p:nvSpPr>
          <p:spPr>
            <a:xfrm>
              <a:off x="296816" y="3546379"/>
              <a:ext cx="4165068" cy="558987"/>
            </a:xfrm>
            <a:prstGeom prst="rect">
              <a:avLst/>
            </a:prstGeom>
            <a:solidFill>
              <a:schemeClr val="bg1"/>
            </a:solidFill>
            <a:ln>
              <a:solidFill>
                <a:schemeClr val="bg1"/>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TextBox 16"/>
            <p:cNvSpPr txBox="1"/>
            <p:nvPr/>
          </p:nvSpPr>
          <p:spPr>
            <a:xfrm>
              <a:off x="359512" y="3564642"/>
              <a:ext cx="4049248" cy="510488"/>
            </a:xfrm>
            <a:prstGeom prst="rect">
              <a:avLst/>
            </a:prstGeom>
            <a:noFill/>
          </p:spPr>
          <p:txBody>
            <a:bodyPr wrap="square" rtlCol="0" anchor="ctr" anchorCtr="0">
              <a:noAutofit/>
            </a:bodyPr>
            <a:lstStyle/>
            <a:p>
              <a:pPr algn="ctr"/>
              <a:r>
                <a:rPr lang="en-PH" sz="2000" b="1" dirty="0" smtClean="0">
                  <a:latin typeface="Roboto Condensed Bold" pitchFamily="2" charset="0"/>
                  <a:ea typeface="Roboto Condensed Bold" pitchFamily="2" charset="0"/>
                </a:rPr>
                <a:t>NORMALIZER</a:t>
              </a:r>
              <a:endParaRPr lang="en-US" sz="2000" b="1" dirty="0">
                <a:latin typeface="Roboto Condensed Bold" pitchFamily="2" charset="0"/>
                <a:ea typeface="Roboto Condensed Bold" pitchFamily="2" charset="0"/>
              </a:endParaRPr>
            </a:p>
          </p:txBody>
        </p:sp>
      </p:grpSp>
      <p:grpSp>
        <p:nvGrpSpPr>
          <p:cNvPr id="21" name="Group 20"/>
          <p:cNvGrpSpPr/>
          <p:nvPr/>
        </p:nvGrpSpPr>
        <p:grpSpPr>
          <a:xfrm>
            <a:off x="4630567" y="3982360"/>
            <a:ext cx="3977640" cy="841248"/>
            <a:chOff x="296816" y="3546379"/>
            <a:chExt cx="4165068" cy="558987"/>
          </a:xfrm>
        </p:grpSpPr>
        <p:sp>
          <p:nvSpPr>
            <p:cNvPr id="22" name="Rectangle 21"/>
            <p:cNvSpPr/>
            <p:nvPr/>
          </p:nvSpPr>
          <p:spPr>
            <a:xfrm>
              <a:off x="296816" y="3546379"/>
              <a:ext cx="4165068" cy="558987"/>
            </a:xfrm>
            <a:prstGeom prst="rect">
              <a:avLst/>
            </a:prstGeom>
            <a:solidFill>
              <a:schemeClr val="bg1"/>
            </a:solidFill>
            <a:ln>
              <a:solidFill>
                <a:schemeClr val="bg1"/>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TextBox 22"/>
            <p:cNvSpPr txBox="1"/>
            <p:nvPr/>
          </p:nvSpPr>
          <p:spPr>
            <a:xfrm>
              <a:off x="359512" y="3564642"/>
              <a:ext cx="4049248" cy="510488"/>
            </a:xfrm>
            <a:prstGeom prst="rect">
              <a:avLst/>
            </a:prstGeom>
            <a:noFill/>
          </p:spPr>
          <p:txBody>
            <a:bodyPr wrap="square" rtlCol="0" anchor="ctr" anchorCtr="0">
              <a:noAutofit/>
            </a:bodyPr>
            <a:lstStyle/>
            <a:p>
              <a:pPr algn="ctr"/>
              <a:r>
                <a:rPr lang="en-PH" sz="2000" b="1" dirty="0" smtClean="0">
                  <a:latin typeface="Roboto Condensed Bold" pitchFamily="2" charset="0"/>
                  <a:ea typeface="Roboto Condensed Bold" pitchFamily="2" charset="0"/>
                </a:rPr>
                <a:t>GAZETTEER</a:t>
              </a:r>
              <a:endParaRPr lang="en-US" sz="2000" b="1" dirty="0">
                <a:latin typeface="Roboto Condensed Bold" pitchFamily="2" charset="0"/>
                <a:ea typeface="Roboto Condensed Bold" pitchFamily="2" charset="0"/>
              </a:endParaRPr>
            </a:p>
          </p:txBody>
        </p:sp>
      </p:grpSp>
      <p:grpSp>
        <p:nvGrpSpPr>
          <p:cNvPr id="24" name="Group 23"/>
          <p:cNvGrpSpPr/>
          <p:nvPr/>
        </p:nvGrpSpPr>
        <p:grpSpPr>
          <a:xfrm>
            <a:off x="490367" y="1937660"/>
            <a:ext cx="3977640" cy="841248"/>
            <a:chOff x="296816" y="3546379"/>
            <a:chExt cx="4165068" cy="558987"/>
          </a:xfrm>
        </p:grpSpPr>
        <p:sp>
          <p:nvSpPr>
            <p:cNvPr id="25" name="Rectangle 24"/>
            <p:cNvSpPr/>
            <p:nvPr/>
          </p:nvSpPr>
          <p:spPr>
            <a:xfrm>
              <a:off x="296816" y="3546379"/>
              <a:ext cx="4165068" cy="558987"/>
            </a:xfrm>
            <a:prstGeom prst="rect">
              <a:avLst/>
            </a:prstGeom>
            <a:solidFill>
              <a:schemeClr val="bg1"/>
            </a:solidFill>
            <a:ln>
              <a:solidFill>
                <a:schemeClr val="bg1"/>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359512" y="3564642"/>
              <a:ext cx="4049248" cy="510488"/>
            </a:xfrm>
            <a:prstGeom prst="rect">
              <a:avLst/>
            </a:prstGeom>
            <a:noFill/>
          </p:spPr>
          <p:txBody>
            <a:bodyPr wrap="square" rtlCol="0" anchor="ctr" anchorCtr="0">
              <a:noAutofit/>
            </a:bodyPr>
            <a:lstStyle/>
            <a:p>
              <a:pPr algn="ctr"/>
              <a:r>
                <a:rPr lang="en-PH" sz="2000" b="1" dirty="0" smtClean="0">
                  <a:latin typeface="Roboto Condensed Bold" pitchFamily="2" charset="0"/>
                  <a:ea typeface="Roboto Condensed Bold" pitchFamily="2" charset="0"/>
                </a:rPr>
                <a:t>TEXT CLASSIFICATION</a:t>
              </a:r>
              <a:endParaRPr lang="en-US" sz="2000" b="1" dirty="0">
                <a:latin typeface="Roboto Condensed Bold" pitchFamily="2" charset="0"/>
                <a:ea typeface="Roboto Condensed Bold" pitchFamily="2" charset="0"/>
              </a:endParaRPr>
            </a:p>
          </p:txBody>
        </p:sp>
      </p:grpSp>
      <p:grpSp>
        <p:nvGrpSpPr>
          <p:cNvPr id="27" name="Group 26"/>
          <p:cNvGrpSpPr/>
          <p:nvPr/>
        </p:nvGrpSpPr>
        <p:grpSpPr>
          <a:xfrm>
            <a:off x="490367" y="2966360"/>
            <a:ext cx="3977640" cy="841248"/>
            <a:chOff x="296816" y="3546379"/>
            <a:chExt cx="4165068" cy="558987"/>
          </a:xfrm>
        </p:grpSpPr>
        <p:sp>
          <p:nvSpPr>
            <p:cNvPr id="28" name="Rectangle 27"/>
            <p:cNvSpPr/>
            <p:nvPr/>
          </p:nvSpPr>
          <p:spPr>
            <a:xfrm>
              <a:off x="296816" y="3546379"/>
              <a:ext cx="4165068" cy="558987"/>
            </a:xfrm>
            <a:prstGeom prst="rect">
              <a:avLst/>
            </a:prstGeom>
            <a:solidFill>
              <a:schemeClr val="bg1"/>
            </a:solidFill>
            <a:ln>
              <a:solidFill>
                <a:schemeClr val="bg1"/>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TextBox 29"/>
            <p:cNvSpPr txBox="1"/>
            <p:nvPr/>
          </p:nvSpPr>
          <p:spPr>
            <a:xfrm>
              <a:off x="359512" y="3564642"/>
              <a:ext cx="4049248" cy="510488"/>
            </a:xfrm>
            <a:prstGeom prst="rect">
              <a:avLst/>
            </a:prstGeom>
            <a:noFill/>
          </p:spPr>
          <p:txBody>
            <a:bodyPr wrap="square" rtlCol="0" anchor="ctr" anchorCtr="0">
              <a:noAutofit/>
            </a:bodyPr>
            <a:lstStyle/>
            <a:p>
              <a:pPr algn="ctr"/>
              <a:r>
                <a:rPr lang="en-PH" sz="2000" b="1" dirty="0" smtClean="0">
                  <a:latin typeface="Roboto Condensed Bold" pitchFamily="2" charset="0"/>
                  <a:ea typeface="Roboto Condensed Bold" pitchFamily="2" charset="0"/>
                </a:rPr>
                <a:t>SENTENCE SPLITTER</a:t>
              </a:r>
              <a:endParaRPr lang="en-US" sz="2000" b="1" dirty="0">
                <a:latin typeface="Roboto Condensed Bold" pitchFamily="2" charset="0"/>
                <a:ea typeface="Roboto Condensed Bold" pitchFamily="2" charset="0"/>
              </a:endParaRPr>
            </a:p>
          </p:txBody>
        </p:sp>
      </p:grpSp>
      <p:grpSp>
        <p:nvGrpSpPr>
          <p:cNvPr id="31" name="Group 30"/>
          <p:cNvGrpSpPr/>
          <p:nvPr/>
        </p:nvGrpSpPr>
        <p:grpSpPr>
          <a:xfrm>
            <a:off x="490367" y="3982360"/>
            <a:ext cx="3977640" cy="841248"/>
            <a:chOff x="296816" y="3546379"/>
            <a:chExt cx="4165068" cy="558987"/>
          </a:xfrm>
        </p:grpSpPr>
        <p:sp>
          <p:nvSpPr>
            <p:cNvPr id="32" name="Rectangle 31"/>
            <p:cNvSpPr/>
            <p:nvPr/>
          </p:nvSpPr>
          <p:spPr>
            <a:xfrm>
              <a:off x="296816" y="3546379"/>
              <a:ext cx="4165068" cy="558987"/>
            </a:xfrm>
            <a:prstGeom prst="rect">
              <a:avLst/>
            </a:prstGeom>
            <a:solidFill>
              <a:schemeClr val="bg1"/>
            </a:solidFill>
            <a:ln>
              <a:solidFill>
                <a:schemeClr val="bg1"/>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359512" y="3564642"/>
              <a:ext cx="4049248" cy="510488"/>
            </a:xfrm>
            <a:prstGeom prst="rect">
              <a:avLst/>
            </a:prstGeom>
            <a:noFill/>
          </p:spPr>
          <p:txBody>
            <a:bodyPr wrap="square" rtlCol="0" anchor="ctr" anchorCtr="0">
              <a:noAutofit/>
            </a:bodyPr>
            <a:lstStyle/>
            <a:p>
              <a:pPr algn="ctr"/>
              <a:r>
                <a:rPr lang="en-PH" sz="2000" b="1" dirty="0" smtClean="0">
                  <a:latin typeface="Roboto Condensed Bold" pitchFamily="2" charset="0"/>
                  <a:ea typeface="Roboto Condensed Bold" pitchFamily="2" charset="0"/>
                </a:rPr>
                <a:t>POS TAGGER</a:t>
              </a:r>
              <a:endParaRPr lang="en-US" sz="2000" b="1" dirty="0">
                <a:latin typeface="Roboto Condensed Bold" pitchFamily="2" charset="0"/>
                <a:ea typeface="Roboto Condensed Bold" pitchFamily="2" charset="0"/>
              </a:endParaRPr>
            </a:p>
          </p:txBody>
        </p:sp>
      </p:grpSp>
      <p:grpSp>
        <p:nvGrpSpPr>
          <p:cNvPr id="34" name="Group 33"/>
          <p:cNvGrpSpPr/>
          <p:nvPr/>
        </p:nvGrpSpPr>
        <p:grpSpPr>
          <a:xfrm>
            <a:off x="487192" y="1242335"/>
            <a:ext cx="8131876" cy="548640"/>
            <a:chOff x="296816" y="3546379"/>
            <a:chExt cx="4165068" cy="550114"/>
          </a:xfrm>
          <a:solidFill>
            <a:srgbClr val="002060"/>
          </a:solidFill>
        </p:grpSpPr>
        <p:sp>
          <p:nvSpPr>
            <p:cNvPr id="35" name="Rectangle 34"/>
            <p:cNvSpPr/>
            <p:nvPr/>
          </p:nvSpPr>
          <p:spPr>
            <a:xfrm>
              <a:off x="296816" y="3546379"/>
              <a:ext cx="4165068" cy="550114"/>
            </a:xfrm>
            <a:prstGeom prst="rect">
              <a:avLst/>
            </a:prstGeom>
            <a:grpFill/>
            <a:ln>
              <a:solidFill>
                <a:srgbClr val="002060"/>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TextBox 35"/>
            <p:cNvSpPr txBox="1"/>
            <p:nvPr/>
          </p:nvSpPr>
          <p:spPr>
            <a:xfrm>
              <a:off x="359512" y="3564642"/>
              <a:ext cx="4049248" cy="510488"/>
            </a:xfrm>
            <a:prstGeom prst="rect">
              <a:avLst/>
            </a:prstGeom>
            <a:grpFill/>
            <a:ln>
              <a:solidFill>
                <a:srgbClr val="002060"/>
              </a:solidFill>
            </a:ln>
          </p:spPr>
          <p:txBody>
            <a:bodyPr wrap="square" rtlCol="0" anchor="ctr" anchorCtr="0">
              <a:normAutofit lnSpcReduction="10000"/>
            </a:bodyPr>
            <a:lstStyle/>
            <a:p>
              <a:pPr algn="ctr"/>
              <a:r>
                <a:rPr lang="en-US" sz="2800" dirty="0" smtClean="0">
                  <a:solidFill>
                    <a:schemeClr val="bg1"/>
                  </a:solidFill>
                  <a:latin typeface="Roboto Condensed Bold" pitchFamily="2" charset="0"/>
                  <a:ea typeface="Roboto Condensed Bold" pitchFamily="2" charset="0"/>
                </a:rPr>
                <a:t>INFORMATION EXTRACTION MODULES</a:t>
              </a:r>
              <a:endParaRPr lang="en-US" sz="2800" dirty="0">
                <a:solidFill>
                  <a:schemeClr val="bg1"/>
                </a:solidFill>
                <a:latin typeface="Roboto Condensed Bold" pitchFamily="2" charset="0"/>
                <a:ea typeface="Roboto Condensed Bold" pitchFamily="2" charset="0"/>
              </a:endParaRPr>
            </a:p>
          </p:txBody>
        </p:sp>
      </p:grpSp>
      <p:grpSp>
        <p:nvGrpSpPr>
          <p:cNvPr id="29" name="Group 28"/>
          <p:cNvGrpSpPr/>
          <p:nvPr/>
        </p:nvGrpSpPr>
        <p:grpSpPr>
          <a:xfrm>
            <a:off x="-76200" y="-894555"/>
            <a:ext cx="9296400" cy="1600200"/>
            <a:chOff x="-76200" y="4239420"/>
            <a:chExt cx="9296400" cy="1600200"/>
          </a:xfrm>
          <a:solidFill>
            <a:srgbClr val="7030A0"/>
          </a:solidFill>
        </p:grpSpPr>
        <p:sp>
          <p:nvSpPr>
            <p:cNvPr id="4" name="Rectangle 3"/>
            <p:cNvSpPr/>
            <p:nvPr/>
          </p:nvSpPr>
          <p:spPr>
            <a:xfrm>
              <a:off x="-76200" y="4239420"/>
              <a:ext cx="9296400" cy="1600200"/>
            </a:xfrm>
            <a:prstGeom prst="rect">
              <a:avLst/>
            </a:prstGeom>
            <a:grpFill/>
            <a:ln>
              <a:noFill/>
            </a:ln>
            <a:effectLst>
              <a:outerShdw blurRad="177800" dist="88900" dir="5400000" algn="t"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 name="TextBox 6"/>
            <p:cNvSpPr txBox="1"/>
            <p:nvPr/>
          </p:nvSpPr>
          <p:spPr>
            <a:xfrm>
              <a:off x="225137" y="5266853"/>
              <a:ext cx="7329738" cy="430887"/>
            </a:xfrm>
            <a:prstGeom prst="rect">
              <a:avLst/>
            </a:prstGeom>
            <a:grpFill/>
          </p:spPr>
          <p:txBody>
            <a:bodyPr wrap="square" rtlCol="0">
              <a:spAutoFit/>
            </a:bodyPr>
            <a:lstStyle/>
            <a:p>
              <a:r>
                <a:rPr lang="en-US" sz="2200" dirty="0" smtClean="0">
                  <a:solidFill>
                    <a:schemeClr val="bg1"/>
                  </a:solidFill>
                  <a:latin typeface="Roboto Condensed Bold" pitchFamily="2" charset="0"/>
                  <a:ea typeface="Roboto Condensed Bold" pitchFamily="2" charset="0"/>
                </a:rPr>
                <a:t>THE THEORETICAL FRAMEWORK</a:t>
              </a:r>
              <a:endParaRPr lang="en-US" sz="2200" dirty="0">
                <a:solidFill>
                  <a:schemeClr val="bg1"/>
                </a:solidFill>
                <a:latin typeface="Roboto Condensed Bold" pitchFamily="2" charset="0"/>
                <a:ea typeface="Roboto Condensed Bold" pitchFamily="2" charset="0"/>
              </a:endParaRPr>
            </a:p>
          </p:txBody>
        </p:sp>
      </p:grpSp>
      <p:sp>
        <p:nvSpPr>
          <p:cNvPr id="5" name="Oval 4"/>
          <p:cNvSpPr/>
          <p:nvPr/>
        </p:nvSpPr>
        <p:spPr>
          <a:xfrm>
            <a:off x="7991474" y="288933"/>
            <a:ext cx="792127" cy="792127"/>
          </a:xfrm>
          <a:prstGeom prst="ellipse">
            <a:avLst/>
          </a:prstGeom>
          <a:solidFill>
            <a:srgbClr val="FC0486"/>
          </a:solidFill>
          <a:ln>
            <a:noFill/>
          </a:ln>
          <a:effectLst>
            <a:outerShdw blurRad="177800" dist="88900" dir="5400000" algn="t"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2800" dirty="0">
                <a:latin typeface="Roboto Condensed Bold" pitchFamily="2" charset="0"/>
                <a:ea typeface="Roboto Condensed Bold" pitchFamily="2" charset="0"/>
              </a:rPr>
              <a:t>3</a:t>
            </a:r>
          </a:p>
        </p:txBody>
      </p:sp>
    </p:spTree>
    <p:extLst>
      <p:ext uri="{BB962C8B-B14F-4D97-AF65-F5344CB8AC3E}">
        <p14:creationId xmlns:p14="http://schemas.microsoft.com/office/powerpoint/2010/main" val="1278888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decel="4000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additive="base">
                                        <p:cTn id="7" dur="600" fill="hold"/>
                                        <p:tgtEl>
                                          <p:spTgt spid="34"/>
                                        </p:tgtEl>
                                        <p:attrNameLst>
                                          <p:attrName>ppt_x</p:attrName>
                                        </p:attrNameLst>
                                      </p:cBhvr>
                                      <p:tavLst>
                                        <p:tav tm="0">
                                          <p:val>
                                            <p:strVal val="#ppt_x"/>
                                          </p:val>
                                        </p:tav>
                                        <p:tav tm="100000">
                                          <p:val>
                                            <p:strVal val="#ppt_x"/>
                                          </p:val>
                                        </p:tav>
                                      </p:tavLst>
                                    </p:anim>
                                    <p:anim calcmode="lin" valueType="num">
                                      <p:cBhvr additive="base">
                                        <p:cTn id="8" dur="600" fill="hold"/>
                                        <p:tgtEl>
                                          <p:spTgt spid="34"/>
                                        </p:tgtEl>
                                        <p:attrNameLst>
                                          <p:attrName>ppt_y</p:attrName>
                                        </p:attrNameLst>
                                      </p:cBhvr>
                                      <p:tavLst>
                                        <p:tav tm="0">
                                          <p:val>
                                            <p:strVal val="0-#ppt_h/2"/>
                                          </p:val>
                                        </p:tav>
                                        <p:tav tm="100000">
                                          <p:val>
                                            <p:strVal val="#ppt_y"/>
                                          </p:val>
                                        </p:tav>
                                      </p:tavLst>
                                    </p:anim>
                                  </p:childTnLst>
                                </p:cTn>
                              </p:par>
                              <p:par>
                                <p:cTn id="9" presetID="2" presetClass="entr" presetSubtype="1" decel="40000" fill="hold" nodeType="withEffect">
                                  <p:stCondLst>
                                    <p:cond delay="10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600" fill="hold"/>
                                        <p:tgtEl>
                                          <p:spTgt spid="12"/>
                                        </p:tgtEl>
                                        <p:attrNameLst>
                                          <p:attrName>ppt_x</p:attrName>
                                        </p:attrNameLst>
                                      </p:cBhvr>
                                      <p:tavLst>
                                        <p:tav tm="0">
                                          <p:val>
                                            <p:strVal val="#ppt_x"/>
                                          </p:val>
                                        </p:tav>
                                        <p:tav tm="100000">
                                          <p:val>
                                            <p:strVal val="#ppt_x"/>
                                          </p:val>
                                        </p:tav>
                                      </p:tavLst>
                                    </p:anim>
                                    <p:anim calcmode="lin" valueType="num">
                                      <p:cBhvr additive="base">
                                        <p:cTn id="12" dur="6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1" decel="40000" fill="hold" nodeType="withEffect">
                                  <p:stCondLst>
                                    <p:cond delay="10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600" fill="hold"/>
                                        <p:tgtEl>
                                          <p:spTgt spid="15"/>
                                        </p:tgtEl>
                                        <p:attrNameLst>
                                          <p:attrName>ppt_x</p:attrName>
                                        </p:attrNameLst>
                                      </p:cBhvr>
                                      <p:tavLst>
                                        <p:tav tm="0">
                                          <p:val>
                                            <p:strVal val="#ppt_x"/>
                                          </p:val>
                                        </p:tav>
                                        <p:tav tm="100000">
                                          <p:val>
                                            <p:strVal val="#ppt_x"/>
                                          </p:val>
                                        </p:tav>
                                      </p:tavLst>
                                    </p:anim>
                                    <p:anim calcmode="lin" valueType="num">
                                      <p:cBhvr additive="base">
                                        <p:cTn id="16" dur="600" fill="hold"/>
                                        <p:tgtEl>
                                          <p:spTgt spid="15"/>
                                        </p:tgtEl>
                                        <p:attrNameLst>
                                          <p:attrName>ppt_y</p:attrName>
                                        </p:attrNameLst>
                                      </p:cBhvr>
                                      <p:tavLst>
                                        <p:tav tm="0">
                                          <p:val>
                                            <p:strVal val="0-#ppt_h/2"/>
                                          </p:val>
                                        </p:tav>
                                        <p:tav tm="100000">
                                          <p:val>
                                            <p:strVal val="#ppt_y"/>
                                          </p:val>
                                        </p:tav>
                                      </p:tavLst>
                                    </p:anim>
                                  </p:childTnLst>
                                </p:cTn>
                              </p:par>
                              <p:par>
                                <p:cTn id="17" presetID="2" presetClass="entr" presetSubtype="1" decel="40000" fill="hold" nodeType="withEffect">
                                  <p:stCondLst>
                                    <p:cond delay="100"/>
                                  </p:stCondLst>
                                  <p:childTnLst>
                                    <p:set>
                                      <p:cBhvr>
                                        <p:cTn id="18" dur="1" fill="hold">
                                          <p:stCondLst>
                                            <p:cond delay="0"/>
                                          </p:stCondLst>
                                        </p:cTn>
                                        <p:tgtEl>
                                          <p:spTgt spid="21"/>
                                        </p:tgtEl>
                                        <p:attrNameLst>
                                          <p:attrName>style.visibility</p:attrName>
                                        </p:attrNameLst>
                                      </p:cBhvr>
                                      <p:to>
                                        <p:strVal val="visible"/>
                                      </p:to>
                                    </p:set>
                                    <p:anim calcmode="lin" valueType="num">
                                      <p:cBhvr additive="base">
                                        <p:cTn id="19" dur="600" fill="hold"/>
                                        <p:tgtEl>
                                          <p:spTgt spid="21"/>
                                        </p:tgtEl>
                                        <p:attrNameLst>
                                          <p:attrName>ppt_x</p:attrName>
                                        </p:attrNameLst>
                                      </p:cBhvr>
                                      <p:tavLst>
                                        <p:tav tm="0">
                                          <p:val>
                                            <p:strVal val="#ppt_x"/>
                                          </p:val>
                                        </p:tav>
                                        <p:tav tm="100000">
                                          <p:val>
                                            <p:strVal val="#ppt_x"/>
                                          </p:val>
                                        </p:tav>
                                      </p:tavLst>
                                    </p:anim>
                                    <p:anim calcmode="lin" valueType="num">
                                      <p:cBhvr additive="base">
                                        <p:cTn id="20" dur="600" fill="hold"/>
                                        <p:tgtEl>
                                          <p:spTgt spid="21"/>
                                        </p:tgtEl>
                                        <p:attrNameLst>
                                          <p:attrName>ppt_y</p:attrName>
                                        </p:attrNameLst>
                                      </p:cBhvr>
                                      <p:tavLst>
                                        <p:tav tm="0">
                                          <p:val>
                                            <p:strVal val="0-#ppt_h/2"/>
                                          </p:val>
                                        </p:tav>
                                        <p:tav tm="100000">
                                          <p:val>
                                            <p:strVal val="#ppt_y"/>
                                          </p:val>
                                        </p:tav>
                                      </p:tavLst>
                                    </p:anim>
                                  </p:childTnLst>
                                </p:cTn>
                              </p:par>
                              <p:par>
                                <p:cTn id="21" presetID="2" presetClass="entr" presetSubtype="1" decel="40000" fill="hold" nodeType="withEffect">
                                  <p:stCondLst>
                                    <p:cond delay="100"/>
                                  </p:stCondLst>
                                  <p:childTnLst>
                                    <p:set>
                                      <p:cBhvr>
                                        <p:cTn id="22" dur="1" fill="hold">
                                          <p:stCondLst>
                                            <p:cond delay="0"/>
                                          </p:stCondLst>
                                        </p:cTn>
                                        <p:tgtEl>
                                          <p:spTgt spid="24"/>
                                        </p:tgtEl>
                                        <p:attrNameLst>
                                          <p:attrName>style.visibility</p:attrName>
                                        </p:attrNameLst>
                                      </p:cBhvr>
                                      <p:to>
                                        <p:strVal val="visible"/>
                                      </p:to>
                                    </p:set>
                                    <p:anim calcmode="lin" valueType="num">
                                      <p:cBhvr additive="base">
                                        <p:cTn id="23" dur="600" fill="hold"/>
                                        <p:tgtEl>
                                          <p:spTgt spid="24"/>
                                        </p:tgtEl>
                                        <p:attrNameLst>
                                          <p:attrName>ppt_x</p:attrName>
                                        </p:attrNameLst>
                                      </p:cBhvr>
                                      <p:tavLst>
                                        <p:tav tm="0">
                                          <p:val>
                                            <p:strVal val="#ppt_x"/>
                                          </p:val>
                                        </p:tav>
                                        <p:tav tm="100000">
                                          <p:val>
                                            <p:strVal val="#ppt_x"/>
                                          </p:val>
                                        </p:tav>
                                      </p:tavLst>
                                    </p:anim>
                                    <p:anim calcmode="lin" valueType="num">
                                      <p:cBhvr additive="base">
                                        <p:cTn id="24" dur="600" fill="hold"/>
                                        <p:tgtEl>
                                          <p:spTgt spid="24"/>
                                        </p:tgtEl>
                                        <p:attrNameLst>
                                          <p:attrName>ppt_y</p:attrName>
                                        </p:attrNameLst>
                                      </p:cBhvr>
                                      <p:tavLst>
                                        <p:tav tm="0">
                                          <p:val>
                                            <p:strVal val="0-#ppt_h/2"/>
                                          </p:val>
                                        </p:tav>
                                        <p:tav tm="100000">
                                          <p:val>
                                            <p:strVal val="#ppt_y"/>
                                          </p:val>
                                        </p:tav>
                                      </p:tavLst>
                                    </p:anim>
                                  </p:childTnLst>
                                </p:cTn>
                              </p:par>
                              <p:par>
                                <p:cTn id="25" presetID="2" presetClass="entr" presetSubtype="1" decel="40000" fill="hold" nodeType="withEffect">
                                  <p:stCondLst>
                                    <p:cond delay="100"/>
                                  </p:stCondLst>
                                  <p:childTnLst>
                                    <p:set>
                                      <p:cBhvr>
                                        <p:cTn id="26" dur="1" fill="hold">
                                          <p:stCondLst>
                                            <p:cond delay="0"/>
                                          </p:stCondLst>
                                        </p:cTn>
                                        <p:tgtEl>
                                          <p:spTgt spid="27"/>
                                        </p:tgtEl>
                                        <p:attrNameLst>
                                          <p:attrName>style.visibility</p:attrName>
                                        </p:attrNameLst>
                                      </p:cBhvr>
                                      <p:to>
                                        <p:strVal val="visible"/>
                                      </p:to>
                                    </p:set>
                                    <p:anim calcmode="lin" valueType="num">
                                      <p:cBhvr additive="base">
                                        <p:cTn id="27" dur="600" fill="hold"/>
                                        <p:tgtEl>
                                          <p:spTgt spid="27"/>
                                        </p:tgtEl>
                                        <p:attrNameLst>
                                          <p:attrName>ppt_x</p:attrName>
                                        </p:attrNameLst>
                                      </p:cBhvr>
                                      <p:tavLst>
                                        <p:tav tm="0">
                                          <p:val>
                                            <p:strVal val="#ppt_x"/>
                                          </p:val>
                                        </p:tav>
                                        <p:tav tm="100000">
                                          <p:val>
                                            <p:strVal val="#ppt_x"/>
                                          </p:val>
                                        </p:tav>
                                      </p:tavLst>
                                    </p:anim>
                                    <p:anim calcmode="lin" valueType="num">
                                      <p:cBhvr additive="base">
                                        <p:cTn id="28" dur="600" fill="hold"/>
                                        <p:tgtEl>
                                          <p:spTgt spid="27"/>
                                        </p:tgtEl>
                                        <p:attrNameLst>
                                          <p:attrName>ppt_y</p:attrName>
                                        </p:attrNameLst>
                                      </p:cBhvr>
                                      <p:tavLst>
                                        <p:tav tm="0">
                                          <p:val>
                                            <p:strVal val="0-#ppt_h/2"/>
                                          </p:val>
                                        </p:tav>
                                        <p:tav tm="100000">
                                          <p:val>
                                            <p:strVal val="#ppt_y"/>
                                          </p:val>
                                        </p:tav>
                                      </p:tavLst>
                                    </p:anim>
                                  </p:childTnLst>
                                </p:cTn>
                              </p:par>
                              <p:par>
                                <p:cTn id="29" presetID="2" presetClass="entr" presetSubtype="1" decel="40000" fill="hold" nodeType="withEffect">
                                  <p:stCondLst>
                                    <p:cond delay="100"/>
                                  </p:stCondLst>
                                  <p:childTnLst>
                                    <p:set>
                                      <p:cBhvr>
                                        <p:cTn id="30" dur="1" fill="hold">
                                          <p:stCondLst>
                                            <p:cond delay="0"/>
                                          </p:stCondLst>
                                        </p:cTn>
                                        <p:tgtEl>
                                          <p:spTgt spid="31"/>
                                        </p:tgtEl>
                                        <p:attrNameLst>
                                          <p:attrName>style.visibility</p:attrName>
                                        </p:attrNameLst>
                                      </p:cBhvr>
                                      <p:to>
                                        <p:strVal val="visible"/>
                                      </p:to>
                                    </p:set>
                                    <p:anim calcmode="lin" valueType="num">
                                      <p:cBhvr additive="base">
                                        <p:cTn id="31" dur="600" fill="hold"/>
                                        <p:tgtEl>
                                          <p:spTgt spid="31"/>
                                        </p:tgtEl>
                                        <p:attrNameLst>
                                          <p:attrName>ppt_x</p:attrName>
                                        </p:attrNameLst>
                                      </p:cBhvr>
                                      <p:tavLst>
                                        <p:tav tm="0">
                                          <p:val>
                                            <p:strVal val="#ppt_x"/>
                                          </p:val>
                                        </p:tav>
                                        <p:tav tm="100000">
                                          <p:val>
                                            <p:strVal val="#ppt_x"/>
                                          </p:val>
                                        </p:tav>
                                      </p:tavLst>
                                    </p:anim>
                                    <p:anim calcmode="lin" valueType="num">
                                      <p:cBhvr additive="base">
                                        <p:cTn id="32" dur="600" fill="hold"/>
                                        <p:tgtEl>
                                          <p:spTgt spid="3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8" name="Group 7"/>
          <p:cNvGrpSpPr/>
          <p:nvPr/>
        </p:nvGrpSpPr>
        <p:grpSpPr>
          <a:xfrm>
            <a:off x="472016" y="743198"/>
            <a:ext cx="8147052" cy="551401"/>
            <a:chOff x="289043" y="3545787"/>
            <a:chExt cx="4172841" cy="551401"/>
          </a:xfrm>
        </p:grpSpPr>
        <p:sp>
          <p:nvSpPr>
            <p:cNvPr id="9" name="Rectangle 8"/>
            <p:cNvSpPr/>
            <p:nvPr/>
          </p:nvSpPr>
          <p:spPr>
            <a:xfrm>
              <a:off x="296816" y="3546379"/>
              <a:ext cx="4165068" cy="550114"/>
            </a:xfrm>
            <a:prstGeom prst="rect">
              <a:avLst/>
            </a:prstGeom>
            <a:solidFill>
              <a:schemeClr val="bg1"/>
            </a:solidFill>
            <a:ln>
              <a:solidFill>
                <a:schemeClr val="bg1"/>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289043" y="3545787"/>
              <a:ext cx="278625" cy="551401"/>
            </a:xfrm>
            <a:prstGeom prst="rect">
              <a:avLst/>
            </a:prstGeom>
            <a:solidFill>
              <a:srgbClr val="7030A0"/>
            </a:solidFill>
            <a:ln>
              <a:solidFill>
                <a:srgbClr val="7030A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dirty="0">
                  <a:solidFill>
                    <a:schemeClr val="bg1"/>
                  </a:solidFill>
                  <a:latin typeface="Roboto Condensed Bold"/>
                  <a:cs typeface="Roboto Condensed Bold"/>
                </a:rPr>
                <a:t>1</a:t>
              </a:r>
            </a:p>
          </p:txBody>
        </p:sp>
        <p:sp>
          <p:nvSpPr>
            <p:cNvPr id="11" name="TextBox 10"/>
            <p:cNvSpPr txBox="1"/>
            <p:nvPr/>
          </p:nvSpPr>
          <p:spPr>
            <a:xfrm>
              <a:off x="601704" y="3641110"/>
              <a:ext cx="3840444" cy="369332"/>
            </a:xfrm>
            <a:prstGeom prst="rect">
              <a:avLst/>
            </a:prstGeom>
            <a:noFill/>
          </p:spPr>
          <p:txBody>
            <a:bodyPr wrap="square" rtlCol="0">
              <a:spAutoFit/>
            </a:bodyPr>
            <a:lstStyle/>
            <a:p>
              <a:r>
                <a:rPr lang="en-US" dirty="0">
                  <a:solidFill>
                    <a:schemeClr val="tx1">
                      <a:lumMod val="85000"/>
                      <a:lumOff val="15000"/>
                    </a:schemeClr>
                  </a:solidFill>
                  <a:latin typeface="Roboto Condensed Bold" pitchFamily="2" charset="0"/>
                  <a:ea typeface="Roboto Condensed Bold" pitchFamily="2" charset="0"/>
                </a:rPr>
                <a:t>THE OVERVIEW OF THE CURRENT STATE OF TECHNOLOGY</a:t>
              </a:r>
            </a:p>
          </p:txBody>
        </p:sp>
      </p:grpSp>
      <p:grpSp>
        <p:nvGrpSpPr>
          <p:cNvPr id="13" name="Group 12"/>
          <p:cNvGrpSpPr/>
          <p:nvPr/>
        </p:nvGrpSpPr>
        <p:grpSpPr>
          <a:xfrm>
            <a:off x="472010" y="1429019"/>
            <a:ext cx="8147052" cy="551401"/>
            <a:chOff x="289043" y="3545787"/>
            <a:chExt cx="4172841" cy="551401"/>
          </a:xfrm>
        </p:grpSpPr>
        <p:sp>
          <p:nvSpPr>
            <p:cNvPr id="14" name="Rectangle 13"/>
            <p:cNvSpPr/>
            <p:nvPr/>
          </p:nvSpPr>
          <p:spPr>
            <a:xfrm>
              <a:off x="296816" y="3546379"/>
              <a:ext cx="4165068" cy="550114"/>
            </a:xfrm>
            <a:prstGeom prst="rect">
              <a:avLst/>
            </a:prstGeom>
            <a:solidFill>
              <a:schemeClr val="bg1"/>
            </a:solidFill>
            <a:ln>
              <a:solidFill>
                <a:schemeClr val="bg1"/>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289043" y="3545787"/>
              <a:ext cx="278625" cy="551401"/>
            </a:xfrm>
            <a:prstGeom prst="rect">
              <a:avLst/>
            </a:prstGeom>
            <a:solidFill>
              <a:srgbClr val="7030A0"/>
            </a:solidFill>
            <a:ln>
              <a:solidFill>
                <a:srgbClr val="7030A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dirty="0" smtClean="0">
                  <a:solidFill>
                    <a:schemeClr val="bg1"/>
                  </a:solidFill>
                  <a:latin typeface="Roboto Condensed Bold"/>
                  <a:cs typeface="Roboto Condensed Bold"/>
                </a:rPr>
                <a:t>2</a:t>
              </a:r>
              <a:endParaRPr lang="en-US" sz="2800" b="1" dirty="0">
                <a:solidFill>
                  <a:schemeClr val="bg1"/>
                </a:solidFill>
                <a:latin typeface="Roboto Condensed Bold"/>
                <a:cs typeface="Roboto Condensed Bold"/>
              </a:endParaRPr>
            </a:p>
          </p:txBody>
        </p:sp>
        <p:sp>
          <p:nvSpPr>
            <p:cNvPr id="16" name="TextBox 15"/>
            <p:cNvSpPr txBox="1"/>
            <p:nvPr/>
          </p:nvSpPr>
          <p:spPr>
            <a:xfrm>
              <a:off x="601704" y="3641110"/>
              <a:ext cx="3840444" cy="369332"/>
            </a:xfrm>
            <a:prstGeom prst="rect">
              <a:avLst/>
            </a:prstGeom>
            <a:noFill/>
          </p:spPr>
          <p:txBody>
            <a:bodyPr wrap="square" rtlCol="0">
              <a:spAutoFit/>
            </a:bodyPr>
            <a:lstStyle/>
            <a:p>
              <a:r>
                <a:rPr lang="en-US" dirty="0">
                  <a:solidFill>
                    <a:schemeClr val="tx1">
                      <a:lumMod val="85000"/>
                      <a:lumOff val="15000"/>
                    </a:schemeClr>
                  </a:solidFill>
                  <a:latin typeface="Roboto Condensed Bold" pitchFamily="2" charset="0"/>
                  <a:ea typeface="Roboto Condensed Bold" pitchFamily="2" charset="0"/>
                </a:rPr>
                <a:t>THE OBJECTIVES &amp; SCOPE AND LIMITATIONS OF THE RESEARCH</a:t>
              </a:r>
            </a:p>
          </p:txBody>
        </p:sp>
      </p:grpSp>
      <p:grpSp>
        <p:nvGrpSpPr>
          <p:cNvPr id="17" name="Group 16"/>
          <p:cNvGrpSpPr/>
          <p:nvPr/>
        </p:nvGrpSpPr>
        <p:grpSpPr>
          <a:xfrm>
            <a:off x="472004" y="2114840"/>
            <a:ext cx="8147052" cy="551401"/>
            <a:chOff x="289043" y="3545787"/>
            <a:chExt cx="4172841" cy="551401"/>
          </a:xfrm>
        </p:grpSpPr>
        <p:sp>
          <p:nvSpPr>
            <p:cNvPr id="18" name="Rectangle 17"/>
            <p:cNvSpPr/>
            <p:nvPr/>
          </p:nvSpPr>
          <p:spPr>
            <a:xfrm>
              <a:off x="296816" y="3546379"/>
              <a:ext cx="4165068" cy="550114"/>
            </a:xfrm>
            <a:prstGeom prst="rect">
              <a:avLst/>
            </a:prstGeom>
            <a:solidFill>
              <a:schemeClr val="bg1"/>
            </a:solidFill>
            <a:ln>
              <a:solidFill>
                <a:schemeClr val="bg1"/>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p:nvSpPr>
          <p:spPr>
            <a:xfrm>
              <a:off x="289043" y="3545787"/>
              <a:ext cx="278625" cy="551401"/>
            </a:xfrm>
            <a:prstGeom prst="rect">
              <a:avLst/>
            </a:prstGeom>
            <a:solidFill>
              <a:srgbClr val="7030A0"/>
            </a:solidFill>
            <a:ln>
              <a:solidFill>
                <a:srgbClr val="7030A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dirty="0" smtClean="0">
                  <a:solidFill>
                    <a:schemeClr val="bg1"/>
                  </a:solidFill>
                  <a:latin typeface="Roboto Condensed Bold"/>
                  <a:cs typeface="Roboto Condensed Bold"/>
                </a:rPr>
                <a:t>3</a:t>
              </a:r>
              <a:endParaRPr lang="en-US" sz="2800" b="1" dirty="0">
                <a:solidFill>
                  <a:schemeClr val="bg1"/>
                </a:solidFill>
                <a:latin typeface="Roboto Condensed Bold"/>
                <a:cs typeface="Roboto Condensed Bold"/>
              </a:endParaRPr>
            </a:p>
          </p:txBody>
        </p:sp>
        <p:sp>
          <p:nvSpPr>
            <p:cNvPr id="20" name="TextBox 19"/>
            <p:cNvSpPr txBox="1"/>
            <p:nvPr/>
          </p:nvSpPr>
          <p:spPr>
            <a:xfrm>
              <a:off x="601704" y="3641110"/>
              <a:ext cx="3840444" cy="369332"/>
            </a:xfrm>
            <a:prstGeom prst="rect">
              <a:avLst/>
            </a:prstGeom>
            <a:noFill/>
          </p:spPr>
          <p:txBody>
            <a:bodyPr wrap="square" rtlCol="0">
              <a:spAutoFit/>
            </a:bodyPr>
            <a:lstStyle/>
            <a:p>
              <a:r>
                <a:rPr lang="en-US" dirty="0" smtClean="0">
                  <a:solidFill>
                    <a:schemeClr val="tx1">
                      <a:lumMod val="85000"/>
                      <a:lumOff val="15000"/>
                    </a:schemeClr>
                  </a:solidFill>
                  <a:latin typeface="Roboto Condensed Bold" pitchFamily="2" charset="0"/>
                  <a:ea typeface="Roboto Condensed Bold" pitchFamily="2" charset="0"/>
                </a:rPr>
                <a:t>THE THEORETICAL FRAMEWORK</a:t>
              </a:r>
              <a:endParaRPr lang="en-US" dirty="0">
                <a:solidFill>
                  <a:schemeClr val="tx1">
                    <a:lumMod val="85000"/>
                    <a:lumOff val="15000"/>
                  </a:schemeClr>
                </a:solidFill>
                <a:latin typeface="Roboto Condensed Bold" pitchFamily="2" charset="0"/>
                <a:ea typeface="Roboto Condensed Bold" pitchFamily="2" charset="0"/>
              </a:endParaRPr>
            </a:p>
          </p:txBody>
        </p:sp>
      </p:grpSp>
      <p:grpSp>
        <p:nvGrpSpPr>
          <p:cNvPr id="21" name="Group 20"/>
          <p:cNvGrpSpPr/>
          <p:nvPr/>
        </p:nvGrpSpPr>
        <p:grpSpPr>
          <a:xfrm>
            <a:off x="471998" y="2800661"/>
            <a:ext cx="8147052" cy="551401"/>
            <a:chOff x="289043" y="3545787"/>
            <a:chExt cx="4172841" cy="551401"/>
          </a:xfrm>
        </p:grpSpPr>
        <p:sp>
          <p:nvSpPr>
            <p:cNvPr id="22" name="Rectangle 21"/>
            <p:cNvSpPr/>
            <p:nvPr/>
          </p:nvSpPr>
          <p:spPr>
            <a:xfrm>
              <a:off x="296816" y="3546379"/>
              <a:ext cx="4165068" cy="550114"/>
            </a:xfrm>
            <a:prstGeom prst="rect">
              <a:avLst/>
            </a:prstGeom>
            <a:solidFill>
              <a:schemeClr val="bg1"/>
            </a:solidFill>
            <a:ln>
              <a:solidFill>
                <a:schemeClr val="bg1"/>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p:nvSpPr>
          <p:spPr>
            <a:xfrm>
              <a:off x="289043" y="3545787"/>
              <a:ext cx="278625" cy="551401"/>
            </a:xfrm>
            <a:prstGeom prst="rect">
              <a:avLst/>
            </a:prstGeom>
            <a:solidFill>
              <a:srgbClr val="7030A0"/>
            </a:solidFill>
            <a:ln>
              <a:solidFill>
                <a:srgbClr val="7030A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dirty="0" smtClean="0">
                  <a:solidFill>
                    <a:schemeClr val="bg1"/>
                  </a:solidFill>
                  <a:latin typeface="Roboto Condensed Bold"/>
                  <a:cs typeface="Roboto Condensed Bold"/>
                </a:rPr>
                <a:t>4</a:t>
              </a:r>
              <a:endParaRPr lang="en-US" sz="2800" b="1" dirty="0">
                <a:solidFill>
                  <a:schemeClr val="bg1"/>
                </a:solidFill>
                <a:latin typeface="Roboto Condensed Bold"/>
                <a:cs typeface="Roboto Condensed Bold"/>
              </a:endParaRPr>
            </a:p>
          </p:txBody>
        </p:sp>
        <p:sp>
          <p:nvSpPr>
            <p:cNvPr id="24" name="TextBox 23"/>
            <p:cNvSpPr txBox="1"/>
            <p:nvPr/>
          </p:nvSpPr>
          <p:spPr>
            <a:xfrm>
              <a:off x="601704" y="3641110"/>
              <a:ext cx="3840444" cy="369332"/>
            </a:xfrm>
            <a:prstGeom prst="rect">
              <a:avLst/>
            </a:prstGeom>
            <a:noFill/>
          </p:spPr>
          <p:txBody>
            <a:bodyPr wrap="square" rtlCol="0">
              <a:spAutoFit/>
            </a:bodyPr>
            <a:lstStyle/>
            <a:p>
              <a:r>
                <a:rPr lang="en-US" dirty="0" smtClean="0">
                  <a:solidFill>
                    <a:schemeClr val="tx1">
                      <a:lumMod val="85000"/>
                      <a:lumOff val="15000"/>
                    </a:schemeClr>
                  </a:solidFill>
                  <a:latin typeface="Roboto Condensed Bold" pitchFamily="2" charset="0"/>
                  <a:ea typeface="Roboto Condensed Bold" pitchFamily="2" charset="0"/>
                </a:rPr>
                <a:t>WALA PA TO</a:t>
              </a:r>
              <a:endParaRPr lang="en-US" dirty="0">
                <a:solidFill>
                  <a:schemeClr val="tx1">
                    <a:lumMod val="85000"/>
                    <a:lumOff val="15000"/>
                  </a:schemeClr>
                </a:solidFill>
                <a:latin typeface="Roboto Condensed Bold" pitchFamily="2" charset="0"/>
                <a:ea typeface="Roboto Condensed Bold" pitchFamily="2" charset="0"/>
              </a:endParaRPr>
            </a:p>
          </p:txBody>
        </p:sp>
      </p:grpSp>
      <p:grpSp>
        <p:nvGrpSpPr>
          <p:cNvPr id="29" name="Group 28"/>
          <p:cNvGrpSpPr/>
          <p:nvPr/>
        </p:nvGrpSpPr>
        <p:grpSpPr>
          <a:xfrm>
            <a:off x="-76200" y="4239420"/>
            <a:ext cx="9296400" cy="1600200"/>
            <a:chOff x="-76200" y="4239420"/>
            <a:chExt cx="9296400" cy="1600200"/>
          </a:xfrm>
          <a:solidFill>
            <a:srgbClr val="002060"/>
          </a:solidFill>
        </p:grpSpPr>
        <p:sp>
          <p:nvSpPr>
            <p:cNvPr id="4" name="Rectangle 3"/>
            <p:cNvSpPr/>
            <p:nvPr/>
          </p:nvSpPr>
          <p:spPr>
            <a:xfrm>
              <a:off x="-76200" y="4239420"/>
              <a:ext cx="9296400" cy="1600200"/>
            </a:xfrm>
            <a:prstGeom prst="rect">
              <a:avLst/>
            </a:prstGeom>
            <a:grpFill/>
            <a:ln>
              <a:noFill/>
            </a:ln>
            <a:effectLst>
              <a:outerShdw blurRad="177800" dist="88900" dir="5400000" algn="t"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 name="TextBox 6"/>
            <p:cNvSpPr txBox="1"/>
            <p:nvPr/>
          </p:nvSpPr>
          <p:spPr>
            <a:xfrm>
              <a:off x="225137" y="4333403"/>
              <a:ext cx="7315200" cy="707886"/>
            </a:xfrm>
            <a:prstGeom prst="rect">
              <a:avLst/>
            </a:prstGeom>
            <a:grpFill/>
          </p:spPr>
          <p:txBody>
            <a:bodyPr wrap="square" rtlCol="0">
              <a:spAutoFit/>
            </a:bodyPr>
            <a:lstStyle/>
            <a:p>
              <a:r>
                <a:rPr lang="en-US" sz="4000" b="1" dirty="0" smtClean="0">
                  <a:solidFill>
                    <a:schemeClr val="bg1"/>
                  </a:solidFill>
                  <a:effectLst>
                    <a:outerShdw blurRad="50800" dist="38100" dir="5400000" algn="t" rotWithShape="0">
                      <a:prstClr val="black">
                        <a:alpha val="40000"/>
                      </a:prstClr>
                    </a:outerShdw>
                  </a:effectLst>
                  <a:latin typeface="Roboto Condensed Bold"/>
                </a:rPr>
                <a:t>Outline of the Presentation</a:t>
              </a:r>
              <a:endParaRPr lang="en-US" sz="4000" dirty="0">
                <a:solidFill>
                  <a:schemeClr val="bg1"/>
                </a:solidFill>
                <a:latin typeface="Roboto Condensed Bold" pitchFamily="2" charset="0"/>
                <a:ea typeface="Roboto Condensed Bold" pitchFamily="2" charset="0"/>
              </a:endParaRPr>
            </a:p>
          </p:txBody>
        </p:sp>
      </p:grpSp>
      <p:sp>
        <p:nvSpPr>
          <p:cNvPr id="5" name="Oval 4"/>
          <p:cNvSpPr/>
          <p:nvPr/>
        </p:nvSpPr>
        <p:spPr>
          <a:xfrm>
            <a:off x="7721372" y="3708408"/>
            <a:ext cx="1081280" cy="1081280"/>
          </a:xfrm>
          <a:prstGeom prst="ellipse">
            <a:avLst/>
          </a:prstGeom>
          <a:solidFill>
            <a:srgbClr val="7030A0"/>
          </a:solidFill>
          <a:ln>
            <a:noFill/>
          </a:ln>
          <a:effectLst>
            <a:outerShdw blurRad="177800" dist="88900" dir="5400000" algn="t"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2800" dirty="0" err="1">
                <a:latin typeface="Roboto Condensed Bold" pitchFamily="2" charset="0"/>
                <a:ea typeface="Roboto Condensed Bold" pitchFamily="2" charset="0"/>
              </a:rPr>
              <a:t>i</a:t>
            </a:r>
            <a:endParaRPr lang="en-PH" sz="2800" dirty="0">
              <a:latin typeface="Roboto Condensed Bold" pitchFamily="2" charset="0"/>
              <a:ea typeface="Roboto Condensed Bold" pitchFamily="2" charset="0"/>
            </a:endParaRPr>
          </a:p>
        </p:txBody>
      </p:sp>
    </p:spTree>
    <p:extLst>
      <p:ext uri="{BB962C8B-B14F-4D97-AF65-F5344CB8AC3E}">
        <p14:creationId xmlns:p14="http://schemas.microsoft.com/office/powerpoint/2010/main" val="4159262937"/>
      </p:ext>
    </p:extLst>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200" fill="hold"/>
                                        <p:tgtEl>
                                          <p:spTgt spid="5"/>
                                        </p:tgtEl>
                                        <p:attrNameLst>
                                          <p:attrName>ppt_w</p:attrName>
                                        </p:attrNameLst>
                                      </p:cBhvr>
                                      <p:tavLst>
                                        <p:tav tm="0">
                                          <p:val>
                                            <p:fltVal val="0"/>
                                          </p:val>
                                        </p:tav>
                                        <p:tav tm="100000">
                                          <p:val>
                                            <p:strVal val="#ppt_w"/>
                                          </p:val>
                                        </p:tav>
                                      </p:tavLst>
                                    </p:anim>
                                    <p:anim calcmode="lin" valueType="num">
                                      <p:cBhvr>
                                        <p:cTn id="8" dur="200" fill="hold"/>
                                        <p:tgtEl>
                                          <p:spTgt spid="5"/>
                                        </p:tgtEl>
                                        <p:attrNameLst>
                                          <p:attrName>ppt_h</p:attrName>
                                        </p:attrNameLst>
                                      </p:cBhvr>
                                      <p:tavLst>
                                        <p:tav tm="0">
                                          <p:val>
                                            <p:fltVal val="0"/>
                                          </p:val>
                                        </p:tav>
                                        <p:tav tm="100000">
                                          <p:val>
                                            <p:strVal val="#ppt_h"/>
                                          </p:val>
                                        </p:tav>
                                      </p:tavLst>
                                    </p:anim>
                                    <p:anim calcmode="lin" valueType="num">
                                      <p:cBhvr>
                                        <p:cTn id="9" dur="200" fill="hold"/>
                                        <p:tgtEl>
                                          <p:spTgt spid="5"/>
                                        </p:tgtEl>
                                        <p:attrNameLst>
                                          <p:attrName>style.rotation</p:attrName>
                                        </p:attrNameLst>
                                      </p:cBhvr>
                                      <p:tavLst>
                                        <p:tav tm="0">
                                          <p:val>
                                            <p:fltVal val="90"/>
                                          </p:val>
                                        </p:tav>
                                        <p:tav tm="100000">
                                          <p:val>
                                            <p:fltVal val="0"/>
                                          </p:val>
                                        </p:tav>
                                      </p:tavLst>
                                    </p:anim>
                                    <p:animEffect transition="in" filter="fade">
                                      <p:cBhvr>
                                        <p:cTn id="10" dur="2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8" decel="4000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600" fill="hold"/>
                                        <p:tgtEl>
                                          <p:spTgt spid="8"/>
                                        </p:tgtEl>
                                        <p:attrNameLst>
                                          <p:attrName>ppt_x</p:attrName>
                                        </p:attrNameLst>
                                      </p:cBhvr>
                                      <p:tavLst>
                                        <p:tav tm="0">
                                          <p:val>
                                            <p:strVal val="0-#ppt_w/2"/>
                                          </p:val>
                                        </p:tav>
                                        <p:tav tm="100000">
                                          <p:val>
                                            <p:strVal val="#ppt_x"/>
                                          </p:val>
                                        </p:tav>
                                      </p:tavLst>
                                    </p:anim>
                                    <p:anim calcmode="lin" valueType="num">
                                      <p:cBhvr additive="base">
                                        <p:cTn id="16" dur="600" fill="hold"/>
                                        <p:tgtEl>
                                          <p:spTgt spid="8"/>
                                        </p:tgtEl>
                                        <p:attrNameLst>
                                          <p:attrName>ppt_y</p:attrName>
                                        </p:attrNameLst>
                                      </p:cBhvr>
                                      <p:tavLst>
                                        <p:tav tm="0">
                                          <p:val>
                                            <p:strVal val="#ppt_y"/>
                                          </p:val>
                                        </p:tav>
                                        <p:tav tm="100000">
                                          <p:val>
                                            <p:strVal val="#ppt_y"/>
                                          </p:val>
                                        </p:tav>
                                      </p:tavLst>
                                    </p:anim>
                                  </p:childTnLst>
                                </p:cTn>
                              </p:par>
                              <p:par>
                                <p:cTn id="17" presetID="2" presetClass="entr" presetSubtype="8" decel="40000" fill="hold" nodeType="withEffect">
                                  <p:stCondLst>
                                    <p:cond delay="5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600" fill="hold"/>
                                        <p:tgtEl>
                                          <p:spTgt spid="13"/>
                                        </p:tgtEl>
                                        <p:attrNameLst>
                                          <p:attrName>ppt_x</p:attrName>
                                        </p:attrNameLst>
                                      </p:cBhvr>
                                      <p:tavLst>
                                        <p:tav tm="0">
                                          <p:val>
                                            <p:strVal val="0-#ppt_w/2"/>
                                          </p:val>
                                        </p:tav>
                                        <p:tav tm="100000">
                                          <p:val>
                                            <p:strVal val="#ppt_x"/>
                                          </p:val>
                                        </p:tav>
                                      </p:tavLst>
                                    </p:anim>
                                    <p:anim calcmode="lin" valueType="num">
                                      <p:cBhvr additive="base">
                                        <p:cTn id="20" dur="600" fill="hold"/>
                                        <p:tgtEl>
                                          <p:spTgt spid="13"/>
                                        </p:tgtEl>
                                        <p:attrNameLst>
                                          <p:attrName>ppt_y</p:attrName>
                                        </p:attrNameLst>
                                      </p:cBhvr>
                                      <p:tavLst>
                                        <p:tav tm="0">
                                          <p:val>
                                            <p:strVal val="#ppt_y"/>
                                          </p:val>
                                        </p:tav>
                                        <p:tav tm="100000">
                                          <p:val>
                                            <p:strVal val="#ppt_y"/>
                                          </p:val>
                                        </p:tav>
                                      </p:tavLst>
                                    </p:anim>
                                  </p:childTnLst>
                                </p:cTn>
                              </p:par>
                              <p:par>
                                <p:cTn id="21" presetID="2" presetClass="entr" presetSubtype="8" decel="40000" fill="hold" nodeType="withEffect">
                                  <p:stCondLst>
                                    <p:cond delay="100"/>
                                  </p:stCondLst>
                                  <p:childTnLst>
                                    <p:set>
                                      <p:cBhvr>
                                        <p:cTn id="22" dur="1" fill="hold">
                                          <p:stCondLst>
                                            <p:cond delay="0"/>
                                          </p:stCondLst>
                                        </p:cTn>
                                        <p:tgtEl>
                                          <p:spTgt spid="17"/>
                                        </p:tgtEl>
                                        <p:attrNameLst>
                                          <p:attrName>style.visibility</p:attrName>
                                        </p:attrNameLst>
                                      </p:cBhvr>
                                      <p:to>
                                        <p:strVal val="visible"/>
                                      </p:to>
                                    </p:set>
                                    <p:anim calcmode="lin" valueType="num">
                                      <p:cBhvr additive="base">
                                        <p:cTn id="23" dur="600" fill="hold"/>
                                        <p:tgtEl>
                                          <p:spTgt spid="17"/>
                                        </p:tgtEl>
                                        <p:attrNameLst>
                                          <p:attrName>ppt_x</p:attrName>
                                        </p:attrNameLst>
                                      </p:cBhvr>
                                      <p:tavLst>
                                        <p:tav tm="0">
                                          <p:val>
                                            <p:strVal val="0-#ppt_w/2"/>
                                          </p:val>
                                        </p:tav>
                                        <p:tav tm="100000">
                                          <p:val>
                                            <p:strVal val="#ppt_x"/>
                                          </p:val>
                                        </p:tav>
                                      </p:tavLst>
                                    </p:anim>
                                    <p:anim calcmode="lin" valueType="num">
                                      <p:cBhvr additive="base">
                                        <p:cTn id="24" dur="600" fill="hold"/>
                                        <p:tgtEl>
                                          <p:spTgt spid="17"/>
                                        </p:tgtEl>
                                        <p:attrNameLst>
                                          <p:attrName>ppt_y</p:attrName>
                                        </p:attrNameLst>
                                      </p:cBhvr>
                                      <p:tavLst>
                                        <p:tav tm="0">
                                          <p:val>
                                            <p:strVal val="#ppt_y"/>
                                          </p:val>
                                        </p:tav>
                                        <p:tav tm="100000">
                                          <p:val>
                                            <p:strVal val="#ppt_y"/>
                                          </p:val>
                                        </p:tav>
                                      </p:tavLst>
                                    </p:anim>
                                  </p:childTnLst>
                                </p:cTn>
                              </p:par>
                              <p:par>
                                <p:cTn id="25" presetID="2" presetClass="entr" presetSubtype="8" decel="40000" fill="hold" nodeType="withEffect">
                                  <p:stCondLst>
                                    <p:cond delay="15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600" fill="hold"/>
                                        <p:tgtEl>
                                          <p:spTgt spid="21"/>
                                        </p:tgtEl>
                                        <p:attrNameLst>
                                          <p:attrName>ppt_x</p:attrName>
                                        </p:attrNameLst>
                                      </p:cBhvr>
                                      <p:tavLst>
                                        <p:tav tm="0">
                                          <p:val>
                                            <p:strVal val="0-#ppt_w/2"/>
                                          </p:val>
                                        </p:tav>
                                        <p:tav tm="100000">
                                          <p:val>
                                            <p:strVal val="#ppt_x"/>
                                          </p:val>
                                        </p:tav>
                                      </p:tavLst>
                                    </p:anim>
                                    <p:anim calcmode="lin" valueType="num">
                                      <p:cBhvr additive="base">
                                        <p:cTn id="28" dur="600" fill="hold"/>
                                        <p:tgtEl>
                                          <p:spTgt spid="21"/>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xit" presetSubtype="2" decel="40000" fill="hold" nodeType="clickEffect">
                                  <p:stCondLst>
                                    <p:cond delay="0"/>
                                  </p:stCondLst>
                                  <p:childTnLst>
                                    <p:anim calcmode="lin" valueType="num">
                                      <p:cBhvr additive="base">
                                        <p:cTn id="32" dur="600"/>
                                        <p:tgtEl>
                                          <p:spTgt spid="8"/>
                                        </p:tgtEl>
                                        <p:attrNameLst>
                                          <p:attrName>ppt_x</p:attrName>
                                        </p:attrNameLst>
                                      </p:cBhvr>
                                      <p:tavLst>
                                        <p:tav tm="0">
                                          <p:val>
                                            <p:strVal val="ppt_x"/>
                                          </p:val>
                                        </p:tav>
                                        <p:tav tm="100000">
                                          <p:val>
                                            <p:strVal val="1+ppt_w/2"/>
                                          </p:val>
                                        </p:tav>
                                      </p:tavLst>
                                    </p:anim>
                                    <p:anim calcmode="lin" valueType="num">
                                      <p:cBhvr additive="base">
                                        <p:cTn id="33" dur="600"/>
                                        <p:tgtEl>
                                          <p:spTgt spid="8"/>
                                        </p:tgtEl>
                                        <p:attrNameLst>
                                          <p:attrName>ppt_y</p:attrName>
                                        </p:attrNameLst>
                                      </p:cBhvr>
                                      <p:tavLst>
                                        <p:tav tm="0">
                                          <p:val>
                                            <p:strVal val="ppt_y"/>
                                          </p:val>
                                        </p:tav>
                                        <p:tav tm="100000">
                                          <p:val>
                                            <p:strVal val="ppt_y"/>
                                          </p:val>
                                        </p:tav>
                                      </p:tavLst>
                                    </p:anim>
                                    <p:set>
                                      <p:cBhvr>
                                        <p:cTn id="34" dur="1" fill="hold">
                                          <p:stCondLst>
                                            <p:cond delay="599"/>
                                          </p:stCondLst>
                                        </p:cTn>
                                        <p:tgtEl>
                                          <p:spTgt spid="8"/>
                                        </p:tgtEl>
                                        <p:attrNameLst>
                                          <p:attrName>style.visibility</p:attrName>
                                        </p:attrNameLst>
                                      </p:cBhvr>
                                      <p:to>
                                        <p:strVal val="hidden"/>
                                      </p:to>
                                    </p:set>
                                  </p:childTnLst>
                                </p:cTn>
                              </p:par>
                              <p:par>
                                <p:cTn id="35" presetID="2" presetClass="exit" presetSubtype="2" decel="40000" fill="hold" nodeType="withEffect">
                                  <p:stCondLst>
                                    <p:cond delay="50"/>
                                  </p:stCondLst>
                                  <p:childTnLst>
                                    <p:anim calcmode="lin" valueType="num">
                                      <p:cBhvr additive="base">
                                        <p:cTn id="36" dur="600"/>
                                        <p:tgtEl>
                                          <p:spTgt spid="13"/>
                                        </p:tgtEl>
                                        <p:attrNameLst>
                                          <p:attrName>ppt_x</p:attrName>
                                        </p:attrNameLst>
                                      </p:cBhvr>
                                      <p:tavLst>
                                        <p:tav tm="0">
                                          <p:val>
                                            <p:strVal val="ppt_x"/>
                                          </p:val>
                                        </p:tav>
                                        <p:tav tm="100000">
                                          <p:val>
                                            <p:strVal val="1+ppt_w/2"/>
                                          </p:val>
                                        </p:tav>
                                      </p:tavLst>
                                    </p:anim>
                                    <p:anim calcmode="lin" valueType="num">
                                      <p:cBhvr additive="base">
                                        <p:cTn id="37" dur="600"/>
                                        <p:tgtEl>
                                          <p:spTgt spid="13"/>
                                        </p:tgtEl>
                                        <p:attrNameLst>
                                          <p:attrName>ppt_y</p:attrName>
                                        </p:attrNameLst>
                                      </p:cBhvr>
                                      <p:tavLst>
                                        <p:tav tm="0">
                                          <p:val>
                                            <p:strVal val="ppt_y"/>
                                          </p:val>
                                        </p:tav>
                                        <p:tav tm="100000">
                                          <p:val>
                                            <p:strVal val="ppt_y"/>
                                          </p:val>
                                        </p:tav>
                                      </p:tavLst>
                                    </p:anim>
                                    <p:set>
                                      <p:cBhvr>
                                        <p:cTn id="38" dur="1" fill="hold">
                                          <p:stCondLst>
                                            <p:cond delay="599"/>
                                          </p:stCondLst>
                                        </p:cTn>
                                        <p:tgtEl>
                                          <p:spTgt spid="13"/>
                                        </p:tgtEl>
                                        <p:attrNameLst>
                                          <p:attrName>style.visibility</p:attrName>
                                        </p:attrNameLst>
                                      </p:cBhvr>
                                      <p:to>
                                        <p:strVal val="hidden"/>
                                      </p:to>
                                    </p:set>
                                  </p:childTnLst>
                                </p:cTn>
                              </p:par>
                              <p:par>
                                <p:cTn id="39" presetID="2" presetClass="exit" presetSubtype="2" decel="40000" fill="hold" nodeType="withEffect">
                                  <p:stCondLst>
                                    <p:cond delay="100"/>
                                  </p:stCondLst>
                                  <p:childTnLst>
                                    <p:anim calcmode="lin" valueType="num">
                                      <p:cBhvr additive="base">
                                        <p:cTn id="40" dur="600"/>
                                        <p:tgtEl>
                                          <p:spTgt spid="17"/>
                                        </p:tgtEl>
                                        <p:attrNameLst>
                                          <p:attrName>ppt_x</p:attrName>
                                        </p:attrNameLst>
                                      </p:cBhvr>
                                      <p:tavLst>
                                        <p:tav tm="0">
                                          <p:val>
                                            <p:strVal val="ppt_x"/>
                                          </p:val>
                                        </p:tav>
                                        <p:tav tm="100000">
                                          <p:val>
                                            <p:strVal val="1+ppt_w/2"/>
                                          </p:val>
                                        </p:tav>
                                      </p:tavLst>
                                    </p:anim>
                                    <p:anim calcmode="lin" valueType="num">
                                      <p:cBhvr additive="base">
                                        <p:cTn id="41" dur="600"/>
                                        <p:tgtEl>
                                          <p:spTgt spid="17"/>
                                        </p:tgtEl>
                                        <p:attrNameLst>
                                          <p:attrName>ppt_y</p:attrName>
                                        </p:attrNameLst>
                                      </p:cBhvr>
                                      <p:tavLst>
                                        <p:tav tm="0">
                                          <p:val>
                                            <p:strVal val="ppt_y"/>
                                          </p:val>
                                        </p:tav>
                                        <p:tav tm="100000">
                                          <p:val>
                                            <p:strVal val="ppt_y"/>
                                          </p:val>
                                        </p:tav>
                                      </p:tavLst>
                                    </p:anim>
                                    <p:set>
                                      <p:cBhvr>
                                        <p:cTn id="42" dur="1" fill="hold">
                                          <p:stCondLst>
                                            <p:cond delay="599"/>
                                          </p:stCondLst>
                                        </p:cTn>
                                        <p:tgtEl>
                                          <p:spTgt spid="17"/>
                                        </p:tgtEl>
                                        <p:attrNameLst>
                                          <p:attrName>style.visibility</p:attrName>
                                        </p:attrNameLst>
                                      </p:cBhvr>
                                      <p:to>
                                        <p:strVal val="hidden"/>
                                      </p:to>
                                    </p:set>
                                  </p:childTnLst>
                                </p:cTn>
                              </p:par>
                              <p:par>
                                <p:cTn id="43" presetID="2" presetClass="exit" presetSubtype="2" decel="40000" fill="hold" nodeType="withEffect">
                                  <p:stCondLst>
                                    <p:cond delay="150"/>
                                  </p:stCondLst>
                                  <p:childTnLst>
                                    <p:anim calcmode="lin" valueType="num">
                                      <p:cBhvr additive="base">
                                        <p:cTn id="44" dur="600"/>
                                        <p:tgtEl>
                                          <p:spTgt spid="21"/>
                                        </p:tgtEl>
                                        <p:attrNameLst>
                                          <p:attrName>ppt_x</p:attrName>
                                        </p:attrNameLst>
                                      </p:cBhvr>
                                      <p:tavLst>
                                        <p:tav tm="0">
                                          <p:val>
                                            <p:strVal val="ppt_x"/>
                                          </p:val>
                                        </p:tav>
                                        <p:tav tm="100000">
                                          <p:val>
                                            <p:strVal val="1+ppt_w/2"/>
                                          </p:val>
                                        </p:tav>
                                      </p:tavLst>
                                    </p:anim>
                                    <p:anim calcmode="lin" valueType="num">
                                      <p:cBhvr additive="base">
                                        <p:cTn id="45" dur="600"/>
                                        <p:tgtEl>
                                          <p:spTgt spid="21"/>
                                        </p:tgtEl>
                                        <p:attrNameLst>
                                          <p:attrName>ppt_y</p:attrName>
                                        </p:attrNameLst>
                                      </p:cBhvr>
                                      <p:tavLst>
                                        <p:tav tm="0">
                                          <p:val>
                                            <p:strVal val="ppt_y"/>
                                          </p:val>
                                        </p:tav>
                                        <p:tav tm="100000">
                                          <p:val>
                                            <p:strVal val="ppt_y"/>
                                          </p:val>
                                        </p:tav>
                                      </p:tavLst>
                                    </p:anim>
                                    <p:set>
                                      <p:cBhvr>
                                        <p:cTn id="46" dur="1" fill="hold">
                                          <p:stCondLst>
                                            <p:cond delay="599"/>
                                          </p:stCondLst>
                                        </p:cTn>
                                        <p:tgtEl>
                                          <p:spTgt spid="2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p:cNvGrpSpPr/>
          <p:nvPr/>
        </p:nvGrpSpPr>
        <p:grpSpPr>
          <a:xfrm>
            <a:off x="2395367" y="2953660"/>
            <a:ext cx="3977640" cy="841248"/>
            <a:chOff x="296816" y="3546379"/>
            <a:chExt cx="4165068" cy="558987"/>
          </a:xfrm>
        </p:grpSpPr>
        <p:sp>
          <p:nvSpPr>
            <p:cNvPr id="13" name="Rectangle 12"/>
            <p:cNvSpPr/>
            <p:nvPr/>
          </p:nvSpPr>
          <p:spPr>
            <a:xfrm>
              <a:off x="296816" y="3546379"/>
              <a:ext cx="4165068" cy="558987"/>
            </a:xfrm>
            <a:prstGeom prst="rect">
              <a:avLst/>
            </a:prstGeom>
            <a:solidFill>
              <a:schemeClr val="bg1"/>
            </a:solidFill>
            <a:ln>
              <a:solidFill>
                <a:schemeClr val="bg1"/>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Box 13"/>
            <p:cNvSpPr txBox="1"/>
            <p:nvPr/>
          </p:nvSpPr>
          <p:spPr>
            <a:xfrm>
              <a:off x="359512" y="3564642"/>
              <a:ext cx="4049248" cy="510488"/>
            </a:xfrm>
            <a:prstGeom prst="rect">
              <a:avLst/>
            </a:prstGeom>
            <a:noFill/>
          </p:spPr>
          <p:txBody>
            <a:bodyPr wrap="square" rtlCol="0" anchor="ctr" anchorCtr="0">
              <a:noAutofit/>
            </a:bodyPr>
            <a:lstStyle/>
            <a:p>
              <a:pPr algn="ctr"/>
              <a:r>
                <a:rPr lang="en-PH" sz="2000" b="1" dirty="0" smtClean="0">
                  <a:latin typeface="Roboto Condensed Bold" pitchFamily="2" charset="0"/>
                  <a:ea typeface="Roboto Condensed Bold" pitchFamily="2" charset="0"/>
                </a:rPr>
                <a:t>COREFERENCE RESOLUTION</a:t>
              </a:r>
              <a:endParaRPr lang="en-US" sz="2000" b="1" dirty="0">
                <a:latin typeface="Roboto Condensed Bold" pitchFamily="2" charset="0"/>
                <a:ea typeface="Roboto Condensed Bold" pitchFamily="2" charset="0"/>
              </a:endParaRPr>
            </a:p>
          </p:txBody>
        </p:sp>
      </p:grpSp>
      <p:grpSp>
        <p:nvGrpSpPr>
          <p:cNvPr id="24" name="Group 23"/>
          <p:cNvGrpSpPr/>
          <p:nvPr/>
        </p:nvGrpSpPr>
        <p:grpSpPr>
          <a:xfrm>
            <a:off x="2395367" y="1937660"/>
            <a:ext cx="3977640" cy="841248"/>
            <a:chOff x="296816" y="3546379"/>
            <a:chExt cx="4165068" cy="558987"/>
          </a:xfrm>
        </p:grpSpPr>
        <p:sp>
          <p:nvSpPr>
            <p:cNvPr id="25" name="Rectangle 24"/>
            <p:cNvSpPr/>
            <p:nvPr/>
          </p:nvSpPr>
          <p:spPr>
            <a:xfrm>
              <a:off x="296816" y="3546379"/>
              <a:ext cx="4165068" cy="558987"/>
            </a:xfrm>
            <a:prstGeom prst="rect">
              <a:avLst/>
            </a:prstGeom>
            <a:solidFill>
              <a:schemeClr val="bg1"/>
            </a:solidFill>
            <a:ln>
              <a:solidFill>
                <a:schemeClr val="bg1"/>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359512" y="3564642"/>
              <a:ext cx="4049248" cy="510488"/>
            </a:xfrm>
            <a:prstGeom prst="rect">
              <a:avLst/>
            </a:prstGeom>
            <a:noFill/>
          </p:spPr>
          <p:txBody>
            <a:bodyPr wrap="square" rtlCol="0" anchor="ctr" anchorCtr="0">
              <a:noAutofit/>
            </a:bodyPr>
            <a:lstStyle/>
            <a:p>
              <a:pPr algn="ctr"/>
              <a:r>
                <a:rPr lang="en-PH" sz="2000" b="1" dirty="0" smtClean="0">
                  <a:latin typeface="Roboto Condensed Bold" pitchFamily="2" charset="0"/>
                  <a:ea typeface="Roboto Condensed Bold" pitchFamily="2" charset="0"/>
                </a:rPr>
                <a:t>LEMMATIZER</a:t>
              </a:r>
              <a:endParaRPr lang="en-US" sz="2000" b="1" dirty="0">
                <a:latin typeface="Roboto Condensed Bold" pitchFamily="2" charset="0"/>
                <a:ea typeface="Roboto Condensed Bold" pitchFamily="2" charset="0"/>
              </a:endParaRPr>
            </a:p>
          </p:txBody>
        </p:sp>
      </p:grpSp>
      <p:grpSp>
        <p:nvGrpSpPr>
          <p:cNvPr id="27" name="Group 26"/>
          <p:cNvGrpSpPr/>
          <p:nvPr/>
        </p:nvGrpSpPr>
        <p:grpSpPr>
          <a:xfrm>
            <a:off x="2395367" y="3982360"/>
            <a:ext cx="3977640" cy="841248"/>
            <a:chOff x="296816" y="3546379"/>
            <a:chExt cx="4165068" cy="558987"/>
          </a:xfrm>
        </p:grpSpPr>
        <p:sp>
          <p:nvSpPr>
            <p:cNvPr id="28" name="Rectangle 27"/>
            <p:cNvSpPr/>
            <p:nvPr/>
          </p:nvSpPr>
          <p:spPr>
            <a:xfrm>
              <a:off x="296816" y="3546379"/>
              <a:ext cx="4165068" cy="558987"/>
            </a:xfrm>
            <a:prstGeom prst="rect">
              <a:avLst/>
            </a:prstGeom>
            <a:solidFill>
              <a:schemeClr val="bg1"/>
            </a:solidFill>
            <a:ln>
              <a:solidFill>
                <a:schemeClr val="bg1"/>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TextBox 29"/>
            <p:cNvSpPr txBox="1"/>
            <p:nvPr/>
          </p:nvSpPr>
          <p:spPr>
            <a:xfrm>
              <a:off x="359512" y="3564642"/>
              <a:ext cx="4049248" cy="510488"/>
            </a:xfrm>
            <a:prstGeom prst="rect">
              <a:avLst/>
            </a:prstGeom>
            <a:noFill/>
          </p:spPr>
          <p:txBody>
            <a:bodyPr wrap="square" rtlCol="0" anchor="ctr" anchorCtr="0">
              <a:noAutofit/>
            </a:bodyPr>
            <a:lstStyle/>
            <a:p>
              <a:pPr algn="ctr"/>
              <a:r>
                <a:rPr lang="en-PH" sz="2000" b="1" dirty="0" smtClean="0">
                  <a:latin typeface="Roboto Condensed Bold" pitchFamily="2" charset="0"/>
                  <a:ea typeface="Roboto Condensed Bold" pitchFamily="2" charset="0"/>
                </a:rPr>
                <a:t>NAMED ENTITY RECOGNITION</a:t>
              </a:r>
              <a:endParaRPr lang="en-US" sz="2000" b="1" dirty="0">
                <a:latin typeface="Roboto Condensed Bold" pitchFamily="2" charset="0"/>
                <a:ea typeface="Roboto Condensed Bold" pitchFamily="2" charset="0"/>
              </a:endParaRPr>
            </a:p>
          </p:txBody>
        </p:sp>
      </p:grpSp>
      <p:grpSp>
        <p:nvGrpSpPr>
          <p:cNvPr id="18" name="Group 17"/>
          <p:cNvGrpSpPr/>
          <p:nvPr/>
        </p:nvGrpSpPr>
        <p:grpSpPr>
          <a:xfrm>
            <a:off x="487192" y="1242335"/>
            <a:ext cx="8131876" cy="548640"/>
            <a:chOff x="296816" y="3546379"/>
            <a:chExt cx="4165068" cy="550114"/>
          </a:xfrm>
          <a:solidFill>
            <a:srgbClr val="002060"/>
          </a:solidFill>
        </p:grpSpPr>
        <p:sp>
          <p:nvSpPr>
            <p:cNvPr id="19" name="Rectangle 18"/>
            <p:cNvSpPr/>
            <p:nvPr/>
          </p:nvSpPr>
          <p:spPr>
            <a:xfrm>
              <a:off x="296816" y="3546379"/>
              <a:ext cx="4165068" cy="550114"/>
            </a:xfrm>
            <a:prstGeom prst="rect">
              <a:avLst/>
            </a:prstGeom>
            <a:grpFill/>
            <a:ln>
              <a:solidFill>
                <a:srgbClr val="002060"/>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TextBox 19"/>
            <p:cNvSpPr txBox="1"/>
            <p:nvPr/>
          </p:nvSpPr>
          <p:spPr>
            <a:xfrm>
              <a:off x="359512" y="3564642"/>
              <a:ext cx="4049248" cy="510488"/>
            </a:xfrm>
            <a:prstGeom prst="rect">
              <a:avLst/>
            </a:prstGeom>
            <a:grpFill/>
            <a:ln>
              <a:solidFill>
                <a:srgbClr val="002060"/>
              </a:solidFill>
            </a:ln>
          </p:spPr>
          <p:txBody>
            <a:bodyPr wrap="square" rtlCol="0" anchor="ctr" anchorCtr="0">
              <a:normAutofit lnSpcReduction="10000"/>
            </a:bodyPr>
            <a:lstStyle/>
            <a:p>
              <a:pPr algn="ctr"/>
              <a:r>
                <a:rPr lang="en-US" sz="2800" dirty="0" smtClean="0">
                  <a:solidFill>
                    <a:schemeClr val="bg1"/>
                  </a:solidFill>
                  <a:latin typeface="Roboto Condensed Bold" pitchFamily="2" charset="0"/>
                  <a:ea typeface="Roboto Condensed Bold" pitchFamily="2" charset="0"/>
                </a:rPr>
                <a:t>INFORMATION EXTRACTION MODULES</a:t>
              </a:r>
              <a:endParaRPr lang="en-US" sz="2800" dirty="0">
                <a:solidFill>
                  <a:schemeClr val="bg1"/>
                </a:solidFill>
                <a:latin typeface="Roboto Condensed Bold" pitchFamily="2" charset="0"/>
                <a:ea typeface="Roboto Condensed Bold" pitchFamily="2" charset="0"/>
              </a:endParaRPr>
            </a:p>
          </p:txBody>
        </p:sp>
      </p:grpSp>
      <p:grpSp>
        <p:nvGrpSpPr>
          <p:cNvPr id="29" name="Group 28"/>
          <p:cNvGrpSpPr/>
          <p:nvPr/>
        </p:nvGrpSpPr>
        <p:grpSpPr>
          <a:xfrm>
            <a:off x="-76200" y="-894555"/>
            <a:ext cx="9296400" cy="1600200"/>
            <a:chOff x="-76200" y="4239420"/>
            <a:chExt cx="9296400" cy="1600200"/>
          </a:xfrm>
          <a:solidFill>
            <a:srgbClr val="7030A0"/>
          </a:solidFill>
        </p:grpSpPr>
        <p:sp>
          <p:nvSpPr>
            <p:cNvPr id="4" name="Rectangle 3"/>
            <p:cNvSpPr/>
            <p:nvPr/>
          </p:nvSpPr>
          <p:spPr>
            <a:xfrm>
              <a:off x="-76200" y="4239420"/>
              <a:ext cx="9296400" cy="1600200"/>
            </a:xfrm>
            <a:prstGeom prst="rect">
              <a:avLst/>
            </a:prstGeom>
            <a:grpFill/>
            <a:ln>
              <a:noFill/>
            </a:ln>
            <a:effectLst>
              <a:outerShdw blurRad="177800" dist="88900" dir="5400000" algn="t"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 name="TextBox 6"/>
            <p:cNvSpPr txBox="1"/>
            <p:nvPr/>
          </p:nvSpPr>
          <p:spPr>
            <a:xfrm>
              <a:off x="225136" y="5266853"/>
              <a:ext cx="7603771" cy="430887"/>
            </a:xfrm>
            <a:prstGeom prst="rect">
              <a:avLst/>
            </a:prstGeom>
            <a:grpFill/>
          </p:spPr>
          <p:txBody>
            <a:bodyPr wrap="square" rtlCol="0">
              <a:spAutoFit/>
            </a:bodyPr>
            <a:lstStyle/>
            <a:p>
              <a:r>
                <a:rPr lang="en-US" sz="2200" dirty="0" smtClean="0">
                  <a:solidFill>
                    <a:schemeClr val="bg1"/>
                  </a:solidFill>
                  <a:latin typeface="Roboto Condensed Bold" pitchFamily="2" charset="0"/>
                  <a:ea typeface="Roboto Condensed Bold" pitchFamily="2" charset="0"/>
                </a:rPr>
                <a:t>THE THEORETICAL FRAMEWORK</a:t>
              </a:r>
              <a:endParaRPr lang="en-US" sz="2200" dirty="0">
                <a:solidFill>
                  <a:schemeClr val="bg1"/>
                </a:solidFill>
                <a:latin typeface="Roboto Condensed Bold" pitchFamily="2" charset="0"/>
                <a:ea typeface="Roboto Condensed Bold" pitchFamily="2" charset="0"/>
              </a:endParaRPr>
            </a:p>
          </p:txBody>
        </p:sp>
      </p:grpSp>
      <p:sp>
        <p:nvSpPr>
          <p:cNvPr id="5" name="Oval 4"/>
          <p:cNvSpPr/>
          <p:nvPr/>
        </p:nvSpPr>
        <p:spPr>
          <a:xfrm>
            <a:off x="7991474" y="288933"/>
            <a:ext cx="792127" cy="792127"/>
          </a:xfrm>
          <a:prstGeom prst="ellipse">
            <a:avLst/>
          </a:prstGeom>
          <a:solidFill>
            <a:srgbClr val="FC0486"/>
          </a:solidFill>
          <a:ln>
            <a:noFill/>
          </a:ln>
          <a:effectLst>
            <a:outerShdw blurRad="177800" dist="88900" dir="5400000" algn="t"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2800" dirty="0" smtClean="0">
                <a:latin typeface="Roboto Condensed Bold" pitchFamily="2" charset="0"/>
                <a:ea typeface="Roboto Condensed Bold" pitchFamily="2" charset="0"/>
              </a:rPr>
              <a:t>3</a:t>
            </a:r>
            <a:endParaRPr lang="en-PH" sz="2800" dirty="0">
              <a:latin typeface="Roboto Condensed Bold" pitchFamily="2" charset="0"/>
              <a:ea typeface="Roboto Condensed Bold" pitchFamily="2" charset="0"/>
            </a:endParaRPr>
          </a:p>
        </p:txBody>
      </p:sp>
    </p:spTree>
    <p:extLst>
      <p:ext uri="{BB962C8B-B14F-4D97-AF65-F5344CB8AC3E}">
        <p14:creationId xmlns:p14="http://schemas.microsoft.com/office/powerpoint/2010/main" val="1423692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40000" fill="hold" nodeType="withEffect">
                                  <p:stCondLst>
                                    <p:cond delay="10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600" fill="hold"/>
                                        <p:tgtEl>
                                          <p:spTgt spid="12"/>
                                        </p:tgtEl>
                                        <p:attrNameLst>
                                          <p:attrName>ppt_x</p:attrName>
                                        </p:attrNameLst>
                                      </p:cBhvr>
                                      <p:tavLst>
                                        <p:tav tm="0">
                                          <p:val>
                                            <p:strVal val="#ppt_x"/>
                                          </p:val>
                                        </p:tav>
                                        <p:tav tm="100000">
                                          <p:val>
                                            <p:strVal val="#ppt_x"/>
                                          </p:val>
                                        </p:tav>
                                      </p:tavLst>
                                    </p:anim>
                                    <p:anim calcmode="lin" valueType="num">
                                      <p:cBhvr additive="base">
                                        <p:cTn id="8" dur="600" fill="hold"/>
                                        <p:tgtEl>
                                          <p:spTgt spid="12"/>
                                        </p:tgtEl>
                                        <p:attrNameLst>
                                          <p:attrName>ppt_y</p:attrName>
                                        </p:attrNameLst>
                                      </p:cBhvr>
                                      <p:tavLst>
                                        <p:tav tm="0">
                                          <p:val>
                                            <p:strVal val="0-#ppt_h/2"/>
                                          </p:val>
                                        </p:tav>
                                        <p:tav tm="100000">
                                          <p:val>
                                            <p:strVal val="#ppt_y"/>
                                          </p:val>
                                        </p:tav>
                                      </p:tavLst>
                                    </p:anim>
                                  </p:childTnLst>
                                </p:cTn>
                              </p:par>
                              <p:par>
                                <p:cTn id="9" presetID="2" presetClass="entr" presetSubtype="1" decel="40000" fill="hold" nodeType="withEffect">
                                  <p:stCondLst>
                                    <p:cond delay="10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600" fill="hold"/>
                                        <p:tgtEl>
                                          <p:spTgt spid="24"/>
                                        </p:tgtEl>
                                        <p:attrNameLst>
                                          <p:attrName>ppt_x</p:attrName>
                                        </p:attrNameLst>
                                      </p:cBhvr>
                                      <p:tavLst>
                                        <p:tav tm="0">
                                          <p:val>
                                            <p:strVal val="#ppt_x"/>
                                          </p:val>
                                        </p:tav>
                                        <p:tav tm="100000">
                                          <p:val>
                                            <p:strVal val="#ppt_x"/>
                                          </p:val>
                                        </p:tav>
                                      </p:tavLst>
                                    </p:anim>
                                    <p:anim calcmode="lin" valueType="num">
                                      <p:cBhvr additive="base">
                                        <p:cTn id="12" dur="600" fill="hold"/>
                                        <p:tgtEl>
                                          <p:spTgt spid="24"/>
                                        </p:tgtEl>
                                        <p:attrNameLst>
                                          <p:attrName>ppt_y</p:attrName>
                                        </p:attrNameLst>
                                      </p:cBhvr>
                                      <p:tavLst>
                                        <p:tav tm="0">
                                          <p:val>
                                            <p:strVal val="0-#ppt_h/2"/>
                                          </p:val>
                                        </p:tav>
                                        <p:tav tm="100000">
                                          <p:val>
                                            <p:strVal val="#ppt_y"/>
                                          </p:val>
                                        </p:tav>
                                      </p:tavLst>
                                    </p:anim>
                                  </p:childTnLst>
                                </p:cTn>
                              </p:par>
                              <p:par>
                                <p:cTn id="13" presetID="2" presetClass="entr" presetSubtype="1" decel="40000" fill="hold" nodeType="withEffect">
                                  <p:stCondLst>
                                    <p:cond delay="100"/>
                                  </p:stCondLst>
                                  <p:childTnLst>
                                    <p:set>
                                      <p:cBhvr>
                                        <p:cTn id="14" dur="1" fill="hold">
                                          <p:stCondLst>
                                            <p:cond delay="0"/>
                                          </p:stCondLst>
                                        </p:cTn>
                                        <p:tgtEl>
                                          <p:spTgt spid="27"/>
                                        </p:tgtEl>
                                        <p:attrNameLst>
                                          <p:attrName>style.visibility</p:attrName>
                                        </p:attrNameLst>
                                      </p:cBhvr>
                                      <p:to>
                                        <p:strVal val="visible"/>
                                      </p:to>
                                    </p:set>
                                    <p:anim calcmode="lin" valueType="num">
                                      <p:cBhvr additive="base">
                                        <p:cTn id="15" dur="600" fill="hold"/>
                                        <p:tgtEl>
                                          <p:spTgt spid="27"/>
                                        </p:tgtEl>
                                        <p:attrNameLst>
                                          <p:attrName>ppt_x</p:attrName>
                                        </p:attrNameLst>
                                      </p:cBhvr>
                                      <p:tavLst>
                                        <p:tav tm="0">
                                          <p:val>
                                            <p:strVal val="#ppt_x"/>
                                          </p:val>
                                        </p:tav>
                                        <p:tav tm="100000">
                                          <p:val>
                                            <p:strVal val="#ppt_x"/>
                                          </p:val>
                                        </p:tav>
                                      </p:tavLst>
                                    </p:anim>
                                    <p:anim calcmode="lin" valueType="num">
                                      <p:cBhvr additive="base">
                                        <p:cTn id="16" dur="600" fill="hold"/>
                                        <p:tgtEl>
                                          <p:spTgt spid="2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Group 39"/>
          <p:cNvGrpSpPr/>
          <p:nvPr/>
        </p:nvGrpSpPr>
        <p:grpSpPr>
          <a:xfrm>
            <a:off x="487963" y="3459316"/>
            <a:ext cx="3980044" cy="1367297"/>
            <a:chOff x="487963" y="3459316"/>
            <a:chExt cx="3980044" cy="1367297"/>
          </a:xfrm>
        </p:grpSpPr>
        <p:sp>
          <p:nvSpPr>
            <p:cNvPr id="41" name="Rectangle 40"/>
            <p:cNvSpPr/>
            <p:nvPr/>
          </p:nvSpPr>
          <p:spPr>
            <a:xfrm>
              <a:off x="490367" y="3459316"/>
              <a:ext cx="3977640" cy="1364291"/>
            </a:xfrm>
            <a:prstGeom prst="rect">
              <a:avLst/>
            </a:prstGeom>
            <a:solidFill>
              <a:srgbClr val="FFFFFF"/>
            </a:solidFill>
            <a:ln>
              <a:solidFill>
                <a:srgbClr val="FFFFFF"/>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Rectangle 41"/>
            <p:cNvSpPr/>
            <p:nvPr/>
          </p:nvSpPr>
          <p:spPr>
            <a:xfrm>
              <a:off x="487963" y="4423706"/>
              <a:ext cx="3980043" cy="402907"/>
            </a:xfrm>
            <a:prstGeom prst="rect">
              <a:avLst/>
            </a:prstGeom>
            <a:solidFill>
              <a:schemeClr val="accent5">
                <a:lumMod val="75000"/>
              </a:schemeClr>
            </a:solidFill>
            <a:ln>
              <a:solidFill>
                <a:schemeClr val="accent5">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smtClean="0">
                  <a:latin typeface="Roboto Condensed Regular"/>
                  <a:cs typeface="Roboto Condensed Regular"/>
                </a:rPr>
                <a:t>CIRAVEGNA &amp; LAVELLI. (2004)</a:t>
              </a:r>
              <a:endParaRPr lang="en-US" sz="1400" b="1" dirty="0">
                <a:latin typeface="Roboto Condensed Regular"/>
                <a:cs typeface="Roboto Condensed Regular"/>
              </a:endParaRPr>
            </a:p>
          </p:txBody>
        </p:sp>
        <p:sp>
          <p:nvSpPr>
            <p:cNvPr id="43" name="Rectangle 42"/>
            <p:cNvSpPr/>
            <p:nvPr/>
          </p:nvSpPr>
          <p:spPr>
            <a:xfrm>
              <a:off x="576363" y="3551900"/>
              <a:ext cx="3802572" cy="732587"/>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chemeClr val="tx1"/>
                  </a:solidFill>
                  <a:latin typeface="Roboto Condensed Regular"/>
                  <a:cs typeface="Roboto Condensed Regular"/>
                </a:rPr>
                <a:t>LearningPinocchio</a:t>
              </a:r>
            </a:p>
            <a:p>
              <a:pPr algn="ctr"/>
              <a:r>
                <a:rPr lang="en-US" sz="1600" dirty="0" smtClean="0">
                  <a:solidFill>
                    <a:schemeClr val="tx1"/>
                  </a:solidFill>
                  <a:latin typeface="Roboto Condensed Regular"/>
                  <a:cs typeface="Roboto Condensed Regular"/>
                </a:rPr>
                <a:t>(Adaptive-Based Architecture)</a:t>
              </a:r>
              <a:endParaRPr lang="en-US" sz="1600" dirty="0">
                <a:solidFill>
                  <a:schemeClr val="tx1"/>
                </a:solidFill>
                <a:latin typeface="Roboto Condensed Regular"/>
                <a:cs typeface="Roboto Condensed Regular"/>
              </a:endParaRPr>
            </a:p>
          </p:txBody>
        </p:sp>
      </p:grpSp>
      <p:grpSp>
        <p:nvGrpSpPr>
          <p:cNvPr id="44" name="Group 43"/>
          <p:cNvGrpSpPr/>
          <p:nvPr/>
        </p:nvGrpSpPr>
        <p:grpSpPr>
          <a:xfrm>
            <a:off x="487192" y="1937660"/>
            <a:ext cx="3980044" cy="1367297"/>
            <a:chOff x="487963" y="3459316"/>
            <a:chExt cx="3980044" cy="1367297"/>
          </a:xfrm>
        </p:grpSpPr>
        <p:sp>
          <p:nvSpPr>
            <p:cNvPr id="45" name="Rectangle 44"/>
            <p:cNvSpPr/>
            <p:nvPr/>
          </p:nvSpPr>
          <p:spPr>
            <a:xfrm>
              <a:off x="490367" y="3459316"/>
              <a:ext cx="3977640" cy="1364291"/>
            </a:xfrm>
            <a:prstGeom prst="rect">
              <a:avLst/>
            </a:prstGeom>
            <a:solidFill>
              <a:schemeClr val="bg1"/>
            </a:solidFill>
            <a:ln>
              <a:solidFill>
                <a:schemeClr val="bg1"/>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Rectangle 45"/>
            <p:cNvSpPr/>
            <p:nvPr/>
          </p:nvSpPr>
          <p:spPr>
            <a:xfrm>
              <a:off x="487963" y="4423706"/>
              <a:ext cx="3980043" cy="402907"/>
            </a:xfrm>
            <a:prstGeom prst="rect">
              <a:avLst/>
            </a:prstGeom>
            <a:solidFill>
              <a:srgbClr val="FF6600"/>
            </a:solidFill>
            <a:ln>
              <a:solidFill>
                <a:srgbClr val="FF66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smtClean="0">
                  <a:latin typeface="Roboto Condensed Regular"/>
                  <a:cs typeface="Roboto Condensed Regular"/>
                </a:rPr>
                <a:t>AONE ET AL. (1998)</a:t>
              </a:r>
              <a:endParaRPr lang="en-US" sz="1400" b="1" dirty="0">
                <a:latin typeface="Roboto Condensed Regular"/>
                <a:cs typeface="Roboto Condensed Regular"/>
              </a:endParaRPr>
            </a:p>
          </p:txBody>
        </p:sp>
        <p:sp>
          <p:nvSpPr>
            <p:cNvPr id="47" name="Rectangle 46"/>
            <p:cNvSpPr/>
            <p:nvPr/>
          </p:nvSpPr>
          <p:spPr>
            <a:xfrm>
              <a:off x="576363" y="3551900"/>
              <a:ext cx="3802572" cy="732587"/>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chemeClr val="tx1"/>
                  </a:solidFill>
                  <a:latin typeface="Roboto Condensed Regular"/>
                  <a:cs typeface="Roboto Condensed Regular"/>
                </a:rPr>
                <a:t>IE</a:t>
              </a:r>
              <a:r>
                <a:rPr lang="en-US" sz="1600" baseline="30000" dirty="0" smtClean="0">
                  <a:solidFill>
                    <a:schemeClr val="tx1"/>
                  </a:solidFill>
                  <a:latin typeface="Roboto Condensed Regular"/>
                  <a:cs typeface="Roboto Condensed Regular"/>
                </a:rPr>
                <a:t>2</a:t>
              </a:r>
              <a:r>
                <a:rPr lang="en-US" sz="1600" dirty="0" smtClean="0">
                  <a:solidFill>
                    <a:schemeClr val="tx1"/>
                  </a:solidFill>
                  <a:latin typeface="Roboto Condensed Regular"/>
                  <a:cs typeface="Roboto Condensed Regular"/>
                </a:rPr>
                <a:t> Information Extraction System</a:t>
              </a:r>
            </a:p>
            <a:p>
              <a:pPr algn="ctr"/>
              <a:r>
                <a:rPr lang="en-US" sz="1600" dirty="0" smtClean="0">
                  <a:solidFill>
                    <a:schemeClr val="tx1"/>
                  </a:solidFill>
                  <a:latin typeface="Roboto Condensed Regular"/>
                  <a:cs typeface="Roboto Condensed Regular"/>
                </a:rPr>
                <a:t>(Adaptive-Based Architecture)</a:t>
              </a:r>
              <a:endParaRPr lang="en-US" sz="1600" dirty="0">
                <a:solidFill>
                  <a:schemeClr val="tx1"/>
                </a:solidFill>
                <a:latin typeface="Roboto Condensed Regular"/>
                <a:cs typeface="Roboto Condensed Regular"/>
              </a:endParaRPr>
            </a:p>
          </p:txBody>
        </p:sp>
      </p:grpSp>
      <p:grpSp>
        <p:nvGrpSpPr>
          <p:cNvPr id="48" name="Group 47"/>
          <p:cNvGrpSpPr/>
          <p:nvPr/>
        </p:nvGrpSpPr>
        <p:grpSpPr>
          <a:xfrm>
            <a:off x="4641428" y="1937660"/>
            <a:ext cx="3980044" cy="1367297"/>
            <a:chOff x="487963" y="3459316"/>
            <a:chExt cx="3980044" cy="1367297"/>
          </a:xfrm>
        </p:grpSpPr>
        <p:sp>
          <p:nvSpPr>
            <p:cNvPr id="49" name="Rectangle 48"/>
            <p:cNvSpPr/>
            <p:nvPr/>
          </p:nvSpPr>
          <p:spPr>
            <a:xfrm>
              <a:off x="490367" y="3459316"/>
              <a:ext cx="3977640" cy="1364291"/>
            </a:xfrm>
            <a:prstGeom prst="rect">
              <a:avLst/>
            </a:prstGeom>
            <a:solidFill>
              <a:srgbClr val="FFFFFF"/>
            </a:solidFill>
            <a:ln>
              <a:solidFill>
                <a:srgbClr val="FFFFFF"/>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Rectangle 49"/>
            <p:cNvSpPr/>
            <p:nvPr/>
          </p:nvSpPr>
          <p:spPr>
            <a:xfrm>
              <a:off x="487963" y="4423706"/>
              <a:ext cx="3980043" cy="402907"/>
            </a:xfrm>
            <a:prstGeom prst="rect">
              <a:avLst/>
            </a:prstGeom>
            <a:solidFill>
              <a:srgbClr val="67B312"/>
            </a:solidFill>
            <a:ln>
              <a:solidFill>
                <a:srgbClr val="67B31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smtClean="0">
                  <a:latin typeface="Roboto Condensed Regular"/>
                  <a:cs typeface="Roboto Condensed Regular"/>
                </a:rPr>
                <a:t>TURMO &amp; RODRIGUEZ (2000)</a:t>
              </a:r>
              <a:endParaRPr lang="en-US" sz="1400" b="1" dirty="0">
                <a:latin typeface="Roboto Condensed Regular"/>
                <a:cs typeface="Roboto Condensed Regular"/>
              </a:endParaRPr>
            </a:p>
          </p:txBody>
        </p:sp>
        <p:sp>
          <p:nvSpPr>
            <p:cNvPr id="51" name="Rectangle 50"/>
            <p:cNvSpPr/>
            <p:nvPr/>
          </p:nvSpPr>
          <p:spPr>
            <a:xfrm>
              <a:off x="576363" y="3551900"/>
              <a:ext cx="3802572" cy="732587"/>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chemeClr val="tx1"/>
                  </a:solidFill>
                  <a:latin typeface="Roboto Condensed Regular"/>
                  <a:cs typeface="Roboto Condensed Regular"/>
                </a:rPr>
                <a:t>EVIUS Information Extraction System</a:t>
              </a:r>
            </a:p>
            <a:p>
              <a:pPr algn="ctr"/>
              <a:r>
                <a:rPr lang="en-US" sz="1600" dirty="0" smtClean="0">
                  <a:solidFill>
                    <a:schemeClr val="tx1"/>
                  </a:solidFill>
                  <a:latin typeface="Roboto Condensed Regular"/>
                  <a:cs typeface="Roboto Condensed Regular"/>
                </a:rPr>
                <a:t>(Adaptive-Based Architecture)</a:t>
              </a:r>
              <a:endParaRPr lang="en-US" sz="1600" dirty="0">
                <a:solidFill>
                  <a:schemeClr val="tx1"/>
                </a:solidFill>
                <a:latin typeface="Roboto Condensed Regular"/>
                <a:cs typeface="Roboto Condensed Regular"/>
              </a:endParaRPr>
            </a:p>
          </p:txBody>
        </p:sp>
      </p:grpSp>
      <p:grpSp>
        <p:nvGrpSpPr>
          <p:cNvPr id="52" name="Group 51"/>
          <p:cNvGrpSpPr/>
          <p:nvPr/>
        </p:nvGrpSpPr>
        <p:grpSpPr>
          <a:xfrm>
            <a:off x="4643832" y="3456310"/>
            <a:ext cx="3980044" cy="1367297"/>
            <a:chOff x="487963" y="3459316"/>
            <a:chExt cx="3980044" cy="1367297"/>
          </a:xfrm>
        </p:grpSpPr>
        <p:sp>
          <p:nvSpPr>
            <p:cNvPr id="53" name="Rectangle 52"/>
            <p:cNvSpPr/>
            <p:nvPr/>
          </p:nvSpPr>
          <p:spPr>
            <a:xfrm>
              <a:off x="490367" y="3459316"/>
              <a:ext cx="3977640" cy="1364291"/>
            </a:xfrm>
            <a:prstGeom prst="rect">
              <a:avLst/>
            </a:prstGeom>
            <a:solidFill>
              <a:srgbClr val="FFFFFF"/>
            </a:solidFill>
            <a:ln>
              <a:solidFill>
                <a:srgbClr val="FFFFFF"/>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Rectangle 53"/>
            <p:cNvSpPr/>
            <p:nvPr/>
          </p:nvSpPr>
          <p:spPr>
            <a:xfrm>
              <a:off x="487963" y="4423706"/>
              <a:ext cx="3980043" cy="402907"/>
            </a:xfrm>
            <a:prstGeom prst="rect">
              <a:avLst/>
            </a:prstGeom>
            <a:solidFill>
              <a:srgbClr val="D32B44"/>
            </a:solidFill>
            <a:ln>
              <a:solidFill>
                <a:srgbClr val="D32B4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smtClean="0">
                  <a:latin typeface="Roboto Condensed Regular"/>
                  <a:cs typeface="Roboto Condensed Regular"/>
                </a:rPr>
                <a:t>CHUA ET AL. (2013)</a:t>
              </a:r>
              <a:endParaRPr lang="en-US" sz="1400" b="1" dirty="0">
                <a:latin typeface="Roboto Condensed Regular"/>
                <a:cs typeface="Roboto Condensed Regular"/>
              </a:endParaRPr>
            </a:p>
          </p:txBody>
        </p:sp>
        <p:sp>
          <p:nvSpPr>
            <p:cNvPr id="55" name="Rectangle 54"/>
            <p:cNvSpPr/>
            <p:nvPr/>
          </p:nvSpPr>
          <p:spPr>
            <a:xfrm>
              <a:off x="576363" y="3551900"/>
              <a:ext cx="3802572" cy="732587"/>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chemeClr val="tx1"/>
                  </a:solidFill>
                  <a:latin typeface="Roboto Condensed Regular"/>
                  <a:cs typeface="Roboto Condensed Regular"/>
                </a:rPr>
                <a:t>SOMIDIA Information Extraction System</a:t>
              </a:r>
            </a:p>
            <a:p>
              <a:pPr algn="ctr"/>
              <a:r>
                <a:rPr lang="en-US" sz="1600" dirty="0" smtClean="0">
                  <a:solidFill>
                    <a:schemeClr val="tx1"/>
                  </a:solidFill>
                  <a:latin typeface="Roboto Condensed Regular"/>
                  <a:cs typeface="Roboto Condensed Regular"/>
                </a:rPr>
                <a:t>(Adaptive-Based Architecture)</a:t>
              </a:r>
              <a:endParaRPr lang="en-US" sz="1600" dirty="0">
                <a:solidFill>
                  <a:schemeClr val="tx1"/>
                </a:solidFill>
                <a:latin typeface="Roboto Condensed Regular"/>
                <a:cs typeface="Roboto Condensed Regular"/>
              </a:endParaRPr>
            </a:p>
          </p:txBody>
        </p:sp>
      </p:grpSp>
      <p:grpSp>
        <p:nvGrpSpPr>
          <p:cNvPr id="34" name="Group 33"/>
          <p:cNvGrpSpPr/>
          <p:nvPr/>
        </p:nvGrpSpPr>
        <p:grpSpPr>
          <a:xfrm>
            <a:off x="487192" y="1242335"/>
            <a:ext cx="8131876" cy="548640"/>
            <a:chOff x="296816" y="3546379"/>
            <a:chExt cx="4165068" cy="550114"/>
          </a:xfrm>
          <a:solidFill>
            <a:srgbClr val="002060"/>
          </a:solidFill>
        </p:grpSpPr>
        <p:sp>
          <p:nvSpPr>
            <p:cNvPr id="35" name="Rectangle 34"/>
            <p:cNvSpPr/>
            <p:nvPr/>
          </p:nvSpPr>
          <p:spPr>
            <a:xfrm>
              <a:off x="296816" y="3546379"/>
              <a:ext cx="4165068" cy="550114"/>
            </a:xfrm>
            <a:prstGeom prst="rect">
              <a:avLst/>
            </a:prstGeom>
            <a:grpFill/>
            <a:ln>
              <a:solidFill>
                <a:srgbClr val="002060"/>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TextBox 35"/>
            <p:cNvSpPr txBox="1"/>
            <p:nvPr/>
          </p:nvSpPr>
          <p:spPr>
            <a:xfrm>
              <a:off x="359512" y="3564642"/>
              <a:ext cx="4049248" cy="510488"/>
            </a:xfrm>
            <a:prstGeom prst="rect">
              <a:avLst/>
            </a:prstGeom>
            <a:grpFill/>
            <a:ln>
              <a:solidFill>
                <a:srgbClr val="002060"/>
              </a:solidFill>
            </a:ln>
          </p:spPr>
          <p:txBody>
            <a:bodyPr wrap="square" rtlCol="0" anchor="ctr" anchorCtr="0">
              <a:normAutofit lnSpcReduction="10000"/>
            </a:bodyPr>
            <a:lstStyle/>
            <a:p>
              <a:pPr algn="ctr"/>
              <a:r>
                <a:rPr lang="en-US" sz="2800" dirty="0" smtClean="0">
                  <a:solidFill>
                    <a:schemeClr val="bg1"/>
                  </a:solidFill>
                  <a:latin typeface="Roboto Condensed Bold" pitchFamily="2" charset="0"/>
                  <a:ea typeface="Roboto Condensed Bold" pitchFamily="2" charset="0"/>
                </a:rPr>
                <a:t>INFORMATION EXTRACTION SYSTEMS</a:t>
              </a:r>
              <a:endParaRPr lang="en-US" sz="2800" dirty="0">
                <a:solidFill>
                  <a:schemeClr val="bg1"/>
                </a:solidFill>
                <a:latin typeface="Roboto Condensed Bold" pitchFamily="2" charset="0"/>
                <a:ea typeface="Roboto Condensed Bold" pitchFamily="2" charset="0"/>
              </a:endParaRPr>
            </a:p>
          </p:txBody>
        </p:sp>
      </p:grpSp>
      <p:grpSp>
        <p:nvGrpSpPr>
          <p:cNvPr id="29" name="Group 28"/>
          <p:cNvGrpSpPr/>
          <p:nvPr/>
        </p:nvGrpSpPr>
        <p:grpSpPr>
          <a:xfrm>
            <a:off x="-76200" y="-894555"/>
            <a:ext cx="9296400" cy="1600200"/>
            <a:chOff x="-76200" y="4239420"/>
            <a:chExt cx="9296400" cy="1600200"/>
          </a:xfrm>
          <a:solidFill>
            <a:srgbClr val="7030A0"/>
          </a:solidFill>
        </p:grpSpPr>
        <p:sp>
          <p:nvSpPr>
            <p:cNvPr id="4" name="Rectangle 3"/>
            <p:cNvSpPr/>
            <p:nvPr/>
          </p:nvSpPr>
          <p:spPr>
            <a:xfrm>
              <a:off x="-76200" y="4239420"/>
              <a:ext cx="9296400" cy="1600200"/>
            </a:xfrm>
            <a:prstGeom prst="rect">
              <a:avLst/>
            </a:prstGeom>
            <a:grpFill/>
            <a:ln>
              <a:noFill/>
            </a:ln>
            <a:effectLst>
              <a:outerShdw blurRad="177800" dist="88900" dir="5400000" algn="t"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 name="TextBox 6"/>
            <p:cNvSpPr txBox="1"/>
            <p:nvPr/>
          </p:nvSpPr>
          <p:spPr>
            <a:xfrm>
              <a:off x="225137" y="5266853"/>
              <a:ext cx="7329738" cy="430887"/>
            </a:xfrm>
            <a:prstGeom prst="rect">
              <a:avLst/>
            </a:prstGeom>
            <a:grpFill/>
          </p:spPr>
          <p:txBody>
            <a:bodyPr wrap="square" rtlCol="0">
              <a:spAutoFit/>
            </a:bodyPr>
            <a:lstStyle/>
            <a:p>
              <a:r>
                <a:rPr lang="en-US" sz="2200" dirty="0" smtClean="0">
                  <a:solidFill>
                    <a:schemeClr val="bg1"/>
                  </a:solidFill>
                  <a:latin typeface="Roboto Condensed Bold" pitchFamily="2" charset="0"/>
                  <a:ea typeface="Roboto Condensed Bold" pitchFamily="2" charset="0"/>
                </a:rPr>
                <a:t>THE THEORETICAL FRAMEWORK</a:t>
              </a:r>
              <a:endParaRPr lang="en-US" sz="2200" dirty="0">
                <a:solidFill>
                  <a:schemeClr val="bg1"/>
                </a:solidFill>
                <a:latin typeface="Roboto Condensed Bold" pitchFamily="2" charset="0"/>
                <a:ea typeface="Roboto Condensed Bold" pitchFamily="2" charset="0"/>
              </a:endParaRPr>
            </a:p>
          </p:txBody>
        </p:sp>
      </p:grpSp>
      <p:sp>
        <p:nvSpPr>
          <p:cNvPr id="5" name="Oval 4"/>
          <p:cNvSpPr/>
          <p:nvPr/>
        </p:nvSpPr>
        <p:spPr>
          <a:xfrm>
            <a:off x="7991474" y="288933"/>
            <a:ext cx="792127" cy="792127"/>
          </a:xfrm>
          <a:prstGeom prst="ellipse">
            <a:avLst/>
          </a:prstGeom>
          <a:solidFill>
            <a:srgbClr val="FC0486"/>
          </a:solidFill>
          <a:ln>
            <a:noFill/>
          </a:ln>
          <a:effectLst>
            <a:outerShdw blurRad="177800" dist="88900" dir="5400000" algn="t"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2800" dirty="0" smtClean="0">
                <a:latin typeface="Roboto Condensed Bold" pitchFamily="2" charset="0"/>
                <a:ea typeface="Roboto Condensed Bold" pitchFamily="2" charset="0"/>
              </a:rPr>
              <a:t>3</a:t>
            </a:r>
            <a:endParaRPr lang="en-PH" sz="2800" dirty="0">
              <a:latin typeface="Roboto Condensed Bold" pitchFamily="2" charset="0"/>
              <a:ea typeface="Roboto Condensed Bold" pitchFamily="2" charset="0"/>
            </a:endParaRPr>
          </a:p>
        </p:txBody>
      </p:sp>
    </p:spTree>
    <p:extLst>
      <p:ext uri="{BB962C8B-B14F-4D97-AF65-F5344CB8AC3E}">
        <p14:creationId xmlns:p14="http://schemas.microsoft.com/office/powerpoint/2010/main" val="1382325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decel="4000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additive="base">
                                        <p:cTn id="7" dur="600" fill="hold"/>
                                        <p:tgtEl>
                                          <p:spTgt spid="34"/>
                                        </p:tgtEl>
                                        <p:attrNameLst>
                                          <p:attrName>ppt_x</p:attrName>
                                        </p:attrNameLst>
                                      </p:cBhvr>
                                      <p:tavLst>
                                        <p:tav tm="0">
                                          <p:val>
                                            <p:strVal val="#ppt_x"/>
                                          </p:val>
                                        </p:tav>
                                        <p:tav tm="100000">
                                          <p:val>
                                            <p:strVal val="#ppt_x"/>
                                          </p:val>
                                        </p:tav>
                                      </p:tavLst>
                                    </p:anim>
                                    <p:anim calcmode="lin" valueType="num">
                                      <p:cBhvr additive="base">
                                        <p:cTn id="8" dur="600" fill="hold"/>
                                        <p:tgtEl>
                                          <p:spTgt spid="34"/>
                                        </p:tgtEl>
                                        <p:attrNameLst>
                                          <p:attrName>ppt_y</p:attrName>
                                        </p:attrNameLst>
                                      </p:cBhvr>
                                      <p:tavLst>
                                        <p:tav tm="0">
                                          <p:val>
                                            <p:strVal val="0-#ppt_h/2"/>
                                          </p:val>
                                        </p:tav>
                                        <p:tav tm="100000">
                                          <p:val>
                                            <p:strVal val="#ppt_y"/>
                                          </p:val>
                                        </p:tav>
                                      </p:tavLst>
                                    </p:anim>
                                  </p:childTnLst>
                                </p:cTn>
                              </p:par>
                              <p:par>
                                <p:cTn id="9" presetID="2" presetClass="entr" presetSubtype="1" decel="50000" fill="hold" nodeType="withEffect">
                                  <p:stCondLst>
                                    <p:cond delay="0"/>
                                  </p:stCondLst>
                                  <p:childTnLst>
                                    <p:set>
                                      <p:cBhvr>
                                        <p:cTn id="10" dur="1" fill="hold">
                                          <p:stCondLst>
                                            <p:cond delay="0"/>
                                          </p:stCondLst>
                                        </p:cTn>
                                        <p:tgtEl>
                                          <p:spTgt spid="44"/>
                                        </p:tgtEl>
                                        <p:attrNameLst>
                                          <p:attrName>style.visibility</p:attrName>
                                        </p:attrNameLst>
                                      </p:cBhvr>
                                      <p:to>
                                        <p:strVal val="visible"/>
                                      </p:to>
                                    </p:set>
                                    <p:anim calcmode="lin" valueType="num">
                                      <p:cBhvr additive="base">
                                        <p:cTn id="11" dur="600" fill="hold"/>
                                        <p:tgtEl>
                                          <p:spTgt spid="44"/>
                                        </p:tgtEl>
                                        <p:attrNameLst>
                                          <p:attrName>ppt_x</p:attrName>
                                        </p:attrNameLst>
                                      </p:cBhvr>
                                      <p:tavLst>
                                        <p:tav tm="0">
                                          <p:val>
                                            <p:strVal val="#ppt_x"/>
                                          </p:val>
                                        </p:tav>
                                        <p:tav tm="100000">
                                          <p:val>
                                            <p:strVal val="#ppt_x"/>
                                          </p:val>
                                        </p:tav>
                                      </p:tavLst>
                                    </p:anim>
                                    <p:anim calcmode="lin" valueType="num">
                                      <p:cBhvr additive="base">
                                        <p:cTn id="12" dur="600" fill="hold"/>
                                        <p:tgtEl>
                                          <p:spTgt spid="44"/>
                                        </p:tgtEl>
                                        <p:attrNameLst>
                                          <p:attrName>ppt_y</p:attrName>
                                        </p:attrNameLst>
                                      </p:cBhvr>
                                      <p:tavLst>
                                        <p:tav tm="0">
                                          <p:val>
                                            <p:strVal val="0-#ppt_h/2"/>
                                          </p:val>
                                        </p:tav>
                                        <p:tav tm="100000">
                                          <p:val>
                                            <p:strVal val="#ppt_y"/>
                                          </p:val>
                                        </p:tav>
                                      </p:tavLst>
                                    </p:anim>
                                  </p:childTnLst>
                                </p:cTn>
                              </p:par>
                              <p:par>
                                <p:cTn id="13" presetID="2" presetClass="entr" presetSubtype="1" decel="50000" fill="hold" nodeType="withEffect">
                                  <p:stCondLst>
                                    <p:cond delay="0"/>
                                  </p:stCondLst>
                                  <p:childTnLst>
                                    <p:set>
                                      <p:cBhvr>
                                        <p:cTn id="14" dur="1" fill="hold">
                                          <p:stCondLst>
                                            <p:cond delay="0"/>
                                          </p:stCondLst>
                                        </p:cTn>
                                        <p:tgtEl>
                                          <p:spTgt spid="48"/>
                                        </p:tgtEl>
                                        <p:attrNameLst>
                                          <p:attrName>style.visibility</p:attrName>
                                        </p:attrNameLst>
                                      </p:cBhvr>
                                      <p:to>
                                        <p:strVal val="visible"/>
                                      </p:to>
                                    </p:set>
                                    <p:anim calcmode="lin" valueType="num">
                                      <p:cBhvr additive="base">
                                        <p:cTn id="15" dur="600" fill="hold"/>
                                        <p:tgtEl>
                                          <p:spTgt spid="48"/>
                                        </p:tgtEl>
                                        <p:attrNameLst>
                                          <p:attrName>ppt_x</p:attrName>
                                        </p:attrNameLst>
                                      </p:cBhvr>
                                      <p:tavLst>
                                        <p:tav tm="0">
                                          <p:val>
                                            <p:strVal val="#ppt_x"/>
                                          </p:val>
                                        </p:tav>
                                        <p:tav tm="100000">
                                          <p:val>
                                            <p:strVal val="#ppt_x"/>
                                          </p:val>
                                        </p:tav>
                                      </p:tavLst>
                                    </p:anim>
                                    <p:anim calcmode="lin" valueType="num">
                                      <p:cBhvr additive="base">
                                        <p:cTn id="16" dur="600" fill="hold"/>
                                        <p:tgtEl>
                                          <p:spTgt spid="48"/>
                                        </p:tgtEl>
                                        <p:attrNameLst>
                                          <p:attrName>ppt_y</p:attrName>
                                        </p:attrNameLst>
                                      </p:cBhvr>
                                      <p:tavLst>
                                        <p:tav tm="0">
                                          <p:val>
                                            <p:strVal val="0-#ppt_h/2"/>
                                          </p:val>
                                        </p:tav>
                                        <p:tav tm="100000">
                                          <p:val>
                                            <p:strVal val="#ppt_y"/>
                                          </p:val>
                                        </p:tav>
                                      </p:tavLst>
                                    </p:anim>
                                  </p:childTnLst>
                                </p:cTn>
                              </p:par>
                              <p:par>
                                <p:cTn id="17" presetID="2" presetClass="entr" presetSubtype="1" decel="50000" fill="hold" nodeType="withEffect">
                                  <p:stCondLst>
                                    <p:cond delay="0"/>
                                  </p:stCondLst>
                                  <p:childTnLst>
                                    <p:set>
                                      <p:cBhvr>
                                        <p:cTn id="18" dur="1" fill="hold">
                                          <p:stCondLst>
                                            <p:cond delay="0"/>
                                          </p:stCondLst>
                                        </p:cTn>
                                        <p:tgtEl>
                                          <p:spTgt spid="40"/>
                                        </p:tgtEl>
                                        <p:attrNameLst>
                                          <p:attrName>style.visibility</p:attrName>
                                        </p:attrNameLst>
                                      </p:cBhvr>
                                      <p:to>
                                        <p:strVal val="visible"/>
                                      </p:to>
                                    </p:set>
                                    <p:anim calcmode="lin" valueType="num">
                                      <p:cBhvr additive="base">
                                        <p:cTn id="19" dur="600" fill="hold"/>
                                        <p:tgtEl>
                                          <p:spTgt spid="40"/>
                                        </p:tgtEl>
                                        <p:attrNameLst>
                                          <p:attrName>ppt_x</p:attrName>
                                        </p:attrNameLst>
                                      </p:cBhvr>
                                      <p:tavLst>
                                        <p:tav tm="0">
                                          <p:val>
                                            <p:strVal val="#ppt_x"/>
                                          </p:val>
                                        </p:tav>
                                        <p:tav tm="100000">
                                          <p:val>
                                            <p:strVal val="#ppt_x"/>
                                          </p:val>
                                        </p:tav>
                                      </p:tavLst>
                                    </p:anim>
                                    <p:anim calcmode="lin" valueType="num">
                                      <p:cBhvr additive="base">
                                        <p:cTn id="20" dur="600" fill="hold"/>
                                        <p:tgtEl>
                                          <p:spTgt spid="40"/>
                                        </p:tgtEl>
                                        <p:attrNameLst>
                                          <p:attrName>ppt_y</p:attrName>
                                        </p:attrNameLst>
                                      </p:cBhvr>
                                      <p:tavLst>
                                        <p:tav tm="0">
                                          <p:val>
                                            <p:strVal val="0-#ppt_h/2"/>
                                          </p:val>
                                        </p:tav>
                                        <p:tav tm="100000">
                                          <p:val>
                                            <p:strVal val="#ppt_y"/>
                                          </p:val>
                                        </p:tav>
                                      </p:tavLst>
                                    </p:anim>
                                  </p:childTnLst>
                                </p:cTn>
                              </p:par>
                              <p:par>
                                <p:cTn id="21" presetID="2" presetClass="entr" presetSubtype="1" decel="50000" fill="hold" nodeType="withEffect">
                                  <p:stCondLst>
                                    <p:cond delay="0"/>
                                  </p:stCondLst>
                                  <p:childTnLst>
                                    <p:set>
                                      <p:cBhvr>
                                        <p:cTn id="22" dur="1" fill="hold">
                                          <p:stCondLst>
                                            <p:cond delay="0"/>
                                          </p:stCondLst>
                                        </p:cTn>
                                        <p:tgtEl>
                                          <p:spTgt spid="52"/>
                                        </p:tgtEl>
                                        <p:attrNameLst>
                                          <p:attrName>style.visibility</p:attrName>
                                        </p:attrNameLst>
                                      </p:cBhvr>
                                      <p:to>
                                        <p:strVal val="visible"/>
                                      </p:to>
                                    </p:set>
                                    <p:anim calcmode="lin" valueType="num">
                                      <p:cBhvr additive="base">
                                        <p:cTn id="23" dur="600" fill="hold"/>
                                        <p:tgtEl>
                                          <p:spTgt spid="52"/>
                                        </p:tgtEl>
                                        <p:attrNameLst>
                                          <p:attrName>ppt_x</p:attrName>
                                        </p:attrNameLst>
                                      </p:cBhvr>
                                      <p:tavLst>
                                        <p:tav tm="0">
                                          <p:val>
                                            <p:strVal val="#ppt_x"/>
                                          </p:val>
                                        </p:tav>
                                        <p:tav tm="100000">
                                          <p:val>
                                            <p:strVal val="#ppt_x"/>
                                          </p:val>
                                        </p:tav>
                                      </p:tavLst>
                                    </p:anim>
                                    <p:anim calcmode="lin" valueType="num">
                                      <p:cBhvr additive="base">
                                        <p:cTn id="24" dur="600" fill="hold"/>
                                        <p:tgtEl>
                                          <p:spTgt spid="5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Group 43"/>
          <p:cNvGrpSpPr/>
          <p:nvPr/>
        </p:nvGrpSpPr>
        <p:grpSpPr>
          <a:xfrm>
            <a:off x="2432920" y="2518547"/>
            <a:ext cx="3980044" cy="1367297"/>
            <a:chOff x="487963" y="3459316"/>
            <a:chExt cx="3980044" cy="1367297"/>
          </a:xfrm>
        </p:grpSpPr>
        <p:sp>
          <p:nvSpPr>
            <p:cNvPr id="45" name="Rectangle 44"/>
            <p:cNvSpPr/>
            <p:nvPr/>
          </p:nvSpPr>
          <p:spPr>
            <a:xfrm>
              <a:off x="490367" y="3459316"/>
              <a:ext cx="3977640" cy="1364291"/>
            </a:xfrm>
            <a:prstGeom prst="rect">
              <a:avLst/>
            </a:prstGeom>
            <a:solidFill>
              <a:schemeClr val="bg1"/>
            </a:solidFill>
            <a:ln>
              <a:solidFill>
                <a:schemeClr val="bg1"/>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Rectangle 45"/>
            <p:cNvSpPr/>
            <p:nvPr/>
          </p:nvSpPr>
          <p:spPr>
            <a:xfrm>
              <a:off x="487963" y="4423706"/>
              <a:ext cx="3980043" cy="402907"/>
            </a:xfrm>
            <a:prstGeom prst="rect">
              <a:avLst/>
            </a:prstGeom>
            <a:solidFill>
              <a:srgbClr val="FF6600"/>
            </a:solidFill>
            <a:ln>
              <a:solidFill>
                <a:srgbClr val="FF66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smtClean="0">
                  <a:latin typeface="Roboto Condensed Regular"/>
                  <a:cs typeface="Roboto Condensed Regular"/>
                </a:rPr>
                <a:t>POIBEAU (2001)</a:t>
              </a:r>
              <a:endParaRPr lang="en-US" sz="1400" b="1" dirty="0">
                <a:latin typeface="Roboto Condensed Regular"/>
                <a:cs typeface="Roboto Condensed Regular"/>
              </a:endParaRPr>
            </a:p>
          </p:txBody>
        </p:sp>
        <p:sp>
          <p:nvSpPr>
            <p:cNvPr id="47" name="Rectangle 46"/>
            <p:cNvSpPr/>
            <p:nvPr/>
          </p:nvSpPr>
          <p:spPr>
            <a:xfrm>
              <a:off x="576363" y="3551900"/>
              <a:ext cx="3802572" cy="732587"/>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chemeClr val="tx1"/>
                  </a:solidFill>
                  <a:latin typeface="Roboto Condensed Regular"/>
                  <a:cs typeface="Roboto Condensed Regular"/>
                </a:rPr>
                <a:t>POIBEAU GENERAL ARCHITECTURE</a:t>
              </a:r>
            </a:p>
            <a:p>
              <a:pPr algn="ctr"/>
              <a:r>
                <a:rPr lang="en-US" sz="1600" dirty="0" smtClean="0">
                  <a:solidFill>
                    <a:schemeClr val="tx1"/>
                  </a:solidFill>
                  <a:latin typeface="Roboto Condensed Regular"/>
                  <a:cs typeface="Roboto Condensed Regular"/>
                </a:rPr>
                <a:t>(Template-Based Architecture)</a:t>
              </a:r>
              <a:endParaRPr lang="en-US" sz="1600" dirty="0">
                <a:solidFill>
                  <a:schemeClr val="tx1"/>
                </a:solidFill>
                <a:latin typeface="Roboto Condensed Regular"/>
                <a:cs typeface="Roboto Condensed Regular"/>
              </a:endParaRPr>
            </a:p>
          </p:txBody>
        </p:sp>
      </p:grpSp>
      <p:grpSp>
        <p:nvGrpSpPr>
          <p:cNvPr id="34" name="Group 33"/>
          <p:cNvGrpSpPr/>
          <p:nvPr/>
        </p:nvGrpSpPr>
        <p:grpSpPr>
          <a:xfrm>
            <a:off x="487192" y="1242335"/>
            <a:ext cx="8131876" cy="548640"/>
            <a:chOff x="296816" y="3546379"/>
            <a:chExt cx="4165068" cy="550114"/>
          </a:xfrm>
          <a:solidFill>
            <a:srgbClr val="002060"/>
          </a:solidFill>
        </p:grpSpPr>
        <p:sp>
          <p:nvSpPr>
            <p:cNvPr id="35" name="Rectangle 34"/>
            <p:cNvSpPr/>
            <p:nvPr/>
          </p:nvSpPr>
          <p:spPr>
            <a:xfrm>
              <a:off x="296816" y="3546379"/>
              <a:ext cx="4165068" cy="550114"/>
            </a:xfrm>
            <a:prstGeom prst="rect">
              <a:avLst/>
            </a:prstGeom>
            <a:grpFill/>
            <a:ln>
              <a:solidFill>
                <a:srgbClr val="002060"/>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TextBox 35"/>
            <p:cNvSpPr txBox="1"/>
            <p:nvPr/>
          </p:nvSpPr>
          <p:spPr>
            <a:xfrm>
              <a:off x="359512" y="3564642"/>
              <a:ext cx="4049248" cy="510488"/>
            </a:xfrm>
            <a:prstGeom prst="rect">
              <a:avLst/>
            </a:prstGeom>
            <a:grpFill/>
            <a:ln>
              <a:solidFill>
                <a:srgbClr val="002060"/>
              </a:solidFill>
            </a:ln>
          </p:spPr>
          <p:txBody>
            <a:bodyPr wrap="square" rtlCol="0" anchor="ctr" anchorCtr="0">
              <a:normAutofit lnSpcReduction="10000"/>
            </a:bodyPr>
            <a:lstStyle/>
            <a:p>
              <a:pPr algn="ctr"/>
              <a:r>
                <a:rPr lang="en-US" sz="2800" dirty="0" smtClean="0">
                  <a:solidFill>
                    <a:schemeClr val="bg1"/>
                  </a:solidFill>
                  <a:latin typeface="Roboto Condensed Bold" pitchFamily="2" charset="0"/>
                  <a:ea typeface="Roboto Condensed Bold" pitchFamily="2" charset="0"/>
                </a:rPr>
                <a:t>INFORMATION EXTRACTION SYSTEMS</a:t>
              </a:r>
              <a:endParaRPr lang="en-US" sz="2800" dirty="0">
                <a:solidFill>
                  <a:schemeClr val="bg1"/>
                </a:solidFill>
                <a:latin typeface="Roboto Condensed Bold" pitchFamily="2" charset="0"/>
                <a:ea typeface="Roboto Condensed Bold" pitchFamily="2" charset="0"/>
              </a:endParaRPr>
            </a:p>
          </p:txBody>
        </p:sp>
      </p:grpSp>
      <p:grpSp>
        <p:nvGrpSpPr>
          <p:cNvPr id="29" name="Group 28"/>
          <p:cNvGrpSpPr/>
          <p:nvPr/>
        </p:nvGrpSpPr>
        <p:grpSpPr>
          <a:xfrm>
            <a:off x="-76200" y="-894555"/>
            <a:ext cx="9296400" cy="1600200"/>
            <a:chOff x="-76200" y="4239420"/>
            <a:chExt cx="9296400" cy="1600200"/>
          </a:xfrm>
          <a:solidFill>
            <a:srgbClr val="7030A0"/>
          </a:solidFill>
        </p:grpSpPr>
        <p:sp>
          <p:nvSpPr>
            <p:cNvPr id="4" name="Rectangle 3"/>
            <p:cNvSpPr/>
            <p:nvPr/>
          </p:nvSpPr>
          <p:spPr>
            <a:xfrm>
              <a:off x="-76200" y="4239420"/>
              <a:ext cx="9296400" cy="1600200"/>
            </a:xfrm>
            <a:prstGeom prst="rect">
              <a:avLst/>
            </a:prstGeom>
            <a:grpFill/>
            <a:ln>
              <a:noFill/>
            </a:ln>
            <a:effectLst>
              <a:outerShdw blurRad="177800" dist="88900" dir="5400000" algn="t"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 name="TextBox 6"/>
            <p:cNvSpPr txBox="1"/>
            <p:nvPr/>
          </p:nvSpPr>
          <p:spPr>
            <a:xfrm>
              <a:off x="225137" y="5266853"/>
              <a:ext cx="7329738" cy="430887"/>
            </a:xfrm>
            <a:prstGeom prst="rect">
              <a:avLst/>
            </a:prstGeom>
            <a:grpFill/>
          </p:spPr>
          <p:txBody>
            <a:bodyPr wrap="square" rtlCol="0">
              <a:spAutoFit/>
            </a:bodyPr>
            <a:lstStyle/>
            <a:p>
              <a:r>
                <a:rPr lang="en-US" sz="2200" dirty="0" smtClean="0">
                  <a:solidFill>
                    <a:schemeClr val="bg1"/>
                  </a:solidFill>
                  <a:latin typeface="Roboto Condensed Bold" pitchFamily="2" charset="0"/>
                  <a:ea typeface="Roboto Condensed Bold" pitchFamily="2" charset="0"/>
                </a:rPr>
                <a:t>THE THEORETICAL FRAMEWORK</a:t>
              </a:r>
              <a:endParaRPr lang="en-US" sz="2200" dirty="0">
                <a:solidFill>
                  <a:schemeClr val="bg1"/>
                </a:solidFill>
                <a:latin typeface="Roboto Condensed Bold" pitchFamily="2" charset="0"/>
                <a:ea typeface="Roboto Condensed Bold" pitchFamily="2" charset="0"/>
              </a:endParaRPr>
            </a:p>
          </p:txBody>
        </p:sp>
      </p:grpSp>
      <p:sp>
        <p:nvSpPr>
          <p:cNvPr id="5" name="Oval 4"/>
          <p:cNvSpPr/>
          <p:nvPr/>
        </p:nvSpPr>
        <p:spPr>
          <a:xfrm>
            <a:off x="7991474" y="288933"/>
            <a:ext cx="792127" cy="792127"/>
          </a:xfrm>
          <a:prstGeom prst="ellipse">
            <a:avLst/>
          </a:prstGeom>
          <a:solidFill>
            <a:srgbClr val="FC0486"/>
          </a:solidFill>
          <a:ln>
            <a:noFill/>
          </a:ln>
          <a:effectLst>
            <a:outerShdw blurRad="177800" dist="88900" dir="5400000" algn="t"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2800" dirty="0" smtClean="0">
                <a:latin typeface="Roboto Condensed Bold" pitchFamily="2" charset="0"/>
                <a:ea typeface="Roboto Condensed Bold" pitchFamily="2" charset="0"/>
              </a:rPr>
              <a:t>3</a:t>
            </a:r>
            <a:endParaRPr lang="en-PH" sz="2800" dirty="0">
              <a:latin typeface="Roboto Condensed Bold" pitchFamily="2" charset="0"/>
              <a:ea typeface="Roboto Condensed Bold" pitchFamily="2" charset="0"/>
            </a:endParaRPr>
          </a:p>
        </p:txBody>
      </p:sp>
      <p:sp>
        <p:nvSpPr>
          <p:cNvPr id="25" name="Oval 24"/>
          <p:cNvSpPr>
            <a:spLocks/>
          </p:cNvSpPr>
          <p:nvPr/>
        </p:nvSpPr>
        <p:spPr>
          <a:xfrm>
            <a:off x="7991474" y="285532"/>
            <a:ext cx="795528" cy="795528"/>
          </a:xfrm>
          <a:prstGeom prst="ellipse">
            <a:avLst/>
          </a:prstGeom>
          <a:solidFill>
            <a:srgbClr val="FC0486"/>
          </a:solidFill>
          <a:ln>
            <a:noFill/>
          </a:ln>
          <a:effectLst>
            <a:outerShdw blurRad="177800" dist="88900" dir="5400000" algn="t"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sz="2800" dirty="0">
              <a:latin typeface="Roboto Condensed Bold" pitchFamily="2" charset="0"/>
              <a:ea typeface="Roboto Condensed Bold" pitchFamily="2" charset="0"/>
            </a:endParaRPr>
          </a:p>
        </p:txBody>
      </p:sp>
    </p:spTree>
    <p:extLst>
      <p:ext uri="{BB962C8B-B14F-4D97-AF65-F5344CB8AC3E}">
        <p14:creationId xmlns:p14="http://schemas.microsoft.com/office/powerpoint/2010/main" val="2761325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50000" fill="hold" nodeType="withEffect">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cBhvr additive="base">
                                        <p:cTn id="7" dur="600" fill="hold"/>
                                        <p:tgtEl>
                                          <p:spTgt spid="44"/>
                                        </p:tgtEl>
                                        <p:attrNameLst>
                                          <p:attrName>ppt_x</p:attrName>
                                        </p:attrNameLst>
                                      </p:cBhvr>
                                      <p:tavLst>
                                        <p:tav tm="0">
                                          <p:val>
                                            <p:strVal val="#ppt_x"/>
                                          </p:val>
                                        </p:tav>
                                        <p:tav tm="100000">
                                          <p:val>
                                            <p:strVal val="#ppt_x"/>
                                          </p:val>
                                        </p:tav>
                                      </p:tavLst>
                                    </p:anim>
                                    <p:anim calcmode="lin" valueType="num">
                                      <p:cBhvr additive="base">
                                        <p:cTn id="8" dur="600" fill="hold"/>
                                        <p:tgtEl>
                                          <p:spTgt spid="44"/>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6" presetClass="emph" presetSubtype="0" fill="hold" grpId="0" nodeType="withEffect">
                                  <p:stCondLst>
                                    <p:cond delay="0"/>
                                  </p:stCondLst>
                                  <p:childTnLst>
                                    <p:animScale>
                                      <p:cBhvr>
                                        <p:cTn id="14" dur="800" fill="hold"/>
                                        <p:tgtEl>
                                          <p:spTgt spid="25"/>
                                        </p:tgtEl>
                                      </p:cBhvr>
                                      <p:by x="8000000" y="80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5" grpId="1" animBg="1"/>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C0486"/>
        </a:solidFill>
        <a:effectLst/>
      </p:bgPr>
    </p:bg>
    <p:spTree>
      <p:nvGrpSpPr>
        <p:cNvPr id="1" name=""/>
        <p:cNvGrpSpPr/>
        <p:nvPr/>
      </p:nvGrpSpPr>
      <p:grpSpPr>
        <a:xfrm>
          <a:off x="0" y="0"/>
          <a:ext cx="0" cy="0"/>
          <a:chOff x="0" y="0"/>
          <a:chExt cx="0" cy="0"/>
        </a:xfrm>
      </p:grpSpPr>
      <p:sp>
        <p:nvSpPr>
          <p:cNvPr id="2" name="TextBox 1"/>
          <p:cNvSpPr txBox="1"/>
          <p:nvPr/>
        </p:nvSpPr>
        <p:spPr>
          <a:xfrm>
            <a:off x="750442" y="1831906"/>
            <a:ext cx="7572721" cy="1659942"/>
          </a:xfrm>
          <a:prstGeom prst="rect">
            <a:avLst/>
          </a:prstGeom>
          <a:noFill/>
        </p:spPr>
        <p:txBody>
          <a:bodyPr wrap="square" rtlCol="0">
            <a:spAutoFit/>
          </a:bodyPr>
          <a:lstStyle/>
          <a:p>
            <a:pPr algn="ctr">
              <a:lnSpc>
                <a:spcPct val="80000"/>
              </a:lnSpc>
            </a:pPr>
            <a:r>
              <a:rPr lang="en-US" sz="4400" dirty="0" smtClean="0">
                <a:solidFill>
                  <a:schemeClr val="bg1"/>
                </a:solidFill>
                <a:effectLst>
                  <a:outerShdw blurRad="50800" dist="38100" dir="5400000" algn="t" rotWithShape="0">
                    <a:prstClr val="black">
                      <a:alpha val="40000"/>
                    </a:prstClr>
                  </a:outerShdw>
                </a:effectLst>
                <a:latin typeface="Roboto Condensed Light"/>
                <a:cs typeface="Roboto Condensed Light"/>
              </a:rPr>
              <a:t>A DISCUSSION OF THE</a:t>
            </a:r>
          </a:p>
          <a:p>
            <a:pPr algn="ctr">
              <a:lnSpc>
                <a:spcPct val="80000"/>
              </a:lnSpc>
            </a:pPr>
            <a:r>
              <a:rPr lang="en-US" sz="8000" spc="2260" dirty="0" smtClean="0">
                <a:solidFill>
                  <a:schemeClr val="bg1"/>
                </a:solidFill>
                <a:effectLst>
                  <a:outerShdw blurRad="50800" dist="38100" dir="5400000" algn="t" rotWithShape="0">
                    <a:prstClr val="black">
                      <a:alpha val="40000"/>
                    </a:prstClr>
                  </a:outerShdw>
                </a:effectLst>
                <a:latin typeface="Roboto Condensed Light"/>
                <a:cs typeface="Roboto Condensed Light"/>
              </a:rPr>
              <a:t> </a:t>
            </a:r>
            <a:endParaRPr lang="en-US" sz="8000" spc="2260" dirty="0">
              <a:solidFill>
                <a:schemeClr val="bg1"/>
              </a:solidFill>
              <a:latin typeface="Roboto Condensed Light"/>
              <a:ea typeface="Roboto Condensed Bold" pitchFamily="2" charset="0"/>
              <a:cs typeface="Roboto Condensed Light"/>
            </a:endParaRPr>
          </a:p>
        </p:txBody>
      </p:sp>
      <p:sp>
        <p:nvSpPr>
          <p:cNvPr id="3" name="TextBox 2"/>
          <p:cNvSpPr txBox="1"/>
          <p:nvPr/>
        </p:nvSpPr>
        <p:spPr>
          <a:xfrm>
            <a:off x="902842" y="2324340"/>
            <a:ext cx="7572721" cy="1118255"/>
          </a:xfrm>
          <a:prstGeom prst="rect">
            <a:avLst/>
          </a:prstGeom>
          <a:noFill/>
        </p:spPr>
        <p:txBody>
          <a:bodyPr wrap="square" rtlCol="0">
            <a:spAutoFit/>
          </a:bodyPr>
          <a:lstStyle/>
          <a:p>
            <a:pPr algn="ctr">
              <a:lnSpc>
                <a:spcPct val="80000"/>
              </a:lnSpc>
            </a:pPr>
            <a:r>
              <a:rPr lang="en-US" sz="8000" spc="2550" dirty="0" smtClean="0">
                <a:solidFill>
                  <a:schemeClr val="bg1"/>
                </a:solidFill>
                <a:effectLst>
                  <a:outerShdw blurRad="50800" dist="38100" dir="5400000" algn="t" rotWithShape="0">
                    <a:prstClr val="black">
                      <a:alpha val="40000"/>
                    </a:prstClr>
                  </a:outerShdw>
                </a:effectLst>
                <a:latin typeface="Roboto Condensed Light"/>
                <a:cs typeface="Roboto Condensed Light"/>
              </a:rPr>
              <a:t>SYSTEM</a:t>
            </a:r>
            <a:endParaRPr lang="en-US" sz="8000" spc="2550" dirty="0">
              <a:solidFill>
                <a:schemeClr val="bg1"/>
              </a:solidFill>
              <a:latin typeface="Roboto Condensed Light"/>
              <a:ea typeface="Roboto Condensed Bold" pitchFamily="2" charset="0"/>
              <a:cs typeface="Roboto Condensed Light"/>
            </a:endParaRPr>
          </a:p>
        </p:txBody>
      </p:sp>
    </p:spTree>
    <p:extLst>
      <p:ext uri="{BB962C8B-B14F-4D97-AF65-F5344CB8AC3E}">
        <p14:creationId xmlns:p14="http://schemas.microsoft.com/office/powerpoint/2010/main" val="1277397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487192" y="1937660"/>
            <a:ext cx="8131876" cy="2880361"/>
            <a:chOff x="296816" y="3546379"/>
            <a:chExt cx="4165068" cy="558987"/>
          </a:xfrm>
        </p:grpSpPr>
        <p:sp>
          <p:nvSpPr>
            <p:cNvPr id="9" name="Rectangle 8"/>
            <p:cNvSpPr/>
            <p:nvPr/>
          </p:nvSpPr>
          <p:spPr>
            <a:xfrm>
              <a:off x="296816" y="3546379"/>
              <a:ext cx="4165068" cy="558987"/>
            </a:xfrm>
            <a:prstGeom prst="rect">
              <a:avLst/>
            </a:prstGeom>
            <a:solidFill>
              <a:schemeClr val="bg1"/>
            </a:solidFill>
            <a:ln>
              <a:solidFill>
                <a:schemeClr val="bg1"/>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p:cNvSpPr txBox="1"/>
            <p:nvPr/>
          </p:nvSpPr>
          <p:spPr>
            <a:xfrm>
              <a:off x="359512" y="3564642"/>
              <a:ext cx="4049248" cy="510488"/>
            </a:xfrm>
            <a:prstGeom prst="rect">
              <a:avLst/>
            </a:prstGeom>
            <a:noFill/>
          </p:spPr>
          <p:txBody>
            <a:bodyPr wrap="square" rtlCol="0" anchor="ctr" anchorCtr="0">
              <a:normAutofit/>
            </a:bodyPr>
            <a:lstStyle/>
            <a:p>
              <a:pPr algn="ctr"/>
              <a:r>
                <a:rPr lang="en-US" sz="2800" b="1" dirty="0">
                  <a:latin typeface="Roboto Condensed" panose="02000000000000000000" pitchFamily="2" charset="0"/>
                  <a:ea typeface="Roboto Condensed" panose="02000000000000000000" pitchFamily="2" charset="0"/>
                </a:rPr>
                <a:t>Filipino Information Extraction for Twitter</a:t>
              </a:r>
              <a:r>
                <a:rPr lang="en-US" sz="2800" dirty="0">
                  <a:latin typeface="Roboto Condensed" panose="02000000000000000000" pitchFamily="2" charset="0"/>
                  <a:ea typeface="Roboto Condensed" panose="02000000000000000000" pitchFamily="2" charset="0"/>
                </a:rPr>
                <a:t> (</a:t>
              </a:r>
              <a:r>
                <a:rPr lang="en-US" sz="2800" b="1" dirty="0">
                  <a:latin typeface="Roboto Condensed" panose="02000000000000000000" pitchFamily="2" charset="0"/>
                  <a:ea typeface="Roboto Condensed" panose="02000000000000000000" pitchFamily="2" charset="0"/>
                </a:rPr>
                <a:t>FILIET</a:t>
              </a:r>
              <a:r>
                <a:rPr lang="en-US" sz="2800" dirty="0">
                  <a:latin typeface="Roboto Condensed" panose="02000000000000000000" pitchFamily="2" charset="0"/>
                  <a:ea typeface="Roboto Condensed" panose="02000000000000000000" pitchFamily="2" charset="0"/>
                </a:rPr>
                <a:t>) is a hybrid information extraction system that incorporates the architectures of an </a:t>
              </a:r>
              <a:r>
                <a:rPr lang="en-US" sz="2800" strike="sngStrike" dirty="0">
                  <a:latin typeface="Roboto Condensed" panose="02000000000000000000" pitchFamily="2" charset="0"/>
                  <a:ea typeface="Roboto Condensed" panose="02000000000000000000" pitchFamily="2" charset="0"/>
                </a:rPr>
                <a:t>adaptive IE system and a rule-based IE system </a:t>
              </a:r>
              <a:r>
                <a:rPr lang="en-US" sz="2800" dirty="0">
                  <a:latin typeface="Roboto Condensed" panose="02000000000000000000" pitchFamily="2" charset="0"/>
                  <a:ea typeface="Roboto Condensed" panose="02000000000000000000" pitchFamily="2" charset="0"/>
                </a:rPr>
                <a:t>for Filipino disaster related reports. </a:t>
              </a:r>
            </a:p>
          </p:txBody>
        </p:sp>
      </p:grpSp>
      <p:grpSp>
        <p:nvGrpSpPr>
          <p:cNvPr id="18" name="Group 17"/>
          <p:cNvGrpSpPr/>
          <p:nvPr/>
        </p:nvGrpSpPr>
        <p:grpSpPr>
          <a:xfrm>
            <a:off x="487192" y="1242335"/>
            <a:ext cx="8131876" cy="548640"/>
            <a:chOff x="296816" y="3546379"/>
            <a:chExt cx="4165068" cy="550114"/>
          </a:xfrm>
          <a:solidFill>
            <a:srgbClr val="002060"/>
          </a:solidFill>
        </p:grpSpPr>
        <p:sp>
          <p:nvSpPr>
            <p:cNvPr id="19" name="Rectangle 18"/>
            <p:cNvSpPr/>
            <p:nvPr/>
          </p:nvSpPr>
          <p:spPr>
            <a:xfrm>
              <a:off x="296816" y="3546379"/>
              <a:ext cx="4165068" cy="550114"/>
            </a:xfrm>
            <a:prstGeom prst="rect">
              <a:avLst/>
            </a:prstGeom>
            <a:grpFill/>
            <a:ln>
              <a:solidFill>
                <a:srgbClr val="002060"/>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TextBox 19"/>
            <p:cNvSpPr txBox="1"/>
            <p:nvPr/>
          </p:nvSpPr>
          <p:spPr>
            <a:xfrm>
              <a:off x="359512" y="3564642"/>
              <a:ext cx="4049248" cy="510488"/>
            </a:xfrm>
            <a:prstGeom prst="rect">
              <a:avLst/>
            </a:prstGeom>
            <a:grpFill/>
            <a:ln>
              <a:solidFill>
                <a:srgbClr val="002060"/>
              </a:solidFill>
            </a:ln>
          </p:spPr>
          <p:txBody>
            <a:bodyPr wrap="square" rtlCol="0" anchor="ctr" anchorCtr="0">
              <a:normAutofit lnSpcReduction="10000"/>
            </a:bodyPr>
            <a:lstStyle/>
            <a:p>
              <a:pPr algn="ctr"/>
              <a:r>
                <a:rPr lang="en-US" sz="2800" dirty="0" smtClean="0">
                  <a:solidFill>
                    <a:schemeClr val="bg1"/>
                  </a:solidFill>
                  <a:latin typeface="Roboto Condensed Bold" pitchFamily="2" charset="0"/>
                  <a:ea typeface="Roboto Condensed Bold" pitchFamily="2" charset="0"/>
                </a:rPr>
                <a:t>OVERVIEW</a:t>
              </a:r>
              <a:endParaRPr lang="en-US" sz="2800" dirty="0">
                <a:solidFill>
                  <a:schemeClr val="bg1"/>
                </a:solidFill>
                <a:latin typeface="Roboto Condensed Bold" pitchFamily="2" charset="0"/>
                <a:ea typeface="Roboto Condensed Bold" pitchFamily="2" charset="0"/>
              </a:endParaRPr>
            </a:p>
          </p:txBody>
        </p:sp>
      </p:grpSp>
      <p:grpSp>
        <p:nvGrpSpPr>
          <p:cNvPr id="29" name="Group 28"/>
          <p:cNvGrpSpPr/>
          <p:nvPr/>
        </p:nvGrpSpPr>
        <p:grpSpPr>
          <a:xfrm>
            <a:off x="-76200" y="-894555"/>
            <a:ext cx="9296400" cy="1600200"/>
            <a:chOff x="-76200" y="4239420"/>
            <a:chExt cx="9296400" cy="1600200"/>
          </a:xfrm>
          <a:solidFill>
            <a:srgbClr val="FC0486"/>
          </a:solidFill>
        </p:grpSpPr>
        <p:sp>
          <p:nvSpPr>
            <p:cNvPr id="4" name="Rectangle 3"/>
            <p:cNvSpPr/>
            <p:nvPr/>
          </p:nvSpPr>
          <p:spPr>
            <a:xfrm>
              <a:off x="-76200" y="4239420"/>
              <a:ext cx="9296400" cy="1600200"/>
            </a:xfrm>
            <a:prstGeom prst="rect">
              <a:avLst/>
            </a:prstGeom>
            <a:grpFill/>
            <a:ln>
              <a:noFill/>
            </a:ln>
            <a:effectLst>
              <a:outerShdw blurRad="177800" dist="88900" dir="5400000" algn="t"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 name="TextBox 6"/>
            <p:cNvSpPr txBox="1"/>
            <p:nvPr/>
          </p:nvSpPr>
          <p:spPr>
            <a:xfrm>
              <a:off x="225137" y="5266853"/>
              <a:ext cx="7315200" cy="430887"/>
            </a:xfrm>
            <a:prstGeom prst="rect">
              <a:avLst/>
            </a:prstGeom>
            <a:grpFill/>
          </p:spPr>
          <p:txBody>
            <a:bodyPr wrap="square" rtlCol="0">
              <a:spAutoFit/>
            </a:bodyPr>
            <a:lstStyle/>
            <a:p>
              <a:r>
                <a:rPr lang="en-US" sz="2200" dirty="0" smtClean="0">
                  <a:solidFill>
                    <a:schemeClr val="bg1"/>
                  </a:solidFill>
                  <a:latin typeface="Roboto Condensed Bold" pitchFamily="2" charset="0"/>
                  <a:ea typeface="Roboto Condensed Bold" pitchFamily="2" charset="0"/>
                </a:rPr>
                <a:t>THE OVERVIEW OF THE FILIET SYSTEM</a:t>
              </a:r>
              <a:endParaRPr lang="en-US" sz="2200" dirty="0">
                <a:solidFill>
                  <a:schemeClr val="bg1"/>
                </a:solidFill>
                <a:latin typeface="Roboto Condensed Bold" pitchFamily="2" charset="0"/>
                <a:ea typeface="Roboto Condensed Bold" pitchFamily="2" charset="0"/>
              </a:endParaRPr>
            </a:p>
          </p:txBody>
        </p:sp>
      </p:grpSp>
      <p:sp>
        <p:nvSpPr>
          <p:cNvPr id="5" name="Oval 4"/>
          <p:cNvSpPr/>
          <p:nvPr/>
        </p:nvSpPr>
        <p:spPr>
          <a:xfrm>
            <a:off x="7991474" y="298458"/>
            <a:ext cx="792127" cy="792127"/>
          </a:xfrm>
          <a:prstGeom prst="ellipse">
            <a:avLst/>
          </a:prstGeom>
          <a:solidFill>
            <a:srgbClr val="FEBE35"/>
          </a:solidFill>
          <a:ln>
            <a:noFill/>
          </a:ln>
          <a:effectLst>
            <a:outerShdw blurRad="177800" dist="88900" dir="5400000" algn="t"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2800" dirty="0" smtClean="0">
                <a:solidFill>
                  <a:schemeClr val="tx1"/>
                </a:solidFill>
                <a:latin typeface="Roboto Condensed Bold" pitchFamily="2" charset="0"/>
                <a:ea typeface="Roboto Condensed Bold" pitchFamily="2" charset="0"/>
              </a:rPr>
              <a:t>1</a:t>
            </a:r>
            <a:endParaRPr lang="en-PH" sz="2800" dirty="0">
              <a:solidFill>
                <a:schemeClr val="tx1"/>
              </a:solidFill>
              <a:latin typeface="Roboto Condensed Bold" pitchFamily="2" charset="0"/>
              <a:ea typeface="Roboto Condensed Bold" pitchFamily="2" charset="0"/>
            </a:endParaRPr>
          </a:p>
        </p:txBody>
      </p:sp>
    </p:spTree>
    <p:extLst>
      <p:ext uri="{BB962C8B-B14F-4D97-AF65-F5344CB8AC3E}">
        <p14:creationId xmlns:p14="http://schemas.microsoft.com/office/powerpoint/2010/main" val="3348435785"/>
      </p:ext>
    </p:extLst>
  </p:cSld>
  <p:clrMapOvr>
    <a:masterClrMapping/>
  </p:clrMapOvr>
  <mc:AlternateContent xmlns:mc="http://schemas.openxmlformats.org/markup-compatibility/2006" xmlns:p14="http://schemas.microsoft.com/office/powerpoint/2010/main">
    <mc:Choice Requires="p14">
      <p:transition spd="med" p14:dur="600">
        <p:push dir="u"/>
      </p:transition>
    </mc:Choice>
    <mc:Fallback xmlns="">
      <p:transition xmlns:p14="http://schemas.microsoft.com/office/powerpoint/2010/main" spd="med">
        <p:push dir="u"/>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decel="4000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600" fill="hold"/>
                                        <p:tgtEl>
                                          <p:spTgt spid="18"/>
                                        </p:tgtEl>
                                        <p:attrNameLst>
                                          <p:attrName>ppt_x</p:attrName>
                                        </p:attrNameLst>
                                      </p:cBhvr>
                                      <p:tavLst>
                                        <p:tav tm="0">
                                          <p:val>
                                            <p:strVal val="#ppt_x"/>
                                          </p:val>
                                        </p:tav>
                                        <p:tav tm="100000">
                                          <p:val>
                                            <p:strVal val="#ppt_x"/>
                                          </p:val>
                                        </p:tav>
                                      </p:tavLst>
                                    </p:anim>
                                    <p:anim calcmode="lin" valueType="num">
                                      <p:cBhvr additive="base">
                                        <p:cTn id="8" dur="600" fill="hold"/>
                                        <p:tgtEl>
                                          <p:spTgt spid="18"/>
                                        </p:tgtEl>
                                        <p:attrNameLst>
                                          <p:attrName>ppt_y</p:attrName>
                                        </p:attrNameLst>
                                      </p:cBhvr>
                                      <p:tavLst>
                                        <p:tav tm="0">
                                          <p:val>
                                            <p:strVal val="0-#ppt_h/2"/>
                                          </p:val>
                                        </p:tav>
                                        <p:tav tm="100000">
                                          <p:val>
                                            <p:strVal val="#ppt_y"/>
                                          </p:val>
                                        </p:tav>
                                      </p:tavLst>
                                    </p:anim>
                                  </p:childTnLst>
                                </p:cTn>
                              </p:par>
                              <p:par>
                                <p:cTn id="9" presetID="2" presetClass="entr" presetSubtype="1" decel="4000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600" fill="hold"/>
                                        <p:tgtEl>
                                          <p:spTgt spid="8"/>
                                        </p:tgtEl>
                                        <p:attrNameLst>
                                          <p:attrName>ppt_x</p:attrName>
                                        </p:attrNameLst>
                                      </p:cBhvr>
                                      <p:tavLst>
                                        <p:tav tm="0">
                                          <p:val>
                                            <p:strVal val="#ppt_x"/>
                                          </p:val>
                                        </p:tav>
                                        <p:tav tm="100000">
                                          <p:val>
                                            <p:strVal val="#ppt_x"/>
                                          </p:val>
                                        </p:tav>
                                      </p:tavLst>
                                    </p:anim>
                                    <p:anim calcmode="lin" valueType="num">
                                      <p:cBhvr additive="base">
                                        <p:cTn id="12" dur="600" fill="hold"/>
                                        <p:tgtEl>
                                          <p:spTgt spid="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487192" y="1937660"/>
            <a:ext cx="8131876" cy="2880361"/>
            <a:chOff x="296816" y="3546379"/>
            <a:chExt cx="4165068" cy="558987"/>
          </a:xfrm>
        </p:grpSpPr>
        <p:sp>
          <p:nvSpPr>
            <p:cNvPr id="9" name="Rectangle 8"/>
            <p:cNvSpPr/>
            <p:nvPr/>
          </p:nvSpPr>
          <p:spPr>
            <a:xfrm>
              <a:off x="296816" y="3546379"/>
              <a:ext cx="4165068" cy="558987"/>
            </a:xfrm>
            <a:prstGeom prst="rect">
              <a:avLst/>
            </a:prstGeom>
            <a:solidFill>
              <a:schemeClr val="bg1"/>
            </a:solidFill>
            <a:ln>
              <a:solidFill>
                <a:schemeClr val="bg1"/>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p:cNvSpPr txBox="1"/>
            <p:nvPr/>
          </p:nvSpPr>
          <p:spPr>
            <a:xfrm>
              <a:off x="359512" y="3564642"/>
              <a:ext cx="4049248" cy="510488"/>
            </a:xfrm>
            <a:prstGeom prst="rect">
              <a:avLst/>
            </a:prstGeom>
            <a:noFill/>
          </p:spPr>
          <p:txBody>
            <a:bodyPr wrap="square" rtlCol="0" anchor="ctr" anchorCtr="0">
              <a:normAutofit/>
            </a:bodyPr>
            <a:lstStyle/>
            <a:p>
              <a:pPr algn="ctr"/>
              <a:r>
                <a:rPr lang="en-US" sz="2800" dirty="0">
                  <a:latin typeface="Roboto Condensed" panose="02000000000000000000" pitchFamily="2" charset="0"/>
                  <a:ea typeface="Roboto Condensed" panose="02000000000000000000" pitchFamily="2" charset="0"/>
                </a:rPr>
                <a:t>To develop an information extraction system that extracts relevant information from disaster-related texts from Twitter data and takes into consideration the different available variations of the Filipino language.</a:t>
              </a:r>
              <a:endParaRPr lang="en-PH" sz="2800" dirty="0">
                <a:latin typeface="Roboto Condensed" panose="02000000000000000000" pitchFamily="2" charset="0"/>
                <a:ea typeface="Roboto Condensed" panose="02000000000000000000" pitchFamily="2" charset="0"/>
              </a:endParaRPr>
            </a:p>
          </p:txBody>
        </p:sp>
      </p:grpSp>
      <p:grpSp>
        <p:nvGrpSpPr>
          <p:cNvPr id="18" name="Group 17"/>
          <p:cNvGrpSpPr/>
          <p:nvPr/>
        </p:nvGrpSpPr>
        <p:grpSpPr>
          <a:xfrm>
            <a:off x="487192" y="1242335"/>
            <a:ext cx="8131876" cy="548640"/>
            <a:chOff x="296816" y="3546379"/>
            <a:chExt cx="4165068" cy="550114"/>
          </a:xfrm>
          <a:solidFill>
            <a:srgbClr val="002060"/>
          </a:solidFill>
        </p:grpSpPr>
        <p:sp>
          <p:nvSpPr>
            <p:cNvPr id="19" name="Rectangle 18"/>
            <p:cNvSpPr/>
            <p:nvPr/>
          </p:nvSpPr>
          <p:spPr>
            <a:xfrm>
              <a:off x="296816" y="3546379"/>
              <a:ext cx="4165068" cy="550114"/>
            </a:xfrm>
            <a:prstGeom prst="rect">
              <a:avLst/>
            </a:prstGeom>
            <a:grpFill/>
            <a:ln>
              <a:solidFill>
                <a:srgbClr val="002060"/>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TextBox 19"/>
            <p:cNvSpPr txBox="1"/>
            <p:nvPr/>
          </p:nvSpPr>
          <p:spPr>
            <a:xfrm>
              <a:off x="359512" y="3564642"/>
              <a:ext cx="4049248" cy="510488"/>
            </a:xfrm>
            <a:prstGeom prst="rect">
              <a:avLst/>
            </a:prstGeom>
            <a:grpFill/>
            <a:ln>
              <a:solidFill>
                <a:srgbClr val="002060"/>
              </a:solidFill>
            </a:ln>
          </p:spPr>
          <p:txBody>
            <a:bodyPr wrap="square" rtlCol="0" anchor="ctr" anchorCtr="0">
              <a:normAutofit lnSpcReduction="10000"/>
            </a:bodyPr>
            <a:lstStyle/>
            <a:p>
              <a:pPr algn="ctr"/>
              <a:r>
                <a:rPr lang="en-US" sz="2800" dirty="0" smtClean="0">
                  <a:solidFill>
                    <a:schemeClr val="bg1"/>
                  </a:solidFill>
                  <a:latin typeface="Roboto Condensed Bold" pitchFamily="2" charset="0"/>
                  <a:ea typeface="Roboto Condensed Bold" pitchFamily="2" charset="0"/>
                </a:rPr>
                <a:t>GENERAL OBJECTIVE</a:t>
              </a:r>
              <a:endParaRPr lang="en-US" sz="2800" dirty="0">
                <a:solidFill>
                  <a:schemeClr val="bg1"/>
                </a:solidFill>
                <a:latin typeface="Roboto Condensed Bold" pitchFamily="2" charset="0"/>
                <a:ea typeface="Roboto Condensed Bold" pitchFamily="2" charset="0"/>
              </a:endParaRPr>
            </a:p>
          </p:txBody>
        </p:sp>
      </p:grpSp>
      <p:grpSp>
        <p:nvGrpSpPr>
          <p:cNvPr id="29" name="Group 28"/>
          <p:cNvGrpSpPr/>
          <p:nvPr/>
        </p:nvGrpSpPr>
        <p:grpSpPr>
          <a:xfrm>
            <a:off x="-76200" y="-894555"/>
            <a:ext cx="9296400" cy="1600200"/>
            <a:chOff x="-76200" y="4239420"/>
            <a:chExt cx="9296400" cy="1600200"/>
          </a:xfrm>
          <a:solidFill>
            <a:srgbClr val="FC0486"/>
          </a:solidFill>
        </p:grpSpPr>
        <p:sp>
          <p:nvSpPr>
            <p:cNvPr id="4" name="Rectangle 3"/>
            <p:cNvSpPr/>
            <p:nvPr/>
          </p:nvSpPr>
          <p:spPr>
            <a:xfrm>
              <a:off x="-76200" y="4239420"/>
              <a:ext cx="9296400" cy="1600200"/>
            </a:xfrm>
            <a:prstGeom prst="rect">
              <a:avLst/>
            </a:prstGeom>
            <a:grpFill/>
            <a:ln>
              <a:noFill/>
            </a:ln>
            <a:effectLst>
              <a:outerShdw blurRad="177800" dist="88900" dir="5400000" algn="t"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 name="TextBox 6"/>
            <p:cNvSpPr txBox="1"/>
            <p:nvPr/>
          </p:nvSpPr>
          <p:spPr>
            <a:xfrm>
              <a:off x="225137" y="5266853"/>
              <a:ext cx="7315200" cy="430887"/>
            </a:xfrm>
            <a:prstGeom prst="rect">
              <a:avLst/>
            </a:prstGeom>
            <a:grpFill/>
          </p:spPr>
          <p:txBody>
            <a:bodyPr wrap="square" rtlCol="0">
              <a:spAutoFit/>
            </a:bodyPr>
            <a:lstStyle/>
            <a:p>
              <a:r>
                <a:rPr lang="en-US" sz="2200" dirty="0">
                  <a:solidFill>
                    <a:schemeClr val="bg1"/>
                  </a:solidFill>
                  <a:latin typeface="Roboto Condensed Bold" pitchFamily="2" charset="0"/>
                  <a:ea typeface="Roboto Condensed Bold" pitchFamily="2" charset="0"/>
                </a:rPr>
                <a:t>THE OBJECTIVES &amp; SCOPE AND LIMITATIONS OF THE SYSTEM</a:t>
              </a:r>
            </a:p>
          </p:txBody>
        </p:sp>
      </p:grpSp>
      <p:sp>
        <p:nvSpPr>
          <p:cNvPr id="5" name="Oval 4"/>
          <p:cNvSpPr/>
          <p:nvPr/>
        </p:nvSpPr>
        <p:spPr>
          <a:xfrm>
            <a:off x="7991474" y="298458"/>
            <a:ext cx="792127" cy="792127"/>
          </a:xfrm>
          <a:prstGeom prst="ellipse">
            <a:avLst/>
          </a:prstGeom>
          <a:solidFill>
            <a:srgbClr val="FEBE35"/>
          </a:solidFill>
          <a:ln>
            <a:noFill/>
          </a:ln>
          <a:effectLst>
            <a:outerShdw blurRad="177800" dist="88900" dir="5400000" algn="t"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2800" dirty="0" smtClean="0">
                <a:solidFill>
                  <a:schemeClr val="tx1"/>
                </a:solidFill>
                <a:latin typeface="Roboto Condensed Bold" pitchFamily="2" charset="0"/>
                <a:ea typeface="Roboto Condensed Bold" pitchFamily="2" charset="0"/>
              </a:rPr>
              <a:t>2</a:t>
            </a:r>
            <a:endParaRPr lang="en-PH" sz="2800" dirty="0">
              <a:solidFill>
                <a:schemeClr val="tx1"/>
              </a:solidFill>
              <a:latin typeface="Roboto Condensed Bold" pitchFamily="2" charset="0"/>
              <a:ea typeface="Roboto Condensed Bold" pitchFamily="2" charset="0"/>
            </a:endParaRPr>
          </a:p>
        </p:txBody>
      </p:sp>
    </p:spTree>
    <p:extLst>
      <p:ext uri="{BB962C8B-B14F-4D97-AF65-F5344CB8AC3E}">
        <p14:creationId xmlns:p14="http://schemas.microsoft.com/office/powerpoint/2010/main" val="3920018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decel="4000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600" fill="hold"/>
                                        <p:tgtEl>
                                          <p:spTgt spid="18"/>
                                        </p:tgtEl>
                                        <p:attrNameLst>
                                          <p:attrName>ppt_x</p:attrName>
                                        </p:attrNameLst>
                                      </p:cBhvr>
                                      <p:tavLst>
                                        <p:tav tm="0">
                                          <p:val>
                                            <p:strVal val="#ppt_x"/>
                                          </p:val>
                                        </p:tav>
                                        <p:tav tm="100000">
                                          <p:val>
                                            <p:strVal val="#ppt_x"/>
                                          </p:val>
                                        </p:tav>
                                      </p:tavLst>
                                    </p:anim>
                                    <p:anim calcmode="lin" valueType="num">
                                      <p:cBhvr additive="base">
                                        <p:cTn id="8" dur="600" fill="hold"/>
                                        <p:tgtEl>
                                          <p:spTgt spid="18"/>
                                        </p:tgtEl>
                                        <p:attrNameLst>
                                          <p:attrName>ppt_y</p:attrName>
                                        </p:attrNameLst>
                                      </p:cBhvr>
                                      <p:tavLst>
                                        <p:tav tm="0">
                                          <p:val>
                                            <p:strVal val="0-#ppt_h/2"/>
                                          </p:val>
                                        </p:tav>
                                        <p:tav tm="100000">
                                          <p:val>
                                            <p:strVal val="#ppt_y"/>
                                          </p:val>
                                        </p:tav>
                                      </p:tavLst>
                                    </p:anim>
                                  </p:childTnLst>
                                </p:cTn>
                              </p:par>
                              <p:par>
                                <p:cTn id="9" presetID="2" presetClass="entr" presetSubtype="1" decel="4000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600" fill="hold"/>
                                        <p:tgtEl>
                                          <p:spTgt spid="8"/>
                                        </p:tgtEl>
                                        <p:attrNameLst>
                                          <p:attrName>ppt_x</p:attrName>
                                        </p:attrNameLst>
                                      </p:cBhvr>
                                      <p:tavLst>
                                        <p:tav tm="0">
                                          <p:val>
                                            <p:strVal val="#ppt_x"/>
                                          </p:val>
                                        </p:tav>
                                        <p:tav tm="100000">
                                          <p:val>
                                            <p:strVal val="#ppt_x"/>
                                          </p:val>
                                        </p:tav>
                                      </p:tavLst>
                                    </p:anim>
                                    <p:anim calcmode="lin" valueType="num">
                                      <p:cBhvr additive="base">
                                        <p:cTn id="12" dur="600" fill="hold"/>
                                        <p:tgtEl>
                                          <p:spTgt spid="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487192" y="1937660"/>
            <a:ext cx="3977640" cy="2880361"/>
            <a:chOff x="296816" y="3546379"/>
            <a:chExt cx="4165068" cy="558987"/>
          </a:xfrm>
        </p:grpSpPr>
        <p:sp>
          <p:nvSpPr>
            <p:cNvPr id="9" name="Rectangle 8"/>
            <p:cNvSpPr/>
            <p:nvPr/>
          </p:nvSpPr>
          <p:spPr>
            <a:xfrm>
              <a:off x="296816" y="3546379"/>
              <a:ext cx="4165068" cy="558987"/>
            </a:xfrm>
            <a:prstGeom prst="rect">
              <a:avLst/>
            </a:prstGeom>
            <a:solidFill>
              <a:schemeClr val="bg1"/>
            </a:solidFill>
            <a:ln>
              <a:solidFill>
                <a:schemeClr val="bg1"/>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p:cNvSpPr txBox="1"/>
            <p:nvPr/>
          </p:nvSpPr>
          <p:spPr>
            <a:xfrm>
              <a:off x="359512" y="3564642"/>
              <a:ext cx="4049248" cy="510488"/>
            </a:xfrm>
            <a:prstGeom prst="rect">
              <a:avLst/>
            </a:prstGeom>
            <a:noFill/>
          </p:spPr>
          <p:txBody>
            <a:bodyPr wrap="square" rtlCol="0" anchor="ctr" anchorCtr="0">
              <a:noAutofit/>
            </a:bodyPr>
            <a:lstStyle/>
            <a:p>
              <a:pPr lvl="0" algn="ctr"/>
              <a:r>
                <a:rPr lang="en-US" sz="2800" b="1" dirty="0">
                  <a:latin typeface="Roboto Condensed" panose="02000000000000000000" pitchFamily="2" charset="0"/>
                  <a:ea typeface="Roboto Condensed" panose="02000000000000000000" pitchFamily="2" charset="0"/>
                </a:rPr>
                <a:t>To be able to preprocess the </a:t>
              </a:r>
              <a:r>
                <a:rPr lang="en-US" sz="2800" b="1" dirty="0" smtClean="0">
                  <a:latin typeface="Roboto Condensed" panose="02000000000000000000" pitchFamily="2" charset="0"/>
                  <a:ea typeface="Roboto Condensed" panose="02000000000000000000" pitchFamily="2" charset="0"/>
                </a:rPr>
                <a:t>tweets.</a:t>
              </a:r>
              <a:endParaRPr lang="en-PH" sz="2800" b="1" dirty="0">
                <a:latin typeface="Roboto Condensed" panose="02000000000000000000" pitchFamily="2" charset="0"/>
                <a:ea typeface="Roboto Condensed" panose="02000000000000000000" pitchFamily="2" charset="0"/>
              </a:endParaRPr>
            </a:p>
          </p:txBody>
        </p:sp>
      </p:grpSp>
      <p:grpSp>
        <p:nvGrpSpPr>
          <p:cNvPr id="12" name="Group 11"/>
          <p:cNvGrpSpPr/>
          <p:nvPr/>
        </p:nvGrpSpPr>
        <p:grpSpPr>
          <a:xfrm>
            <a:off x="4630567" y="1952250"/>
            <a:ext cx="3977640" cy="2871485"/>
            <a:chOff x="296816" y="3546379"/>
            <a:chExt cx="4165068" cy="558987"/>
          </a:xfrm>
        </p:grpSpPr>
        <p:sp>
          <p:nvSpPr>
            <p:cNvPr id="13" name="Rectangle 12"/>
            <p:cNvSpPr/>
            <p:nvPr/>
          </p:nvSpPr>
          <p:spPr>
            <a:xfrm>
              <a:off x="296816" y="3546379"/>
              <a:ext cx="4165068" cy="558987"/>
            </a:xfrm>
            <a:prstGeom prst="rect">
              <a:avLst/>
            </a:prstGeom>
            <a:solidFill>
              <a:schemeClr val="bg1"/>
            </a:solidFill>
            <a:ln>
              <a:solidFill>
                <a:schemeClr val="bg1"/>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Box 13"/>
            <p:cNvSpPr txBox="1"/>
            <p:nvPr/>
          </p:nvSpPr>
          <p:spPr>
            <a:xfrm>
              <a:off x="359512" y="3564642"/>
              <a:ext cx="4049248" cy="510488"/>
            </a:xfrm>
            <a:prstGeom prst="rect">
              <a:avLst/>
            </a:prstGeom>
            <a:noFill/>
          </p:spPr>
          <p:txBody>
            <a:bodyPr wrap="square" rtlCol="0" anchor="ctr" anchorCtr="0">
              <a:noAutofit/>
            </a:bodyPr>
            <a:lstStyle/>
            <a:p>
              <a:pPr algn="ctr"/>
              <a:r>
                <a:rPr lang="en-US" sz="2400" b="1" dirty="0" smtClean="0">
                  <a:latin typeface="Roboto Condensed" panose="02000000000000000000" pitchFamily="2" charset="0"/>
                  <a:ea typeface="Roboto Condensed" panose="02000000000000000000" pitchFamily="2" charset="0"/>
                </a:rPr>
                <a:t>Text Normalization,</a:t>
              </a:r>
            </a:p>
            <a:p>
              <a:pPr algn="ctr"/>
              <a:r>
                <a:rPr lang="en-US" sz="2400" b="1" dirty="0" smtClean="0">
                  <a:latin typeface="Roboto Condensed" panose="02000000000000000000" pitchFamily="2" charset="0"/>
                  <a:ea typeface="Roboto Condensed" panose="02000000000000000000" pitchFamily="2" charset="0"/>
                </a:rPr>
                <a:t>Text Tokenization,</a:t>
              </a:r>
            </a:p>
            <a:p>
              <a:pPr algn="ctr"/>
              <a:r>
                <a:rPr lang="en-US" sz="2400" b="1" dirty="0" smtClean="0">
                  <a:latin typeface="Roboto Condensed" panose="02000000000000000000" pitchFamily="2" charset="0"/>
                  <a:ea typeface="Roboto Condensed" panose="02000000000000000000" pitchFamily="2" charset="0"/>
                </a:rPr>
                <a:t>POS Tagging</a:t>
              </a:r>
              <a:r>
                <a:rPr lang="en-US" sz="2400" b="1" dirty="0" smtClean="0">
                  <a:latin typeface="Roboto Condensed" panose="02000000000000000000" pitchFamily="2" charset="0"/>
                  <a:ea typeface="Roboto Condensed" panose="02000000000000000000" pitchFamily="2" charset="0"/>
                </a:rPr>
                <a:t>,</a:t>
              </a:r>
            </a:p>
            <a:p>
              <a:pPr algn="ctr"/>
              <a:r>
                <a:rPr lang="en-US" sz="2400" b="1" dirty="0" smtClean="0">
                  <a:latin typeface="Roboto Condensed" panose="02000000000000000000" pitchFamily="2" charset="0"/>
                  <a:ea typeface="Roboto Condensed" panose="02000000000000000000" pitchFamily="2" charset="0"/>
                </a:rPr>
                <a:t>NER</a:t>
              </a:r>
              <a:endParaRPr lang="en-US" sz="2400" b="1" dirty="0" smtClean="0">
                <a:latin typeface="Roboto Condensed" panose="02000000000000000000" pitchFamily="2" charset="0"/>
                <a:ea typeface="Roboto Condensed" panose="02000000000000000000" pitchFamily="2" charset="0"/>
              </a:endParaRPr>
            </a:p>
            <a:p>
              <a:pPr algn="ctr"/>
              <a:r>
                <a:rPr lang="en-US" sz="2400" b="1" dirty="0" smtClean="0">
                  <a:latin typeface="Roboto Condensed" panose="02000000000000000000" pitchFamily="2" charset="0"/>
                  <a:ea typeface="Roboto Condensed" panose="02000000000000000000" pitchFamily="2" charset="0"/>
                </a:rPr>
                <a:t>Disaster Keyword Tagging</a:t>
              </a:r>
              <a:endParaRPr lang="en-US" sz="2400" b="1" dirty="0">
                <a:latin typeface="Roboto Condensed" panose="02000000000000000000" pitchFamily="2" charset="0"/>
                <a:ea typeface="Roboto Condensed" panose="02000000000000000000" pitchFamily="2" charset="0"/>
              </a:endParaRPr>
            </a:p>
          </p:txBody>
        </p:sp>
      </p:grpSp>
      <p:grpSp>
        <p:nvGrpSpPr>
          <p:cNvPr id="18" name="Group 17"/>
          <p:cNvGrpSpPr/>
          <p:nvPr/>
        </p:nvGrpSpPr>
        <p:grpSpPr>
          <a:xfrm>
            <a:off x="487192" y="1242335"/>
            <a:ext cx="8131876" cy="548640"/>
            <a:chOff x="296816" y="3546379"/>
            <a:chExt cx="4165068" cy="550114"/>
          </a:xfrm>
          <a:solidFill>
            <a:srgbClr val="002060"/>
          </a:solidFill>
        </p:grpSpPr>
        <p:sp>
          <p:nvSpPr>
            <p:cNvPr id="19" name="Rectangle 18"/>
            <p:cNvSpPr/>
            <p:nvPr/>
          </p:nvSpPr>
          <p:spPr>
            <a:xfrm>
              <a:off x="296816" y="3546379"/>
              <a:ext cx="4165068" cy="550114"/>
            </a:xfrm>
            <a:prstGeom prst="rect">
              <a:avLst/>
            </a:prstGeom>
            <a:grpFill/>
            <a:ln>
              <a:solidFill>
                <a:srgbClr val="002060"/>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TextBox 19"/>
            <p:cNvSpPr txBox="1"/>
            <p:nvPr/>
          </p:nvSpPr>
          <p:spPr>
            <a:xfrm>
              <a:off x="359512" y="3564642"/>
              <a:ext cx="4049248" cy="510488"/>
            </a:xfrm>
            <a:prstGeom prst="rect">
              <a:avLst/>
            </a:prstGeom>
            <a:grpFill/>
            <a:ln>
              <a:solidFill>
                <a:srgbClr val="002060"/>
              </a:solidFill>
            </a:ln>
          </p:spPr>
          <p:txBody>
            <a:bodyPr wrap="square" rtlCol="0" anchor="ctr" anchorCtr="0">
              <a:normAutofit lnSpcReduction="10000"/>
            </a:bodyPr>
            <a:lstStyle/>
            <a:p>
              <a:pPr algn="ctr"/>
              <a:r>
                <a:rPr lang="en-US" sz="2800" dirty="0" smtClean="0">
                  <a:solidFill>
                    <a:schemeClr val="bg1"/>
                  </a:solidFill>
                  <a:latin typeface="Roboto Condensed Bold" pitchFamily="2" charset="0"/>
                  <a:ea typeface="Roboto Condensed Bold" pitchFamily="2" charset="0"/>
                </a:rPr>
                <a:t>SPECIFIC OBJECTIVE – SCOPE &amp; LIMITATIONS</a:t>
              </a:r>
              <a:endParaRPr lang="en-US" sz="2800" dirty="0">
                <a:solidFill>
                  <a:schemeClr val="bg1"/>
                </a:solidFill>
                <a:latin typeface="Roboto Condensed Bold" pitchFamily="2" charset="0"/>
                <a:ea typeface="Roboto Condensed Bold" pitchFamily="2" charset="0"/>
              </a:endParaRPr>
            </a:p>
          </p:txBody>
        </p:sp>
      </p:grpSp>
      <p:grpSp>
        <p:nvGrpSpPr>
          <p:cNvPr id="29" name="Group 28"/>
          <p:cNvGrpSpPr/>
          <p:nvPr/>
        </p:nvGrpSpPr>
        <p:grpSpPr>
          <a:xfrm>
            <a:off x="-76200" y="-894555"/>
            <a:ext cx="9296400" cy="1600200"/>
            <a:chOff x="-76200" y="4239420"/>
            <a:chExt cx="9296400" cy="1600200"/>
          </a:xfrm>
          <a:solidFill>
            <a:srgbClr val="FC0486"/>
          </a:solidFill>
        </p:grpSpPr>
        <p:sp>
          <p:nvSpPr>
            <p:cNvPr id="4" name="Rectangle 3"/>
            <p:cNvSpPr/>
            <p:nvPr/>
          </p:nvSpPr>
          <p:spPr>
            <a:xfrm>
              <a:off x="-76200" y="4239420"/>
              <a:ext cx="9296400" cy="1600200"/>
            </a:xfrm>
            <a:prstGeom prst="rect">
              <a:avLst/>
            </a:prstGeom>
            <a:grpFill/>
            <a:ln>
              <a:noFill/>
            </a:ln>
            <a:effectLst>
              <a:outerShdw blurRad="177800" dist="88900" dir="5400000" algn="t"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 name="TextBox 6"/>
            <p:cNvSpPr txBox="1"/>
            <p:nvPr/>
          </p:nvSpPr>
          <p:spPr>
            <a:xfrm>
              <a:off x="225136" y="5266853"/>
              <a:ext cx="7449659" cy="430887"/>
            </a:xfrm>
            <a:prstGeom prst="rect">
              <a:avLst/>
            </a:prstGeom>
            <a:grpFill/>
          </p:spPr>
          <p:txBody>
            <a:bodyPr wrap="square" rtlCol="0">
              <a:spAutoFit/>
            </a:bodyPr>
            <a:lstStyle/>
            <a:p>
              <a:r>
                <a:rPr lang="en-US" sz="2200" dirty="0" smtClean="0">
                  <a:solidFill>
                    <a:schemeClr val="bg1"/>
                  </a:solidFill>
                  <a:latin typeface="Roboto Condensed Bold" pitchFamily="2" charset="0"/>
                  <a:ea typeface="Roboto Condensed Bold" pitchFamily="2" charset="0"/>
                </a:rPr>
                <a:t>THE OBJECTIVES &amp; SCOPE AND LIMITATIONS OF THE SYSTEM</a:t>
              </a:r>
              <a:endParaRPr lang="en-US" sz="2200" dirty="0">
                <a:solidFill>
                  <a:schemeClr val="bg1"/>
                </a:solidFill>
                <a:latin typeface="Roboto Condensed Bold" pitchFamily="2" charset="0"/>
                <a:ea typeface="Roboto Condensed Bold" pitchFamily="2" charset="0"/>
              </a:endParaRPr>
            </a:p>
          </p:txBody>
        </p:sp>
      </p:grpSp>
      <p:sp>
        <p:nvSpPr>
          <p:cNvPr id="5" name="Oval 4"/>
          <p:cNvSpPr/>
          <p:nvPr/>
        </p:nvSpPr>
        <p:spPr>
          <a:xfrm>
            <a:off x="7991474" y="288933"/>
            <a:ext cx="792127" cy="792127"/>
          </a:xfrm>
          <a:prstGeom prst="ellipse">
            <a:avLst/>
          </a:prstGeom>
          <a:solidFill>
            <a:srgbClr val="FEBE35"/>
          </a:solidFill>
          <a:ln>
            <a:noFill/>
          </a:ln>
          <a:effectLst>
            <a:outerShdw blurRad="177800" dist="88900" dir="5400000" algn="t"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2800" dirty="0" smtClean="0">
                <a:solidFill>
                  <a:schemeClr val="tx1"/>
                </a:solidFill>
                <a:latin typeface="Roboto Condensed Bold" pitchFamily="2" charset="0"/>
                <a:ea typeface="Roboto Condensed Bold" pitchFamily="2" charset="0"/>
              </a:rPr>
              <a:t>2</a:t>
            </a:r>
            <a:endParaRPr lang="en-PH" sz="2800" dirty="0">
              <a:solidFill>
                <a:schemeClr val="tx1"/>
              </a:solidFill>
              <a:latin typeface="Roboto Condensed Bold" pitchFamily="2" charset="0"/>
              <a:ea typeface="Roboto Condensed Bold" pitchFamily="2" charset="0"/>
            </a:endParaRPr>
          </a:p>
        </p:txBody>
      </p:sp>
    </p:spTree>
    <p:extLst>
      <p:ext uri="{BB962C8B-B14F-4D97-AF65-F5344CB8AC3E}">
        <p14:creationId xmlns:p14="http://schemas.microsoft.com/office/powerpoint/2010/main" val="4239288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decel="4000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600" fill="hold"/>
                                        <p:tgtEl>
                                          <p:spTgt spid="18"/>
                                        </p:tgtEl>
                                        <p:attrNameLst>
                                          <p:attrName>ppt_x</p:attrName>
                                        </p:attrNameLst>
                                      </p:cBhvr>
                                      <p:tavLst>
                                        <p:tav tm="0">
                                          <p:val>
                                            <p:strVal val="#ppt_x"/>
                                          </p:val>
                                        </p:tav>
                                        <p:tav tm="100000">
                                          <p:val>
                                            <p:strVal val="#ppt_x"/>
                                          </p:val>
                                        </p:tav>
                                      </p:tavLst>
                                    </p:anim>
                                    <p:anim calcmode="lin" valueType="num">
                                      <p:cBhvr additive="base">
                                        <p:cTn id="8" dur="600" fill="hold"/>
                                        <p:tgtEl>
                                          <p:spTgt spid="18"/>
                                        </p:tgtEl>
                                        <p:attrNameLst>
                                          <p:attrName>ppt_y</p:attrName>
                                        </p:attrNameLst>
                                      </p:cBhvr>
                                      <p:tavLst>
                                        <p:tav tm="0">
                                          <p:val>
                                            <p:strVal val="0-#ppt_h/2"/>
                                          </p:val>
                                        </p:tav>
                                        <p:tav tm="100000">
                                          <p:val>
                                            <p:strVal val="#ppt_y"/>
                                          </p:val>
                                        </p:tav>
                                      </p:tavLst>
                                    </p:anim>
                                  </p:childTnLst>
                                </p:cTn>
                              </p:par>
                              <p:par>
                                <p:cTn id="9" presetID="2" presetClass="entr" presetSubtype="1" decel="4000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600" fill="hold"/>
                                        <p:tgtEl>
                                          <p:spTgt spid="8"/>
                                        </p:tgtEl>
                                        <p:attrNameLst>
                                          <p:attrName>ppt_x</p:attrName>
                                        </p:attrNameLst>
                                      </p:cBhvr>
                                      <p:tavLst>
                                        <p:tav tm="0">
                                          <p:val>
                                            <p:strVal val="#ppt_x"/>
                                          </p:val>
                                        </p:tav>
                                        <p:tav tm="100000">
                                          <p:val>
                                            <p:strVal val="#ppt_x"/>
                                          </p:val>
                                        </p:tav>
                                      </p:tavLst>
                                    </p:anim>
                                    <p:anim calcmode="lin" valueType="num">
                                      <p:cBhvr additive="base">
                                        <p:cTn id="12" dur="600" fill="hold"/>
                                        <p:tgtEl>
                                          <p:spTgt spid="8"/>
                                        </p:tgtEl>
                                        <p:attrNameLst>
                                          <p:attrName>ppt_y</p:attrName>
                                        </p:attrNameLst>
                                      </p:cBhvr>
                                      <p:tavLst>
                                        <p:tav tm="0">
                                          <p:val>
                                            <p:strVal val="0-#ppt_h/2"/>
                                          </p:val>
                                        </p:tav>
                                        <p:tav tm="100000">
                                          <p:val>
                                            <p:strVal val="#ppt_y"/>
                                          </p:val>
                                        </p:tav>
                                      </p:tavLst>
                                    </p:anim>
                                  </p:childTnLst>
                                </p:cTn>
                              </p:par>
                              <p:par>
                                <p:cTn id="13" presetID="2" presetClass="entr" presetSubtype="1" decel="40000" fill="hold" nodeType="withEffect">
                                  <p:stCondLst>
                                    <p:cond delay="10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600" fill="hold"/>
                                        <p:tgtEl>
                                          <p:spTgt spid="12"/>
                                        </p:tgtEl>
                                        <p:attrNameLst>
                                          <p:attrName>ppt_x</p:attrName>
                                        </p:attrNameLst>
                                      </p:cBhvr>
                                      <p:tavLst>
                                        <p:tav tm="0">
                                          <p:val>
                                            <p:strVal val="#ppt_x"/>
                                          </p:val>
                                        </p:tav>
                                        <p:tav tm="100000">
                                          <p:val>
                                            <p:strVal val="#ppt_x"/>
                                          </p:val>
                                        </p:tav>
                                      </p:tavLst>
                                    </p:anim>
                                    <p:anim calcmode="lin" valueType="num">
                                      <p:cBhvr additive="base">
                                        <p:cTn id="16" dur="600" fill="hold"/>
                                        <p:tgtEl>
                                          <p:spTgt spid="1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487192" y="1937660"/>
            <a:ext cx="3977640" cy="2880361"/>
            <a:chOff x="296816" y="3546379"/>
            <a:chExt cx="4165068" cy="558987"/>
          </a:xfrm>
        </p:grpSpPr>
        <p:sp>
          <p:nvSpPr>
            <p:cNvPr id="9" name="Rectangle 8"/>
            <p:cNvSpPr/>
            <p:nvPr/>
          </p:nvSpPr>
          <p:spPr>
            <a:xfrm>
              <a:off x="296816" y="3546379"/>
              <a:ext cx="4165068" cy="558987"/>
            </a:xfrm>
            <a:prstGeom prst="rect">
              <a:avLst/>
            </a:prstGeom>
            <a:solidFill>
              <a:schemeClr val="bg1"/>
            </a:solidFill>
            <a:ln>
              <a:solidFill>
                <a:schemeClr val="bg1"/>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p:cNvSpPr txBox="1"/>
            <p:nvPr/>
          </p:nvSpPr>
          <p:spPr>
            <a:xfrm>
              <a:off x="359512" y="3564642"/>
              <a:ext cx="4049248" cy="510488"/>
            </a:xfrm>
            <a:prstGeom prst="rect">
              <a:avLst/>
            </a:prstGeom>
            <a:noFill/>
          </p:spPr>
          <p:txBody>
            <a:bodyPr wrap="square" rtlCol="0" anchor="ctr" anchorCtr="0">
              <a:noAutofit/>
            </a:bodyPr>
            <a:lstStyle/>
            <a:p>
              <a:pPr lvl="0" algn="ctr"/>
              <a:r>
                <a:rPr lang="en-US" sz="2800" b="1" dirty="0">
                  <a:latin typeface="Roboto Condensed" panose="02000000000000000000" pitchFamily="2" charset="0"/>
                  <a:ea typeface="Roboto Condensed" panose="02000000000000000000" pitchFamily="2" charset="0"/>
                </a:rPr>
                <a:t>To be able to extract relevant features from the </a:t>
              </a:r>
              <a:r>
                <a:rPr lang="en-US" sz="2800" b="1" dirty="0" smtClean="0">
                  <a:latin typeface="Roboto Condensed" panose="02000000000000000000" pitchFamily="2" charset="0"/>
                  <a:ea typeface="Roboto Condensed" panose="02000000000000000000" pitchFamily="2" charset="0"/>
                </a:rPr>
                <a:t>tweets.</a:t>
              </a:r>
              <a:endParaRPr lang="en-PH" sz="2800" b="1" dirty="0">
                <a:latin typeface="Roboto Condensed" panose="02000000000000000000" pitchFamily="2" charset="0"/>
                <a:ea typeface="Roboto Condensed" panose="02000000000000000000" pitchFamily="2" charset="0"/>
              </a:endParaRPr>
            </a:p>
          </p:txBody>
        </p:sp>
      </p:grpSp>
      <p:grpSp>
        <p:nvGrpSpPr>
          <p:cNvPr id="12" name="Group 11"/>
          <p:cNvGrpSpPr/>
          <p:nvPr/>
        </p:nvGrpSpPr>
        <p:grpSpPr>
          <a:xfrm>
            <a:off x="4630567" y="1952250"/>
            <a:ext cx="3977640" cy="2871485"/>
            <a:chOff x="296816" y="3546379"/>
            <a:chExt cx="4165068" cy="558987"/>
          </a:xfrm>
        </p:grpSpPr>
        <p:sp>
          <p:nvSpPr>
            <p:cNvPr id="13" name="Rectangle 12"/>
            <p:cNvSpPr/>
            <p:nvPr/>
          </p:nvSpPr>
          <p:spPr>
            <a:xfrm>
              <a:off x="296816" y="3546379"/>
              <a:ext cx="4165068" cy="558987"/>
            </a:xfrm>
            <a:prstGeom prst="rect">
              <a:avLst/>
            </a:prstGeom>
            <a:solidFill>
              <a:schemeClr val="bg1"/>
            </a:solidFill>
            <a:ln>
              <a:solidFill>
                <a:schemeClr val="bg1"/>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Box 13"/>
            <p:cNvSpPr txBox="1"/>
            <p:nvPr/>
          </p:nvSpPr>
          <p:spPr>
            <a:xfrm>
              <a:off x="359512" y="3564642"/>
              <a:ext cx="4049248" cy="510488"/>
            </a:xfrm>
            <a:prstGeom prst="rect">
              <a:avLst/>
            </a:prstGeom>
            <a:noFill/>
          </p:spPr>
          <p:txBody>
            <a:bodyPr wrap="square" rtlCol="0" anchor="ctr" anchorCtr="0">
              <a:noAutofit/>
            </a:bodyPr>
            <a:lstStyle/>
            <a:p>
              <a:pPr algn="ctr"/>
              <a:r>
                <a:rPr lang="en-US" sz="2400" b="1" dirty="0" smtClean="0">
                  <a:latin typeface="Roboto Condensed" panose="02000000000000000000" pitchFamily="2" charset="0"/>
                  <a:ea typeface="Roboto Condensed" panose="02000000000000000000" pitchFamily="2" charset="0"/>
                </a:rPr>
                <a:t>Presence Features,</a:t>
              </a:r>
              <a:endParaRPr lang="en-US" sz="2400" b="1" dirty="0">
                <a:latin typeface="Roboto Condensed" panose="02000000000000000000" pitchFamily="2" charset="0"/>
                <a:ea typeface="Roboto Condensed" panose="02000000000000000000" pitchFamily="2" charset="0"/>
              </a:endParaRPr>
            </a:p>
            <a:p>
              <a:pPr algn="ctr"/>
              <a:r>
                <a:rPr lang="en-US" sz="2400" b="1" dirty="0" smtClean="0">
                  <a:latin typeface="Roboto Condensed" panose="02000000000000000000" pitchFamily="2" charset="0"/>
                  <a:ea typeface="Roboto Condensed" panose="02000000000000000000" pitchFamily="2" charset="0"/>
                </a:rPr>
                <a:t>Trusted Features,</a:t>
              </a:r>
              <a:endParaRPr lang="en-US" sz="2400" b="1" dirty="0">
                <a:latin typeface="Roboto Condensed" panose="02000000000000000000" pitchFamily="2" charset="0"/>
                <a:ea typeface="Roboto Condensed" panose="02000000000000000000" pitchFamily="2" charset="0"/>
              </a:endParaRPr>
            </a:p>
            <a:p>
              <a:pPr algn="ctr"/>
              <a:r>
                <a:rPr lang="en-US" sz="2400" b="1" dirty="0" smtClean="0">
                  <a:latin typeface="Roboto Condensed" panose="02000000000000000000" pitchFamily="2" charset="0"/>
                  <a:ea typeface="Roboto Condensed" panose="02000000000000000000" pitchFamily="2" charset="0"/>
                </a:rPr>
                <a:t>User,</a:t>
              </a:r>
            </a:p>
            <a:p>
              <a:pPr algn="ctr"/>
              <a:r>
                <a:rPr lang="en-US" sz="2400" b="1" dirty="0" smtClean="0">
                  <a:latin typeface="Roboto Condensed" panose="02000000000000000000" pitchFamily="2" charset="0"/>
                  <a:ea typeface="Roboto Condensed" panose="02000000000000000000" pitchFamily="2" charset="0"/>
                </a:rPr>
                <a:t>Tweet Length,</a:t>
              </a:r>
              <a:endParaRPr lang="en-US" sz="2400" b="1" dirty="0">
                <a:latin typeface="Roboto Condensed" panose="02000000000000000000" pitchFamily="2" charset="0"/>
                <a:ea typeface="Roboto Condensed" panose="02000000000000000000" pitchFamily="2" charset="0"/>
              </a:endParaRPr>
            </a:p>
            <a:p>
              <a:pPr algn="ctr"/>
              <a:r>
                <a:rPr lang="en-US" sz="2400" b="1" dirty="0" smtClean="0">
                  <a:latin typeface="Roboto Condensed" panose="02000000000000000000" pitchFamily="2" charset="0"/>
                  <a:ea typeface="Roboto Condensed" panose="02000000000000000000" pitchFamily="2" charset="0"/>
                </a:rPr>
                <a:t>Location</a:t>
              </a:r>
              <a:endParaRPr lang="en-US" sz="2400" b="1" dirty="0">
                <a:latin typeface="Roboto Condensed" panose="02000000000000000000" pitchFamily="2" charset="0"/>
                <a:ea typeface="Roboto Condensed" panose="02000000000000000000" pitchFamily="2" charset="0"/>
              </a:endParaRPr>
            </a:p>
          </p:txBody>
        </p:sp>
      </p:grpSp>
      <p:grpSp>
        <p:nvGrpSpPr>
          <p:cNvPr id="18" name="Group 17"/>
          <p:cNvGrpSpPr/>
          <p:nvPr/>
        </p:nvGrpSpPr>
        <p:grpSpPr>
          <a:xfrm>
            <a:off x="487192" y="1242335"/>
            <a:ext cx="8131876" cy="548640"/>
            <a:chOff x="296816" y="3546379"/>
            <a:chExt cx="4165068" cy="550114"/>
          </a:xfrm>
          <a:solidFill>
            <a:srgbClr val="002060"/>
          </a:solidFill>
        </p:grpSpPr>
        <p:sp>
          <p:nvSpPr>
            <p:cNvPr id="19" name="Rectangle 18"/>
            <p:cNvSpPr/>
            <p:nvPr/>
          </p:nvSpPr>
          <p:spPr>
            <a:xfrm>
              <a:off x="296816" y="3546379"/>
              <a:ext cx="4165068" cy="550114"/>
            </a:xfrm>
            <a:prstGeom prst="rect">
              <a:avLst/>
            </a:prstGeom>
            <a:grpFill/>
            <a:ln>
              <a:solidFill>
                <a:srgbClr val="002060"/>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TextBox 19"/>
            <p:cNvSpPr txBox="1"/>
            <p:nvPr/>
          </p:nvSpPr>
          <p:spPr>
            <a:xfrm>
              <a:off x="359512" y="3564642"/>
              <a:ext cx="4049248" cy="510488"/>
            </a:xfrm>
            <a:prstGeom prst="rect">
              <a:avLst/>
            </a:prstGeom>
            <a:grpFill/>
            <a:ln>
              <a:solidFill>
                <a:srgbClr val="002060"/>
              </a:solidFill>
            </a:ln>
          </p:spPr>
          <p:txBody>
            <a:bodyPr wrap="square" rtlCol="0" anchor="ctr" anchorCtr="0">
              <a:normAutofit lnSpcReduction="10000"/>
            </a:bodyPr>
            <a:lstStyle/>
            <a:p>
              <a:pPr algn="ctr"/>
              <a:r>
                <a:rPr lang="en-US" sz="2800" dirty="0" smtClean="0">
                  <a:solidFill>
                    <a:schemeClr val="bg1"/>
                  </a:solidFill>
                  <a:latin typeface="Roboto Condensed Bold" pitchFamily="2" charset="0"/>
                  <a:ea typeface="Roboto Condensed Bold" pitchFamily="2" charset="0"/>
                </a:rPr>
                <a:t>SPECIFIC OBJECTIVE – SCOPE &amp; LIMITATIONS</a:t>
              </a:r>
              <a:endParaRPr lang="en-US" sz="2800" dirty="0">
                <a:solidFill>
                  <a:schemeClr val="bg1"/>
                </a:solidFill>
                <a:latin typeface="Roboto Condensed Bold" pitchFamily="2" charset="0"/>
                <a:ea typeface="Roboto Condensed Bold" pitchFamily="2" charset="0"/>
              </a:endParaRPr>
            </a:p>
          </p:txBody>
        </p:sp>
      </p:grpSp>
      <p:grpSp>
        <p:nvGrpSpPr>
          <p:cNvPr id="29" name="Group 28"/>
          <p:cNvGrpSpPr/>
          <p:nvPr/>
        </p:nvGrpSpPr>
        <p:grpSpPr>
          <a:xfrm>
            <a:off x="-76200" y="-894555"/>
            <a:ext cx="9296400" cy="1600200"/>
            <a:chOff x="-76200" y="4239420"/>
            <a:chExt cx="9296400" cy="1600200"/>
          </a:xfrm>
          <a:solidFill>
            <a:srgbClr val="FC0486"/>
          </a:solidFill>
        </p:grpSpPr>
        <p:sp>
          <p:nvSpPr>
            <p:cNvPr id="4" name="Rectangle 3"/>
            <p:cNvSpPr/>
            <p:nvPr/>
          </p:nvSpPr>
          <p:spPr>
            <a:xfrm>
              <a:off x="-76200" y="4239420"/>
              <a:ext cx="9296400" cy="1600200"/>
            </a:xfrm>
            <a:prstGeom prst="rect">
              <a:avLst/>
            </a:prstGeom>
            <a:grpFill/>
            <a:ln>
              <a:noFill/>
            </a:ln>
            <a:effectLst>
              <a:outerShdw blurRad="177800" dist="88900" dir="5400000" algn="t"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 name="TextBox 6"/>
            <p:cNvSpPr txBox="1"/>
            <p:nvPr/>
          </p:nvSpPr>
          <p:spPr>
            <a:xfrm>
              <a:off x="225136" y="5266853"/>
              <a:ext cx="7449659" cy="430887"/>
            </a:xfrm>
            <a:prstGeom prst="rect">
              <a:avLst/>
            </a:prstGeom>
            <a:grpFill/>
          </p:spPr>
          <p:txBody>
            <a:bodyPr wrap="square" rtlCol="0">
              <a:spAutoFit/>
            </a:bodyPr>
            <a:lstStyle/>
            <a:p>
              <a:r>
                <a:rPr lang="en-US" sz="2200" dirty="0" smtClean="0">
                  <a:solidFill>
                    <a:schemeClr val="bg1"/>
                  </a:solidFill>
                  <a:latin typeface="Roboto Condensed Bold" pitchFamily="2" charset="0"/>
                  <a:ea typeface="Roboto Condensed Bold" pitchFamily="2" charset="0"/>
                </a:rPr>
                <a:t>THE OBJECTIVES &amp; SCOPE AND LIMITATIONS OF THE SYSTEM</a:t>
              </a:r>
              <a:endParaRPr lang="en-US" sz="2200" dirty="0">
                <a:solidFill>
                  <a:schemeClr val="bg1"/>
                </a:solidFill>
                <a:latin typeface="Roboto Condensed Bold" pitchFamily="2" charset="0"/>
                <a:ea typeface="Roboto Condensed Bold" pitchFamily="2" charset="0"/>
              </a:endParaRPr>
            </a:p>
          </p:txBody>
        </p:sp>
      </p:grpSp>
      <p:sp>
        <p:nvSpPr>
          <p:cNvPr id="5" name="Oval 4"/>
          <p:cNvSpPr/>
          <p:nvPr/>
        </p:nvSpPr>
        <p:spPr>
          <a:xfrm>
            <a:off x="7991474" y="288933"/>
            <a:ext cx="792127" cy="792127"/>
          </a:xfrm>
          <a:prstGeom prst="ellipse">
            <a:avLst/>
          </a:prstGeom>
          <a:solidFill>
            <a:srgbClr val="FEBE35"/>
          </a:solidFill>
          <a:ln>
            <a:noFill/>
          </a:ln>
          <a:effectLst>
            <a:outerShdw blurRad="177800" dist="88900" dir="5400000" algn="t"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2800" dirty="0" smtClean="0">
                <a:solidFill>
                  <a:srgbClr val="000000"/>
                </a:solidFill>
                <a:latin typeface="Roboto Condensed Bold" pitchFamily="2" charset="0"/>
                <a:ea typeface="Roboto Condensed Bold" pitchFamily="2" charset="0"/>
              </a:rPr>
              <a:t>2</a:t>
            </a:r>
            <a:endParaRPr lang="en-PH" sz="2800" dirty="0">
              <a:solidFill>
                <a:srgbClr val="000000"/>
              </a:solidFill>
              <a:latin typeface="Roboto Condensed Bold" pitchFamily="2" charset="0"/>
              <a:ea typeface="Roboto Condensed Bold" pitchFamily="2" charset="0"/>
            </a:endParaRPr>
          </a:p>
        </p:txBody>
      </p:sp>
    </p:spTree>
    <p:extLst>
      <p:ext uri="{BB962C8B-B14F-4D97-AF65-F5344CB8AC3E}">
        <p14:creationId xmlns:p14="http://schemas.microsoft.com/office/powerpoint/2010/main" val="2212385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4000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600" fill="hold"/>
                                        <p:tgtEl>
                                          <p:spTgt spid="8"/>
                                        </p:tgtEl>
                                        <p:attrNameLst>
                                          <p:attrName>ppt_x</p:attrName>
                                        </p:attrNameLst>
                                      </p:cBhvr>
                                      <p:tavLst>
                                        <p:tav tm="0">
                                          <p:val>
                                            <p:strVal val="#ppt_x"/>
                                          </p:val>
                                        </p:tav>
                                        <p:tav tm="100000">
                                          <p:val>
                                            <p:strVal val="#ppt_x"/>
                                          </p:val>
                                        </p:tav>
                                      </p:tavLst>
                                    </p:anim>
                                    <p:anim calcmode="lin" valueType="num">
                                      <p:cBhvr additive="base">
                                        <p:cTn id="8" dur="600" fill="hold"/>
                                        <p:tgtEl>
                                          <p:spTgt spid="8"/>
                                        </p:tgtEl>
                                        <p:attrNameLst>
                                          <p:attrName>ppt_y</p:attrName>
                                        </p:attrNameLst>
                                      </p:cBhvr>
                                      <p:tavLst>
                                        <p:tav tm="0">
                                          <p:val>
                                            <p:strVal val="0-#ppt_h/2"/>
                                          </p:val>
                                        </p:tav>
                                        <p:tav tm="100000">
                                          <p:val>
                                            <p:strVal val="#ppt_y"/>
                                          </p:val>
                                        </p:tav>
                                      </p:tavLst>
                                    </p:anim>
                                  </p:childTnLst>
                                </p:cTn>
                              </p:par>
                              <p:par>
                                <p:cTn id="9" presetID="2" presetClass="entr" presetSubtype="1" decel="40000" fill="hold" nodeType="withEffect">
                                  <p:stCondLst>
                                    <p:cond delay="10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600" fill="hold"/>
                                        <p:tgtEl>
                                          <p:spTgt spid="12"/>
                                        </p:tgtEl>
                                        <p:attrNameLst>
                                          <p:attrName>ppt_x</p:attrName>
                                        </p:attrNameLst>
                                      </p:cBhvr>
                                      <p:tavLst>
                                        <p:tav tm="0">
                                          <p:val>
                                            <p:strVal val="#ppt_x"/>
                                          </p:val>
                                        </p:tav>
                                        <p:tav tm="100000">
                                          <p:val>
                                            <p:strVal val="#ppt_x"/>
                                          </p:val>
                                        </p:tav>
                                      </p:tavLst>
                                    </p:anim>
                                    <p:anim calcmode="lin" valueType="num">
                                      <p:cBhvr additive="base">
                                        <p:cTn id="12" dur="600" fill="hold"/>
                                        <p:tgtEl>
                                          <p:spTgt spid="1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487192" y="1937660"/>
            <a:ext cx="3977640" cy="2880361"/>
            <a:chOff x="296816" y="3546379"/>
            <a:chExt cx="4165068" cy="558987"/>
          </a:xfrm>
        </p:grpSpPr>
        <p:sp>
          <p:nvSpPr>
            <p:cNvPr id="9" name="Rectangle 8"/>
            <p:cNvSpPr/>
            <p:nvPr/>
          </p:nvSpPr>
          <p:spPr>
            <a:xfrm>
              <a:off x="296816" y="3546379"/>
              <a:ext cx="4165068" cy="558987"/>
            </a:xfrm>
            <a:prstGeom prst="rect">
              <a:avLst/>
            </a:prstGeom>
            <a:solidFill>
              <a:schemeClr val="bg1"/>
            </a:solidFill>
            <a:ln>
              <a:solidFill>
                <a:schemeClr val="bg1"/>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p:cNvSpPr txBox="1"/>
            <p:nvPr/>
          </p:nvSpPr>
          <p:spPr>
            <a:xfrm>
              <a:off x="359512" y="3564642"/>
              <a:ext cx="4049248" cy="510488"/>
            </a:xfrm>
            <a:prstGeom prst="rect">
              <a:avLst/>
            </a:prstGeom>
            <a:noFill/>
          </p:spPr>
          <p:txBody>
            <a:bodyPr wrap="square" rtlCol="0" anchor="ctr" anchorCtr="0">
              <a:noAutofit/>
            </a:bodyPr>
            <a:lstStyle/>
            <a:p>
              <a:pPr lvl="0" algn="ctr"/>
              <a:r>
                <a:rPr lang="en-US" sz="2800" b="1" dirty="0">
                  <a:latin typeface="Roboto Condensed" panose="02000000000000000000" pitchFamily="2" charset="0"/>
                  <a:ea typeface="Roboto Condensed" panose="02000000000000000000" pitchFamily="2" charset="0"/>
                </a:rPr>
                <a:t>To classify the type of disaster for each </a:t>
              </a:r>
              <a:r>
                <a:rPr lang="en-US" sz="2800" b="1" dirty="0" smtClean="0">
                  <a:latin typeface="Roboto Condensed" panose="02000000000000000000" pitchFamily="2" charset="0"/>
                  <a:ea typeface="Roboto Condensed" panose="02000000000000000000" pitchFamily="2" charset="0"/>
                </a:rPr>
                <a:t>tweet</a:t>
              </a:r>
              <a:endParaRPr lang="en-PH" sz="2800" b="1" dirty="0">
                <a:latin typeface="Roboto Condensed" panose="02000000000000000000" pitchFamily="2" charset="0"/>
                <a:ea typeface="Roboto Condensed" panose="02000000000000000000" pitchFamily="2" charset="0"/>
              </a:endParaRPr>
            </a:p>
          </p:txBody>
        </p:sp>
      </p:grpSp>
      <p:grpSp>
        <p:nvGrpSpPr>
          <p:cNvPr id="12" name="Group 11"/>
          <p:cNvGrpSpPr/>
          <p:nvPr/>
        </p:nvGrpSpPr>
        <p:grpSpPr>
          <a:xfrm>
            <a:off x="4630567" y="1952250"/>
            <a:ext cx="3977640" cy="2871485"/>
            <a:chOff x="296816" y="3546379"/>
            <a:chExt cx="4165068" cy="558987"/>
          </a:xfrm>
        </p:grpSpPr>
        <p:sp>
          <p:nvSpPr>
            <p:cNvPr id="13" name="Rectangle 12"/>
            <p:cNvSpPr/>
            <p:nvPr/>
          </p:nvSpPr>
          <p:spPr>
            <a:xfrm>
              <a:off x="296816" y="3546379"/>
              <a:ext cx="4165068" cy="558987"/>
            </a:xfrm>
            <a:prstGeom prst="rect">
              <a:avLst/>
            </a:prstGeom>
            <a:solidFill>
              <a:schemeClr val="bg1"/>
            </a:solidFill>
            <a:ln>
              <a:solidFill>
                <a:schemeClr val="bg1"/>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Box 13"/>
            <p:cNvSpPr txBox="1"/>
            <p:nvPr/>
          </p:nvSpPr>
          <p:spPr>
            <a:xfrm>
              <a:off x="359512" y="3564642"/>
              <a:ext cx="4049248" cy="510488"/>
            </a:xfrm>
            <a:prstGeom prst="rect">
              <a:avLst/>
            </a:prstGeom>
            <a:noFill/>
          </p:spPr>
          <p:txBody>
            <a:bodyPr wrap="square" rtlCol="0" anchor="ctr" anchorCtr="0">
              <a:noAutofit/>
            </a:bodyPr>
            <a:lstStyle/>
            <a:p>
              <a:pPr algn="ctr"/>
              <a:r>
                <a:rPr lang="en-US" sz="2400" b="1" dirty="0" smtClean="0">
                  <a:latin typeface="Roboto Condensed" panose="02000000000000000000" pitchFamily="2" charset="0"/>
                  <a:ea typeface="Roboto Condensed" panose="02000000000000000000" pitchFamily="2" charset="0"/>
                </a:rPr>
                <a:t>Typhoons,</a:t>
              </a:r>
            </a:p>
            <a:p>
              <a:pPr algn="ctr"/>
              <a:r>
                <a:rPr lang="en-US" sz="2400" b="1" dirty="0" smtClean="0">
                  <a:latin typeface="Roboto Condensed" panose="02000000000000000000" pitchFamily="2" charset="0"/>
                  <a:ea typeface="Roboto Condensed" panose="02000000000000000000" pitchFamily="2" charset="0"/>
                </a:rPr>
                <a:t>Floods, and</a:t>
              </a:r>
            </a:p>
            <a:p>
              <a:pPr algn="ctr"/>
              <a:r>
                <a:rPr lang="en-US" sz="2400" b="1" dirty="0" smtClean="0">
                  <a:latin typeface="Roboto Condensed" panose="02000000000000000000" pitchFamily="2" charset="0"/>
                  <a:ea typeface="Roboto Condensed" panose="02000000000000000000" pitchFamily="2" charset="0"/>
                </a:rPr>
                <a:t>Earthquakes</a:t>
              </a:r>
              <a:endParaRPr lang="en-US" sz="2400" b="1" dirty="0">
                <a:latin typeface="Roboto Condensed" panose="02000000000000000000" pitchFamily="2" charset="0"/>
                <a:ea typeface="Roboto Condensed" panose="02000000000000000000" pitchFamily="2" charset="0"/>
              </a:endParaRPr>
            </a:p>
          </p:txBody>
        </p:sp>
      </p:grpSp>
      <p:grpSp>
        <p:nvGrpSpPr>
          <p:cNvPr id="18" name="Group 17"/>
          <p:cNvGrpSpPr/>
          <p:nvPr/>
        </p:nvGrpSpPr>
        <p:grpSpPr>
          <a:xfrm>
            <a:off x="487192" y="1242335"/>
            <a:ext cx="8131876" cy="548640"/>
            <a:chOff x="296816" y="3546379"/>
            <a:chExt cx="4165068" cy="550114"/>
          </a:xfrm>
          <a:solidFill>
            <a:srgbClr val="002060"/>
          </a:solidFill>
        </p:grpSpPr>
        <p:sp>
          <p:nvSpPr>
            <p:cNvPr id="19" name="Rectangle 18"/>
            <p:cNvSpPr/>
            <p:nvPr/>
          </p:nvSpPr>
          <p:spPr>
            <a:xfrm>
              <a:off x="296816" y="3546379"/>
              <a:ext cx="4165068" cy="550114"/>
            </a:xfrm>
            <a:prstGeom prst="rect">
              <a:avLst/>
            </a:prstGeom>
            <a:grpFill/>
            <a:ln>
              <a:solidFill>
                <a:srgbClr val="002060"/>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TextBox 19"/>
            <p:cNvSpPr txBox="1"/>
            <p:nvPr/>
          </p:nvSpPr>
          <p:spPr>
            <a:xfrm>
              <a:off x="359512" y="3564642"/>
              <a:ext cx="4049248" cy="510488"/>
            </a:xfrm>
            <a:prstGeom prst="rect">
              <a:avLst/>
            </a:prstGeom>
            <a:grpFill/>
            <a:ln>
              <a:solidFill>
                <a:srgbClr val="002060"/>
              </a:solidFill>
            </a:ln>
          </p:spPr>
          <p:txBody>
            <a:bodyPr wrap="square" rtlCol="0" anchor="ctr" anchorCtr="0">
              <a:normAutofit lnSpcReduction="10000"/>
            </a:bodyPr>
            <a:lstStyle/>
            <a:p>
              <a:pPr algn="ctr"/>
              <a:r>
                <a:rPr lang="en-US" sz="2800" dirty="0" smtClean="0">
                  <a:solidFill>
                    <a:schemeClr val="bg1"/>
                  </a:solidFill>
                  <a:latin typeface="Roboto Condensed Bold" pitchFamily="2" charset="0"/>
                  <a:ea typeface="Roboto Condensed Bold" pitchFamily="2" charset="0"/>
                </a:rPr>
                <a:t>SPECIFIC OBJECTIVE – SCOPE &amp; LIMITATIONS</a:t>
              </a:r>
              <a:endParaRPr lang="en-US" sz="2800" dirty="0">
                <a:solidFill>
                  <a:schemeClr val="bg1"/>
                </a:solidFill>
                <a:latin typeface="Roboto Condensed Bold" pitchFamily="2" charset="0"/>
                <a:ea typeface="Roboto Condensed Bold" pitchFamily="2" charset="0"/>
              </a:endParaRPr>
            </a:p>
          </p:txBody>
        </p:sp>
      </p:grpSp>
      <p:grpSp>
        <p:nvGrpSpPr>
          <p:cNvPr id="29" name="Group 28"/>
          <p:cNvGrpSpPr/>
          <p:nvPr/>
        </p:nvGrpSpPr>
        <p:grpSpPr>
          <a:xfrm>
            <a:off x="-76200" y="-894555"/>
            <a:ext cx="9296400" cy="1600200"/>
            <a:chOff x="-76200" y="4239420"/>
            <a:chExt cx="9296400" cy="1600200"/>
          </a:xfrm>
          <a:solidFill>
            <a:srgbClr val="FC0486"/>
          </a:solidFill>
        </p:grpSpPr>
        <p:sp>
          <p:nvSpPr>
            <p:cNvPr id="4" name="Rectangle 3"/>
            <p:cNvSpPr/>
            <p:nvPr/>
          </p:nvSpPr>
          <p:spPr>
            <a:xfrm>
              <a:off x="-76200" y="4239420"/>
              <a:ext cx="9296400" cy="1600200"/>
            </a:xfrm>
            <a:prstGeom prst="rect">
              <a:avLst/>
            </a:prstGeom>
            <a:grpFill/>
            <a:ln>
              <a:noFill/>
            </a:ln>
            <a:effectLst>
              <a:outerShdw blurRad="177800" dist="88900" dir="5400000" algn="t"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 name="TextBox 6"/>
            <p:cNvSpPr txBox="1"/>
            <p:nvPr/>
          </p:nvSpPr>
          <p:spPr>
            <a:xfrm>
              <a:off x="225136" y="5266853"/>
              <a:ext cx="7449659" cy="430887"/>
            </a:xfrm>
            <a:prstGeom prst="rect">
              <a:avLst/>
            </a:prstGeom>
            <a:grpFill/>
          </p:spPr>
          <p:txBody>
            <a:bodyPr wrap="square" rtlCol="0">
              <a:spAutoFit/>
            </a:bodyPr>
            <a:lstStyle/>
            <a:p>
              <a:r>
                <a:rPr lang="en-US" sz="2200" dirty="0" smtClean="0">
                  <a:solidFill>
                    <a:schemeClr val="bg1"/>
                  </a:solidFill>
                  <a:latin typeface="Roboto Condensed Bold" pitchFamily="2" charset="0"/>
                  <a:ea typeface="Roboto Condensed Bold" pitchFamily="2" charset="0"/>
                </a:rPr>
                <a:t>THE OBJECTIVES &amp; SCOPE AND LIMITATIONS OF THE SYSTEM</a:t>
              </a:r>
              <a:endParaRPr lang="en-US" sz="2200" dirty="0">
                <a:solidFill>
                  <a:schemeClr val="bg1"/>
                </a:solidFill>
                <a:latin typeface="Roboto Condensed Bold" pitchFamily="2" charset="0"/>
                <a:ea typeface="Roboto Condensed Bold" pitchFamily="2" charset="0"/>
              </a:endParaRPr>
            </a:p>
          </p:txBody>
        </p:sp>
      </p:grpSp>
      <p:sp>
        <p:nvSpPr>
          <p:cNvPr id="5" name="Oval 4"/>
          <p:cNvSpPr/>
          <p:nvPr/>
        </p:nvSpPr>
        <p:spPr>
          <a:xfrm>
            <a:off x="7991474" y="288933"/>
            <a:ext cx="792127" cy="792127"/>
          </a:xfrm>
          <a:prstGeom prst="ellipse">
            <a:avLst/>
          </a:prstGeom>
          <a:solidFill>
            <a:srgbClr val="FEBE35"/>
          </a:solidFill>
          <a:ln>
            <a:noFill/>
          </a:ln>
          <a:effectLst>
            <a:outerShdw blurRad="177800" dist="88900" dir="5400000" algn="t"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2800" dirty="0" smtClean="0">
                <a:solidFill>
                  <a:srgbClr val="000000"/>
                </a:solidFill>
                <a:latin typeface="Roboto Condensed Bold" pitchFamily="2" charset="0"/>
                <a:ea typeface="Roboto Condensed Bold" pitchFamily="2" charset="0"/>
              </a:rPr>
              <a:t>2</a:t>
            </a:r>
            <a:endParaRPr lang="en-PH" sz="2800" dirty="0">
              <a:solidFill>
                <a:srgbClr val="000000"/>
              </a:solidFill>
              <a:latin typeface="Roboto Condensed Bold" pitchFamily="2" charset="0"/>
              <a:ea typeface="Roboto Condensed Bold" pitchFamily="2" charset="0"/>
            </a:endParaRPr>
          </a:p>
        </p:txBody>
      </p:sp>
    </p:spTree>
    <p:extLst>
      <p:ext uri="{BB962C8B-B14F-4D97-AF65-F5344CB8AC3E}">
        <p14:creationId xmlns:p14="http://schemas.microsoft.com/office/powerpoint/2010/main" val="3285829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4000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600" fill="hold"/>
                                        <p:tgtEl>
                                          <p:spTgt spid="8"/>
                                        </p:tgtEl>
                                        <p:attrNameLst>
                                          <p:attrName>ppt_x</p:attrName>
                                        </p:attrNameLst>
                                      </p:cBhvr>
                                      <p:tavLst>
                                        <p:tav tm="0">
                                          <p:val>
                                            <p:strVal val="#ppt_x"/>
                                          </p:val>
                                        </p:tav>
                                        <p:tav tm="100000">
                                          <p:val>
                                            <p:strVal val="#ppt_x"/>
                                          </p:val>
                                        </p:tav>
                                      </p:tavLst>
                                    </p:anim>
                                    <p:anim calcmode="lin" valueType="num">
                                      <p:cBhvr additive="base">
                                        <p:cTn id="8" dur="600" fill="hold"/>
                                        <p:tgtEl>
                                          <p:spTgt spid="8"/>
                                        </p:tgtEl>
                                        <p:attrNameLst>
                                          <p:attrName>ppt_y</p:attrName>
                                        </p:attrNameLst>
                                      </p:cBhvr>
                                      <p:tavLst>
                                        <p:tav tm="0">
                                          <p:val>
                                            <p:strVal val="0-#ppt_h/2"/>
                                          </p:val>
                                        </p:tav>
                                        <p:tav tm="100000">
                                          <p:val>
                                            <p:strVal val="#ppt_y"/>
                                          </p:val>
                                        </p:tav>
                                      </p:tavLst>
                                    </p:anim>
                                  </p:childTnLst>
                                </p:cTn>
                              </p:par>
                              <p:par>
                                <p:cTn id="9" presetID="2" presetClass="entr" presetSubtype="1" decel="40000" fill="hold" nodeType="withEffect">
                                  <p:stCondLst>
                                    <p:cond delay="10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600" fill="hold"/>
                                        <p:tgtEl>
                                          <p:spTgt spid="12"/>
                                        </p:tgtEl>
                                        <p:attrNameLst>
                                          <p:attrName>ppt_x</p:attrName>
                                        </p:attrNameLst>
                                      </p:cBhvr>
                                      <p:tavLst>
                                        <p:tav tm="0">
                                          <p:val>
                                            <p:strVal val="#ppt_x"/>
                                          </p:val>
                                        </p:tav>
                                        <p:tav tm="100000">
                                          <p:val>
                                            <p:strVal val="#ppt_x"/>
                                          </p:val>
                                        </p:tav>
                                      </p:tavLst>
                                    </p:anim>
                                    <p:anim calcmode="lin" valueType="num">
                                      <p:cBhvr additive="base">
                                        <p:cTn id="12" dur="600" fill="hold"/>
                                        <p:tgtEl>
                                          <p:spTgt spid="1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487192" y="1937660"/>
            <a:ext cx="3977640" cy="2880361"/>
            <a:chOff x="296816" y="3546379"/>
            <a:chExt cx="4165068" cy="558987"/>
          </a:xfrm>
        </p:grpSpPr>
        <p:sp>
          <p:nvSpPr>
            <p:cNvPr id="9" name="Rectangle 8"/>
            <p:cNvSpPr/>
            <p:nvPr/>
          </p:nvSpPr>
          <p:spPr>
            <a:xfrm>
              <a:off x="296816" y="3546379"/>
              <a:ext cx="4165068" cy="558987"/>
            </a:xfrm>
            <a:prstGeom prst="rect">
              <a:avLst/>
            </a:prstGeom>
            <a:solidFill>
              <a:schemeClr val="bg1"/>
            </a:solidFill>
            <a:ln>
              <a:solidFill>
                <a:schemeClr val="bg1"/>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p:cNvSpPr txBox="1"/>
            <p:nvPr/>
          </p:nvSpPr>
          <p:spPr>
            <a:xfrm>
              <a:off x="359512" y="3564642"/>
              <a:ext cx="4049248" cy="510488"/>
            </a:xfrm>
            <a:prstGeom prst="rect">
              <a:avLst/>
            </a:prstGeom>
            <a:noFill/>
          </p:spPr>
          <p:txBody>
            <a:bodyPr wrap="square" rtlCol="0" anchor="ctr" anchorCtr="0">
              <a:noAutofit/>
            </a:bodyPr>
            <a:lstStyle/>
            <a:p>
              <a:pPr lvl="0" algn="ctr"/>
              <a:r>
                <a:rPr lang="en-US" sz="2800" b="1" dirty="0">
                  <a:latin typeface="Roboto Condensed" panose="02000000000000000000" pitchFamily="2" charset="0"/>
                  <a:ea typeface="Roboto Condensed" panose="02000000000000000000" pitchFamily="2" charset="0"/>
                </a:rPr>
                <a:t>To extract relevant information common among the types of disaster (i.e. location</a:t>
              </a:r>
              <a:r>
                <a:rPr lang="en-US" sz="2800" b="1" dirty="0" smtClean="0">
                  <a:latin typeface="Roboto Condensed" panose="02000000000000000000" pitchFamily="2" charset="0"/>
                  <a:ea typeface="Roboto Condensed" panose="02000000000000000000" pitchFamily="2" charset="0"/>
                </a:rPr>
                <a:t>)</a:t>
              </a:r>
              <a:endParaRPr lang="en-PH" sz="2800" b="1" dirty="0">
                <a:latin typeface="Roboto Condensed" panose="02000000000000000000" pitchFamily="2" charset="0"/>
                <a:ea typeface="Roboto Condensed" panose="02000000000000000000" pitchFamily="2" charset="0"/>
              </a:endParaRPr>
            </a:p>
          </p:txBody>
        </p:sp>
      </p:grpSp>
      <p:grpSp>
        <p:nvGrpSpPr>
          <p:cNvPr id="12" name="Group 11"/>
          <p:cNvGrpSpPr/>
          <p:nvPr/>
        </p:nvGrpSpPr>
        <p:grpSpPr>
          <a:xfrm>
            <a:off x="4630567" y="1952250"/>
            <a:ext cx="3977640" cy="2871485"/>
            <a:chOff x="296816" y="3546379"/>
            <a:chExt cx="4165068" cy="558987"/>
          </a:xfrm>
        </p:grpSpPr>
        <p:sp>
          <p:nvSpPr>
            <p:cNvPr id="13" name="Rectangle 12"/>
            <p:cNvSpPr/>
            <p:nvPr/>
          </p:nvSpPr>
          <p:spPr>
            <a:xfrm>
              <a:off x="296816" y="3546379"/>
              <a:ext cx="4165068" cy="558987"/>
            </a:xfrm>
            <a:prstGeom prst="rect">
              <a:avLst/>
            </a:prstGeom>
            <a:solidFill>
              <a:schemeClr val="bg1"/>
            </a:solidFill>
            <a:ln>
              <a:solidFill>
                <a:schemeClr val="bg1"/>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Box 13"/>
            <p:cNvSpPr txBox="1"/>
            <p:nvPr/>
          </p:nvSpPr>
          <p:spPr>
            <a:xfrm>
              <a:off x="359512" y="3564642"/>
              <a:ext cx="4049248" cy="510488"/>
            </a:xfrm>
            <a:prstGeom prst="rect">
              <a:avLst/>
            </a:prstGeom>
            <a:noFill/>
          </p:spPr>
          <p:txBody>
            <a:bodyPr wrap="square" rtlCol="0" anchor="ctr" anchorCtr="0">
              <a:noAutofit/>
            </a:bodyPr>
            <a:lstStyle/>
            <a:p>
              <a:pPr algn="ctr"/>
              <a:r>
                <a:rPr lang="en-US" sz="2400" b="1" dirty="0" smtClean="0">
                  <a:latin typeface="Roboto Condensed" panose="02000000000000000000" pitchFamily="2" charset="0"/>
                  <a:ea typeface="Roboto Condensed" panose="02000000000000000000" pitchFamily="2" charset="0"/>
                </a:rPr>
                <a:t>Time and Location</a:t>
              </a:r>
              <a:endParaRPr lang="en-US" sz="2400" b="1" dirty="0">
                <a:latin typeface="Roboto Condensed" panose="02000000000000000000" pitchFamily="2" charset="0"/>
                <a:ea typeface="Roboto Condensed" panose="02000000000000000000" pitchFamily="2" charset="0"/>
              </a:endParaRPr>
            </a:p>
          </p:txBody>
        </p:sp>
      </p:grpSp>
      <p:grpSp>
        <p:nvGrpSpPr>
          <p:cNvPr id="18" name="Group 17"/>
          <p:cNvGrpSpPr/>
          <p:nvPr/>
        </p:nvGrpSpPr>
        <p:grpSpPr>
          <a:xfrm>
            <a:off x="487192" y="1242335"/>
            <a:ext cx="8131876" cy="548640"/>
            <a:chOff x="296816" y="3546379"/>
            <a:chExt cx="4165068" cy="550114"/>
          </a:xfrm>
          <a:solidFill>
            <a:srgbClr val="002060"/>
          </a:solidFill>
        </p:grpSpPr>
        <p:sp>
          <p:nvSpPr>
            <p:cNvPr id="19" name="Rectangle 18"/>
            <p:cNvSpPr/>
            <p:nvPr/>
          </p:nvSpPr>
          <p:spPr>
            <a:xfrm>
              <a:off x="296816" y="3546379"/>
              <a:ext cx="4165068" cy="550114"/>
            </a:xfrm>
            <a:prstGeom prst="rect">
              <a:avLst/>
            </a:prstGeom>
            <a:grpFill/>
            <a:ln>
              <a:solidFill>
                <a:srgbClr val="002060"/>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TextBox 19"/>
            <p:cNvSpPr txBox="1"/>
            <p:nvPr/>
          </p:nvSpPr>
          <p:spPr>
            <a:xfrm>
              <a:off x="359512" y="3564642"/>
              <a:ext cx="4049248" cy="510488"/>
            </a:xfrm>
            <a:prstGeom prst="rect">
              <a:avLst/>
            </a:prstGeom>
            <a:grpFill/>
            <a:ln>
              <a:solidFill>
                <a:srgbClr val="002060"/>
              </a:solidFill>
            </a:ln>
          </p:spPr>
          <p:txBody>
            <a:bodyPr wrap="square" rtlCol="0" anchor="ctr" anchorCtr="0">
              <a:normAutofit lnSpcReduction="10000"/>
            </a:bodyPr>
            <a:lstStyle/>
            <a:p>
              <a:pPr algn="ctr"/>
              <a:r>
                <a:rPr lang="en-US" sz="2800" dirty="0" smtClean="0">
                  <a:solidFill>
                    <a:schemeClr val="bg1"/>
                  </a:solidFill>
                  <a:latin typeface="Roboto Condensed Bold" pitchFamily="2" charset="0"/>
                  <a:ea typeface="Roboto Condensed Bold" pitchFamily="2" charset="0"/>
                </a:rPr>
                <a:t>SPECIFIC OBJECTIVE – SCOPE &amp; LIMITATIONS</a:t>
              </a:r>
              <a:endParaRPr lang="en-US" sz="2800" dirty="0">
                <a:solidFill>
                  <a:schemeClr val="bg1"/>
                </a:solidFill>
                <a:latin typeface="Roboto Condensed Bold" pitchFamily="2" charset="0"/>
                <a:ea typeface="Roboto Condensed Bold" pitchFamily="2" charset="0"/>
              </a:endParaRPr>
            </a:p>
          </p:txBody>
        </p:sp>
      </p:grpSp>
      <p:grpSp>
        <p:nvGrpSpPr>
          <p:cNvPr id="29" name="Group 28"/>
          <p:cNvGrpSpPr/>
          <p:nvPr/>
        </p:nvGrpSpPr>
        <p:grpSpPr>
          <a:xfrm>
            <a:off x="-76200" y="-894555"/>
            <a:ext cx="9296400" cy="1600200"/>
            <a:chOff x="-76200" y="4239420"/>
            <a:chExt cx="9296400" cy="1600200"/>
          </a:xfrm>
          <a:solidFill>
            <a:srgbClr val="FC0486"/>
          </a:solidFill>
        </p:grpSpPr>
        <p:sp>
          <p:nvSpPr>
            <p:cNvPr id="4" name="Rectangle 3"/>
            <p:cNvSpPr/>
            <p:nvPr/>
          </p:nvSpPr>
          <p:spPr>
            <a:xfrm>
              <a:off x="-76200" y="4239420"/>
              <a:ext cx="9296400" cy="1600200"/>
            </a:xfrm>
            <a:prstGeom prst="rect">
              <a:avLst/>
            </a:prstGeom>
            <a:grpFill/>
            <a:ln>
              <a:noFill/>
            </a:ln>
            <a:effectLst>
              <a:outerShdw blurRad="177800" dist="88900" dir="5400000" algn="t"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 name="TextBox 6"/>
            <p:cNvSpPr txBox="1"/>
            <p:nvPr/>
          </p:nvSpPr>
          <p:spPr>
            <a:xfrm>
              <a:off x="225136" y="5266853"/>
              <a:ext cx="7449659" cy="430887"/>
            </a:xfrm>
            <a:prstGeom prst="rect">
              <a:avLst/>
            </a:prstGeom>
            <a:grpFill/>
          </p:spPr>
          <p:txBody>
            <a:bodyPr wrap="square" rtlCol="0">
              <a:spAutoFit/>
            </a:bodyPr>
            <a:lstStyle/>
            <a:p>
              <a:r>
                <a:rPr lang="en-US" sz="2200" dirty="0" smtClean="0">
                  <a:solidFill>
                    <a:schemeClr val="bg1"/>
                  </a:solidFill>
                  <a:latin typeface="Roboto Condensed Bold" pitchFamily="2" charset="0"/>
                  <a:ea typeface="Roboto Condensed Bold" pitchFamily="2" charset="0"/>
                </a:rPr>
                <a:t>THE OBJECTIVES &amp; SCOPE AND LIMITATIONS OF THE SYSTEM</a:t>
              </a:r>
              <a:endParaRPr lang="en-US" sz="2200" dirty="0">
                <a:solidFill>
                  <a:schemeClr val="bg1"/>
                </a:solidFill>
                <a:latin typeface="Roboto Condensed Bold" pitchFamily="2" charset="0"/>
                <a:ea typeface="Roboto Condensed Bold" pitchFamily="2" charset="0"/>
              </a:endParaRPr>
            </a:p>
          </p:txBody>
        </p:sp>
      </p:grpSp>
      <p:sp>
        <p:nvSpPr>
          <p:cNvPr id="5" name="Oval 4"/>
          <p:cNvSpPr/>
          <p:nvPr/>
        </p:nvSpPr>
        <p:spPr>
          <a:xfrm>
            <a:off x="7991474" y="288933"/>
            <a:ext cx="792127" cy="792127"/>
          </a:xfrm>
          <a:prstGeom prst="ellipse">
            <a:avLst/>
          </a:prstGeom>
          <a:solidFill>
            <a:srgbClr val="FEBE35"/>
          </a:solidFill>
          <a:ln>
            <a:noFill/>
          </a:ln>
          <a:effectLst>
            <a:outerShdw blurRad="177800" dist="88900" dir="5400000" algn="t"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2800" dirty="0" smtClean="0">
                <a:solidFill>
                  <a:srgbClr val="000000"/>
                </a:solidFill>
                <a:latin typeface="Roboto Condensed Bold" pitchFamily="2" charset="0"/>
                <a:ea typeface="Roboto Condensed Bold" pitchFamily="2" charset="0"/>
              </a:rPr>
              <a:t>2</a:t>
            </a:r>
            <a:endParaRPr lang="en-PH" sz="2800" dirty="0">
              <a:solidFill>
                <a:srgbClr val="000000"/>
              </a:solidFill>
              <a:latin typeface="Roboto Condensed Bold" pitchFamily="2" charset="0"/>
              <a:ea typeface="Roboto Condensed Bold" pitchFamily="2" charset="0"/>
            </a:endParaRPr>
          </a:p>
        </p:txBody>
      </p:sp>
    </p:spTree>
    <p:extLst>
      <p:ext uri="{BB962C8B-B14F-4D97-AF65-F5344CB8AC3E}">
        <p14:creationId xmlns:p14="http://schemas.microsoft.com/office/powerpoint/2010/main" val="3323935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4000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600" fill="hold"/>
                                        <p:tgtEl>
                                          <p:spTgt spid="8"/>
                                        </p:tgtEl>
                                        <p:attrNameLst>
                                          <p:attrName>ppt_x</p:attrName>
                                        </p:attrNameLst>
                                      </p:cBhvr>
                                      <p:tavLst>
                                        <p:tav tm="0">
                                          <p:val>
                                            <p:strVal val="#ppt_x"/>
                                          </p:val>
                                        </p:tav>
                                        <p:tav tm="100000">
                                          <p:val>
                                            <p:strVal val="#ppt_x"/>
                                          </p:val>
                                        </p:tav>
                                      </p:tavLst>
                                    </p:anim>
                                    <p:anim calcmode="lin" valueType="num">
                                      <p:cBhvr additive="base">
                                        <p:cTn id="8" dur="600" fill="hold"/>
                                        <p:tgtEl>
                                          <p:spTgt spid="8"/>
                                        </p:tgtEl>
                                        <p:attrNameLst>
                                          <p:attrName>ppt_y</p:attrName>
                                        </p:attrNameLst>
                                      </p:cBhvr>
                                      <p:tavLst>
                                        <p:tav tm="0">
                                          <p:val>
                                            <p:strVal val="0-#ppt_h/2"/>
                                          </p:val>
                                        </p:tav>
                                        <p:tav tm="100000">
                                          <p:val>
                                            <p:strVal val="#ppt_y"/>
                                          </p:val>
                                        </p:tav>
                                      </p:tavLst>
                                    </p:anim>
                                  </p:childTnLst>
                                </p:cTn>
                              </p:par>
                              <p:par>
                                <p:cTn id="9" presetID="2" presetClass="entr" presetSubtype="1" decel="40000" fill="hold" nodeType="withEffect">
                                  <p:stCondLst>
                                    <p:cond delay="10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600" fill="hold"/>
                                        <p:tgtEl>
                                          <p:spTgt spid="12"/>
                                        </p:tgtEl>
                                        <p:attrNameLst>
                                          <p:attrName>ppt_x</p:attrName>
                                        </p:attrNameLst>
                                      </p:cBhvr>
                                      <p:tavLst>
                                        <p:tav tm="0">
                                          <p:val>
                                            <p:strVal val="#ppt_x"/>
                                          </p:val>
                                        </p:tav>
                                        <p:tav tm="100000">
                                          <p:val>
                                            <p:strVal val="#ppt_x"/>
                                          </p:val>
                                        </p:tav>
                                      </p:tavLst>
                                    </p:anim>
                                    <p:anim calcmode="lin" valueType="num">
                                      <p:cBhvr additive="base">
                                        <p:cTn id="12" dur="600" fill="hold"/>
                                        <p:tgtEl>
                                          <p:spTgt spid="1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472016" y="1148468"/>
            <a:ext cx="8147052" cy="551401"/>
            <a:chOff x="289043" y="3545787"/>
            <a:chExt cx="4172841" cy="551401"/>
          </a:xfrm>
        </p:grpSpPr>
        <p:sp>
          <p:nvSpPr>
            <p:cNvPr id="9" name="Rectangle 8"/>
            <p:cNvSpPr/>
            <p:nvPr/>
          </p:nvSpPr>
          <p:spPr>
            <a:xfrm>
              <a:off x="296816" y="3546379"/>
              <a:ext cx="4165068" cy="550114"/>
            </a:xfrm>
            <a:prstGeom prst="rect">
              <a:avLst/>
            </a:prstGeom>
            <a:solidFill>
              <a:schemeClr val="bg1"/>
            </a:solidFill>
            <a:ln>
              <a:solidFill>
                <a:schemeClr val="bg1"/>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289043" y="3545787"/>
              <a:ext cx="278625" cy="551401"/>
            </a:xfrm>
            <a:prstGeom prst="rect">
              <a:avLst/>
            </a:prstGeom>
            <a:solidFill>
              <a:srgbClr val="7030A0"/>
            </a:solidFill>
            <a:ln>
              <a:solidFill>
                <a:srgbClr val="7030A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dirty="0">
                  <a:solidFill>
                    <a:schemeClr val="bg1"/>
                  </a:solidFill>
                  <a:latin typeface="Roboto Condensed Bold"/>
                  <a:cs typeface="Roboto Condensed Bold"/>
                </a:rPr>
                <a:t>1</a:t>
              </a:r>
            </a:p>
          </p:txBody>
        </p:sp>
        <p:sp>
          <p:nvSpPr>
            <p:cNvPr id="11" name="TextBox 10"/>
            <p:cNvSpPr txBox="1"/>
            <p:nvPr/>
          </p:nvSpPr>
          <p:spPr>
            <a:xfrm>
              <a:off x="601704" y="3641110"/>
              <a:ext cx="3840444" cy="369332"/>
            </a:xfrm>
            <a:prstGeom prst="rect">
              <a:avLst/>
            </a:prstGeom>
            <a:noFill/>
          </p:spPr>
          <p:txBody>
            <a:bodyPr wrap="square" rtlCol="0">
              <a:spAutoFit/>
            </a:bodyPr>
            <a:lstStyle/>
            <a:p>
              <a:r>
                <a:rPr lang="en-US" b="1" dirty="0">
                  <a:solidFill>
                    <a:schemeClr val="tx1">
                      <a:lumMod val="85000"/>
                      <a:lumOff val="15000"/>
                    </a:schemeClr>
                  </a:solidFill>
                  <a:latin typeface="Roboto Condensed Bold" pitchFamily="2" charset="0"/>
                  <a:ea typeface="Roboto Condensed Bold" pitchFamily="2" charset="0"/>
                </a:rPr>
                <a:t>THE OVERVIEW OF THE CURRENT STATE OF TECHNOLOGY</a:t>
              </a:r>
            </a:p>
          </p:txBody>
        </p:sp>
      </p:grpSp>
      <p:grpSp>
        <p:nvGrpSpPr>
          <p:cNvPr id="13" name="Group 12"/>
          <p:cNvGrpSpPr/>
          <p:nvPr/>
        </p:nvGrpSpPr>
        <p:grpSpPr>
          <a:xfrm>
            <a:off x="472010" y="1834289"/>
            <a:ext cx="8147052" cy="551401"/>
            <a:chOff x="289043" y="3545787"/>
            <a:chExt cx="4172841" cy="551401"/>
          </a:xfrm>
        </p:grpSpPr>
        <p:sp>
          <p:nvSpPr>
            <p:cNvPr id="14" name="Rectangle 13"/>
            <p:cNvSpPr/>
            <p:nvPr/>
          </p:nvSpPr>
          <p:spPr>
            <a:xfrm>
              <a:off x="296816" y="3546379"/>
              <a:ext cx="4165068" cy="550114"/>
            </a:xfrm>
            <a:prstGeom prst="rect">
              <a:avLst/>
            </a:prstGeom>
            <a:solidFill>
              <a:schemeClr val="bg1"/>
            </a:solidFill>
            <a:ln>
              <a:solidFill>
                <a:schemeClr val="bg1"/>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289043" y="3545787"/>
              <a:ext cx="278625" cy="551401"/>
            </a:xfrm>
            <a:prstGeom prst="rect">
              <a:avLst/>
            </a:prstGeom>
            <a:solidFill>
              <a:srgbClr val="7030A0"/>
            </a:solidFill>
            <a:ln>
              <a:solidFill>
                <a:srgbClr val="7030A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dirty="0" smtClean="0">
                  <a:solidFill>
                    <a:schemeClr val="bg1"/>
                  </a:solidFill>
                  <a:latin typeface="Roboto Condensed Bold"/>
                  <a:cs typeface="Roboto Condensed Bold"/>
                </a:rPr>
                <a:t>2</a:t>
              </a:r>
              <a:endParaRPr lang="en-US" sz="2800" b="1" dirty="0">
                <a:solidFill>
                  <a:schemeClr val="bg1"/>
                </a:solidFill>
                <a:latin typeface="Roboto Condensed Bold"/>
                <a:cs typeface="Roboto Condensed Bold"/>
              </a:endParaRPr>
            </a:p>
          </p:txBody>
        </p:sp>
        <p:sp>
          <p:nvSpPr>
            <p:cNvPr id="16" name="TextBox 15"/>
            <p:cNvSpPr txBox="1"/>
            <p:nvPr/>
          </p:nvSpPr>
          <p:spPr>
            <a:xfrm>
              <a:off x="601704" y="3641110"/>
              <a:ext cx="3840444" cy="369332"/>
            </a:xfrm>
            <a:prstGeom prst="rect">
              <a:avLst/>
            </a:prstGeom>
            <a:noFill/>
          </p:spPr>
          <p:txBody>
            <a:bodyPr wrap="square" rtlCol="0">
              <a:spAutoFit/>
            </a:bodyPr>
            <a:lstStyle/>
            <a:p>
              <a:r>
                <a:rPr lang="en-US" b="1" dirty="0">
                  <a:solidFill>
                    <a:schemeClr val="tx1">
                      <a:lumMod val="85000"/>
                      <a:lumOff val="15000"/>
                    </a:schemeClr>
                  </a:solidFill>
                  <a:latin typeface="Roboto Condensed Bold" pitchFamily="2" charset="0"/>
                  <a:ea typeface="Roboto Condensed Bold" pitchFamily="2" charset="0"/>
                </a:rPr>
                <a:t>THE OBJECTIVES &amp; SCOPE AND LIMITATIONS OF THE RESEARCH</a:t>
              </a:r>
            </a:p>
          </p:txBody>
        </p:sp>
      </p:grpSp>
      <p:grpSp>
        <p:nvGrpSpPr>
          <p:cNvPr id="17" name="Group 16"/>
          <p:cNvGrpSpPr/>
          <p:nvPr/>
        </p:nvGrpSpPr>
        <p:grpSpPr>
          <a:xfrm>
            <a:off x="472004" y="2520110"/>
            <a:ext cx="8147052" cy="551401"/>
            <a:chOff x="289043" y="3545787"/>
            <a:chExt cx="4172841" cy="551401"/>
          </a:xfrm>
        </p:grpSpPr>
        <p:sp>
          <p:nvSpPr>
            <p:cNvPr id="18" name="Rectangle 17"/>
            <p:cNvSpPr/>
            <p:nvPr/>
          </p:nvSpPr>
          <p:spPr>
            <a:xfrm>
              <a:off x="296816" y="3546379"/>
              <a:ext cx="4165068" cy="550114"/>
            </a:xfrm>
            <a:prstGeom prst="rect">
              <a:avLst/>
            </a:prstGeom>
            <a:solidFill>
              <a:schemeClr val="bg1"/>
            </a:solidFill>
            <a:ln>
              <a:solidFill>
                <a:schemeClr val="bg1"/>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p:nvSpPr>
          <p:spPr>
            <a:xfrm>
              <a:off x="289043" y="3545787"/>
              <a:ext cx="278625" cy="551401"/>
            </a:xfrm>
            <a:prstGeom prst="rect">
              <a:avLst/>
            </a:prstGeom>
            <a:solidFill>
              <a:srgbClr val="7030A0"/>
            </a:solidFill>
            <a:ln>
              <a:solidFill>
                <a:srgbClr val="7030A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dirty="0" smtClean="0">
                  <a:solidFill>
                    <a:schemeClr val="bg1"/>
                  </a:solidFill>
                  <a:latin typeface="Roboto Condensed Bold"/>
                  <a:cs typeface="Roboto Condensed Bold"/>
                </a:rPr>
                <a:t>3</a:t>
              </a:r>
              <a:endParaRPr lang="en-US" sz="2800" b="1" dirty="0">
                <a:solidFill>
                  <a:schemeClr val="bg1"/>
                </a:solidFill>
                <a:latin typeface="Roboto Condensed Bold"/>
                <a:cs typeface="Roboto Condensed Bold"/>
              </a:endParaRPr>
            </a:p>
          </p:txBody>
        </p:sp>
        <p:sp>
          <p:nvSpPr>
            <p:cNvPr id="20" name="TextBox 19"/>
            <p:cNvSpPr txBox="1"/>
            <p:nvPr/>
          </p:nvSpPr>
          <p:spPr>
            <a:xfrm>
              <a:off x="601704" y="3641110"/>
              <a:ext cx="3840444" cy="369332"/>
            </a:xfrm>
            <a:prstGeom prst="rect">
              <a:avLst/>
            </a:prstGeom>
            <a:noFill/>
          </p:spPr>
          <p:txBody>
            <a:bodyPr wrap="square" rtlCol="0">
              <a:spAutoFit/>
            </a:bodyPr>
            <a:lstStyle/>
            <a:p>
              <a:r>
                <a:rPr lang="en-US" b="1" dirty="0" smtClean="0">
                  <a:solidFill>
                    <a:schemeClr val="tx1">
                      <a:lumMod val="85000"/>
                      <a:lumOff val="15000"/>
                    </a:schemeClr>
                  </a:solidFill>
                  <a:latin typeface="Roboto Condensed Bold" pitchFamily="2" charset="0"/>
                  <a:ea typeface="Roboto Condensed Bold" pitchFamily="2" charset="0"/>
                </a:rPr>
                <a:t>THE THEORETICAL FRAMEWORK</a:t>
              </a:r>
              <a:endParaRPr lang="en-US" b="1" dirty="0">
                <a:solidFill>
                  <a:schemeClr val="tx1">
                    <a:lumMod val="85000"/>
                    <a:lumOff val="15000"/>
                  </a:schemeClr>
                </a:solidFill>
                <a:latin typeface="Roboto Condensed Bold" pitchFamily="2" charset="0"/>
                <a:ea typeface="Roboto Condensed Bold" pitchFamily="2" charset="0"/>
              </a:endParaRPr>
            </a:p>
          </p:txBody>
        </p:sp>
      </p:grpSp>
      <p:grpSp>
        <p:nvGrpSpPr>
          <p:cNvPr id="29" name="Group 28"/>
          <p:cNvGrpSpPr/>
          <p:nvPr/>
        </p:nvGrpSpPr>
        <p:grpSpPr>
          <a:xfrm>
            <a:off x="-76200" y="4239420"/>
            <a:ext cx="9296400" cy="1600200"/>
            <a:chOff x="-76200" y="4239420"/>
            <a:chExt cx="9296400" cy="1600200"/>
          </a:xfrm>
          <a:solidFill>
            <a:srgbClr val="002060"/>
          </a:solidFill>
        </p:grpSpPr>
        <p:sp>
          <p:nvSpPr>
            <p:cNvPr id="4" name="Rectangle 3"/>
            <p:cNvSpPr/>
            <p:nvPr/>
          </p:nvSpPr>
          <p:spPr>
            <a:xfrm>
              <a:off x="-76200" y="4239420"/>
              <a:ext cx="9296400" cy="1600200"/>
            </a:xfrm>
            <a:prstGeom prst="rect">
              <a:avLst/>
            </a:prstGeom>
            <a:grpFill/>
            <a:ln>
              <a:noFill/>
            </a:ln>
            <a:effectLst>
              <a:outerShdw blurRad="177800" dist="88900" dir="5400000" algn="t"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 name="TextBox 6"/>
            <p:cNvSpPr txBox="1"/>
            <p:nvPr/>
          </p:nvSpPr>
          <p:spPr>
            <a:xfrm>
              <a:off x="225137" y="4333403"/>
              <a:ext cx="7315200" cy="707886"/>
            </a:xfrm>
            <a:prstGeom prst="rect">
              <a:avLst/>
            </a:prstGeom>
            <a:grpFill/>
          </p:spPr>
          <p:txBody>
            <a:bodyPr wrap="square" rtlCol="0">
              <a:spAutoFit/>
            </a:bodyPr>
            <a:lstStyle/>
            <a:p>
              <a:r>
                <a:rPr lang="en-US" sz="4000" b="1" dirty="0" smtClean="0">
                  <a:solidFill>
                    <a:schemeClr val="bg1"/>
                  </a:solidFill>
                  <a:effectLst>
                    <a:outerShdw blurRad="50800" dist="38100" dir="5400000" algn="t" rotWithShape="0">
                      <a:prstClr val="black">
                        <a:alpha val="40000"/>
                      </a:prstClr>
                    </a:outerShdw>
                  </a:effectLst>
                  <a:latin typeface="Roboto Condensed Bold"/>
                </a:rPr>
                <a:t>Outline of the Presentation</a:t>
              </a:r>
              <a:endParaRPr lang="en-US" sz="4000" dirty="0">
                <a:solidFill>
                  <a:schemeClr val="bg1"/>
                </a:solidFill>
                <a:latin typeface="Roboto Condensed Bold" pitchFamily="2" charset="0"/>
                <a:ea typeface="Roboto Condensed Bold" pitchFamily="2" charset="0"/>
              </a:endParaRPr>
            </a:p>
          </p:txBody>
        </p:sp>
      </p:grpSp>
      <p:sp>
        <p:nvSpPr>
          <p:cNvPr id="5" name="Oval 4"/>
          <p:cNvSpPr/>
          <p:nvPr/>
        </p:nvSpPr>
        <p:spPr>
          <a:xfrm>
            <a:off x="7721372" y="3708408"/>
            <a:ext cx="1081280" cy="1081280"/>
          </a:xfrm>
          <a:prstGeom prst="ellipse">
            <a:avLst/>
          </a:prstGeom>
          <a:solidFill>
            <a:srgbClr val="7030A0"/>
          </a:solidFill>
          <a:ln>
            <a:noFill/>
          </a:ln>
          <a:effectLst>
            <a:outerShdw blurRad="177800" dist="88900" dir="5400000" algn="t"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2800" dirty="0" err="1">
                <a:latin typeface="Roboto Condensed Bold" pitchFamily="2" charset="0"/>
                <a:ea typeface="Roboto Condensed Bold" pitchFamily="2" charset="0"/>
              </a:rPr>
              <a:t>i</a:t>
            </a:r>
            <a:endParaRPr lang="en-PH" sz="2800" dirty="0">
              <a:latin typeface="Roboto Condensed Bold" pitchFamily="2" charset="0"/>
              <a:ea typeface="Roboto Condensed Bold" pitchFamily="2" charset="0"/>
            </a:endParaRPr>
          </a:p>
        </p:txBody>
      </p:sp>
    </p:spTree>
    <p:extLst>
      <p:ext uri="{BB962C8B-B14F-4D97-AF65-F5344CB8AC3E}">
        <p14:creationId xmlns:p14="http://schemas.microsoft.com/office/powerpoint/2010/main" val="2078264812"/>
      </p:ext>
    </p:extLst>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200" fill="hold"/>
                                        <p:tgtEl>
                                          <p:spTgt spid="5"/>
                                        </p:tgtEl>
                                        <p:attrNameLst>
                                          <p:attrName>ppt_w</p:attrName>
                                        </p:attrNameLst>
                                      </p:cBhvr>
                                      <p:tavLst>
                                        <p:tav tm="0">
                                          <p:val>
                                            <p:fltVal val="0"/>
                                          </p:val>
                                        </p:tav>
                                        <p:tav tm="100000">
                                          <p:val>
                                            <p:strVal val="#ppt_w"/>
                                          </p:val>
                                        </p:tav>
                                      </p:tavLst>
                                    </p:anim>
                                    <p:anim calcmode="lin" valueType="num">
                                      <p:cBhvr>
                                        <p:cTn id="8" dur="200" fill="hold"/>
                                        <p:tgtEl>
                                          <p:spTgt spid="5"/>
                                        </p:tgtEl>
                                        <p:attrNameLst>
                                          <p:attrName>ppt_h</p:attrName>
                                        </p:attrNameLst>
                                      </p:cBhvr>
                                      <p:tavLst>
                                        <p:tav tm="0">
                                          <p:val>
                                            <p:fltVal val="0"/>
                                          </p:val>
                                        </p:tav>
                                        <p:tav tm="100000">
                                          <p:val>
                                            <p:strVal val="#ppt_h"/>
                                          </p:val>
                                        </p:tav>
                                      </p:tavLst>
                                    </p:anim>
                                    <p:anim calcmode="lin" valueType="num">
                                      <p:cBhvr>
                                        <p:cTn id="9" dur="200" fill="hold"/>
                                        <p:tgtEl>
                                          <p:spTgt spid="5"/>
                                        </p:tgtEl>
                                        <p:attrNameLst>
                                          <p:attrName>style.rotation</p:attrName>
                                        </p:attrNameLst>
                                      </p:cBhvr>
                                      <p:tavLst>
                                        <p:tav tm="0">
                                          <p:val>
                                            <p:fltVal val="90"/>
                                          </p:val>
                                        </p:tav>
                                        <p:tav tm="100000">
                                          <p:val>
                                            <p:fltVal val="0"/>
                                          </p:val>
                                        </p:tav>
                                      </p:tavLst>
                                    </p:anim>
                                    <p:animEffect transition="in" filter="fade">
                                      <p:cBhvr>
                                        <p:cTn id="10" dur="200"/>
                                        <p:tgtEl>
                                          <p:spTgt spid="5"/>
                                        </p:tgtEl>
                                      </p:cBhvr>
                                    </p:animEffect>
                                  </p:childTnLst>
                                </p:cTn>
                              </p:par>
                              <p:par>
                                <p:cTn id="11" presetID="2" presetClass="entr" presetSubtype="8" decel="4000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600" fill="hold"/>
                                        <p:tgtEl>
                                          <p:spTgt spid="8"/>
                                        </p:tgtEl>
                                        <p:attrNameLst>
                                          <p:attrName>ppt_x</p:attrName>
                                        </p:attrNameLst>
                                      </p:cBhvr>
                                      <p:tavLst>
                                        <p:tav tm="0">
                                          <p:val>
                                            <p:strVal val="0-#ppt_w/2"/>
                                          </p:val>
                                        </p:tav>
                                        <p:tav tm="100000">
                                          <p:val>
                                            <p:strVal val="#ppt_x"/>
                                          </p:val>
                                        </p:tav>
                                      </p:tavLst>
                                    </p:anim>
                                    <p:anim calcmode="lin" valueType="num">
                                      <p:cBhvr additive="base">
                                        <p:cTn id="14" dur="600" fill="hold"/>
                                        <p:tgtEl>
                                          <p:spTgt spid="8"/>
                                        </p:tgtEl>
                                        <p:attrNameLst>
                                          <p:attrName>ppt_y</p:attrName>
                                        </p:attrNameLst>
                                      </p:cBhvr>
                                      <p:tavLst>
                                        <p:tav tm="0">
                                          <p:val>
                                            <p:strVal val="#ppt_y"/>
                                          </p:val>
                                        </p:tav>
                                        <p:tav tm="100000">
                                          <p:val>
                                            <p:strVal val="#ppt_y"/>
                                          </p:val>
                                        </p:tav>
                                      </p:tavLst>
                                    </p:anim>
                                  </p:childTnLst>
                                </p:cTn>
                              </p:par>
                              <p:par>
                                <p:cTn id="15" presetID="2" presetClass="entr" presetSubtype="8" decel="40000" fill="hold" nodeType="withEffect">
                                  <p:stCondLst>
                                    <p:cond delay="50"/>
                                  </p:stCondLst>
                                  <p:childTnLst>
                                    <p:set>
                                      <p:cBhvr>
                                        <p:cTn id="16" dur="1" fill="hold">
                                          <p:stCondLst>
                                            <p:cond delay="0"/>
                                          </p:stCondLst>
                                        </p:cTn>
                                        <p:tgtEl>
                                          <p:spTgt spid="13"/>
                                        </p:tgtEl>
                                        <p:attrNameLst>
                                          <p:attrName>style.visibility</p:attrName>
                                        </p:attrNameLst>
                                      </p:cBhvr>
                                      <p:to>
                                        <p:strVal val="visible"/>
                                      </p:to>
                                    </p:set>
                                    <p:anim calcmode="lin" valueType="num">
                                      <p:cBhvr additive="base">
                                        <p:cTn id="17" dur="600" fill="hold"/>
                                        <p:tgtEl>
                                          <p:spTgt spid="13"/>
                                        </p:tgtEl>
                                        <p:attrNameLst>
                                          <p:attrName>ppt_x</p:attrName>
                                        </p:attrNameLst>
                                      </p:cBhvr>
                                      <p:tavLst>
                                        <p:tav tm="0">
                                          <p:val>
                                            <p:strVal val="0-#ppt_w/2"/>
                                          </p:val>
                                        </p:tav>
                                        <p:tav tm="100000">
                                          <p:val>
                                            <p:strVal val="#ppt_x"/>
                                          </p:val>
                                        </p:tav>
                                      </p:tavLst>
                                    </p:anim>
                                    <p:anim calcmode="lin" valueType="num">
                                      <p:cBhvr additive="base">
                                        <p:cTn id="18" dur="600" fill="hold"/>
                                        <p:tgtEl>
                                          <p:spTgt spid="13"/>
                                        </p:tgtEl>
                                        <p:attrNameLst>
                                          <p:attrName>ppt_y</p:attrName>
                                        </p:attrNameLst>
                                      </p:cBhvr>
                                      <p:tavLst>
                                        <p:tav tm="0">
                                          <p:val>
                                            <p:strVal val="#ppt_y"/>
                                          </p:val>
                                        </p:tav>
                                        <p:tav tm="100000">
                                          <p:val>
                                            <p:strVal val="#ppt_y"/>
                                          </p:val>
                                        </p:tav>
                                      </p:tavLst>
                                    </p:anim>
                                  </p:childTnLst>
                                </p:cTn>
                              </p:par>
                              <p:par>
                                <p:cTn id="19" presetID="2" presetClass="entr" presetSubtype="8" decel="40000" fill="hold" nodeType="withEffect">
                                  <p:stCondLst>
                                    <p:cond delay="100"/>
                                  </p:stCondLst>
                                  <p:childTnLst>
                                    <p:set>
                                      <p:cBhvr>
                                        <p:cTn id="20" dur="1" fill="hold">
                                          <p:stCondLst>
                                            <p:cond delay="0"/>
                                          </p:stCondLst>
                                        </p:cTn>
                                        <p:tgtEl>
                                          <p:spTgt spid="17"/>
                                        </p:tgtEl>
                                        <p:attrNameLst>
                                          <p:attrName>style.visibility</p:attrName>
                                        </p:attrNameLst>
                                      </p:cBhvr>
                                      <p:to>
                                        <p:strVal val="visible"/>
                                      </p:to>
                                    </p:set>
                                    <p:anim calcmode="lin" valueType="num">
                                      <p:cBhvr additive="base">
                                        <p:cTn id="21" dur="600" fill="hold"/>
                                        <p:tgtEl>
                                          <p:spTgt spid="17"/>
                                        </p:tgtEl>
                                        <p:attrNameLst>
                                          <p:attrName>ppt_x</p:attrName>
                                        </p:attrNameLst>
                                      </p:cBhvr>
                                      <p:tavLst>
                                        <p:tav tm="0">
                                          <p:val>
                                            <p:strVal val="0-#ppt_w/2"/>
                                          </p:val>
                                        </p:tav>
                                        <p:tav tm="100000">
                                          <p:val>
                                            <p:strVal val="#ppt_x"/>
                                          </p:val>
                                        </p:tav>
                                      </p:tavLst>
                                    </p:anim>
                                    <p:anim calcmode="lin" valueType="num">
                                      <p:cBhvr additive="base">
                                        <p:cTn id="22" dur="600" fill="hold"/>
                                        <p:tgtEl>
                                          <p:spTgt spid="17"/>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xit" presetSubtype="2" decel="40000" fill="hold" nodeType="clickEffect">
                                  <p:stCondLst>
                                    <p:cond delay="0"/>
                                  </p:stCondLst>
                                  <p:childTnLst>
                                    <p:anim calcmode="lin" valueType="num">
                                      <p:cBhvr additive="base">
                                        <p:cTn id="26" dur="600"/>
                                        <p:tgtEl>
                                          <p:spTgt spid="8"/>
                                        </p:tgtEl>
                                        <p:attrNameLst>
                                          <p:attrName>ppt_x</p:attrName>
                                        </p:attrNameLst>
                                      </p:cBhvr>
                                      <p:tavLst>
                                        <p:tav tm="0">
                                          <p:val>
                                            <p:strVal val="ppt_x"/>
                                          </p:val>
                                        </p:tav>
                                        <p:tav tm="100000">
                                          <p:val>
                                            <p:strVal val="1+ppt_w/2"/>
                                          </p:val>
                                        </p:tav>
                                      </p:tavLst>
                                    </p:anim>
                                    <p:anim calcmode="lin" valueType="num">
                                      <p:cBhvr additive="base">
                                        <p:cTn id="27" dur="600"/>
                                        <p:tgtEl>
                                          <p:spTgt spid="8"/>
                                        </p:tgtEl>
                                        <p:attrNameLst>
                                          <p:attrName>ppt_y</p:attrName>
                                        </p:attrNameLst>
                                      </p:cBhvr>
                                      <p:tavLst>
                                        <p:tav tm="0">
                                          <p:val>
                                            <p:strVal val="ppt_y"/>
                                          </p:val>
                                        </p:tav>
                                        <p:tav tm="100000">
                                          <p:val>
                                            <p:strVal val="ppt_y"/>
                                          </p:val>
                                        </p:tav>
                                      </p:tavLst>
                                    </p:anim>
                                    <p:set>
                                      <p:cBhvr>
                                        <p:cTn id="28" dur="1" fill="hold">
                                          <p:stCondLst>
                                            <p:cond delay="599"/>
                                          </p:stCondLst>
                                        </p:cTn>
                                        <p:tgtEl>
                                          <p:spTgt spid="8"/>
                                        </p:tgtEl>
                                        <p:attrNameLst>
                                          <p:attrName>style.visibility</p:attrName>
                                        </p:attrNameLst>
                                      </p:cBhvr>
                                      <p:to>
                                        <p:strVal val="hidden"/>
                                      </p:to>
                                    </p:set>
                                  </p:childTnLst>
                                </p:cTn>
                              </p:par>
                              <p:par>
                                <p:cTn id="29" presetID="2" presetClass="exit" presetSubtype="2" decel="40000" fill="hold" nodeType="withEffect">
                                  <p:stCondLst>
                                    <p:cond delay="50"/>
                                  </p:stCondLst>
                                  <p:childTnLst>
                                    <p:anim calcmode="lin" valueType="num">
                                      <p:cBhvr additive="base">
                                        <p:cTn id="30" dur="600"/>
                                        <p:tgtEl>
                                          <p:spTgt spid="13"/>
                                        </p:tgtEl>
                                        <p:attrNameLst>
                                          <p:attrName>ppt_x</p:attrName>
                                        </p:attrNameLst>
                                      </p:cBhvr>
                                      <p:tavLst>
                                        <p:tav tm="0">
                                          <p:val>
                                            <p:strVal val="ppt_x"/>
                                          </p:val>
                                        </p:tav>
                                        <p:tav tm="100000">
                                          <p:val>
                                            <p:strVal val="1+ppt_w/2"/>
                                          </p:val>
                                        </p:tav>
                                      </p:tavLst>
                                    </p:anim>
                                    <p:anim calcmode="lin" valueType="num">
                                      <p:cBhvr additive="base">
                                        <p:cTn id="31" dur="600"/>
                                        <p:tgtEl>
                                          <p:spTgt spid="13"/>
                                        </p:tgtEl>
                                        <p:attrNameLst>
                                          <p:attrName>ppt_y</p:attrName>
                                        </p:attrNameLst>
                                      </p:cBhvr>
                                      <p:tavLst>
                                        <p:tav tm="0">
                                          <p:val>
                                            <p:strVal val="ppt_y"/>
                                          </p:val>
                                        </p:tav>
                                        <p:tav tm="100000">
                                          <p:val>
                                            <p:strVal val="ppt_y"/>
                                          </p:val>
                                        </p:tav>
                                      </p:tavLst>
                                    </p:anim>
                                    <p:set>
                                      <p:cBhvr>
                                        <p:cTn id="32" dur="1" fill="hold">
                                          <p:stCondLst>
                                            <p:cond delay="599"/>
                                          </p:stCondLst>
                                        </p:cTn>
                                        <p:tgtEl>
                                          <p:spTgt spid="13"/>
                                        </p:tgtEl>
                                        <p:attrNameLst>
                                          <p:attrName>style.visibility</p:attrName>
                                        </p:attrNameLst>
                                      </p:cBhvr>
                                      <p:to>
                                        <p:strVal val="hidden"/>
                                      </p:to>
                                    </p:set>
                                  </p:childTnLst>
                                </p:cTn>
                              </p:par>
                              <p:par>
                                <p:cTn id="33" presetID="2" presetClass="exit" presetSubtype="2" decel="40000" fill="hold" nodeType="withEffect">
                                  <p:stCondLst>
                                    <p:cond delay="100"/>
                                  </p:stCondLst>
                                  <p:childTnLst>
                                    <p:anim calcmode="lin" valueType="num">
                                      <p:cBhvr additive="base">
                                        <p:cTn id="34" dur="600"/>
                                        <p:tgtEl>
                                          <p:spTgt spid="17"/>
                                        </p:tgtEl>
                                        <p:attrNameLst>
                                          <p:attrName>ppt_x</p:attrName>
                                        </p:attrNameLst>
                                      </p:cBhvr>
                                      <p:tavLst>
                                        <p:tav tm="0">
                                          <p:val>
                                            <p:strVal val="ppt_x"/>
                                          </p:val>
                                        </p:tav>
                                        <p:tav tm="100000">
                                          <p:val>
                                            <p:strVal val="1+ppt_w/2"/>
                                          </p:val>
                                        </p:tav>
                                      </p:tavLst>
                                    </p:anim>
                                    <p:anim calcmode="lin" valueType="num">
                                      <p:cBhvr additive="base">
                                        <p:cTn id="35" dur="600"/>
                                        <p:tgtEl>
                                          <p:spTgt spid="17"/>
                                        </p:tgtEl>
                                        <p:attrNameLst>
                                          <p:attrName>ppt_y</p:attrName>
                                        </p:attrNameLst>
                                      </p:cBhvr>
                                      <p:tavLst>
                                        <p:tav tm="0">
                                          <p:val>
                                            <p:strVal val="ppt_y"/>
                                          </p:val>
                                        </p:tav>
                                        <p:tav tm="100000">
                                          <p:val>
                                            <p:strVal val="ppt_y"/>
                                          </p:val>
                                        </p:tav>
                                      </p:tavLst>
                                    </p:anim>
                                    <p:set>
                                      <p:cBhvr>
                                        <p:cTn id="36" dur="1" fill="hold">
                                          <p:stCondLst>
                                            <p:cond delay="5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487192" y="1937660"/>
            <a:ext cx="3977640" cy="2880361"/>
            <a:chOff x="296816" y="3546379"/>
            <a:chExt cx="4165068" cy="558987"/>
          </a:xfrm>
        </p:grpSpPr>
        <p:sp>
          <p:nvSpPr>
            <p:cNvPr id="9" name="Rectangle 8"/>
            <p:cNvSpPr/>
            <p:nvPr/>
          </p:nvSpPr>
          <p:spPr>
            <a:xfrm>
              <a:off x="296816" y="3546379"/>
              <a:ext cx="4165068" cy="558987"/>
            </a:xfrm>
            <a:prstGeom prst="rect">
              <a:avLst/>
            </a:prstGeom>
            <a:solidFill>
              <a:schemeClr val="bg1"/>
            </a:solidFill>
            <a:ln>
              <a:solidFill>
                <a:schemeClr val="bg1"/>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p:cNvSpPr txBox="1"/>
            <p:nvPr/>
          </p:nvSpPr>
          <p:spPr>
            <a:xfrm>
              <a:off x="359512" y="3564642"/>
              <a:ext cx="4049248" cy="510488"/>
            </a:xfrm>
            <a:prstGeom prst="rect">
              <a:avLst/>
            </a:prstGeom>
            <a:noFill/>
          </p:spPr>
          <p:txBody>
            <a:bodyPr wrap="square" rtlCol="0" anchor="ctr" anchorCtr="0">
              <a:noAutofit/>
            </a:bodyPr>
            <a:lstStyle/>
            <a:p>
              <a:pPr lvl="0" algn="ctr"/>
              <a:r>
                <a:rPr lang="en-US" sz="2800" b="1" dirty="0">
                  <a:latin typeface="Roboto Condensed" panose="02000000000000000000" pitchFamily="2" charset="0"/>
                  <a:ea typeface="Roboto Condensed" panose="02000000000000000000" pitchFamily="2" charset="0"/>
                </a:rPr>
                <a:t>To extract disaster-specific information from the tweet given the type of </a:t>
              </a:r>
              <a:r>
                <a:rPr lang="en-US" sz="2800" b="1" dirty="0" smtClean="0">
                  <a:latin typeface="Roboto Condensed" panose="02000000000000000000" pitchFamily="2" charset="0"/>
                  <a:ea typeface="Roboto Condensed" panose="02000000000000000000" pitchFamily="2" charset="0"/>
                </a:rPr>
                <a:t>disaster</a:t>
              </a:r>
              <a:endParaRPr lang="en-PH" sz="2800" b="1" dirty="0">
                <a:latin typeface="Roboto Condensed" panose="02000000000000000000" pitchFamily="2" charset="0"/>
                <a:ea typeface="Roboto Condensed" panose="02000000000000000000" pitchFamily="2" charset="0"/>
              </a:endParaRPr>
            </a:p>
          </p:txBody>
        </p:sp>
      </p:grpSp>
      <p:grpSp>
        <p:nvGrpSpPr>
          <p:cNvPr id="15" name="Group 14"/>
          <p:cNvGrpSpPr/>
          <p:nvPr/>
        </p:nvGrpSpPr>
        <p:grpSpPr>
          <a:xfrm>
            <a:off x="4630567" y="1937660"/>
            <a:ext cx="3977640" cy="841248"/>
            <a:chOff x="296816" y="3546379"/>
            <a:chExt cx="4165068" cy="558987"/>
          </a:xfrm>
        </p:grpSpPr>
        <p:sp>
          <p:nvSpPr>
            <p:cNvPr id="16" name="Rectangle 15"/>
            <p:cNvSpPr/>
            <p:nvPr/>
          </p:nvSpPr>
          <p:spPr>
            <a:xfrm>
              <a:off x="296816" y="3546379"/>
              <a:ext cx="4165068" cy="558987"/>
            </a:xfrm>
            <a:prstGeom prst="rect">
              <a:avLst/>
            </a:prstGeom>
            <a:solidFill>
              <a:schemeClr val="bg1"/>
            </a:solidFill>
            <a:ln>
              <a:solidFill>
                <a:schemeClr val="bg1"/>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TextBox 16"/>
            <p:cNvSpPr txBox="1"/>
            <p:nvPr/>
          </p:nvSpPr>
          <p:spPr>
            <a:xfrm>
              <a:off x="359512" y="3564642"/>
              <a:ext cx="4049248" cy="510488"/>
            </a:xfrm>
            <a:prstGeom prst="rect">
              <a:avLst/>
            </a:prstGeom>
            <a:noFill/>
          </p:spPr>
          <p:txBody>
            <a:bodyPr wrap="square" rtlCol="0" anchor="ctr" anchorCtr="0">
              <a:noAutofit/>
            </a:bodyPr>
            <a:lstStyle/>
            <a:p>
              <a:pPr algn="ctr"/>
              <a:r>
                <a:rPr lang="en-PH" sz="2000" b="1" dirty="0" smtClean="0">
                  <a:latin typeface="Roboto Condensed Bold" pitchFamily="2" charset="0"/>
                  <a:ea typeface="Roboto Condensed Bold" pitchFamily="2" charset="0"/>
                </a:rPr>
                <a:t>Typhoon: Typhoon Name, Signal Number, Wind Speed</a:t>
              </a:r>
              <a:endParaRPr lang="en-US" sz="2000" b="1" dirty="0">
                <a:latin typeface="Roboto Condensed Bold" pitchFamily="2" charset="0"/>
                <a:ea typeface="Roboto Condensed Bold" pitchFamily="2" charset="0"/>
              </a:endParaRPr>
            </a:p>
          </p:txBody>
        </p:sp>
      </p:grpSp>
      <p:grpSp>
        <p:nvGrpSpPr>
          <p:cNvPr id="21" name="Group 20"/>
          <p:cNvGrpSpPr/>
          <p:nvPr/>
        </p:nvGrpSpPr>
        <p:grpSpPr>
          <a:xfrm>
            <a:off x="4630567" y="2966360"/>
            <a:ext cx="3977640" cy="841248"/>
            <a:chOff x="296816" y="3546379"/>
            <a:chExt cx="4165068" cy="558987"/>
          </a:xfrm>
        </p:grpSpPr>
        <p:sp>
          <p:nvSpPr>
            <p:cNvPr id="22" name="Rectangle 21"/>
            <p:cNvSpPr/>
            <p:nvPr/>
          </p:nvSpPr>
          <p:spPr>
            <a:xfrm>
              <a:off x="296816" y="3546379"/>
              <a:ext cx="4165068" cy="558987"/>
            </a:xfrm>
            <a:prstGeom prst="rect">
              <a:avLst/>
            </a:prstGeom>
            <a:solidFill>
              <a:schemeClr val="bg1"/>
            </a:solidFill>
            <a:ln>
              <a:solidFill>
                <a:schemeClr val="bg1"/>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TextBox 22"/>
            <p:cNvSpPr txBox="1"/>
            <p:nvPr/>
          </p:nvSpPr>
          <p:spPr>
            <a:xfrm>
              <a:off x="359512" y="3564642"/>
              <a:ext cx="4049248" cy="510488"/>
            </a:xfrm>
            <a:prstGeom prst="rect">
              <a:avLst/>
            </a:prstGeom>
            <a:noFill/>
          </p:spPr>
          <p:txBody>
            <a:bodyPr wrap="square" rtlCol="0" anchor="ctr" anchorCtr="0">
              <a:noAutofit/>
            </a:bodyPr>
            <a:lstStyle/>
            <a:p>
              <a:pPr algn="ctr"/>
              <a:r>
                <a:rPr lang="en-PH" sz="2000" b="1" dirty="0" smtClean="0">
                  <a:latin typeface="Roboto Condensed Bold" pitchFamily="2" charset="0"/>
                  <a:ea typeface="Roboto Condensed Bold" pitchFamily="2" charset="0"/>
                </a:rPr>
                <a:t>Earthquake: Intensity</a:t>
              </a:r>
              <a:endParaRPr lang="en-US" sz="2000" b="1" dirty="0">
                <a:latin typeface="Roboto Condensed Bold" pitchFamily="2" charset="0"/>
                <a:ea typeface="Roboto Condensed Bold" pitchFamily="2" charset="0"/>
              </a:endParaRPr>
            </a:p>
          </p:txBody>
        </p:sp>
      </p:grpSp>
      <p:grpSp>
        <p:nvGrpSpPr>
          <p:cNvPr id="24" name="Group 23"/>
          <p:cNvGrpSpPr/>
          <p:nvPr/>
        </p:nvGrpSpPr>
        <p:grpSpPr>
          <a:xfrm>
            <a:off x="4630567" y="3982360"/>
            <a:ext cx="3977640" cy="841248"/>
            <a:chOff x="296816" y="3546379"/>
            <a:chExt cx="4165068" cy="558987"/>
          </a:xfrm>
        </p:grpSpPr>
        <p:sp>
          <p:nvSpPr>
            <p:cNvPr id="25" name="Rectangle 24"/>
            <p:cNvSpPr/>
            <p:nvPr/>
          </p:nvSpPr>
          <p:spPr>
            <a:xfrm>
              <a:off x="296816" y="3546379"/>
              <a:ext cx="4165068" cy="558987"/>
            </a:xfrm>
            <a:prstGeom prst="rect">
              <a:avLst/>
            </a:prstGeom>
            <a:solidFill>
              <a:schemeClr val="bg1"/>
            </a:solidFill>
            <a:ln>
              <a:solidFill>
                <a:schemeClr val="bg1"/>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359512" y="3564642"/>
              <a:ext cx="4049248" cy="510488"/>
            </a:xfrm>
            <a:prstGeom prst="rect">
              <a:avLst/>
            </a:prstGeom>
            <a:noFill/>
          </p:spPr>
          <p:txBody>
            <a:bodyPr wrap="square" rtlCol="0" anchor="ctr" anchorCtr="0">
              <a:noAutofit/>
            </a:bodyPr>
            <a:lstStyle/>
            <a:p>
              <a:pPr algn="ctr"/>
              <a:r>
                <a:rPr lang="en-US" sz="2000" b="1" dirty="0" smtClean="0">
                  <a:latin typeface="Roboto Condensed Bold" pitchFamily="2" charset="0"/>
                  <a:ea typeface="Roboto Condensed Bold" pitchFamily="2" charset="0"/>
                </a:rPr>
                <a:t>Flood: Depth, Road Passable</a:t>
              </a:r>
              <a:endParaRPr lang="en-US" sz="2000" b="1" dirty="0">
                <a:latin typeface="Roboto Condensed Bold" pitchFamily="2" charset="0"/>
                <a:ea typeface="Roboto Condensed Bold" pitchFamily="2" charset="0"/>
              </a:endParaRPr>
            </a:p>
          </p:txBody>
        </p:sp>
      </p:grpSp>
      <p:grpSp>
        <p:nvGrpSpPr>
          <p:cNvPr id="18" name="Group 17"/>
          <p:cNvGrpSpPr/>
          <p:nvPr/>
        </p:nvGrpSpPr>
        <p:grpSpPr>
          <a:xfrm>
            <a:off x="487192" y="1242335"/>
            <a:ext cx="8131876" cy="548640"/>
            <a:chOff x="296816" y="3546379"/>
            <a:chExt cx="4165068" cy="550114"/>
          </a:xfrm>
          <a:solidFill>
            <a:srgbClr val="002060"/>
          </a:solidFill>
        </p:grpSpPr>
        <p:sp>
          <p:nvSpPr>
            <p:cNvPr id="19" name="Rectangle 18"/>
            <p:cNvSpPr/>
            <p:nvPr/>
          </p:nvSpPr>
          <p:spPr>
            <a:xfrm>
              <a:off x="296816" y="3546379"/>
              <a:ext cx="4165068" cy="550114"/>
            </a:xfrm>
            <a:prstGeom prst="rect">
              <a:avLst/>
            </a:prstGeom>
            <a:grpFill/>
            <a:ln>
              <a:solidFill>
                <a:srgbClr val="002060"/>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TextBox 19"/>
            <p:cNvSpPr txBox="1"/>
            <p:nvPr/>
          </p:nvSpPr>
          <p:spPr>
            <a:xfrm>
              <a:off x="359512" y="3564642"/>
              <a:ext cx="4049248" cy="510488"/>
            </a:xfrm>
            <a:prstGeom prst="rect">
              <a:avLst/>
            </a:prstGeom>
            <a:grpFill/>
            <a:ln>
              <a:solidFill>
                <a:srgbClr val="002060"/>
              </a:solidFill>
            </a:ln>
          </p:spPr>
          <p:txBody>
            <a:bodyPr wrap="square" rtlCol="0" anchor="ctr" anchorCtr="0">
              <a:normAutofit lnSpcReduction="10000"/>
            </a:bodyPr>
            <a:lstStyle/>
            <a:p>
              <a:pPr algn="ctr"/>
              <a:r>
                <a:rPr lang="en-US" sz="2800" dirty="0" smtClean="0">
                  <a:solidFill>
                    <a:schemeClr val="bg1"/>
                  </a:solidFill>
                  <a:latin typeface="Roboto Condensed Bold" pitchFamily="2" charset="0"/>
                  <a:ea typeface="Roboto Condensed Bold" pitchFamily="2" charset="0"/>
                </a:rPr>
                <a:t>SPECIFIC OBJECTIVE – SCOPE &amp; LIMITATIONS</a:t>
              </a:r>
              <a:endParaRPr lang="en-US" sz="2800" dirty="0">
                <a:solidFill>
                  <a:schemeClr val="bg1"/>
                </a:solidFill>
                <a:latin typeface="Roboto Condensed Bold" pitchFamily="2" charset="0"/>
                <a:ea typeface="Roboto Condensed Bold" pitchFamily="2" charset="0"/>
              </a:endParaRPr>
            </a:p>
          </p:txBody>
        </p:sp>
      </p:grpSp>
      <p:grpSp>
        <p:nvGrpSpPr>
          <p:cNvPr id="29" name="Group 28"/>
          <p:cNvGrpSpPr/>
          <p:nvPr/>
        </p:nvGrpSpPr>
        <p:grpSpPr>
          <a:xfrm>
            <a:off x="-76200" y="-894555"/>
            <a:ext cx="9296400" cy="1600200"/>
            <a:chOff x="-76200" y="4239420"/>
            <a:chExt cx="9296400" cy="1600200"/>
          </a:xfrm>
          <a:solidFill>
            <a:srgbClr val="FC0486"/>
          </a:solidFill>
        </p:grpSpPr>
        <p:sp>
          <p:nvSpPr>
            <p:cNvPr id="4" name="Rectangle 3"/>
            <p:cNvSpPr/>
            <p:nvPr/>
          </p:nvSpPr>
          <p:spPr>
            <a:xfrm>
              <a:off x="-76200" y="4239420"/>
              <a:ext cx="9296400" cy="1600200"/>
            </a:xfrm>
            <a:prstGeom prst="rect">
              <a:avLst/>
            </a:prstGeom>
            <a:grpFill/>
            <a:ln>
              <a:noFill/>
            </a:ln>
            <a:effectLst>
              <a:outerShdw blurRad="177800" dist="88900" dir="5400000" algn="t"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 name="TextBox 6"/>
            <p:cNvSpPr txBox="1"/>
            <p:nvPr/>
          </p:nvSpPr>
          <p:spPr>
            <a:xfrm>
              <a:off x="225136" y="5266853"/>
              <a:ext cx="7449659" cy="430887"/>
            </a:xfrm>
            <a:prstGeom prst="rect">
              <a:avLst/>
            </a:prstGeom>
            <a:grpFill/>
          </p:spPr>
          <p:txBody>
            <a:bodyPr wrap="square" rtlCol="0">
              <a:spAutoFit/>
            </a:bodyPr>
            <a:lstStyle/>
            <a:p>
              <a:r>
                <a:rPr lang="en-US" sz="2200" dirty="0" smtClean="0">
                  <a:solidFill>
                    <a:schemeClr val="bg1"/>
                  </a:solidFill>
                  <a:latin typeface="Roboto Condensed Bold" pitchFamily="2" charset="0"/>
                  <a:ea typeface="Roboto Condensed Bold" pitchFamily="2" charset="0"/>
                </a:rPr>
                <a:t>THE OBJECTIVES &amp; SCOPE AND LIMITATIONS OF THE SYSTEM</a:t>
              </a:r>
              <a:endParaRPr lang="en-US" sz="2200" dirty="0">
                <a:solidFill>
                  <a:schemeClr val="bg1"/>
                </a:solidFill>
                <a:latin typeface="Roboto Condensed Bold" pitchFamily="2" charset="0"/>
                <a:ea typeface="Roboto Condensed Bold" pitchFamily="2" charset="0"/>
              </a:endParaRPr>
            </a:p>
          </p:txBody>
        </p:sp>
      </p:grpSp>
      <p:sp>
        <p:nvSpPr>
          <p:cNvPr id="5" name="Oval 4"/>
          <p:cNvSpPr/>
          <p:nvPr/>
        </p:nvSpPr>
        <p:spPr>
          <a:xfrm>
            <a:off x="7991474" y="288933"/>
            <a:ext cx="792127" cy="792127"/>
          </a:xfrm>
          <a:prstGeom prst="ellipse">
            <a:avLst/>
          </a:prstGeom>
          <a:solidFill>
            <a:srgbClr val="FEBE35"/>
          </a:solidFill>
          <a:ln>
            <a:noFill/>
          </a:ln>
          <a:effectLst>
            <a:outerShdw blurRad="177800" dist="88900" dir="5400000" algn="t"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2800" dirty="0" smtClean="0">
                <a:solidFill>
                  <a:srgbClr val="000000"/>
                </a:solidFill>
                <a:latin typeface="Roboto Condensed Bold" pitchFamily="2" charset="0"/>
                <a:ea typeface="Roboto Condensed Bold" pitchFamily="2" charset="0"/>
              </a:rPr>
              <a:t>2</a:t>
            </a:r>
            <a:endParaRPr lang="en-PH" sz="2800" dirty="0">
              <a:solidFill>
                <a:srgbClr val="000000"/>
              </a:solidFill>
              <a:latin typeface="Roboto Condensed Bold" pitchFamily="2" charset="0"/>
              <a:ea typeface="Roboto Condensed Bold" pitchFamily="2" charset="0"/>
            </a:endParaRPr>
          </a:p>
        </p:txBody>
      </p:sp>
    </p:spTree>
    <p:extLst>
      <p:ext uri="{BB962C8B-B14F-4D97-AF65-F5344CB8AC3E}">
        <p14:creationId xmlns:p14="http://schemas.microsoft.com/office/powerpoint/2010/main" val="544899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4000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600" fill="hold"/>
                                        <p:tgtEl>
                                          <p:spTgt spid="8"/>
                                        </p:tgtEl>
                                        <p:attrNameLst>
                                          <p:attrName>ppt_x</p:attrName>
                                        </p:attrNameLst>
                                      </p:cBhvr>
                                      <p:tavLst>
                                        <p:tav tm="0">
                                          <p:val>
                                            <p:strVal val="#ppt_x"/>
                                          </p:val>
                                        </p:tav>
                                        <p:tav tm="100000">
                                          <p:val>
                                            <p:strVal val="#ppt_x"/>
                                          </p:val>
                                        </p:tav>
                                      </p:tavLst>
                                    </p:anim>
                                    <p:anim calcmode="lin" valueType="num">
                                      <p:cBhvr additive="base">
                                        <p:cTn id="8" dur="600" fill="hold"/>
                                        <p:tgtEl>
                                          <p:spTgt spid="8"/>
                                        </p:tgtEl>
                                        <p:attrNameLst>
                                          <p:attrName>ppt_y</p:attrName>
                                        </p:attrNameLst>
                                      </p:cBhvr>
                                      <p:tavLst>
                                        <p:tav tm="0">
                                          <p:val>
                                            <p:strVal val="0-#ppt_h/2"/>
                                          </p:val>
                                        </p:tav>
                                        <p:tav tm="100000">
                                          <p:val>
                                            <p:strVal val="#ppt_y"/>
                                          </p:val>
                                        </p:tav>
                                      </p:tavLst>
                                    </p:anim>
                                  </p:childTnLst>
                                </p:cTn>
                              </p:par>
                              <p:par>
                                <p:cTn id="9" presetID="2" presetClass="entr" presetSubtype="1" decel="40000" fill="hold" nodeType="withEffect">
                                  <p:stCondLst>
                                    <p:cond delay="10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600" fill="hold"/>
                                        <p:tgtEl>
                                          <p:spTgt spid="15"/>
                                        </p:tgtEl>
                                        <p:attrNameLst>
                                          <p:attrName>ppt_x</p:attrName>
                                        </p:attrNameLst>
                                      </p:cBhvr>
                                      <p:tavLst>
                                        <p:tav tm="0">
                                          <p:val>
                                            <p:strVal val="#ppt_x"/>
                                          </p:val>
                                        </p:tav>
                                        <p:tav tm="100000">
                                          <p:val>
                                            <p:strVal val="#ppt_x"/>
                                          </p:val>
                                        </p:tav>
                                      </p:tavLst>
                                    </p:anim>
                                    <p:anim calcmode="lin" valueType="num">
                                      <p:cBhvr additive="base">
                                        <p:cTn id="12" dur="600" fill="hold"/>
                                        <p:tgtEl>
                                          <p:spTgt spid="15"/>
                                        </p:tgtEl>
                                        <p:attrNameLst>
                                          <p:attrName>ppt_y</p:attrName>
                                        </p:attrNameLst>
                                      </p:cBhvr>
                                      <p:tavLst>
                                        <p:tav tm="0">
                                          <p:val>
                                            <p:strVal val="0-#ppt_h/2"/>
                                          </p:val>
                                        </p:tav>
                                        <p:tav tm="100000">
                                          <p:val>
                                            <p:strVal val="#ppt_y"/>
                                          </p:val>
                                        </p:tav>
                                      </p:tavLst>
                                    </p:anim>
                                  </p:childTnLst>
                                </p:cTn>
                              </p:par>
                              <p:par>
                                <p:cTn id="13" presetID="2" presetClass="entr" presetSubtype="1" decel="40000" fill="hold" nodeType="withEffect">
                                  <p:stCondLst>
                                    <p:cond delay="100"/>
                                  </p:stCondLst>
                                  <p:childTnLst>
                                    <p:set>
                                      <p:cBhvr>
                                        <p:cTn id="14" dur="1" fill="hold">
                                          <p:stCondLst>
                                            <p:cond delay="0"/>
                                          </p:stCondLst>
                                        </p:cTn>
                                        <p:tgtEl>
                                          <p:spTgt spid="21"/>
                                        </p:tgtEl>
                                        <p:attrNameLst>
                                          <p:attrName>style.visibility</p:attrName>
                                        </p:attrNameLst>
                                      </p:cBhvr>
                                      <p:to>
                                        <p:strVal val="visible"/>
                                      </p:to>
                                    </p:set>
                                    <p:anim calcmode="lin" valueType="num">
                                      <p:cBhvr additive="base">
                                        <p:cTn id="15" dur="600" fill="hold"/>
                                        <p:tgtEl>
                                          <p:spTgt spid="21"/>
                                        </p:tgtEl>
                                        <p:attrNameLst>
                                          <p:attrName>ppt_x</p:attrName>
                                        </p:attrNameLst>
                                      </p:cBhvr>
                                      <p:tavLst>
                                        <p:tav tm="0">
                                          <p:val>
                                            <p:strVal val="#ppt_x"/>
                                          </p:val>
                                        </p:tav>
                                        <p:tav tm="100000">
                                          <p:val>
                                            <p:strVal val="#ppt_x"/>
                                          </p:val>
                                        </p:tav>
                                      </p:tavLst>
                                    </p:anim>
                                    <p:anim calcmode="lin" valueType="num">
                                      <p:cBhvr additive="base">
                                        <p:cTn id="16" dur="600" fill="hold"/>
                                        <p:tgtEl>
                                          <p:spTgt spid="21"/>
                                        </p:tgtEl>
                                        <p:attrNameLst>
                                          <p:attrName>ppt_y</p:attrName>
                                        </p:attrNameLst>
                                      </p:cBhvr>
                                      <p:tavLst>
                                        <p:tav tm="0">
                                          <p:val>
                                            <p:strVal val="0-#ppt_h/2"/>
                                          </p:val>
                                        </p:tav>
                                        <p:tav tm="100000">
                                          <p:val>
                                            <p:strVal val="#ppt_y"/>
                                          </p:val>
                                        </p:tav>
                                      </p:tavLst>
                                    </p:anim>
                                  </p:childTnLst>
                                </p:cTn>
                              </p:par>
                              <p:par>
                                <p:cTn id="17" presetID="2" presetClass="entr" presetSubtype="1" decel="40000" fill="hold" nodeType="withEffect">
                                  <p:stCondLst>
                                    <p:cond delay="100"/>
                                  </p:stCondLst>
                                  <p:childTnLst>
                                    <p:set>
                                      <p:cBhvr>
                                        <p:cTn id="18" dur="1" fill="hold">
                                          <p:stCondLst>
                                            <p:cond delay="0"/>
                                          </p:stCondLst>
                                        </p:cTn>
                                        <p:tgtEl>
                                          <p:spTgt spid="24"/>
                                        </p:tgtEl>
                                        <p:attrNameLst>
                                          <p:attrName>style.visibility</p:attrName>
                                        </p:attrNameLst>
                                      </p:cBhvr>
                                      <p:to>
                                        <p:strVal val="visible"/>
                                      </p:to>
                                    </p:set>
                                    <p:anim calcmode="lin" valueType="num">
                                      <p:cBhvr additive="base">
                                        <p:cTn id="19" dur="600" fill="hold"/>
                                        <p:tgtEl>
                                          <p:spTgt spid="24"/>
                                        </p:tgtEl>
                                        <p:attrNameLst>
                                          <p:attrName>ppt_x</p:attrName>
                                        </p:attrNameLst>
                                      </p:cBhvr>
                                      <p:tavLst>
                                        <p:tav tm="0">
                                          <p:val>
                                            <p:strVal val="#ppt_x"/>
                                          </p:val>
                                        </p:tav>
                                        <p:tav tm="100000">
                                          <p:val>
                                            <p:strVal val="#ppt_x"/>
                                          </p:val>
                                        </p:tav>
                                      </p:tavLst>
                                    </p:anim>
                                    <p:anim calcmode="lin" valueType="num">
                                      <p:cBhvr additive="base">
                                        <p:cTn id="20" dur="600" fill="hold"/>
                                        <p:tgtEl>
                                          <p:spTgt spid="2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487192" y="1937665"/>
            <a:ext cx="3977640" cy="2880361"/>
            <a:chOff x="296816" y="3546380"/>
            <a:chExt cx="4165068" cy="558987"/>
          </a:xfrm>
        </p:grpSpPr>
        <p:sp>
          <p:nvSpPr>
            <p:cNvPr id="9" name="Rectangle 8"/>
            <p:cNvSpPr/>
            <p:nvPr/>
          </p:nvSpPr>
          <p:spPr>
            <a:xfrm>
              <a:off x="296816" y="3546380"/>
              <a:ext cx="4165068" cy="558987"/>
            </a:xfrm>
            <a:prstGeom prst="rect">
              <a:avLst/>
            </a:prstGeom>
            <a:solidFill>
              <a:schemeClr val="bg1"/>
            </a:solidFill>
            <a:ln>
              <a:solidFill>
                <a:schemeClr val="bg1"/>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2800"/>
            </a:p>
          </p:txBody>
        </p:sp>
        <p:sp>
          <p:nvSpPr>
            <p:cNvPr id="11" name="TextBox 10"/>
            <p:cNvSpPr txBox="1"/>
            <p:nvPr/>
          </p:nvSpPr>
          <p:spPr>
            <a:xfrm>
              <a:off x="359512" y="3564642"/>
              <a:ext cx="4049248" cy="510488"/>
            </a:xfrm>
            <a:prstGeom prst="rect">
              <a:avLst/>
            </a:prstGeom>
            <a:noFill/>
          </p:spPr>
          <p:txBody>
            <a:bodyPr wrap="square" rtlCol="0" anchor="ctr" anchorCtr="0">
              <a:noAutofit/>
            </a:bodyPr>
            <a:lstStyle/>
            <a:p>
              <a:pPr lvl="0" algn="ctr"/>
              <a:endParaRPr lang="en-US" sz="2800" b="1" dirty="0" smtClean="0">
                <a:latin typeface="Roboto Condensed" panose="02000000000000000000" pitchFamily="2" charset="0"/>
                <a:ea typeface="Roboto Condensed" panose="02000000000000000000" pitchFamily="2" charset="0"/>
              </a:endParaRPr>
            </a:p>
            <a:p>
              <a:pPr lvl="0" algn="ctr"/>
              <a:r>
                <a:rPr lang="en-US" sz="2800" b="1" dirty="0" smtClean="0">
                  <a:latin typeface="Roboto Condensed" panose="02000000000000000000" pitchFamily="2" charset="0"/>
                  <a:ea typeface="Roboto Condensed" panose="02000000000000000000" pitchFamily="2" charset="0"/>
                </a:rPr>
                <a:t>To </a:t>
              </a:r>
              <a:r>
                <a:rPr lang="en-US" sz="2800" b="1" dirty="0">
                  <a:latin typeface="Roboto Condensed" panose="02000000000000000000" pitchFamily="2" charset="0"/>
                  <a:ea typeface="Roboto Condensed" panose="02000000000000000000" pitchFamily="2" charset="0"/>
                </a:rPr>
                <a:t>be able to handle TXTSPK and code-switching variations of the Filipino </a:t>
              </a:r>
              <a:r>
                <a:rPr lang="en-US" sz="2800" b="1" dirty="0" smtClean="0">
                  <a:latin typeface="Roboto Condensed" panose="02000000000000000000" pitchFamily="2" charset="0"/>
                  <a:ea typeface="Roboto Condensed" panose="02000000000000000000" pitchFamily="2" charset="0"/>
                </a:rPr>
                <a:t>language.</a:t>
              </a:r>
              <a:endParaRPr lang="en-PH" sz="2800" b="1" dirty="0">
                <a:latin typeface="Roboto Condensed" panose="02000000000000000000" pitchFamily="2" charset="0"/>
                <a:ea typeface="Roboto Condensed" panose="02000000000000000000" pitchFamily="2" charset="0"/>
              </a:endParaRPr>
            </a:p>
            <a:p>
              <a:pPr algn="ctr"/>
              <a:r>
                <a:rPr lang="en-US" sz="2800" b="1" dirty="0">
                  <a:latin typeface="Roboto Condensed" panose="02000000000000000000" pitchFamily="2" charset="0"/>
                  <a:ea typeface="Roboto Condensed" panose="02000000000000000000" pitchFamily="2" charset="0"/>
                </a:rPr>
                <a:t> </a:t>
              </a:r>
              <a:endParaRPr lang="en-PH" sz="2800" b="1" dirty="0">
                <a:latin typeface="Roboto Condensed" panose="02000000000000000000" pitchFamily="2" charset="0"/>
                <a:ea typeface="Roboto Condensed" panose="02000000000000000000" pitchFamily="2" charset="0"/>
              </a:endParaRPr>
            </a:p>
          </p:txBody>
        </p:sp>
      </p:grpSp>
      <p:grpSp>
        <p:nvGrpSpPr>
          <p:cNvPr id="49" name="Group 48"/>
          <p:cNvGrpSpPr/>
          <p:nvPr/>
        </p:nvGrpSpPr>
        <p:grpSpPr>
          <a:xfrm>
            <a:off x="4630567" y="3452135"/>
            <a:ext cx="3977640" cy="1371600"/>
            <a:chOff x="296816" y="3546379"/>
            <a:chExt cx="4165068" cy="558987"/>
          </a:xfrm>
        </p:grpSpPr>
        <p:sp>
          <p:nvSpPr>
            <p:cNvPr id="50" name="Rectangle 49"/>
            <p:cNvSpPr/>
            <p:nvPr/>
          </p:nvSpPr>
          <p:spPr>
            <a:xfrm>
              <a:off x="296816" y="3546379"/>
              <a:ext cx="4165068" cy="558987"/>
            </a:xfrm>
            <a:prstGeom prst="rect">
              <a:avLst/>
            </a:prstGeom>
            <a:solidFill>
              <a:schemeClr val="bg1"/>
            </a:solidFill>
            <a:ln>
              <a:solidFill>
                <a:schemeClr val="bg1"/>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TextBox 50"/>
            <p:cNvSpPr txBox="1"/>
            <p:nvPr/>
          </p:nvSpPr>
          <p:spPr>
            <a:xfrm>
              <a:off x="359512" y="3564642"/>
              <a:ext cx="4049248" cy="510488"/>
            </a:xfrm>
            <a:prstGeom prst="rect">
              <a:avLst/>
            </a:prstGeom>
            <a:noFill/>
          </p:spPr>
          <p:txBody>
            <a:bodyPr wrap="square" rtlCol="0" anchor="ctr" anchorCtr="0">
              <a:noAutofit/>
            </a:bodyPr>
            <a:lstStyle/>
            <a:p>
              <a:pPr algn="ctr"/>
              <a:r>
                <a:rPr lang="en-PH" sz="2400" b="1" dirty="0" smtClean="0">
                  <a:latin typeface="Roboto Condensed Bold" pitchFamily="2" charset="0"/>
                  <a:ea typeface="Roboto Condensed Bold" pitchFamily="2" charset="0"/>
                </a:rPr>
                <a:t>Code Switching Variation</a:t>
              </a:r>
              <a:endParaRPr lang="en-US" sz="2400" b="1" dirty="0">
                <a:latin typeface="Roboto Condensed Bold" pitchFamily="2" charset="0"/>
                <a:ea typeface="Roboto Condensed Bold" pitchFamily="2" charset="0"/>
              </a:endParaRPr>
            </a:p>
          </p:txBody>
        </p:sp>
      </p:grpSp>
      <p:grpSp>
        <p:nvGrpSpPr>
          <p:cNvPr id="52" name="Group 51"/>
          <p:cNvGrpSpPr/>
          <p:nvPr/>
        </p:nvGrpSpPr>
        <p:grpSpPr>
          <a:xfrm>
            <a:off x="4630567" y="1937660"/>
            <a:ext cx="3977640" cy="1371600"/>
            <a:chOff x="296816" y="3546379"/>
            <a:chExt cx="4165068" cy="558987"/>
          </a:xfrm>
        </p:grpSpPr>
        <p:sp>
          <p:nvSpPr>
            <p:cNvPr id="53" name="Rectangle 52"/>
            <p:cNvSpPr/>
            <p:nvPr/>
          </p:nvSpPr>
          <p:spPr>
            <a:xfrm>
              <a:off x="296816" y="3546379"/>
              <a:ext cx="4165068" cy="558987"/>
            </a:xfrm>
            <a:prstGeom prst="rect">
              <a:avLst/>
            </a:prstGeom>
            <a:solidFill>
              <a:schemeClr val="bg1"/>
            </a:solidFill>
            <a:ln>
              <a:solidFill>
                <a:schemeClr val="bg1"/>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TextBox 53"/>
            <p:cNvSpPr txBox="1"/>
            <p:nvPr/>
          </p:nvSpPr>
          <p:spPr>
            <a:xfrm>
              <a:off x="359512" y="3564642"/>
              <a:ext cx="4049248" cy="510488"/>
            </a:xfrm>
            <a:prstGeom prst="rect">
              <a:avLst/>
            </a:prstGeom>
            <a:noFill/>
          </p:spPr>
          <p:txBody>
            <a:bodyPr wrap="square" rtlCol="0" anchor="ctr" anchorCtr="0">
              <a:noAutofit/>
            </a:bodyPr>
            <a:lstStyle/>
            <a:p>
              <a:pPr algn="ctr"/>
              <a:r>
                <a:rPr lang="en-PH" sz="2400" b="1" dirty="0" smtClean="0">
                  <a:latin typeface="Roboto Condensed Bold" pitchFamily="2" charset="0"/>
                  <a:ea typeface="Roboto Condensed Bold" pitchFamily="2" charset="0"/>
                </a:rPr>
                <a:t>TXTSPK Variation</a:t>
              </a:r>
              <a:endParaRPr lang="en-PH" sz="1600" b="1" dirty="0">
                <a:latin typeface="Roboto Condensed Bold" pitchFamily="2" charset="0"/>
                <a:ea typeface="Roboto Condensed Bold" pitchFamily="2" charset="0"/>
              </a:endParaRPr>
            </a:p>
          </p:txBody>
        </p:sp>
      </p:grpSp>
      <p:grpSp>
        <p:nvGrpSpPr>
          <p:cNvPr id="18" name="Group 17"/>
          <p:cNvGrpSpPr/>
          <p:nvPr/>
        </p:nvGrpSpPr>
        <p:grpSpPr>
          <a:xfrm>
            <a:off x="487192" y="1242335"/>
            <a:ext cx="8131876" cy="548640"/>
            <a:chOff x="296816" y="3546379"/>
            <a:chExt cx="4165068" cy="550114"/>
          </a:xfrm>
          <a:solidFill>
            <a:srgbClr val="002060"/>
          </a:solidFill>
        </p:grpSpPr>
        <p:sp>
          <p:nvSpPr>
            <p:cNvPr id="19" name="Rectangle 18"/>
            <p:cNvSpPr/>
            <p:nvPr/>
          </p:nvSpPr>
          <p:spPr>
            <a:xfrm>
              <a:off x="296816" y="3546379"/>
              <a:ext cx="4165068" cy="550114"/>
            </a:xfrm>
            <a:prstGeom prst="rect">
              <a:avLst/>
            </a:prstGeom>
            <a:grpFill/>
            <a:ln>
              <a:solidFill>
                <a:srgbClr val="002060"/>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TextBox 19"/>
            <p:cNvSpPr txBox="1"/>
            <p:nvPr/>
          </p:nvSpPr>
          <p:spPr>
            <a:xfrm>
              <a:off x="359512" y="3564642"/>
              <a:ext cx="4049248" cy="510488"/>
            </a:xfrm>
            <a:prstGeom prst="rect">
              <a:avLst/>
            </a:prstGeom>
            <a:grpFill/>
            <a:ln>
              <a:solidFill>
                <a:srgbClr val="002060"/>
              </a:solidFill>
            </a:ln>
          </p:spPr>
          <p:txBody>
            <a:bodyPr wrap="square" rtlCol="0" anchor="ctr" anchorCtr="0">
              <a:normAutofit lnSpcReduction="10000"/>
            </a:bodyPr>
            <a:lstStyle/>
            <a:p>
              <a:pPr algn="ctr"/>
              <a:r>
                <a:rPr lang="en-US" sz="2800" dirty="0" smtClean="0">
                  <a:solidFill>
                    <a:schemeClr val="bg1"/>
                  </a:solidFill>
                  <a:latin typeface="Roboto Condensed Bold" pitchFamily="2" charset="0"/>
                  <a:ea typeface="Roboto Condensed Bold" pitchFamily="2" charset="0"/>
                </a:rPr>
                <a:t>SPECIFIC OBJECTIVE – SCOPE &amp; LIMITATIONS</a:t>
              </a:r>
              <a:endParaRPr lang="en-US" sz="2800" dirty="0">
                <a:solidFill>
                  <a:schemeClr val="bg1"/>
                </a:solidFill>
                <a:latin typeface="Roboto Condensed Bold" pitchFamily="2" charset="0"/>
                <a:ea typeface="Roboto Condensed Bold" pitchFamily="2" charset="0"/>
              </a:endParaRPr>
            </a:p>
          </p:txBody>
        </p:sp>
      </p:grpSp>
      <p:grpSp>
        <p:nvGrpSpPr>
          <p:cNvPr id="29" name="Group 28"/>
          <p:cNvGrpSpPr/>
          <p:nvPr/>
        </p:nvGrpSpPr>
        <p:grpSpPr>
          <a:xfrm>
            <a:off x="-76200" y="-894555"/>
            <a:ext cx="9296400" cy="1600200"/>
            <a:chOff x="-76200" y="4239420"/>
            <a:chExt cx="9296400" cy="1600200"/>
          </a:xfrm>
          <a:solidFill>
            <a:srgbClr val="FC0486"/>
          </a:solidFill>
        </p:grpSpPr>
        <p:sp>
          <p:nvSpPr>
            <p:cNvPr id="4" name="Rectangle 3"/>
            <p:cNvSpPr/>
            <p:nvPr/>
          </p:nvSpPr>
          <p:spPr>
            <a:xfrm>
              <a:off x="-76200" y="4239420"/>
              <a:ext cx="9296400" cy="1600200"/>
            </a:xfrm>
            <a:prstGeom prst="rect">
              <a:avLst/>
            </a:prstGeom>
            <a:grpFill/>
            <a:ln>
              <a:noFill/>
            </a:ln>
            <a:effectLst>
              <a:outerShdw blurRad="177800" dist="88900" dir="5400000" algn="t"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 name="TextBox 6"/>
            <p:cNvSpPr txBox="1"/>
            <p:nvPr/>
          </p:nvSpPr>
          <p:spPr>
            <a:xfrm>
              <a:off x="225136" y="5266853"/>
              <a:ext cx="7449659" cy="430887"/>
            </a:xfrm>
            <a:prstGeom prst="rect">
              <a:avLst/>
            </a:prstGeom>
            <a:grpFill/>
          </p:spPr>
          <p:txBody>
            <a:bodyPr wrap="square" rtlCol="0">
              <a:spAutoFit/>
            </a:bodyPr>
            <a:lstStyle/>
            <a:p>
              <a:r>
                <a:rPr lang="en-US" sz="2200" dirty="0" smtClean="0">
                  <a:solidFill>
                    <a:schemeClr val="bg1"/>
                  </a:solidFill>
                  <a:latin typeface="Roboto Condensed Bold" pitchFamily="2" charset="0"/>
                  <a:ea typeface="Roboto Condensed Bold" pitchFamily="2" charset="0"/>
                </a:rPr>
                <a:t>THE OBJECTIVES &amp; SCOPE AND LIMITATIONS OF THE SYSTEM</a:t>
              </a:r>
              <a:endParaRPr lang="en-US" sz="2200" dirty="0">
                <a:solidFill>
                  <a:schemeClr val="bg1"/>
                </a:solidFill>
                <a:latin typeface="Roboto Condensed Bold" pitchFamily="2" charset="0"/>
                <a:ea typeface="Roboto Condensed Bold" pitchFamily="2" charset="0"/>
              </a:endParaRPr>
            </a:p>
          </p:txBody>
        </p:sp>
      </p:grpSp>
      <p:sp>
        <p:nvSpPr>
          <p:cNvPr id="5" name="Oval 4"/>
          <p:cNvSpPr/>
          <p:nvPr/>
        </p:nvSpPr>
        <p:spPr>
          <a:xfrm>
            <a:off x="7991474" y="288933"/>
            <a:ext cx="792127" cy="792127"/>
          </a:xfrm>
          <a:prstGeom prst="ellipse">
            <a:avLst/>
          </a:prstGeom>
          <a:solidFill>
            <a:srgbClr val="FEBE35"/>
          </a:solidFill>
          <a:ln>
            <a:noFill/>
          </a:ln>
          <a:effectLst>
            <a:outerShdw blurRad="177800" dist="88900" dir="5400000" algn="t"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2800" dirty="0" smtClean="0">
                <a:solidFill>
                  <a:srgbClr val="000000"/>
                </a:solidFill>
                <a:latin typeface="Roboto Condensed Bold" pitchFamily="2" charset="0"/>
                <a:ea typeface="Roboto Condensed Bold" pitchFamily="2" charset="0"/>
              </a:rPr>
              <a:t>2</a:t>
            </a:r>
            <a:endParaRPr lang="en-PH" sz="2800" dirty="0">
              <a:solidFill>
                <a:srgbClr val="000000"/>
              </a:solidFill>
              <a:latin typeface="Roboto Condensed Bold" pitchFamily="2" charset="0"/>
              <a:ea typeface="Roboto Condensed Bold" pitchFamily="2" charset="0"/>
            </a:endParaRPr>
          </a:p>
        </p:txBody>
      </p:sp>
    </p:spTree>
    <p:extLst>
      <p:ext uri="{BB962C8B-B14F-4D97-AF65-F5344CB8AC3E}">
        <p14:creationId xmlns:p14="http://schemas.microsoft.com/office/powerpoint/2010/main" val="2374394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4000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600" fill="hold"/>
                                        <p:tgtEl>
                                          <p:spTgt spid="8"/>
                                        </p:tgtEl>
                                        <p:attrNameLst>
                                          <p:attrName>ppt_x</p:attrName>
                                        </p:attrNameLst>
                                      </p:cBhvr>
                                      <p:tavLst>
                                        <p:tav tm="0">
                                          <p:val>
                                            <p:strVal val="#ppt_x"/>
                                          </p:val>
                                        </p:tav>
                                        <p:tav tm="100000">
                                          <p:val>
                                            <p:strVal val="#ppt_x"/>
                                          </p:val>
                                        </p:tav>
                                      </p:tavLst>
                                    </p:anim>
                                    <p:anim calcmode="lin" valueType="num">
                                      <p:cBhvr additive="base">
                                        <p:cTn id="8" dur="600" fill="hold"/>
                                        <p:tgtEl>
                                          <p:spTgt spid="8"/>
                                        </p:tgtEl>
                                        <p:attrNameLst>
                                          <p:attrName>ppt_y</p:attrName>
                                        </p:attrNameLst>
                                      </p:cBhvr>
                                      <p:tavLst>
                                        <p:tav tm="0">
                                          <p:val>
                                            <p:strVal val="0-#ppt_h/2"/>
                                          </p:val>
                                        </p:tav>
                                        <p:tav tm="100000">
                                          <p:val>
                                            <p:strVal val="#ppt_y"/>
                                          </p:val>
                                        </p:tav>
                                      </p:tavLst>
                                    </p:anim>
                                  </p:childTnLst>
                                </p:cTn>
                              </p:par>
                              <p:par>
                                <p:cTn id="9" presetID="2" presetClass="entr" presetSubtype="1" decel="40000" fill="hold" nodeType="withEffect">
                                  <p:stCondLst>
                                    <p:cond delay="100"/>
                                  </p:stCondLst>
                                  <p:childTnLst>
                                    <p:set>
                                      <p:cBhvr>
                                        <p:cTn id="10" dur="1" fill="hold">
                                          <p:stCondLst>
                                            <p:cond delay="0"/>
                                          </p:stCondLst>
                                        </p:cTn>
                                        <p:tgtEl>
                                          <p:spTgt spid="49"/>
                                        </p:tgtEl>
                                        <p:attrNameLst>
                                          <p:attrName>style.visibility</p:attrName>
                                        </p:attrNameLst>
                                      </p:cBhvr>
                                      <p:to>
                                        <p:strVal val="visible"/>
                                      </p:to>
                                    </p:set>
                                    <p:anim calcmode="lin" valueType="num">
                                      <p:cBhvr additive="base">
                                        <p:cTn id="11" dur="600" fill="hold"/>
                                        <p:tgtEl>
                                          <p:spTgt spid="49"/>
                                        </p:tgtEl>
                                        <p:attrNameLst>
                                          <p:attrName>ppt_x</p:attrName>
                                        </p:attrNameLst>
                                      </p:cBhvr>
                                      <p:tavLst>
                                        <p:tav tm="0">
                                          <p:val>
                                            <p:strVal val="#ppt_x"/>
                                          </p:val>
                                        </p:tav>
                                        <p:tav tm="100000">
                                          <p:val>
                                            <p:strVal val="#ppt_x"/>
                                          </p:val>
                                        </p:tav>
                                      </p:tavLst>
                                    </p:anim>
                                    <p:anim calcmode="lin" valueType="num">
                                      <p:cBhvr additive="base">
                                        <p:cTn id="12" dur="600" fill="hold"/>
                                        <p:tgtEl>
                                          <p:spTgt spid="49"/>
                                        </p:tgtEl>
                                        <p:attrNameLst>
                                          <p:attrName>ppt_y</p:attrName>
                                        </p:attrNameLst>
                                      </p:cBhvr>
                                      <p:tavLst>
                                        <p:tav tm="0">
                                          <p:val>
                                            <p:strVal val="0-#ppt_h/2"/>
                                          </p:val>
                                        </p:tav>
                                        <p:tav tm="100000">
                                          <p:val>
                                            <p:strVal val="#ppt_y"/>
                                          </p:val>
                                        </p:tav>
                                      </p:tavLst>
                                    </p:anim>
                                  </p:childTnLst>
                                </p:cTn>
                              </p:par>
                              <p:par>
                                <p:cTn id="13" presetID="2" presetClass="entr" presetSubtype="1" decel="40000" fill="hold" nodeType="withEffect">
                                  <p:stCondLst>
                                    <p:cond delay="100"/>
                                  </p:stCondLst>
                                  <p:childTnLst>
                                    <p:set>
                                      <p:cBhvr>
                                        <p:cTn id="14" dur="1" fill="hold">
                                          <p:stCondLst>
                                            <p:cond delay="0"/>
                                          </p:stCondLst>
                                        </p:cTn>
                                        <p:tgtEl>
                                          <p:spTgt spid="52"/>
                                        </p:tgtEl>
                                        <p:attrNameLst>
                                          <p:attrName>style.visibility</p:attrName>
                                        </p:attrNameLst>
                                      </p:cBhvr>
                                      <p:to>
                                        <p:strVal val="visible"/>
                                      </p:to>
                                    </p:set>
                                    <p:anim calcmode="lin" valueType="num">
                                      <p:cBhvr additive="base">
                                        <p:cTn id="15" dur="600" fill="hold"/>
                                        <p:tgtEl>
                                          <p:spTgt spid="52"/>
                                        </p:tgtEl>
                                        <p:attrNameLst>
                                          <p:attrName>ppt_x</p:attrName>
                                        </p:attrNameLst>
                                      </p:cBhvr>
                                      <p:tavLst>
                                        <p:tav tm="0">
                                          <p:val>
                                            <p:strVal val="#ppt_x"/>
                                          </p:val>
                                        </p:tav>
                                        <p:tav tm="100000">
                                          <p:val>
                                            <p:strVal val="#ppt_x"/>
                                          </p:val>
                                        </p:tav>
                                      </p:tavLst>
                                    </p:anim>
                                    <p:anim calcmode="lin" valueType="num">
                                      <p:cBhvr additive="base">
                                        <p:cTn id="16" dur="600" fill="hold"/>
                                        <p:tgtEl>
                                          <p:spTgt spid="5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7631" y="1127099"/>
            <a:ext cx="3874445" cy="3773241"/>
          </a:xfrm>
          <a:prstGeom prst="rect">
            <a:avLst/>
          </a:prstGeom>
          <a:effectLst>
            <a:outerShdw blurRad="127000" dist="76200" dir="5400000" algn="t" rotWithShape="0">
              <a:prstClr val="black">
                <a:alpha val="40000"/>
              </a:prstClr>
            </a:outerShdw>
          </a:effectLst>
        </p:spPr>
      </p:pic>
      <p:grpSp>
        <p:nvGrpSpPr>
          <p:cNvPr id="3" name="Group 2"/>
          <p:cNvGrpSpPr/>
          <p:nvPr/>
        </p:nvGrpSpPr>
        <p:grpSpPr>
          <a:xfrm>
            <a:off x="-76200" y="-894555"/>
            <a:ext cx="9296400" cy="1975615"/>
            <a:chOff x="-76200" y="-894555"/>
            <a:chExt cx="9296400" cy="1975615"/>
          </a:xfrm>
        </p:grpSpPr>
        <p:grpSp>
          <p:nvGrpSpPr>
            <p:cNvPr id="29" name="Group 28"/>
            <p:cNvGrpSpPr/>
            <p:nvPr/>
          </p:nvGrpSpPr>
          <p:grpSpPr>
            <a:xfrm>
              <a:off x="-76200" y="-894555"/>
              <a:ext cx="9296400" cy="1600200"/>
              <a:chOff x="-76200" y="4239420"/>
              <a:chExt cx="9296400" cy="1600200"/>
            </a:xfrm>
            <a:solidFill>
              <a:srgbClr val="FC0486"/>
            </a:solidFill>
          </p:grpSpPr>
          <p:sp>
            <p:nvSpPr>
              <p:cNvPr id="4" name="Rectangle 3"/>
              <p:cNvSpPr/>
              <p:nvPr/>
            </p:nvSpPr>
            <p:spPr>
              <a:xfrm>
                <a:off x="-76200" y="4239420"/>
                <a:ext cx="9296400" cy="1600200"/>
              </a:xfrm>
              <a:prstGeom prst="rect">
                <a:avLst/>
              </a:prstGeom>
              <a:grpFill/>
              <a:ln>
                <a:noFill/>
              </a:ln>
              <a:effectLst>
                <a:outerShdw blurRad="177800" dist="88900" dir="5400000" algn="t"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 name="TextBox 6"/>
              <p:cNvSpPr txBox="1"/>
              <p:nvPr/>
            </p:nvSpPr>
            <p:spPr>
              <a:xfrm>
                <a:off x="225136" y="5266853"/>
                <a:ext cx="7449659" cy="461665"/>
              </a:xfrm>
              <a:prstGeom prst="rect">
                <a:avLst/>
              </a:prstGeom>
              <a:grpFill/>
            </p:spPr>
            <p:txBody>
              <a:bodyPr wrap="square" rtlCol="0">
                <a:spAutoFit/>
              </a:bodyPr>
              <a:lstStyle/>
              <a:p>
                <a:r>
                  <a:rPr lang="en-US" sz="2400" dirty="0">
                    <a:solidFill>
                      <a:schemeClr val="bg1"/>
                    </a:solidFill>
                    <a:latin typeface="Roboto Condensed Bold" pitchFamily="2" charset="0"/>
                    <a:ea typeface="Roboto Condensed Bold" pitchFamily="2" charset="0"/>
                  </a:rPr>
                  <a:t>THE ARCHITECTURAL DESIGN OF THE SYSTEM</a:t>
                </a:r>
              </a:p>
            </p:txBody>
          </p:sp>
        </p:grpSp>
        <p:sp>
          <p:nvSpPr>
            <p:cNvPr id="5" name="Oval 4"/>
            <p:cNvSpPr/>
            <p:nvPr/>
          </p:nvSpPr>
          <p:spPr>
            <a:xfrm>
              <a:off x="7991474" y="288933"/>
              <a:ext cx="792127" cy="792127"/>
            </a:xfrm>
            <a:prstGeom prst="ellipse">
              <a:avLst/>
            </a:prstGeom>
            <a:solidFill>
              <a:srgbClr val="FEBE35"/>
            </a:solidFill>
            <a:ln>
              <a:noFill/>
            </a:ln>
            <a:effectLst>
              <a:outerShdw blurRad="177800" dist="88900" dir="5400000" algn="t"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2800" dirty="0">
                  <a:solidFill>
                    <a:schemeClr val="tx1"/>
                  </a:solidFill>
                  <a:latin typeface="Roboto Condensed Bold" pitchFamily="2" charset="0"/>
                  <a:ea typeface="Roboto Condensed Bold" pitchFamily="2" charset="0"/>
                </a:rPr>
                <a:t>3</a:t>
              </a:r>
            </a:p>
          </p:txBody>
        </p:sp>
      </p:grpSp>
    </p:spTree>
    <p:extLst>
      <p:ext uri="{BB962C8B-B14F-4D97-AF65-F5344CB8AC3E}">
        <p14:creationId xmlns:p14="http://schemas.microsoft.com/office/powerpoint/2010/main" val="2646359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decel="5000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600" fill="hold"/>
                                        <p:tgtEl>
                                          <p:spTgt spid="2"/>
                                        </p:tgtEl>
                                        <p:attrNameLst>
                                          <p:attrName>ppt_x</p:attrName>
                                        </p:attrNameLst>
                                      </p:cBhvr>
                                      <p:tavLst>
                                        <p:tav tm="0">
                                          <p:val>
                                            <p:strVal val="#ppt_x"/>
                                          </p:val>
                                        </p:tav>
                                        <p:tav tm="100000">
                                          <p:val>
                                            <p:strVal val="#ppt_x"/>
                                          </p:val>
                                        </p:tav>
                                      </p:tavLst>
                                    </p:anim>
                                    <p:anim calcmode="lin" valueType="num">
                                      <p:cBhvr additive="base">
                                        <p:cTn id="8" dur="600" fill="hold"/>
                                        <p:tgtEl>
                                          <p:spTgt spid="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1" fill="hold" nodeType="clickEffect">
                                  <p:stCondLst>
                                    <p:cond delay="0"/>
                                  </p:stCondLst>
                                  <p:childTnLst>
                                    <p:anim calcmode="lin" valueType="num">
                                      <p:cBhvr additive="base">
                                        <p:cTn id="12" dur="300"/>
                                        <p:tgtEl>
                                          <p:spTgt spid="3"/>
                                        </p:tgtEl>
                                        <p:attrNameLst>
                                          <p:attrName>ppt_x</p:attrName>
                                        </p:attrNameLst>
                                      </p:cBhvr>
                                      <p:tavLst>
                                        <p:tav tm="0">
                                          <p:val>
                                            <p:strVal val="ppt_x"/>
                                          </p:val>
                                        </p:tav>
                                        <p:tav tm="100000">
                                          <p:val>
                                            <p:strVal val="ppt_x"/>
                                          </p:val>
                                        </p:tav>
                                      </p:tavLst>
                                    </p:anim>
                                    <p:anim calcmode="lin" valueType="num">
                                      <p:cBhvr additive="base">
                                        <p:cTn id="13" dur="300"/>
                                        <p:tgtEl>
                                          <p:spTgt spid="3"/>
                                        </p:tgtEl>
                                        <p:attrNameLst>
                                          <p:attrName>ppt_y</p:attrName>
                                        </p:attrNameLst>
                                      </p:cBhvr>
                                      <p:tavLst>
                                        <p:tav tm="0">
                                          <p:val>
                                            <p:strVal val="ppt_y"/>
                                          </p:val>
                                        </p:tav>
                                        <p:tav tm="100000">
                                          <p:val>
                                            <p:strVal val="0-ppt_h/2"/>
                                          </p:val>
                                        </p:tav>
                                      </p:tavLst>
                                    </p:anim>
                                    <p:set>
                                      <p:cBhvr>
                                        <p:cTn id="14" dur="1" fill="hold">
                                          <p:stCondLst>
                                            <p:cond delay="2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549"/>
            <a:ext cx="9143999" cy="10162285"/>
          </a:xfrm>
          <a:prstGeom prst="rect">
            <a:avLst/>
          </a:prstGeom>
          <a:effectLst>
            <a:outerShdw blurRad="127000" dist="76200" dir="5400000" algn="t" rotWithShape="0">
              <a:prstClr val="black">
                <a:alpha val="40000"/>
              </a:prstClr>
            </a:outerShdw>
          </a:effectLst>
        </p:spPr>
      </p:pic>
    </p:spTree>
    <p:extLst>
      <p:ext uri="{BB962C8B-B14F-4D97-AF65-F5344CB8AC3E}">
        <p14:creationId xmlns:p14="http://schemas.microsoft.com/office/powerpoint/2010/main" val="398735235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xmlns:p14="http://schemas.microsoft.com/office/powerpoint/2010/mai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4" presetClass="path" presetSubtype="0" accel="50000" decel="50000" fill="hold" nodeType="clickEffect">
                                  <p:stCondLst>
                                    <p:cond delay="0"/>
                                  </p:stCondLst>
                                  <p:childTnLst>
                                    <p:animMotion origin="layout" path="M 0 1.76326E-6 L 0 -0.95037 " pathEditMode="relative" rAng="0" ptsTypes="AA">
                                      <p:cBhvr>
                                        <p:cTn id="6" dur="3000" fill="hold"/>
                                        <p:tgtEl>
                                          <p:spTgt spid="2"/>
                                        </p:tgtEl>
                                        <p:attrNameLst>
                                          <p:attrName>ppt_x</p:attrName>
                                          <p:attrName>ppt_y</p:attrName>
                                        </p:attrNameLst>
                                      </p:cBhvr>
                                      <p:rCtr x="0" y="-4753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Group 39"/>
          <p:cNvGrpSpPr/>
          <p:nvPr/>
        </p:nvGrpSpPr>
        <p:grpSpPr>
          <a:xfrm>
            <a:off x="487963" y="1937660"/>
            <a:ext cx="3980044" cy="2888953"/>
            <a:chOff x="487963" y="1937660"/>
            <a:chExt cx="3980044" cy="2888953"/>
          </a:xfrm>
        </p:grpSpPr>
        <p:sp>
          <p:nvSpPr>
            <p:cNvPr id="41" name="Rectangle 40"/>
            <p:cNvSpPr/>
            <p:nvPr/>
          </p:nvSpPr>
          <p:spPr>
            <a:xfrm>
              <a:off x="490367" y="1937660"/>
              <a:ext cx="3977640" cy="2885947"/>
            </a:xfrm>
            <a:prstGeom prst="rect">
              <a:avLst/>
            </a:prstGeom>
            <a:solidFill>
              <a:srgbClr val="FFFFFF"/>
            </a:solidFill>
            <a:ln>
              <a:solidFill>
                <a:srgbClr val="FFFFFF"/>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Rectangle 41"/>
            <p:cNvSpPr/>
            <p:nvPr/>
          </p:nvSpPr>
          <p:spPr>
            <a:xfrm>
              <a:off x="487963" y="4423706"/>
              <a:ext cx="3980043" cy="402907"/>
            </a:xfrm>
            <a:prstGeom prst="rect">
              <a:avLst/>
            </a:prstGeom>
            <a:solidFill>
              <a:srgbClr val="FF6600"/>
            </a:solidFill>
            <a:ln>
              <a:solidFill>
                <a:srgbClr val="FF66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smtClean="0">
                  <a:latin typeface="Roboto Condensed Regular"/>
                  <a:cs typeface="Roboto Condensed Regular"/>
                </a:rPr>
                <a:t>TWITTER / TWEETS</a:t>
              </a:r>
              <a:endParaRPr lang="en-US" sz="1400" b="1" dirty="0">
                <a:latin typeface="Roboto Condensed Regular"/>
                <a:cs typeface="Roboto Condensed Regular"/>
              </a:endParaRPr>
            </a:p>
          </p:txBody>
        </p:sp>
        <p:sp>
          <p:nvSpPr>
            <p:cNvPr id="43" name="Rectangle 42"/>
            <p:cNvSpPr/>
            <p:nvPr/>
          </p:nvSpPr>
          <p:spPr>
            <a:xfrm>
              <a:off x="576363" y="2030244"/>
              <a:ext cx="3802572" cy="2254243"/>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a:solidFill>
                    <a:srgbClr val="000000"/>
                  </a:solidFill>
                  <a:latin typeface="Roboto Condensed Regular"/>
                  <a:cs typeface="Roboto Condensed Regular"/>
                </a:rPr>
                <a:t>The data that will be collected will come from the tweets of the trusted Twitter accounts. Some of it will be provided by the Twitter Web Crawler developed by the De La Salle – College of Computer Studied, while the rest will come from the Crawler module to be discussed in the next section. The list of trusted Twitter accounts is based on the list provided by SOMIDIA.</a:t>
              </a:r>
              <a:endParaRPr lang="en-PH" sz="1200" b="1" dirty="0">
                <a:solidFill>
                  <a:srgbClr val="000000"/>
                </a:solidFill>
                <a:latin typeface="Roboto Condensed Regular"/>
                <a:cs typeface="Roboto Condensed Regular"/>
              </a:endParaRPr>
            </a:p>
          </p:txBody>
        </p:sp>
      </p:grpSp>
      <p:grpSp>
        <p:nvGrpSpPr>
          <p:cNvPr id="52" name="Group 51"/>
          <p:cNvGrpSpPr/>
          <p:nvPr/>
        </p:nvGrpSpPr>
        <p:grpSpPr>
          <a:xfrm>
            <a:off x="4643832" y="1937660"/>
            <a:ext cx="3980044" cy="2885947"/>
            <a:chOff x="487963" y="1940666"/>
            <a:chExt cx="3980044" cy="2885947"/>
          </a:xfrm>
        </p:grpSpPr>
        <p:sp>
          <p:nvSpPr>
            <p:cNvPr id="53" name="Rectangle 52"/>
            <p:cNvSpPr/>
            <p:nvPr/>
          </p:nvSpPr>
          <p:spPr>
            <a:xfrm>
              <a:off x="490367" y="1940666"/>
              <a:ext cx="3977640" cy="2882941"/>
            </a:xfrm>
            <a:prstGeom prst="rect">
              <a:avLst/>
            </a:prstGeom>
            <a:solidFill>
              <a:srgbClr val="FFFFFF"/>
            </a:solidFill>
            <a:ln>
              <a:solidFill>
                <a:srgbClr val="FFFFFF"/>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Rectangle 53"/>
            <p:cNvSpPr/>
            <p:nvPr/>
          </p:nvSpPr>
          <p:spPr>
            <a:xfrm>
              <a:off x="487963" y="4423706"/>
              <a:ext cx="3980043" cy="402907"/>
            </a:xfrm>
            <a:prstGeom prst="rect">
              <a:avLst/>
            </a:prstGeom>
            <a:solidFill>
              <a:srgbClr val="67B312"/>
            </a:solidFill>
            <a:ln>
              <a:solidFill>
                <a:srgbClr val="67B31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smtClean="0">
                  <a:latin typeface="Roboto Condensed Regular"/>
                  <a:cs typeface="Roboto Condensed Regular"/>
                </a:rPr>
                <a:t>GAZETTEER</a:t>
              </a:r>
              <a:endParaRPr lang="en-US" sz="1400" b="1" dirty="0">
                <a:latin typeface="Roboto Condensed Regular"/>
                <a:cs typeface="Roboto Condensed Regular"/>
              </a:endParaRPr>
            </a:p>
          </p:txBody>
        </p:sp>
        <p:sp>
          <p:nvSpPr>
            <p:cNvPr id="55" name="Rectangle 54"/>
            <p:cNvSpPr/>
            <p:nvPr/>
          </p:nvSpPr>
          <p:spPr>
            <a:xfrm>
              <a:off x="576363" y="2033250"/>
              <a:ext cx="3802572" cy="2251237"/>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a:solidFill>
                    <a:srgbClr val="000000"/>
                  </a:solidFill>
                  <a:latin typeface="Roboto Condensed Regular"/>
                  <a:cs typeface="Roboto Condensed Regular"/>
                </a:rPr>
                <a:t>The gazetteer is a text file that contains the list of names and locations to identify the proper nouns in the tweets. This will be used for the Filipino NER module. The plan is to </a:t>
              </a:r>
              <a:r>
                <a:rPr lang="en-US" sz="1200" b="1" dirty="0" smtClean="0">
                  <a:solidFill>
                    <a:srgbClr val="000000"/>
                  </a:solidFill>
                  <a:latin typeface="Roboto Condensed Regular"/>
                  <a:cs typeface="Roboto Condensed Regular"/>
                </a:rPr>
                <a:t>update and </a:t>
              </a:r>
              <a:r>
                <a:rPr lang="en-US" sz="1200" b="1" dirty="0">
                  <a:solidFill>
                    <a:srgbClr val="000000"/>
                  </a:solidFill>
                  <a:latin typeface="Roboto Condensed Regular"/>
                  <a:cs typeface="Roboto Condensed Regular"/>
                </a:rPr>
                <a:t>use SOMIDIA’s gazetteer. </a:t>
              </a:r>
            </a:p>
          </p:txBody>
        </p:sp>
      </p:grpSp>
      <p:grpSp>
        <p:nvGrpSpPr>
          <p:cNvPr id="34" name="Group 33"/>
          <p:cNvGrpSpPr/>
          <p:nvPr/>
        </p:nvGrpSpPr>
        <p:grpSpPr>
          <a:xfrm>
            <a:off x="487192" y="1242335"/>
            <a:ext cx="8131876" cy="548640"/>
            <a:chOff x="296816" y="3546379"/>
            <a:chExt cx="4165068" cy="550114"/>
          </a:xfrm>
          <a:solidFill>
            <a:srgbClr val="002060"/>
          </a:solidFill>
        </p:grpSpPr>
        <p:sp>
          <p:nvSpPr>
            <p:cNvPr id="35" name="Rectangle 34"/>
            <p:cNvSpPr/>
            <p:nvPr/>
          </p:nvSpPr>
          <p:spPr>
            <a:xfrm>
              <a:off x="296816" y="3546379"/>
              <a:ext cx="4165068" cy="550114"/>
            </a:xfrm>
            <a:prstGeom prst="rect">
              <a:avLst/>
            </a:prstGeom>
            <a:grpFill/>
            <a:ln>
              <a:solidFill>
                <a:srgbClr val="002060"/>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TextBox 35"/>
            <p:cNvSpPr txBox="1"/>
            <p:nvPr/>
          </p:nvSpPr>
          <p:spPr>
            <a:xfrm>
              <a:off x="359512" y="3564642"/>
              <a:ext cx="4049248" cy="510488"/>
            </a:xfrm>
            <a:prstGeom prst="rect">
              <a:avLst/>
            </a:prstGeom>
            <a:grpFill/>
            <a:ln>
              <a:solidFill>
                <a:srgbClr val="002060"/>
              </a:solidFill>
            </a:ln>
          </p:spPr>
          <p:txBody>
            <a:bodyPr wrap="square" rtlCol="0" anchor="ctr" anchorCtr="0">
              <a:normAutofit lnSpcReduction="10000"/>
            </a:bodyPr>
            <a:lstStyle/>
            <a:p>
              <a:pPr algn="ctr"/>
              <a:r>
                <a:rPr lang="en-US" sz="2800" dirty="0" smtClean="0">
                  <a:solidFill>
                    <a:schemeClr val="bg1"/>
                  </a:solidFill>
                  <a:latin typeface="Roboto Condensed Bold" pitchFamily="2" charset="0"/>
                  <a:ea typeface="Roboto Condensed Bold" pitchFamily="2" charset="0"/>
                </a:rPr>
                <a:t>DATA SOURCES</a:t>
              </a:r>
              <a:endParaRPr lang="en-US" sz="2800" dirty="0">
                <a:solidFill>
                  <a:schemeClr val="bg1"/>
                </a:solidFill>
                <a:latin typeface="Roboto Condensed Bold" pitchFamily="2" charset="0"/>
                <a:ea typeface="Roboto Condensed Bold" pitchFamily="2" charset="0"/>
              </a:endParaRPr>
            </a:p>
          </p:txBody>
        </p:sp>
      </p:grpSp>
      <p:grpSp>
        <p:nvGrpSpPr>
          <p:cNvPr id="2" name="Group 1"/>
          <p:cNvGrpSpPr/>
          <p:nvPr/>
        </p:nvGrpSpPr>
        <p:grpSpPr>
          <a:xfrm>
            <a:off x="-76200" y="-894555"/>
            <a:ext cx="9296400" cy="1975615"/>
            <a:chOff x="-76200" y="-894555"/>
            <a:chExt cx="9296400" cy="1975615"/>
          </a:xfrm>
        </p:grpSpPr>
        <p:grpSp>
          <p:nvGrpSpPr>
            <p:cNvPr id="29" name="Group 28"/>
            <p:cNvGrpSpPr/>
            <p:nvPr/>
          </p:nvGrpSpPr>
          <p:grpSpPr>
            <a:xfrm>
              <a:off x="-76200" y="-894555"/>
              <a:ext cx="9296400" cy="1600200"/>
              <a:chOff x="-76200" y="4239420"/>
              <a:chExt cx="9296400" cy="1600200"/>
            </a:xfrm>
            <a:solidFill>
              <a:srgbClr val="FC0486"/>
            </a:solidFill>
          </p:grpSpPr>
          <p:sp>
            <p:nvSpPr>
              <p:cNvPr id="4" name="Rectangle 3"/>
              <p:cNvSpPr/>
              <p:nvPr/>
            </p:nvSpPr>
            <p:spPr>
              <a:xfrm>
                <a:off x="-76200" y="4239420"/>
                <a:ext cx="9296400" cy="1600200"/>
              </a:xfrm>
              <a:prstGeom prst="rect">
                <a:avLst/>
              </a:prstGeom>
              <a:grpFill/>
              <a:ln>
                <a:noFill/>
              </a:ln>
              <a:effectLst>
                <a:outerShdw blurRad="177800" dist="88900" dir="5400000" algn="t"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 name="TextBox 6"/>
              <p:cNvSpPr txBox="1"/>
              <p:nvPr/>
            </p:nvSpPr>
            <p:spPr>
              <a:xfrm>
                <a:off x="225137" y="5266853"/>
                <a:ext cx="7329738" cy="461665"/>
              </a:xfrm>
              <a:prstGeom prst="rect">
                <a:avLst/>
              </a:prstGeom>
              <a:grpFill/>
            </p:spPr>
            <p:txBody>
              <a:bodyPr wrap="square" rtlCol="0">
                <a:spAutoFit/>
              </a:bodyPr>
              <a:lstStyle/>
              <a:p>
                <a:r>
                  <a:rPr lang="en-US" sz="2400" dirty="0" smtClean="0">
                    <a:solidFill>
                      <a:schemeClr val="bg1"/>
                    </a:solidFill>
                    <a:latin typeface="Roboto Condensed Bold" pitchFamily="2" charset="0"/>
                    <a:ea typeface="Roboto Condensed Bold" pitchFamily="2" charset="0"/>
                  </a:rPr>
                  <a:t>THE ARCHITECTURAL DESIGN OF THE SYSTEM</a:t>
                </a:r>
                <a:endParaRPr lang="en-US" sz="2400" dirty="0">
                  <a:solidFill>
                    <a:schemeClr val="bg1"/>
                  </a:solidFill>
                  <a:latin typeface="Roboto Condensed Bold" pitchFamily="2" charset="0"/>
                  <a:ea typeface="Roboto Condensed Bold" pitchFamily="2" charset="0"/>
                </a:endParaRPr>
              </a:p>
            </p:txBody>
          </p:sp>
        </p:grpSp>
        <p:sp>
          <p:nvSpPr>
            <p:cNvPr id="5" name="Oval 4"/>
            <p:cNvSpPr/>
            <p:nvPr/>
          </p:nvSpPr>
          <p:spPr>
            <a:xfrm>
              <a:off x="7991474" y="288933"/>
              <a:ext cx="792127" cy="792127"/>
            </a:xfrm>
            <a:prstGeom prst="ellipse">
              <a:avLst/>
            </a:prstGeom>
            <a:solidFill>
              <a:srgbClr val="FEBE35"/>
            </a:solidFill>
            <a:ln>
              <a:noFill/>
            </a:ln>
            <a:effectLst>
              <a:outerShdw blurRad="177800" dist="88900" dir="5400000" algn="t"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2800" dirty="0" smtClean="0">
                  <a:solidFill>
                    <a:srgbClr val="000000"/>
                  </a:solidFill>
                  <a:latin typeface="Roboto Condensed Bold" pitchFamily="2" charset="0"/>
                  <a:ea typeface="Roboto Condensed Bold" pitchFamily="2" charset="0"/>
                </a:rPr>
                <a:t>3</a:t>
              </a:r>
              <a:endParaRPr lang="en-PH" sz="2800" dirty="0">
                <a:solidFill>
                  <a:srgbClr val="000000"/>
                </a:solidFill>
                <a:latin typeface="Roboto Condensed Bold" pitchFamily="2" charset="0"/>
                <a:ea typeface="Roboto Condensed Bold" pitchFamily="2" charset="0"/>
              </a:endParaRPr>
            </a:p>
          </p:txBody>
        </p:sp>
      </p:grpSp>
    </p:spTree>
    <p:extLst>
      <p:ext uri="{BB962C8B-B14F-4D97-AF65-F5344CB8AC3E}">
        <p14:creationId xmlns:p14="http://schemas.microsoft.com/office/powerpoint/2010/main" val="846575665"/>
      </p:ext>
    </p:extLst>
  </p:cSld>
  <p:clrMapOvr>
    <a:masterClrMapping/>
  </p:clrMapOvr>
  <mc:AlternateContent xmlns:mc="http://schemas.openxmlformats.org/markup-compatibility/2006" xmlns:p14="http://schemas.microsoft.com/office/powerpoint/2010/main">
    <mc:Choice Requires="p14">
      <p:transition spd="slow" p14:dur="800">
        <p14:flythrough dir="out"/>
      </p:transition>
    </mc:Choice>
    <mc:Fallback xmlns="">
      <p:transition xmlns:p14="http://schemas.microsoft.com/office/powerpoint/2010/mai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300" fill="hold"/>
                                        <p:tgtEl>
                                          <p:spTgt spid="2"/>
                                        </p:tgtEl>
                                        <p:attrNameLst>
                                          <p:attrName>ppt_x</p:attrName>
                                        </p:attrNameLst>
                                      </p:cBhvr>
                                      <p:tavLst>
                                        <p:tav tm="0">
                                          <p:val>
                                            <p:strVal val="#ppt_x"/>
                                          </p:val>
                                        </p:tav>
                                        <p:tav tm="100000">
                                          <p:val>
                                            <p:strVal val="#ppt_x"/>
                                          </p:val>
                                        </p:tav>
                                      </p:tavLst>
                                    </p:anim>
                                    <p:anim calcmode="lin" valueType="num">
                                      <p:cBhvr additive="base">
                                        <p:cTn id="8" dur="300" fill="hold"/>
                                        <p:tgtEl>
                                          <p:spTgt spid="2"/>
                                        </p:tgtEl>
                                        <p:attrNameLst>
                                          <p:attrName>ppt_y</p:attrName>
                                        </p:attrNameLst>
                                      </p:cBhvr>
                                      <p:tavLst>
                                        <p:tav tm="0">
                                          <p:val>
                                            <p:strVal val="0-#ppt_h/2"/>
                                          </p:val>
                                        </p:tav>
                                        <p:tav tm="100000">
                                          <p:val>
                                            <p:strVal val="#ppt_y"/>
                                          </p:val>
                                        </p:tav>
                                      </p:tavLst>
                                    </p:anim>
                                  </p:childTnLst>
                                </p:cTn>
                              </p:par>
                            </p:childTnLst>
                          </p:cTn>
                        </p:par>
                        <p:par>
                          <p:cTn id="9" fill="hold">
                            <p:stCondLst>
                              <p:cond delay="300"/>
                            </p:stCondLst>
                            <p:childTnLst>
                              <p:par>
                                <p:cTn id="10" presetID="2" presetClass="entr" presetSubtype="1" decel="40000" fill="hold"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600" fill="hold"/>
                                        <p:tgtEl>
                                          <p:spTgt spid="34"/>
                                        </p:tgtEl>
                                        <p:attrNameLst>
                                          <p:attrName>ppt_x</p:attrName>
                                        </p:attrNameLst>
                                      </p:cBhvr>
                                      <p:tavLst>
                                        <p:tav tm="0">
                                          <p:val>
                                            <p:strVal val="#ppt_x"/>
                                          </p:val>
                                        </p:tav>
                                        <p:tav tm="100000">
                                          <p:val>
                                            <p:strVal val="#ppt_x"/>
                                          </p:val>
                                        </p:tav>
                                      </p:tavLst>
                                    </p:anim>
                                    <p:anim calcmode="lin" valueType="num">
                                      <p:cBhvr additive="base">
                                        <p:cTn id="13" dur="600" fill="hold"/>
                                        <p:tgtEl>
                                          <p:spTgt spid="34"/>
                                        </p:tgtEl>
                                        <p:attrNameLst>
                                          <p:attrName>ppt_y</p:attrName>
                                        </p:attrNameLst>
                                      </p:cBhvr>
                                      <p:tavLst>
                                        <p:tav tm="0">
                                          <p:val>
                                            <p:strVal val="0-#ppt_h/2"/>
                                          </p:val>
                                        </p:tav>
                                        <p:tav tm="100000">
                                          <p:val>
                                            <p:strVal val="#ppt_y"/>
                                          </p:val>
                                        </p:tav>
                                      </p:tavLst>
                                    </p:anim>
                                  </p:childTnLst>
                                </p:cTn>
                              </p:par>
                              <p:par>
                                <p:cTn id="14" presetID="2" presetClass="entr" presetSubtype="1" decel="50000" fill="hold" nodeType="withEffect">
                                  <p:stCondLst>
                                    <p:cond delay="0"/>
                                  </p:stCondLst>
                                  <p:childTnLst>
                                    <p:set>
                                      <p:cBhvr>
                                        <p:cTn id="15" dur="1" fill="hold">
                                          <p:stCondLst>
                                            <p:cond delay="0"/>
                                          </p:stCondLst>
                                        </p:cTn>
                                        <p:tgtEl>
                                          <p:spTgt spid="40"/>
                                        </p:tgtEl>
                                        <p:attrNameLst>
                                          <p:attrName>style.visibility</p:attrName>
                                        </p:attrNameLst>
                                      </p:cBhvr>
                                      <p:to>
                                        <p:strVal val="visible"/>
                                      </p:to>
                                    </p:set>
                                    <p:anim calcmode="lin" valueType="num">
                                      <p:cBhvr additive="base">
                                        <p:cTn id="16" dur="600" fill="hold"/>
                                        <p:tgtEl>
                                          <p:spTgt spid="40"/>
                                        </p:tgtEl>
                                        <p:attrNameLst>
                                          <p:attrName>ppt_x</p:attrName>
                                        </p:attrNameLst>
                                      </p:cBhvr>
                                      <p:tavLst>
                                        <p:tav tm="0">
                                          <p:val>
                                            <p:strVal val="#ppt_x"/>
                                          </p:val>
                                        </p:tav>
                                        <p:tav tm="100000">
                                          <p:val>
                                            <p:strVal val="#ppt_x"/>
                                          </p:val>
                                        </p:tav>
                                      </p:tavLst>
                                    </p:anim>
                                    <p:anim calcmode="lin" valueType="num">
                                      <p:cBhvr additive="base">
                                        <p:cTn id="17" dur="600" fill="hold"/>
                                        <p:tgtEl>
                                          <p:spTgt spid="40"/>
                                        </p:tgtEl>
                                        <p:attrNameLst>
                                          <p:attrName>ppt_y</p:attrName>
                                        </p:attrNameLst>
                                      </p:cBhvr>
                                      <p:tavLst>
                                        <p:tav tm="0">
                                          <p:val>
                                            <p:strVal val="0-#ppt_h/2"/>
                                          </p:val>
                                        </p:tav>
                                        <p:tav tm="100000">
                                          <p:val>
                                            <p:strVal val="#ppt_y"/>
                                          </p:val>
                                        </p:tav>
                                      </p:tavLst>
                                    </p:anim>
                                  </p:childTnLst>
                                </p:cTn>
                              </p:par>
                              <p:par>
                                <p:cTn id="18" presetID="2" presetClass="entr" presetSubtype="1" decel="50000" fill="hold" nodeType="withEffect">
                                  <p:stCondLst>
                                    <p:cond delay="0"/>
                                  </p:stCondLst>
                                  <p:childTnLst>
                                    <p:set>
                                      <p:cBhvr>
                                        <p:cTn id="19" dur="1" fill="hold">
                                          <p:stCondLst>
                                            <p:cond delay="0"/>
                                          </p:stCondLst>
                                        </p:cTn>
                                        <p:tgtEl>
                                          <p:spTgt spid="52"/>
                                        </p:tgtEl>
                                        <p:attrNameLst>
                                          <p:attrName>style.visibility</p:attrName>
                                        </p:attrNameLst>
                                      </p:cBhvr>
                                      <p:to>
                                        <p:strVal val="visible"/>
                                      </p:to>
                                    </p:set>
                                    <p:anim calcmode="lin" valueType="num">
                                      <p:cBhvr additive="base">
                                        <p:cTn id="20" dur="600" fill="hold"/>
                                        <p:tgtEl>
                                          <p:spTgt spid="52"/>
                                        </p:tgtEl>
                                        <p:attrNameLst>
                                          <p:attrName>ppt_x</p:attrName>
                                        </p:attrNameLst>
                                      </p:cBhvr>
                                      <p:tavLst>
                                        <p:tav tm="0">
                                          <p:val>
                                            <p:strVal val="#ppt_x"/>
                                          </p:val>
                                        </p:tav>
                                        <p:tav tm="100000">
                                          <p:val>
                                            <p:strVal val="#ppt_x"/>
                                          </p:val>
                                        </p:tav>
                                      </p:tavLst>
                                    </p:anim>
                                    <p:anim calcmode="lin" valueType="num">
                                      <p:cBhvr additive="base">
                                        <p:cTn id="21" dur="600" fill="hold"/>
                                        <p:tgtEl>
                                          <p:spTgt spid="5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Group 39"/>
          <p:cNvGrpSpPr/>
          <p:nvPr/>
        </p:nvGrpSpPr>
        <p:grpSpPr>
          <a:xfrm>
            <a:off x="487963" y="1937660"/>
            <a:ext cx="3980044" cy="2888953"/>
            <a:chOff x="487963" y="1937660"/>
            <a:chExt cx="3980044" cy="2888953"/>
          </a:xfrm>
        </p:grpSpPr>
        <p:sp>
          <p:nvSpPr>
            <p:cNvPr id="41" name="Rectangle 40"/>
            <p:cNvSpPr/>
            <p:nvPr/>
          </p:nvSpPr>
          <p:spPr>
            <a:xfrm>
              <a:off x="490367" y="1937660"/>
              <a:ext cx="3977640" cy="2885947"/>
            </a:xfrm>
            <a:prstGeom prst="rect">
              <a:avLst/>
            </a:prstGeom>
            <a:solidFill>
              <a:srgbClr val="FFFFFF"/>
            </a:solidFill>
            <a:ln>
              <a:solidFill>
                <a:srgbClr val="FFFFFF"/>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Rectangle 41"/>
            <p:cNvSpPr/>
            <p:nvPr/>
          </p:nvSpPr>
          <p:spPr>
            <a:xfrm>
              <a:off x="487963" y="4423706"/>
              <a:ext cx="3980043" cy="402907"/>
            </a:xfrm>
            <a:prstGeom prst="rect">
              <a:avLst/>
            </a:prstGeom>
            <a:solidFill>
              <a:schemeClr val="accent5">
                <a:lumMod val="75000"/>
              </a:schemeClr>
            </a:solidFill>
            <a:ln>
              <a:solidFill>
                <a:schemeClr val="accent5">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smtClean="0">
                  <a:latin typeface="Roboto Condensed Regular"/>
                  <a:cs typeface="Roboto Condensed Regular"/>
                </a:rPr>
                <a:t>RULES</a:t>
              </a:r>
              <a:endParaRPr lang="en-US" sz="1400" b="1" dirty="0">
                <a:latin typeface="Roboto Condensed Regular"/>
                <a:cs typeface="Roboto Condensed Regular"/>
              </a:endParaRPr>
            </a:p>
          </p:txBody>
        </p:sp>
        <p:sp>
          <p:nvSpPr>
            <p:cNvPr id="43" name="Rectangle 42"/>
            <p:cNvSpPr/>
            <p:nvPr/>
          </p:nvSpPr>
          <p:spPr>
            <a:xfrm>
              <a:off x="576363" y="2030244"/>
              <a:ext cx="3802572" cy="2254243"/>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a:solidFill>
                    <a:srgbClr val="000000"/>
                  </a:solidFill>
                  <a:latin typeface="Roboto Condensed Regular"/>
                  <a:cs typeface="Roboto Condensed Regular"/>
                </a:rPr>
                <a:t>The rules generated by the Rule Generator module will be stored in the database. Then, the Rule Inductor module will access the database to retrieve the rules.</a:t>
              </a:r>
              <a:r>
                <a:rPr lang="en-PH" sz="1200" b="1" dirty="0">
                  <a:solidFill>
                    <a:srgbClr val="000000"/>
                  </a:solidFill>
                  <a:latin typeface="Roboto Condensed Regular"/>
                  <a:cs typeface="Roboto Condensed Regular"/>
                </a:rPr>
                <a:t> </a:t>
              </a:r>
              <a:endParaRPr lang="en-US" sz="1200" b="1" dirty="0">
                <a:solidFill>
                  <a:srgbClr val="000000"/>
                </a:solidFill>
                <a:latin typeface="Roboto Condensed Regular"/>
                <a:cs typeface="Roboto Condensed Regular"/>
              </a:endParaRPr>
            </a:p>
          </p:txBody>
        </p:sp>
      </p:grpSp>
      <p:grpSp>
        <p:nvGrpSpPr>
          <p:cNvPr id="52" name="Group 51"/>
          <p:cNvGrpSpPr/>
          <p:nvPr/>
        </p:nvGrpSpPr>
        <p:grpSpPr>
          <a:xfrm>
            <a:off x="4643832" y="1937660"/>
            <a:ext cx="3980044" cy="2885947"/>
            <a:chOff x="487963" y="1940666"/>
            <a:chExt cx="3980044" cy="2885947"/>
          </a:xfrm>
        </p:grpSpPr>
        <p:sp>
          <p:nvSpPr>
            <p:cNvPr id="53" name="Rectangle 52"/>
            <p:cNvSpPr/>
            <p:nvPr/>
          </p:nvSpPr>
          <p:spPr>
            <a:xfrm>
              <a:off x="490367" y="1940666"/>
              <a:ext cx="3977640" cy="2882941"/>
            </a:xfrm>
            <a:prstGeom prst="rect">
              <a:avLst/>
            </a:prstGeom>
            <a:solidFill>
              <a:srgbClr val="FFFFFF"/>
            </a:solidFill>
            <a:ln>
              <a:solidFill>
                <a:srgbClr val="FFFFFF"/>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Rectangle 53"/>
            <p:cNvSpPr/>
            <p:nvPr/>
          </p:nvSpPr>
          <p:spPr>
            <a:xfrm>
              <a:off x="487963" y="4423706"/>
              <a:ext cx="3980043" cy="402907"/>
            </a:xfrm>
            <a:prstGeom prst="rect">
              <a:avLst/>
            </a:prstGeom>
            <a:solidFill>
              <a:srgbClr val="D32B44"/>
            </a:solidFill>
            <a:ln>
              <a:solidFill>
                <a:srgbClr val="D32B4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smtClean="0">
                  <a:latin typeface="Roboto Condensed Regular"/>
                  <a:cs typeface="Roboto Condensed Regular"/>
                </a:rPr>
                <a:t>TEMPLATES</a:t>
              </a:r>
              <a:endParaRPr lang="en-US" sz="1400" b="1" dirty="0">
                <a:latin typeface="Roboto Condensed Regular"/>
                <a:cs typeface="Roboto Condensed Regular"/>
              </a:endParaRPr>
            </a:p>
          </p:txBody>
        </p:sp>
        <p:sp>
          <p:nvSpPr>
            <p:cNvPr id="55" name="Rectangle 54"/>
            <p:cNvSpPr/>
            <p:nvPr/>
          </p:nvSpPr>
          <p:spPr>
            <a:xfrm>
              <a:off x="576363" y="2033250"/>
              <a:ext cx="3802572" cy="2251237"/>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a:solidFill>
                    <a:srgbClr val="000000"/>
                  </a:solidFill>
                  <a:latin typeface="Roboto Condensed Regular"/>
                  <a:cs typeface="Roboto Condensed Regular"/>
                </a:rPr>
                <a:t>For the templates, there will be two types of templates: general and specific. General templates are templates that will contain the following fields: (1) time, (2) location, and (3) type of disaster. For each type of disaster, there is a corresponding template. For typhoons, the template will have fields for: the typhoon name, signal number, and wind speeds. For earthquakes, the template will have a field for the magnitude. Lastly, for floods, the template will have a field for how deep the flood is and if the flood is passable to vehicles or not.</a:t>
              </a:r>
              <a:r>
                <a:rPr lang="en-PH" sz="1200" b="1" dirty="0">
                  <a:solidFill>
                    <a:srgbClr val="000000"/>
                  </a:solidFill>
                  <a:latin typeface="Roboto Condensed Regular"/>
                  <a:cs typeface="Roboto Condensed Regular"/>
                </a:rPr>
                <a:t> </a:t>
              </a:r>
              <a:endParaRPr lang="en-US" sz="1200" b="1" dirty="0">
                <a:solidFill>
                  <a:srgbClr val="000000"/>
                </a:solidFill>
                <a:latin typeface="Roboto Condensed Regular"/>
                <a:cs typeface="Roboto Condensed Regular"/>
              </a:endParaRPr>
            </a:p>
          </p:txBody>
        </p:sp>
      </p:grpSp>
      <p:grpSp>
        <p:nvGrpSpPr>
          <p:cNvPr id="34" name="Group 33"/>
          <p:cNvGrpSpPr/>
          <p:nvPr/>
        </p:nvGrpSpPr>
        <p:grpSpPr>
          <a:xfrm>
            <a:off x="487192" y="1242335"/>
            <a:ext cx="8131876" cy="548640"/>
            <a:chOff x="296816" y="3546379"/>
            <a:chExt cx="4165068" cy="550114"/>
          </a:xfrm>
          <a:solidFill>
            <a:srgbClr val="002060"/>
          </a:solidFill>
        </p:grpSpPr>
        <p:sp>
          <p:nvSpPr>
            <p:cNvPr id="35" name="Rectangle 34"/>
            <p:cNvSpPr/>
            <p:nvPr/>
          </p:nvSpPr>
          <p:spPr>
            <a:xfrm>
              <a:off x="296816" y="3546379"/>
              <a:ext cx="4165068" cy="550114"/>
            </a:xfrm>
            <a:prstGeom prst="rect">
              <a:avLst/>
            </a:prstGeom>
            <a:grpFill/>
            <a:ln>
              <a:solidFill>
                <a:srgbClr val="002060"/>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TextBox 35"/>
            <p:cNvSpPr txBox="1"/>
            <p:nvPr/>
          </p:nvSpPr>
          <p:spPr>
            <a:xfrm>
              <a:off x="359512" y="3564642"/>
              <a:ext cx="4049248" cy="510488"/>
            </a:xfrm>
            <a:prstGeom prst="rect">
              <a:avLst/>
            </a:prstGeom>
            <a:grpFill/>
            <a:ln>
              <a:solidFill>
                <a:srgbClr val="002060"/>
              </a:solidFill>
            </a:ln>
          </p:spPr>
          <p:txBody>
            <a:bodyPr wrap="square" rtlCol="0" anchor="ctr" anchorCtr="0">
              <a:normAutofit lnSpcReduction="10000"/>
            </a:bodyPr>
            <a:lstStyle/>
            <a:p>
              <a:pPr algn="ctr"/>
              <a:r>
                <a:rPr lang="en-US" sz="2800" dirty="0" smtClean="0">
                  <a:solidFill>
                    <a:schemeClr val="bg1"/>
                  </a:solidFill>
                  <a:latin typeface="Roboto Condensed Bold" pitchFamily="2" charset="0"/>
                  <a:ea typeface="Roboto Condensed Bold" pitchFamily="2" charset="0"/>
                </a:rPr>
                <a:t>DATA SOURCES</a:t>
              </a:r>
              <a:endParaRPr lang="en-US" sz="2800" dirty="0">
                <a:solidFill>
                  <a:schemeClr val="bg1"/>
                </a:solidFill>
                <a:latin typeface="Roboto Condensed Bold" pitchFamily="2" charset="0"/>
                <a:ea typeface="Roboto Condensed Bold" pitchFamily="2" charset="0"/>
              </a:endParaRPr>
            </a:p>
          </p:txBody>
        </p:sp>
      </p:grpSp>
      <p:grpSp>
        <p:nvGrpSpPr>
          <p:cNvPr id="29" name="Group 28"/>
          <p:cNvGrpSpPr/>
          <p:nvPr/>
        </p:nvGrpSpPr>
        <p:grpSpPr>
          <a:xfrm>
            <a:off x="-76200" y="-894555"/>
            <a:ext cx="9296400" cy="1600200"/>
            <a:chOff x="-76200" y="4239420"/>
            <a:chExt cx="9296400" cy="1600200"/>
          </a:xfrm>
          <a:solidFill>
            <a:srgbClr val="FC0486"/>
          </a:solidFill>
        </p:grpSpPr>
        <p:sp>
          <p:nvSpPr>
            <p:cNvPr id="4" name="Rectangle 3"/>
            <p:cNvSpPr/>
            <p:nvPr/>
          </p:nvSpPr>
          <p:spPr>
            <a:xfrm>
              <a:off x="-76200" y="4239420"/>
              <a:ext cx="9296400" cy="1600200"/>
            </a:xfrm>
            <a:prstGeom prst="rect">
              <a:avLst/>
            </a:prstGeom>
            <a:grpFill/>
            <a:ln>
              <a:noFill/>
            </a:ln>
            <a:effectLst>
              <a:outerShdw blurRad="177800" dist="88900" dir="5400000" algn="t"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 name="TextBox 6"/>
            <p:cNvSpPr txBox="1"/>
            <p:nvPr/>
          </p:nvSpPr>
          <p:spPr>
            <a:xfrm>
              <a:off x="225137" y="5266853"/>
              <a:ext cx="7329738" cy="461665"/>
            </a:xfrm>
            <a:prstGeom prst="rect">
              <a:avLst/>
            </a:prstGeom>
            <a:grpFill/>
          </p:spPr>
          <p:txBody>
            <a:bodyPr wrap="square" rtlCol="0">
              <a:spAutoFit/>
            </a:bodyPr>
            <a:lstStyle/>
            <a:p>
              <a:r>
                <a:rPr lang="en-US" sz="2400" dirty="0" smtClean="0">
                  <a:solidFill>
                    <a:schemeClr val="bg1"/>
                  </a:solidFill>
                  <a:latin typeface="Roboto Condensed Bold" pitchFamily="2" charset="0"/>
                  <a:ea typeface="Roboto Condensed Bold" pitchFamily="2" charset="0"/>
                </a:rPr>
                <a:t>THE ARCHITECTURAL DESIGN OF THE SYSTEM</a:t>
              </a:r>
              <a:endParaRPr lang="en-US" sz="2400" dirty="0">
                <a:solidFill>
                  <a:schemeClr val="bg1"/>
                </a:solidFill>
                <a:latin typeface="Roboto Condensed Bold" pitchFamily="2" charset="0"/>
                <a:ea typeface="Roboto Condensed Bold" pitchFamily="2" charset="0"/>
              </a:endParaRPr>
            </a:p>
          </p:txBody>
        </p:sp>
      </p:grpSp>
      <p:sp>
        <p:nvSpPr>
          <p:cNvPr id="5" name="Oval 4"/>
          <p:cNvSpPr/>
          <p:nvPr/>
        </p:nvSpPr>
        <p:spPr>
          <a:xfrm>
            <a:off x="7991474" y="288933"/>
            <a:ext cx="792127" cy="792127"/>
          </a:xfrm>
          <a:prstGeom prst="ellipse">
            <a:avLst/>
          </a:prstGeom>
          <a:solidFill>
            <a:srgbClr val="FEBE35"/>
          </a:solidFill>
          <a:ln>
            <a:noFill/>
          </a:ln>
          <a:effectLst>
            <a:outerShdw blurRad="177800" dist="88900" dir="5400000" algn="t"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2800" dirty="0" smtClean="0">
                <a:solidFill>
                  <a:srgbClr val="000000"/>
                </a:solidFill>
                <a:latin typeface="Roboto Condensed Bold" pitchFamily="2" charset="0"/>
                <a:ea typeface="Roboto Condensed Bold" pitchFamily="2" charset="0"/>
              </a:rPr>
              <a:t>3</a:t>
            </a:r>
            <a:endParaRPr lang="en-PH" sz="2800" dirty="0">
              <a:solidFill>
                <a:srgbClr val="000000"/>
              </a:solidFill>
              <a:latin typeface="Roboto Condensed Bold" pitchFamily="2" charset="0"/>
              <a:ea typeface="Roboto Condensed Bold" pitchFamily="2" charset="0"/>
            </a:endParaRPr>
          </a:p>
        </p:txBody>
      </p:sp>
    </p:spTree>
    <p:extLst>
      <p:ext uri="{BB962C8B-B14F-4D97-AF65-F5344CB8AC3E}">
        <p14:creationId xmlns:p14="http://schemas.microsoft.com/office/powerpoint/2010/main" val="230195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50000" fill="hold" nodeType="with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600" fill="hold"/>
                                        <p:tgtEl>
                                          <p:spTgt spid="40"/>
                                        </p:tgtEl>
                                        <p:attrNameLst>
                                          <p:attrName>ppt_x</p:attrName>
                                        </p:attrNameLst>
                                      </p:cBhvr>
                                      <p:tavLst>
                                        <p:tav tm="0">
                                          <p:val>
                                            <p:strVal val="#ppt_x"/>
                                          </p:val>
                                        </p:tav>
                                        <p:tav tm="100000">
                                          <p:val>
                                            <p:strVal val="#ppt_x"/>
                                          </p:val>
                                        </p:tav>
                                      </p:tavLst>
                                    </p:anim>
                                    <p:anim calcmode="lin" valueType="num">
                                      <p:cBhvr additive="base">
                                        <p:cTn id="8" dur="600" fill="hold"/>
                                        <p:tgtEl>
                                          <p:spTgt spid="40"/>
                                        </p:tgtEl>
                                        <p:attrNameLst>
                                          <p:attrName>ppt_y</p:attrName>
                                        </p:attrNameLst>
                                      </p:cBhvr>
                                      <p:tavLst>
                                        <p:tav tm="0">
                                          <p:val>
                                            <p:strVal val="0-#ppt_h/2"/>
                                          </p:val>
                                        </p:tav>
                                        <p:tav tm="100000">
                                          <p:val>
                                            <p:strVal val="#ppt_y"/>
                                          </p:val>
                                        </p:tav>
                                      </p:tavLst>
                                    </p:anim>
                                  </p:childTnLst>
                                </p:cTn>
                              </p:par>
                              <p:par>
                                <p:cTn id="9" presetID="2" presetClass="entr" presetSubtype="1" decel="50000" fill="hold" nodeType="withEffect">
                                  <p:stCondLst>
                                    <p:cond delay="0"/>
                                  </p:stCondLst>
                                  <p:childTnLst>
                                    <p:set>
                                      <p:cBhvr>
                                        <p:cTn id="10" dur="1" fill="hold">
                                          <p:stCondLst>
                                            <p:cond delay="0"/>
                                          </p:stCondLst>
                                        </p:cTn>
                                        <p:tgtEl>
                                          <p:spTgt spid="52"/>
                                        </p:tgtEl>
                                        <p:attrNameLst>
                                          <p:attrName>style.visibility</p:attrName>
                                        </p:attrNameLst>
                                      </p:cBhvr>
                                      <p:to>
                                        <p:strVal val="visible"/>
                                      </p:to>
                                    </p:set>
                                    <p:anim calcmode="lin" valueType="num">
                                      <p:cBhvr additive="base">
                                        <p:cTn id="11" dur="600" fill="hold"/>
                                        <p:tgtEl>
                                          <p:spTgt spid="52"/>
                                        </p:tgtEl>
                                        <p:attrNameLst>
                                          <p:attrName>ppt_x</p:attrName>
                                        </p:attrNameLst>
                                      </p:cBhvr>
                                      <p:tavLst>
                                        <p:tav tm="0">
                                          <p:val>
                                            <p:strVal val="#ppt_x"/>
                                          </p:val>
                                        </p:tav>
                                        <p:tav tm="100000">
                                          <p:val>
                                            <p:strVal val="#ppt_x"/>
                                          </p:val>
                                        </p:tav>
                                      </p:tavLst>
                                    </p:anim>
                                    <p:anim calcmode="lin" valueType="num">
                                      <p:cBhvr additive="base">
                                        <p:cTn id="12" dur="600" fill="hold"/>
                                        <p:tgtEl>
                                          <p:spTgt spid="5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487192" y="1937660"/>
            <a:ext cx="8131876" cy="2880361"/>
            <a:chOff x="296816" y="3546379"/>
            <a:chExt cx="4165068" cy="558987"/>
          </a:xfrm>
        </p:grpSpPr>
        <p:sp>
          <p:nvSpPr>
            <p:cNvPr id="9" name="Rectangle 8"/>
            <p:cNvSpPr/>
            <p:nvPr/>
          </p:nvSpPr>
          <p:spPr>
            <a:xfrm>
              <a:off x="296816" y="3546379"/>
              <a:ext cx="4165068" cy="558987"/>
            </a:xfrm>
            <a:prstGeom prst="rect">
              <a:avLst/>
            </a:prstGeom>
            <a:solidFill>
              <a:schemeClr val="bg1"/>
            </a:solidFill>
            <a:ln>
              <a:solidFill>
                <a:schemeClr val="bg1"/>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p:cNvSpPr txBox="1"/>
            <p:nvPr/>
          </p:nvSpPr>
          <p:spPr>
            <a:xfrm>
              <a:off x="359512" y="3564642"/>
              <a:ext cx="4049248" cy="510488"/>
            </a:xfrm>
            <a:prstGeom prst="rect">
              <a:avLst/>
            </a:prstGeom>
            <a:noFill/>
          </p:spPr>
          <p:txBody>
            <a:bodyPr wrap="square" rtlCol="0" anchor="ctr" anchorCtr="0">
              <a:normAutofit lnSpcReduction="10000"/>
            </a:bodyPr>
            <a:lstStyle/>
            <a:p>
              <a:pPr algn="ctr"/>
              <a:r>
                <a:rPr lang="en-US" sz="2800" dirty="0">
                  <a:latin typeface="Roboto Condensed Regular"/>
                  <a:cs typeface="Roboto Condensed Regular"/>
                </a:rPr>
                <a:t>This module will be crawling Twitter to retrieve tweets. The system will continuously collect the tweets using Twitter’s Stream API. The system will use a Twitter account where it follows the trusted users. The system will use a library called, Twitter4j, to implement the crawler method.</a:t>
              </a:r>
              <a:r>
                <a:rPr lang="en-PH" sz="2800" dirty="0">
                  <a:latin typeface="Roboto Condensed Regular"/>
                  <a:cs typeface="Roboto Condensed Regular"/>
                </a:rPr>
                <a:t> </a:t>
              </a:r>
              <a:endParaRPr lang="en-US" sz="2800" dirty="0">
                <a:latin typeface="Roboto Condensed Regular"/>
                <a:ea typeface="Roboto Condensed" panose="02000000000000000000" pitchFamily="2" charset="0"/>
                <a:cs typeface="Roboto Condensed Regular"/>
              </a:endParaRPr>
            </a:p>
          </p:txBody>
        </p:sp>
      </p:grpSp>
      <p:grpSp>
        <p:nvGrpSpPr>
          <p:cNvPr id="18" name="Group 17"/>
          <p:cNvGrpSpPr/>
          <p:nvPr/>
        </p:nvGrpSpPr>
        <p:grpSpPr>
          <a:xfrm>
            <a:off x="487192" y="1242335"/>
            <a:ext cx="8131876" cy="548640"/>
            <a:chOff x="296816" y="3546379"/>
            <a:chExt cx="4165068" cy="550114"/>
          </a:xfrm>
          <a:solidFill>
            <a:srgbClr val="002060"/>
          </a:solidFill>
        </p:grpSpPr>
        <p:sp>
          <p:nvSpPr>
            <p:cNvPr id="19" name="Rectangle 18"/>
            <p:cNvSpPr/>
            <p:nvPr/>
          </p:nvSpPr>
          <p:spPr>
            <a:xfrm>
              <a:off x="296816" y="3546379"/>
              <a:ext cx="4165068" cy="550114"/>
            </a:xfrm>
            <a:prstGeom prst="rect">
              <a:avLst/>
            </a:prstGeom>
            <a:grpFill/>
            <a:ln>
              <a:solidFill>
                <a:srgbClr val="002060"/>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TextBox 19"/>
            <p:cNvSpPr txBox="1"/>
            <p:nvPr/>
          </p:nvSpPr>
          <p:spPr>
            <a:xfrm>
              <a:off x="359512" y="3564642"/>
              <a:ext cx="4049248" cy="510488"/>
            </a:xfrm>
            <a:prstGeom prst="rect">
              <a:avLst/>
            </a:prstGeom>
            <a:grpFill/>
            <a:ln>
              <a:solidFill>
                <a:srgbClr val="002060"/>
              </a:solidFill>
            </a:ln>
          </p:spPr>
          <p:txBody>
            <a:bodyPr wrap="square" rtlCol="0" anchor="ctr" anchorCtr="0">
              <a:normAutofit lnSpcReduction="10000"/>
            </a:bodyPr>
            <a:lstStyle/>
            <a:p>
              <a:pPr algn="ctr"/>
              <a:r>
                <a:rPr lang="en-US" sz="2800" dirty="0" smtClean="0">
                  <a:solidFill>
                    <a:schemeClr val="bg1"/>
                  </a:solidFill>
                  <a:latin typeface="Roboto Condensed Bold" pitchFamily="2" charset="0"/>
                  <a:ea typeface="Roboto Condensed Bold" pitchFamily="2" charset="0"/>
                </a:rPr>
                <a:t>CRAWLER MODULE</a:t>
              </a:r>
              <a:endParaRPr lang="en-US" sz="2800" dirty="0">
                <a:solidFill>
                  <a:schemeClr val="bg1"/>
                </a:solidFill>
                <a:latin typeface="Roboto Condensed Bold" pitchFamily="2" charset="0"/>
                <a:ea typeface="Roboto Condensed Bold" pitchFamily="2" charset="0"/>
              </a:endParaRPr>
            </a:p>
          </p:txBody>
        </p:sp>
      </p:grpSp>
      <p:grpSp>
        <p:nvGrpSpPr>
          <p:cNvPr id="29" name="Group 28"/>
          <p:cNvGrpSpPr/>
          <p:nvPr/>
        </p:nvGrpSpPr>
        <p:grpSpPr>
          <a:xfrm>
            <a:off x="-76200" y="-894555"/>
            <a:ext cx="9296400" cy="1600200"/>
            <a:chOff x="-76200" y="4239420"/>
            <a:chExt cx="9296400" cy="1600200"/>
          </a:xfrm>
          <a:solidFill>
            <a:srgbClr val="FC0486"/>
          </a:solidFill>
        </p:grpSpPr>
        <p:sp>
          <p:nvSpPr>
            <p:cNvPr id="4" name="Rectangle 3"/>
            <p:cNvSpPr/>
            <p:nvPr/>
          </p:nvSpPr>
          <p:spPr>
            <a:xfrm>
              <a:off x="-76200" y="4239420"/>
              <a:ext cx="9296400" cy="1600200"/>
            </a:xfrm>
            <a:prstGeom prst="rect">
              <a:avLst/>
            </a:prstGeom>
            <a:grpFill/>
            <a:ln>
              <a:noFill/>
            </a:ln>
            <a:effectLst>
              <a:outerShdw blurRad="177800" dist="88900" dir="5400000" algn="t"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 name="TextBox 6"/>
            <p:cNvSpPr txBox="1"/>
            <p:nvPr/>
          </p:nvSpPr>
          <p:spPr>
            <a:xfrm>
              <a:off x="225137" y="5266853"/>
              <a:ext cx="7315200" cy="461665"/>
            </a:xfrm>
            <a:prstGeom prst="rect">
              <a:avLst/>
            </a:prstGeom>
            <a:grpFill/>
          </p:spPr>
          <p:txBody>
            <a:bodyPr wrap="square" rtlCol="0">
              <a:spAutoFit/>
            </a:bodyPr>
            <a:lstStyle/>
            <a:p>
              <a:r>
                <a:rPr lang="en-US" sz="2400" dirty="0">
                  <a:solidFill>
                    <a:schemeClr val="bg1"/>
                  </a:solidFill>
                  <a:latin typeface="Roboto Condensed Bold" pitchFamily="2" charset="0"/>
                  <a:ea typeface="Roboto Condensed Bold" pitchFamily="2" charset="0"/>
                </a:rPr>
                <a:t>THE ARCHITECTURAL DESIGN OF THE SYSTEM</a:t>
              </a:r>
            </a:p>
          </p:txBody>
        </p:sp>
      </p:grpSp>
      <p:sp>
        <p:nvSpPr>
          <p:cNvPr id="5" name="Oval 4"/>
          <p:cNvSpPr/>
          <p:nvPr/>
        </p:nvSpPr>
        <p:spPr>
          <a:xfrm>
            <a:off x="7991474" y="298458"/>
            <a:ext cx="792127" cy="792127"/>
          </a:xfrm>
          <a:prstGeom prst="ellipse">
            <a:avLst/>
          </a:prstGeom>
          <a:solidFill>
            <a:srgbClr val="FEBE35"/>
          </a:solidFill>
          <a:ln>
            <a:noFill/>
          </a:ln>
          <a:effectLst>
            <a:outerShdw blurRad="177800" dist="88900" dir="5400000" algn="t"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2800" dirty="0" smtClean="0">
                <a:solidFill>
                  <a:schemeClr val="tx1"/>
                </a:solidFill>
                <a:latin typeface="Roboto Condensed Bold" pitchFamily="2" charset="0"/>
                <a:ea typeface="Roboto Condensed Bold" pitchFamily="2" charset="0"/>
              </a:rPr>
              <a:t>1</a:t>
            </a:r>
            <a:endParaRPr lang="en-PH" sz="2800" dirty="0">
              <a:solidFill>
                <a:schemeClr val="tx1"/>
              </a:solidFill>
              <a:latin typeface="Roboto Condensed Bold" pitchFamily="2" charset="0"/>
              <a:ea typeface="Roboto Condensed Bold" pitchFamily="2" charset="0"/>
            </a:endParaRPr>
          </a:p>
        </p:txBody>
      </p:sp>
    </p:spTree>
    <p:extLst>
      <p:ext uri="{BB962C8B-B14F-4D97-AF65-F5344CB8AC3E}">
        <p14:creationId xmlns:p14="http://schemas.microsoft.com/office/powerpoint/2010/main" val="2305302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decel="4000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600" fill="hold"/>
                                        <p:tgtEl>
                                          <p:spTgt spid="18"/>
                                        </p:tgtEl>
                                        <p:attrNameLst>
                                          <p:attrName>ppt_x</p:attrName>
                                        </p:attrNameLst>
                                      </p:cBhvr>
                                      <p:tavLst>
                                        <p:tav tm="0">
                                          <p:val>
                                            <p:strVal val="#ppt_x"/>
                                          </p:val>
                                        </p:tav>
                                        <p:tav tm="100000">
                                          <p:val>
                                            <p:strVal val="#ppt_x"/>
                                          </p:val>
                                        </p:tav>
                                      </p:tavLst>
                                    </p:anim>
                                    <p:anim calcmode="lin" valueType="num">
                                      <p:cBhvr additive="base">
                                        <p:cTn id="8" dur="600" fill="hold"/>
                                        <p:tgtEl>
                                          <p:spTgt spid="18"/>
                                        </p:tgtEl>
                                        <p:attrNameLst>
                                          <p:attrName>ppt_y</p:attrName>
                                        </p:attrNameLst>
                                      </p:cBhvr>
                                      <p:tavLst>
                                        <p:tav tm="0">
                                          <p:val>
                                            <p:strVal val="0-#ppt_h/2"/>
                                          </p:val>
                                        </p:tav>
                                        <p:tav tm="100000">
                                          <p:val>
                                            <p:strVal val="#ppt_y"/>
                                          </p:val>
                                        </p:tav>
                                      </p:tavLst>
                                    </p:anim>
                                  </p:childTnLst>
                                </p:cTn>
                              </p:par>
                              <p:par>
                                <p:cTn id="9" presetID="2" presetClass="entr" presetSubtype="1" decel="4000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600" fill="hold"/>
                                        <p:tgtEl>
                                          <p:spTgt spid="8"/>
                                        </p:tgtEl>
                                        <p:attrNameLst>
                                          <p:attrName>ppt_x</p:attrName>
                                        </p:attrNameLst>
                                      </p:cBhvr>
                                      <p:tavLst>
                                        <p:tav tm="0">
                                          <p:val>
                                            <p:strVal val="#ppt_x"/>
                                          </p:val>
                                        </p:tav>
                                        <p:tav tm="100000">
                                          <p:val>
                                            <p:strVal val="#ppt_x"/>
                                          </p:val>
                                        </p:tav>
                                      </p:tavLst>
                                    </p:anim>
                                    <p:anim calcmode="lin" valueType="num">
                                      <p:cBhvr additive="base">
                                        <p:cTn id="12" dur="600" fill="hold"/>
                                        <p:tgtEl>
                                          <p:spTgt spid="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Group 39"/>
          <p:cNvGrpSpPr/>
          <p:nvPr/>
        </p:nvGrpSpPr>
        <p:grpSpPr>
          <a:xfrm>
            <a:off x="487963" y="1937660"/>
            <a:ext cx="3980044" cy="2888953"/>
            <a:chOff x="487963" y="1937660"/>
            <a:chExt cx="3980044" cy="2888953"/>
          </a:xfrm>
        </p:grpSpPr>
        <p:sp>
          <p:nvSpPr>
            <p:cNvPr id="41" name="Rectangle 40"/>
            <p:cNvSpPr/>
            <p:nvPr/>
          </p:nvSpPr>
          <p:spPr>
            <a:xfrm>
              <a:off x="490367" y="1937660"/>
              <a:ext cx="3977640" cy="2885947"/>
            </a:xfrm>
            <a:prstGeom prst="rect">
              <a:avLst/>
            </a:prstGeom>
            <a:solidFill>
              <a:srgbClr val="FFFFFF"/>
            </a:solidFill>
            <a:ln>
              <a:solidFill>
                <a:srgbClr val="FFFFFF"/>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Rectangle 41"/>
            <p:cNvSpPr/>
            <p:nvPr/>
          </p:nvSpPr>
          <p:spPr>
            <a:xfrm>
              <a:off x="487963" y="4423706"/>
              <a:ext cx="3980043" cy="402907"/>
            </a:xfrm>
            <a:prstGeom prst="rect">
              <a:avLst/>
            </a:prstGeom>
            <a:solidFill>
              <a:srgbClr val="FF6600"/>
            </a:solidFill>
            <a:ln>
              <a:solidFill>
                <a:srgbClr val="FF66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smtClean="0">
                  <a:latin typeface="Roboto Condensed Regular"/>
                  <a:cs typeface="Roboto Condensed Regular"/>
                </a:rPr>
                <a:t>TEXT NORMALIZER</a:t>
              </a:r>
              <a:endParaRPr lang="en-US" sz="1400" b="1" dirty="0">
                <a:latin typeface="Roboto Condensed Regular"/>
                <a:cs typeface="Roboto Condensed Regular"/>
              </a:endParaRPr>
            </a:p>
          </p:txBody>
        </p:sp>
        <p:sp>
          <p:nvSpPr>
            <p:cNvPr id="43" name="Rectangle 42"/>
            <p:cNvSpPr/>
            <p:nvPr/>
          </p:nvSpPr>
          <p:spPr>
            <a:xfrm>
              <a:off x="576363" y="2030244"/>
              <a:ext cx="3802572" cy="2254243"/>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PH" sz="1400" b="1" dirty="0">
                  <a:solidFill>
                    <a:srgbClr val="000000"/>
                  </a:solidFill>
                  <a:latin typeface="Roboto Condensed Regular"/>
                  <a:cs typeface="Roboto Condensed Regular"/>
                </a:rPr>
                <a:t>The main responsibilities of the text normalizer are the following: (1) to convert the TXTSPK format of the tweets into full-word format so that the information when extracted will be consistent</a:t>
              </a:r>
              <a:r>
                <a:rPr lang="en-PH" sz="1400" b="1" dirty="0" smtClean="0">
                  <a:solidFill>
                    <a:srgbClr val="000000"/>
                  </a:solidFill>
                  <a:latin typeface="Roboto Condensed Regular"/>
                  <a:cs typeface="Roboto Condensed Regular"/>
                </a:rPr>
                <a:t>;</a:t>
              </a:r>
            </a:p>
            <a:p>
              <a:pPr algn="ctr"/>
              <a:r>
                <a:rPr lang="en-PH" sz="1400" b="1" dirty="0" smtClean="0">
                  <a:solidFill>
                    <a:srgbClr val="000000"/>
                  </a:solidFill>
                  <a:latin typeface="Roboto Condensed Regular"/>
                  <a:cs typeface="Roboto Condensed Regular"/>
                </a:rPr>
                <a:t>(</a:t>
              </a:r>
              <a:r>
                <a:rPr lang="en-PH" sz="1400" b="1" dirty="0">
                  <a:solidFill>
                    <a:srgbClr val="000000"/>
                  </a:solidFill>
                  <a:latin typeface="Roboto Condensed Regular"/>
                  <a:cs typeface="Roboto Condensed Regular"/>
                </a:rPr>
                <a:t>2) to correct the misspellings found in the tweets; (3) </a:t>
              </a:r>
              <a:r>
                <a:rPr lang="en-PH" sz="1400" b="1" dirty="0" smtClean="0">
                  <a:solidFill>
                    <a:srgbClr val="000000"/>
                  </a:solidFill>
                  <a:latin typeface="Roboto Condensed Regular"/>
                  <a:cs typeface="Roboto Condensed Regular"/>
                </a:rPr>
                <a:t>remove emoticons</a:t>
              </a:r>
              <a:r>
                <a:rPr lang="en-PH" sz="1400" b="1" dirty="0">
                  <a:solidFill>
                    <a:srgbClr val="000000"/>
                  </a:solidFill>
                  <a:latin typeface="Roboto Condensed Regular"/>
                  <a:cs typeface="Roboto Condensed Regular"/>
                </a:rPr>
                <a:t>, links, and hashtags</a:t>
              </a:r>
              <a:r>
                <a:rPr lang="en-PH" sz="1400" b="1" dirty="0" smtClean="0">
                  <a:solidFill>
                    <a:srgbClr val="000000"/>
                  </a:solidFill>
                  <a:latin typeface="Roboto Condensed Regular"/>
                  <a:cs typeface="Roboto Condensed Regular"/>
                </a:rPr>
                <a:t>.</a:t>
              </a:r>
              <a:endParaRPr lang="en-PH" sz="1400" b="1" dirty="0">
                <a:solidFill>
                  <a:srgbClr val="000000"/>
                </a:solidFill>
                <a:latin typeface="Roboto Condensed Regular"/>
                <a:cs typeface="Roboto Condensed Regular"/>
              </a:endParaRPr>
            </a:p>
          </p:txBody>
        </p:sp>
      </p:grpSp>
      <p:grpSp>
        <p:nvGrpSpPr>
          <p:cNvPr id="9" name="Group 8"/>
          <p:cNvGrpSpPr/>
          <p:nvPr/>
        </p:nvGrpSpPr>
        <p:grpSpPr>
          <a:xfrm>
            <a:off x="4643832" y="1937660"/>
            <a:ext cx="3980044" cy="2885947"/>
            <a:chOff x="4643832" y="1937660"/>
            <a:chExt cx="3980044" cy="2885947"/>
          </a:xfrm>
        </p:grpSpPr>
        <p:sp>
          <p:nvSpPr>
            <p:cNvPr id="53" name="Rectangle 52"/>
            <p:cNvSpPr/>
            <p:nvPr/>
          </p:nvSpPr>
          <p:spPr>
            <a:xfrm>
              <a:off x="4646236" y="1937660"/>
              <a:ext cx="3977640" cy="2882941"/>
            </a:xfrm>
            <a:prstGeom prst="rect">
              <a:avLst/>
            </a:prstGeom>
            <a:solidFill>
              <a:srgbClr val="FFFFFF"/>
            </a:solidFill>
            <a:ln>
              <a:solidFill>
                <a:srgbClr val="FFFFFF"/>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Rectangle 53"/>
            <p:cNvSpPr/>
            <p:nvPr/>
          </p:nvSpPr>
          <p:spPr>
            <a:xfrm>
              <a:off x="4643832" y="4420700"/>
              <a:ext cx="3980043" cy="402907"/>
            </a:xfrm>
            <a:prstGeom prst="rect">
              <a:avLst/>
            </a:prstGeom>
            <a:solidFill>
              <a:srgbClr val="67B312"/>
            </a:solidFill>
            <a:ln>
              <a:solidFill>
                <a:srgbClr val="67B31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smtClean="0">
                  <a:latin typeface="Roboto Condensed Regular"/>
                  <a:cs typeface="Roboto Condensed Regular"/>
                </a:rPr>
                <a:t>SAMPLE INPUT/OUTPUT</a:t>
              </a:r>
              <a:endParaRPr lang="en-US" sz="1400" b="1" dirty="0">
                <a:latin typeface="Roboto Condensed Regular"/>
                <a:cs typeface="Roboto Condensed Regular"/>
              </a:endParaRPr>
            </a:p>
          </p:txBody>
        </p:sp>
      </p:grpSp>
      <p:graphicFrame>
        <p:nvGraphicFramePr>
          <p:cNvPr id="6" name="Table 5"/>
          <p:cNvGraphicFramePr>
            <a:graphicFrameLocks noGrp="1"/>
          </p:cNvGraphicFramePr>
          <p:nvPr>
            <p:extLst>
              <p:ext uri="{D42A27DB-BD31-4B8C-83A1-F6EECF244321}">
                <p14:modId xmlns:p14="http://schemas.microsoft.com/office/powerpoint/2010/main" val="467298905"/>
              </p:ext>
            </p:extLst>
          </p:nvPr>
        </p:nvGraphicFramePr>
        <p:xfrm>
          <a:off x="4783242" y="2087837"/>
          <a:ext cx="3732106" cy="2198501"/>
        </p:xfrm>
        <a:graphic>
          <a:graphicData uri="http://schemas.openxmlformats.org/drawingml/2006/table">
            <a:tbl>
              <a:tblPr firstRow="1" bandRow="1">
                <a:tableStyleId>{5940675A-B579-460E-94D1-54222C63F5DA}</a:tableStyleId>
              </a:tblPr>
              <a:tblGrid>
                <a:gridCol w="1866053"/>
                <a:gridCol w="1866053"/>
              </a:tblGrid>
              <a:tr h="280112">
                <a:tc>
                  <a:txBody>
                    <a:bodyPr/>
                    <a:lstStyle/>
                    <a:p>
                      <a:pPr algn="ctr"/>
                      <a:r>
                        <a:rPr lang="en-US" sz="1200" b="1" dirty="0" smtClean="0"/>
                        <a:t>INPUT</a:t>
                      </a:r>
                      <a:endParaRPr lang="en-US" sz="1200" b="1" dirty="0"/>
                    </a:p>
                  </a:txBody>
                  <a:tcPr anchor="ctr">
                    <a:lnL w="28575"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1200" b="1" dirty="0" smtClean="0"/>
                        <a:t>OUTPUT</a:t>
                      </a:r>
                      <a:endParaRPr lang="en-US" sz="1200" b="1" dirty="0"/>
                    </a:p>
                  </a:txBody>
                  <a:tcPr anchor="ctr">
                    <a:lnL w="19050" cap="flat" cmpd="sng" algn="ctr">
                      <a:solidFill>
                        <a:scrgbClr r="0" g="0" b="0"/>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r>
              <a:tr h="958269">
                <a:tc>
                  <a:txBody>
                    <a:bodyPr/>
                    <a:lstStyle/>
                    <a:p>
                      <a:pPr marL="0" marR="0" algn="l">
                        <a:spcBef>
                          <a:spcPts val="0"/>
                        </a:spcBef>
                        <a:spcAft>
                          <a:spcPts val="0"/>
                        </a:spcAft>
                        <a:tabLst>
                          <a:tab pos="2971800" algn="ctr"/>
                          <a:tab pos="5943600" algn="r"/>
                        </a:tabLst>
                      </a:pPr>
                      <a:r>
                        <a:rPr lang="en-PH" sz="900" dirty="0">
                          <a:effectLst/>
                          <a:latin typeface="Arial"/>
                          <a:ea typeface="Times New Roman"/>
                        </a:rPr>
                        <a:t> </a:t>
                      </a:r>
                      <a:endParaRPr lang="en-PH" sz="900" dirty="0">
                        <a:effectLst/>
                        <a:latin typeface="Arial"/>
                        <a:ea typeface="Calibri"/>
                      </a:endParaRPr>
                    </a:p>
                    <a:p>
                      <a:pPr marL="0" marR="0" algn="l">
                        <a:spcBef>
                          <a:spcPts val="0"/>
                        </a:spcBef>
                        <a:spcAft>
                          <a:spcPts val="0"/>
                        </a:spcAft>
                        <a:tabLst>
                          <a:tab pos="2971800" algn="ctr"/>
                          <a:tab pos="5943600" algn="r"/>
                        </a:tabLst>
                      </a:pPr>
                      <a:r>
                        <a:rPr lang="en-PH" sz="900" dirty="0">
                          <a:effectLst/>
                          <a:latin typeface="Arial"/>
                          <a:ea typeface="Times New Roman"/>
                        </a:rPr>
                        <a:t>&lt;tweet&gt;</a:t>
                      </a:r>
                      <a:endParaRPr lang="en-PH" sz="900" dirty="0">
                        <a:effectLst/>
                        <a:latin typeface="Arial"/>
                        <a:ea typeface="Calibri"/>
                      </a:endParaRPr>
                    </a:p>
                    <a:p>
                      <a:pPr marL="0" marR="0" algn="l">
                        <a:spcBef>
                          <a:spcPts val="0"/>
                        </a:spcBef>
                        <a:spcAft>
                          <a:spcPts val="0"/>
                        </a:spcAft>
                      </a:pPr>
                      <a:r>
                        <a:rPr lang="en-PH" sz="900" dirty="0">
                          <a:effectLst/>
                          <a:latin typeface="Arial"/>
                          <a:ea typeface="Times New Roman"/>
                        </a:rPr>
                        <a:t>Kawawa naman nilindol sa Antique. &lt;//33</a:t>
                      </a:r>
                      <a:endParaRPr lang="en-PH" sz="900" dirty="0">
                        <a:effectLst/>
                        <a:latin typeface="Arial"/>
                        <a:ea typeface="Calibri"/>
                      </a:endParaRPr>
                    </a:p>
                    <a:p>
                      <a:pPr marL="0" marR="0" algn="l">
                        <a:spcBef>
                          <a:spcPts val="0"/>
                        </a:spcBef>
                        <a:spcAft>
                          <a:spcPts val="0"/>
                        </a:spcAft>
                      </a:pPr>
                      <a:r>
                        <a:rPr lang="en-PH" sz="900" dirty="0">
                          <a:effectLst/>
                          <a:latin typeface="Arial"/>
                          <a:ea typeface="Times New Roman"/>
                        </a:rPr>
                        <a:t>&lt;/tweet&gt;</a:t>
                      </a:r>
                      <a:endParaRPr lang="en-PH" sz="900" dirty="0">
                        <a:effectLst/>
                        <a:latin typeface="Arial"/>
                        <a:ea typeface="Calibri"/>
                      </a:endParaRPr>
                    </a:p>
                    <a:p>
                      <a:pPr marL="0" marR="0" algn="just">
                        <a:spcBef>
                          <a:spcPts val="0"/>
                        </a:spcBef>
                        <a:spcAft>
                          <a:spcPts val="0"/>
                        </a:spcAft>
                        <a:tabLst>
                          <a:tab pos="2971800" algn="ctr"/>
                          <a:tab pos="5943600" algn="r"/>
                        </a:tabLst>
                      </a:pPr>
                      <a:r>
                        <a:rPr lang="en-PH" sz="900" dirty="0">
                          <a:effectLst/>
                          <a:latin typeface="Arial"/>
                          <a:ea typeface="Calibri"/>
                        </a:rPr>
                        <a:t> </a:t>
                      </a:r>
                    </a:p>
                  </a:txBody>
                  <a:tcPr marL="68580" marR="68580" marT="0" marB="0" anchor="ctr">
                    <a:lnL w="28575"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marL="0" marR="0" algn="l">
                        <a:spcBef>
                          <a:spcPts val="0"/>
                        </a:spcBef>
                        <a:spcAft>
                          <a:spcPts val="0"/>
                        </a:spcAft>
                        <a:tabLst>
                          <a:tab pos="2971800" algn="ctr"/>
                          <a:tab pos="5943600" algn="r"/>
                        </a:tabLst>
                      </a:pPr>
                      <a:r>
                        <a:rPr lang="en-PH" sz="900" dirty="0">
                          <a:effectLst/>
                          <a:latin typeface="Arial"/>
                          <a:ea typeface="Times New Roman"/>
                        </a:rPr>
                        <a:t> </a:t>
                      </a:r>
                      <a:r>
                        <a:rPr lang="en-PH" sz="900" dirty="0" smtClean="0">
                          <a:effectLst/>
                          <a:latin typeface="Arial"/>
                          <a:ea typeface="Times New Roman"/>
                        </a:rPr>
                        <a:t>&lt;</a:t>
                      </a:r>
                      <a:r>
                        <a:rPr lang="en-PH" sz="900" dirty="0">
                          <a:effectLst/>
                          <a:latin typeface="Arial"/>
                          <a:ea typeface="Times New Roman"/>
                        </a:rPr>
                        <a:t>tweet&gt;</a:t>
                      </a:r>
                      <a:endParaRPr lang="en-PH" sz="900" dirty="0">
                        <a:effectLst/>
                        <a:latin typeface="Arial"/>
                        <a:ea typeface="Calibri"/>
                      </a:endParaRPr>
                    </a:p>
                    <a:p>
                      <a:pPr marL="0" marR="0" algn="l">
                        <a:spcBef>
                          <a:spcPts val="0"/>
                        </a:spcBef>
                        <a:spcAft>
                          <a:spcPts val="0"/>
                        </a:spcAft>
                      </a:pPr>
                      <a:r>
                        <a:rPr lang="en-PH" sz="900" dirty="0">
                          <a:effectLst/>
                          <a:latin typeface="Arial"/>
                          <a:ea typeface="Times New Roman"/>
                        </a:rPr>
                        <a:t>Kawawa naman nilindol sa Antique. </a:t>
                      </a:r>
                      <a:endParaRPr lang="en-PH" sz="900" dirty="0">
                        <a:effectLst/>
                        <a:latin typeface="Arial"/>
                        <a:ea typeface="Calibri"/>
                      </a:endParaRPr>
                    </a:p>
                    <a:p>
                      <a:pPr marL="0" marR="0" algn="just">
                        <a:spcBef>
                          <a:spcPts val="0"/>
                        </a:spcBef>
                        <a:spcAft>
                          <a:spcPts val="0"/>
                        </a:spcAft>
                      </a:pPr>
                      <a:r>
                        <a:rPr lang="en-PH" sz="900" dirty="0">
                          <a:effectLst/>
                          <a:latin typeface="Arial"/>
                          <a:ea typeface="Times New Roman"/>
                        </a:rPr>
                        <a:t>&lt;/tweet&gt;</a:t>
                      </a:r>
                      <a:endParaRPr lang="en-PH" sz="900" dirty="0">
                        <a:effectLst/>
                        <a:latin typeface="Arial"/>
                        <a:ea typeface="Calibri"/>
                      </a:endParaRPr>
                    </a:p>
                  </a:txBody>
                  <a:tcPr marL="68580" marR="68580" marT="0" marB="0" anchor="ctr">
                    <a:lnL w="19050" cap="flat" cmpd="sng" algn="ctr">
                      <a:solidFill>
                        <a:scrgbClr r="0" g="0" b="0"/>
                      </a:solidFill>
                      <a:prstDash val="solid"/>
                      <a:round/>
                      <a:headEnd type="none" w="med" len="med"/>
                      <a:tailEnd type="none" w="med" len="med"/>
                    </a:lnL>
                    <a:lnR w="28575"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r>
              <a:tr h="958269">
                <a:tc>
                  <a:txBody>
                    <a:bodyPr/>
                    <a:lstStyle/>
                    <a:p>
                      <a:pPr marL="0" marR="0" algn="just">
                        <a:spcBef>
                          <a:spcPts val="0"/>
                        </a:spcBef>
                        <a:spcAft>
                          <a:spcPts val="0"/>
                        </a:spcAft>
                      </a:pPr>
                      <a:r>
                        <a:rPr lang="en-US" sz="900" dirty="0">
                          <a:effectLst/>
                          <a:latin typeface="Arial"/>
                          <a:ea typeface="Calibri"/>
                        </a:rPr>
                        <a:t> </a:t>
                      </a:r>
                      <a:endParaRPr lang="en-PH" sz="900" dirty="0">
                        <a:effectLst/>
                        <a:latin typeface="Arial"/>
                        <a:ea typeface="Calibri"/>
                      </a:endParaRPr>
                    </a:p>
                    <a:p>
                      <a:pPr marL="0" marR="0" algn="just">
                        <a:spcBef>
                          <a:spcPts val="0"/>
                        </a:spcBef>
                        <a:spcAft>
                          <a:spcPts val="0"/>
                        </a:spcAft>
                      </a:pPr>
                      <a:r>
                        <a:rPr lang="en-US" sz="900" dirty="0">
                          <a:effectLst/>
                          <a:latin typeface="Arial"/>
                          <a:ea typeface="Calibri"/>
                        </a:rPr>
                        <a:t>&lt;tweet&gt;</a:t>
                      </a:r>
                      <a:endParaRPr lang="en-PH" sz="900" dirty="0">
                        <a:effectLst/>
                        <a:latin typeface="Arial"/>
                        <a:ea typeface="Calibri"/>
                      </a:endParaRPr>
                    </a:p>
                    <a:p>
                      <a:pPr marL="0" marR="0" algn="just">
                        <a:spcBef>
                          <a:spcPts val="0"/>
                        </a:spcBef>
                        <a:spcAft>
                          <a:spcPts val="0"/>
                        </a:spcAft>
                      </a:pPr>
                      <a:r>
                        <a:rPr lang="en-US" sz="900" dirty="0">
                          <a:effectLst/>
                          <a:latin typeface="Arial"/>
                          <a:ea typeface="Calibri"/>
                        </a:rPr>
                        <a:t>“”@ANCALERTS: Magnitude 4.3 quake jolts Antique, Boracay http://</a:t>
                      </a:r>
                      <a:r>
                        <a:rPr lang="en-US" sz="900" dirty="0" err="1">
                          <a:effectLst/>
                          <a:latin typeface="Arial"/>
                          <a:ea typeface="Calibri"/>
                        </a:rPr>
                        <a:t>t.co</a:t>
                      </a:r>
                      <a:r>
                        <a:rPr lang="en-US" sz="900" dirty="0">
                          <a:effectLst/>
                          <a:latin typeface="Arial"/>
                          <a:ea typeface="Calibri"/>
                        </a:rPr>
                        <a:t>/c2BczJEa6Y"" </a:t>
                      </a:r>
                      <a:r>
                        <a:rPr lang="en-US" sz="900" dirty="0" err="1">
                          <a:effectLst/>
                          <a:latin typeface="Arial"/>
                          <a:ea typeface="Calibri"/>
                        </a:rPr>
                        <a:t>Lindol</a:t>
                      </a:r>
                      <a:r>
                        <a:rPr lang="en-US" sz="900" dirty="0">
                          <a:effectLst/>
                          <a:latin typeface="Arial"/>
                          <a:ea typeface="Calibri"/>
                        </a:rPr>
                        <a:t> everywhere :3&lt;/tweet&gt;</a:t>
                      </a:r>
                      <a:endParaRPr lang="en-PH" sz="900" dirty="0">
                        <a:effectLst/>
                        <a:latin typeface="Arial"/>
                        <a:ea typeface="Calibri"/>
                      </a:endParaRPr>
                    </a:p>
                    <a:p>
                      <a:pPr marL="0" marR="0" algn="just">
                        <a:spcBef>
                          <a:spcPts val="0"/>
                        </a:spcBef>
                        <a:spcAft>
                          <a:spcPts val="0"/>
                        </a:spcAft>
                      </a:pPr>
                      <a:r>
                        <a:rPr lang="en-US" sz="900" dirty="0">
                          <a:effectLst/>
                          <a:latin typeface="Arial"/>
                          <a:ea typeface="Calibri"/>
                        </a:rPr>
                        <a:t> </a:t>
                      </a:r>
                      <a:endParaRPr lang="en-PH" sz="900" dirty="0">
                        <a:effectLst/>
                        <a:latin typeface="Arial"/>
                        <a:ea typeface="Calibri"/>
                      </a:endParaRPr>
                    </a:p>
                  </a:txBody>
                  <a:tcPr marL="68580" marR="68580" marT="0" marB="0" anchor="ctr">
                    <a:lnL w="28575"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tcPr>
                </a:tc>
                <a:tc>
                  <a:txBody>
                    <a:bodyPr/>
                    <a:lstStyle/>
                    <a:p>
                      <a:pPr marL="0" marR="0" algn="just">
                        <a:spcBef>
                          <a:spcPts val="0"/>
                        </a:spcBef>
                        <a:spcAft>
                          <a:spcPts val="0"/>
                        </a:spcAft>
                      </a:pPr>
                      <a:r>
                        <a:rPr lang="en-US" sz="900" dirty="0">
                          <a:effectLst/>
                          <a:latin typeface="Arial"/>
                          <a:ea typeface="Calibri"/>
                        </a:rPr>
                        <a:t> </a:t>
                      </a:r>
                      <a:endParaRPr lang="en-PH" sz="900" dirty="0">
                        <a:effectLst/>
                        <a:latin typeface="Arial"/>
                        <a:ea typeface="Calibri"/>
                      </a:endParaRPr>
                    </a:p>
                    <a:p>
                      <a:pPr marL="0" marR="0" algn="just">
                        <a:spcBef>
                          <a:spcPts val="0"/>
                        </a:spcBef>
                        <a:spcAft>
                          <a:spcPts val="0"/>
                        </a:spcAft>
                      </a:pPr>
                      <a:r>
                        <a:rPr lang="en-US" sz="900" dirty="0">
                          <a:effectLst/>
                          <a:latin typeface="Arial"/>
                          <a:ea typeface="Calibri"/>
                        </a:rPr>
                        <a:t>&lt;tweet&gt;</a:t>
                      </a:r>
                      <a:endParaRPr lang="en-PH" sz="900" dirty="0">
                        <a:effectLst/>
                        <a:latin typeface="Arial"/>
                        <a:ea typeface="Calibri"/>
                      </a:endParaRPr>
                    </a:p>
                    <a:p>
                      <a:pPr marL="0" marR="0" algn="just">
                        <a:spcBef>
                          <a:spcPts val="0"/>
                        </a:spcBef>
                        <a:spcAft>
                          <a:spcPts val="0"/>
                        </a:spcAft>
                      </a:pPr>
                      <a:r>
                        <a:rPr lang="en-US" sz="900" dirty="0">
                          <a:effectLst/>
                          <a:latin typeface="Arial"/>
                          <a:ea typeface="Calibri"/>
                        </a:rPr>
                        <a:t>Magnitude 4.3 quake jolts Antique, Boracay </a:t>
                      </a:r>
                      <a:r>
                        <a:rPr lang="en-US" sz="900" dirty="0" err="1">
                          <a:effectLst/>
                          <a:latin typeface="Arial"/>
                          <a:ea typeface="Calibri"/>
                        </a:rPr>
                        <a:t>Lindol</a:t>
                      </a:r>
                      <a:r>
                        <a:rPr lang="en-US" sz="900" dirty="0">
                          <a:effectLst/>
                          <a:latin typeface="Arial"/>
                          <a:ea typeface="Calibri"/>
                        </a:rPr>
                        <a:t> everywhere</a:t>
                      </a:r>
                      <a:endParaRPr lang="en-PH" sz="900" dirty="0">
                        <a:effectLst/>
                        <a:latin typeface="Arial"/>
                        <a:ea typeface="Calibri"/>
                      </a:endParaRPr>
                    </a:p>
                    <a:p>
                      <a:pPr marL="0" marR="0" algn="just">
                        <a:spcBef>
                          <a:spcPts val="0"/>
                        </a:spcBef>
                        <a:spcAft>
                          <a:spcPts val="0"/>
                        </a:spcAft>
                      </a:pPr>
                      <a:r>
                        <a:rPr lang="en-US" sz="900" dirty="0">
                          <a:effectLst/>
                          <a:latin typeface="Arial"/>
                          <a:ea typeface="Calibri"/>
                        </a:rPr>
                        <a:t>&lt;/tweet&gt;</a:t>
                      </a:r>
                      <a:endParaRPr lang="en-PH" sz="900" dirty="0">
                        <a:effectLst/>
                        <a:latin typeface="Arial"/>
                        <a:ea typeface="Calibri"/>
                      </a:endParaRPr>
                    </a:p>
                    <a:p>
                      <a:pPr marL="0" marR="0" algn="just">
                        <a:spcBef>
                          <a:spcPts val="0"/>
                        </a:spcBef>
                        <a:spcAft>
                          <a:spcPts val="0"/>
                        </a:spcAft>
                      </a:pPr>
                      <a:r>
                        <a:rPr lang="en-US" sz="900" dirty="0">
                          <a:effectLst/>
                          <a:latin typeface="Arial"/>
                          <a:ea typeface="Calibri"/>
                        </a:rPr>
                        <a:t> </a:t>
                      </a:r>
                      <a:endParaRPr lang="en-PH" sz="900" dirty="0">
                        <a:effectLst/>
                        <a:latin typeface="Arial"/>
                        <a:ea typeface="Calibri"/>
                      </a:endParaRPr>
                    </a:p>
                  </a:txBody>
                  <a:tcPr marL="68580" marR="68580" marT="0" marB="0" anchor="ctr">
                    <a:lnL w="19050" cap="flat" cmpd="sng" algn="ctr">
                      <a:solidFill>
                        <a:scrgbClr r="0" g="0" b="0"/>
                      </a:solidFill>
                      <a:prstDash val="solid"/>
                      <a:round/>
                      <a:headEnd type="none" w="med" len="med"/>
                      <a:tailEnd type="none" w="med" len="med"/>
                    </a:lnL>
                    <a:lnR w="28575"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tcPr>
                </a:tc>
              </a:tr>
            </a:tbl>
          </a:graphicData>
        </a:graphic>
      </p:graphicFrame>
      <p:grpSp>
        <p:nvGrpSpPr>
          <p:cNvPr id="34" name="Group 33"/>
          <p:cNvGrpSpPr/>
          <p:nvPr/>
        </p:nvGrpSpPr>
        <p:grpSpPr>
          <a:xfrm>
            <a:off x="487192" y="1242335"/>
            <a:ext cx="8131876" cy="548640"/>
            <a:chOff x="296816" y="3546379"/>
            <a:chExt cx="4165068" cy="550114"/>
          </a:xfrm>
          <a:solidFill>
            <a:srgbClr val="002060"/>
          </a:solidFill>
        </p:grpSpPr>
        <p:sp>
          <p:nvSpPr>
            <p:cNvPr id="35" name="Rectangle 34"/>
            <p:cNvSpPr/>
            <p:nvPr/>
          </p:nvSpPr>
          <p:spPr>
            <a:xfrm>
              <a:off x="296816" y="3546379"/>
              <a:ext cx="4165068" cy="550114"/>
            </a:xfrm>
            <a:prstGeom prst="rect">
              <a:avLst/>
            </a:prstGeom>
            <a:grpFill/>
            <a:ln>
              <a:solidFill>
                <a:srgbClr val="002060"/>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TextBox 35"/>
            <p:cNvSpPr txBox="1"/>
            <p:nvPr/>
          </p:nvSpPr>
          <p:spPr>
            <a:xfrm>
              <a:off x="359512" y="3564642"/>
              <a:ext cx="4049248" cy="510488"/>
            </a:xfrm>
            <a:prstGeom prst="rect">
              <a:avLst/>
            </a:prstGeom>
            <a:grpFill/>
            <a:ln>
              <a:solidFill>
                <a:srgbClr val="002060"/>
              </a:solidFill>
            </a:ln>
          </p:spPr>
          <p:txBody>
            <a:bodyPr wrap="square" rtlCol="0" anchor="ctr" anchorCtr="0">
              <a:normAutofit lnSpcReduction="10000"/>
            </a:bodyPr>
            <a:lstStyle/>
            <a:p>
              <a:pPr algn="ctr"/>
              <a:r>
                <a:rPr lang="en-US" sz="2800" dirty="0" smtClean="0">
                  <a:solidFill>
                    <a:schemeClr val="bg1"/>
                  </a:solidFill>
                  <a:latin typeface="Roboto Condensed Bold" pitchFamily="2" charset="0"/>
                  <a:ea typeface="Roboto Condensed Bold" pitchFamily="2" charset="0"/>
                </a:rPr>
                <a:t>PREPROCESSING MODULE</a:t>
              </a:r>
              <a:endParaRPr lang="en-US" sz="2800" dirty="0">
                <a:solidFill>
                  <a:schemeClr val="bg1"/>
                </a:solidFill>
                <a:latin typeface="Roboto Condensed Bold" pitchFamily="2" charset="0"/>
                <a:ea typeface="Roboto Condensed Bold" pitchFamily="2" charset="0"/>
              </a:endParaRPr>
            </a:p>
          </p:txBody>
        </p:sp>
      </p:grpSp>
      <p:grpSp>
        <p:nvGrpSpPr>
          <p:cNvPr id="2" name="Group 1"/>
          <p:cNvGrpSpPr/>
          <p:nvPr/>
        </p:nvGrpSpPr>
        <p:grpSpPr>
          <a:xfrm>
            <a:off x="-76200" y="-894555"/>
            <a:ext cx="9296400" cy="1975615"/>
            <a:chOff x="-76200" y="-894555"/>
            <a:chExt cx="9296400" cy="1975615"/>
          </a:xfrm>
        </p:grpSpPr>
        <p:grpSp>
          <p:nvGrpSpPr>
            <p:cNvPr id="29" name="Group 28"/>
            <p:cNvGrpSpPr/>
            <p:nvPr/>
          </p:nvGrpSpPr>
          <p:grpSpPr>
            <a:xfrm>
              <a:off x="-76200" y="-894555"/>
              <a:ext cx="9296400" cy="1600200"/>
              <a:chOff x="-76200" y="4239420"/>
              <a:chExt cx="9296400" cy="1600200"/>
            </a:xfrm>
            <a:solidFill>
              <a:srgbClr val="FC0486"/>
            </a:solidFill>
          </p:grpSpPr>
          <p:sp>
            <p:nvSpPr>
              <p:cNvPr id="4" name="Rectangle 3"/>
              <p:cNvSpPr/>
              <p:nvPr/>
            </p:nvSpPr>
            <p:spPr>
              <a:xfrm>
                <a:off x="-76200" y="4239420"/>
                <a:ext cx="9296400" cy="1600200"/>
              </a:xfrm>
              <a:prstGeom prst="rect">
                <a:avLst/>
              </a:prstGeom>
              <a:grpFill/>
              <a:ln>
                <a:noFill/>
              </a:ln>
              <a:effectLst>
                <a:outerShdw blurRad="177800" dist="88900" dir="5400000" algn="t"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 name="TextBox 6"/>
              <p:cNvSpPr txBox="1"/>
              <p:nvPr/>
            </p:nvSpPr>
            <p:spPr>
              <a:xfrm>
                <a:off x="225137" y="5266853"/>
                <a:ext cx="7329738" cy="461665"/>
              </a:xfrm>
              <a:prstGeom prst="rect">
                <a:avLst/>
              </a:prstGeom>
              <a:grpFill/>
            </p:spPr>
            <p:txBody>
              <a:bodyPr wrap="square" rtlCol="0">
                <a:spAutoFit/>
              </a:bodyPr>
              <a:lstStyle/>
              <a:p>
                <a:r>
                  <a:rPr lang="en-US" sz="2400" dirty="0" smtClean="0">
                    <a:solidFill>
                      <a:schemeClr val="bg1"/>
                    </a:solidFill>
                    <a:latin typeface="Roboto Condensed Bold" pitchFamily="2" charset="0"/>
                    <a:ea typeface="Roboto Condensed Bold" pitchFamily="2" charset="0"/>
                  </a:rPr>
                  <a:t>THE ARCHITECTURAL DESIGN OF THE SYSTEM</a:t>
                </a:r>
                <a:endParaRPr lang="en-US" sz="2400" dirty="0">
                  <a:solidFill>
                    <a:schemeClr val="bg1"/>
                  </a:solidFill>
                  <a:latin typeface="Roboto Condensed Bold" pitchFamily="2" charset="0"/>
                  <a:ea typeface="Roboto Condensed Bold" pitchFamily="2" charset="0"/>
                </a:endParaRPr>
              </a:p>
            </p:txBody>
          </p:sp>
        </p:grpSp>
        <p:sp>
          <p:nvSpPr>
            <p:cNvPr id="5" name="Oval 4"/>
            <p:cNvSpPr/>
            <p:nvPr/>
          </p:nvSpPr>
          <p:spPr>
            <a:xfrm>
              <a:off x="7991474" y="288933"/>
              <a:ext cx="792127" cy="792127"/>
            </a:xfrm>
            <a:prstGeom prst="ellipse">
              <a:avLst/>
            </a:prstGeom>
            <a:solidFill>
              <a:srgbClr val="FEBE35"/>
            </a:solidFill>
            <a:ln>
              <a:noFill/>
            </a:ln>
            <a:effectLst>
              <a:outerShdw blurRad="177800" dist="88900" dir="5400000" algn="t"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2800" dirty="0" smtClean="0">
                  <a:solidFill>
                    <a:srgbClr val="000000"/>
                  </a:solidFill>
                  <a:latin typeface="Roboto Condensed Bold" pitchFamily="2" charset="0"/>
                  <a:ea typeface="Roboto Condensed Bold" pitchFamily="2" charset="0"/>
                </a:rPr>
                <a:t>3</a:t>
              </a:r>
              <a:endParaRPr lang="en-PH" sz="2800" dirty="0">
                <a:solidFill>
                  <a:srgbClr val="000000"/>
                </a:solidFill>
                <a:latin typeface="Roboto Condensed Bold" pitchFamily="2" charset="0"/>
                <a:ea typeface="Roboto Condensed Bold" pitchFamily="2" charset="0"/>
              </a:endParaRPr>
            </a:p>
          </p:txBody>
        </p:sp>
      </p:grpSp>
    </p:spTree>
    <p:extLst>
      <p:ext uri="{BB962C8B-B14F-4D97-AF65-F5344CB8AC3E}">
        <p14:creationId xmlns:p14="http://schemas.microsoft.com/office/powerpoint/2010/main" val="346868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decel="4000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additive="base">
                                        <p:cTn id="7" dur="600" fill="hold"/>
                                        <p:tgtEl>
                                          <p:spTgt spid="34"/>
                                        </p:tgtEl>
                                        <p:attrNameLst>
                                          <p:attrName>ppt_x</p:attrName>
                                        </p:attrNameLst>
                                      </p:cBhvr>
                                      <p:tavLst>
                                        <p:tav tm="0">
                                          <p:val>
                                            <p:strVal val="#ppt_x"/>
                                          </p:val>
                                        </p:tav>
                                        <p:tav tm="100000">
                                          <p:val>
                                            <p:strVal val="#ppt_x"/>
                                          </p:val>
                                        </p:tav>
                                      </p:tavLst>
                                    </p:anim>
                                    <p:anim calcmode="lin" valueType="num">
                                      <p:cBhvr additive="base">
                                        <p:cTn id="8" dur="600" fill="hold"/>
                                        <p:tgtEl>
                                          <p:spTgt spid="34"/>
                                        </p:tgtEl>
                                        <p:attrNameLst>
                                          <p:attrName>ppt_y</p:attrName>
                                        </p:attrNameLst>
                                      </p:cBhvr>
                                      <p:tavLst>
                                        <p:tav tm="0">
                                          <p:val>
                                            <p:strVal val="0-#ppt_h/2"/>
                                          </p:val>
                                        </p:tav>
                                        <p:tav tm="100000">
                                          <p:val>
                                            <p:strVal val="#ppt_y"/>
                                          </p:val>
                                        </p:tav>
                                      </p:tavLst>
                                    </p:anim>
                                  </p:childTnLst>
                                </p:cTn>
                              </p:par>
                              <p:par>
                                <p:cTn id="9" presetID="2" presetClass="entr" presetSubtype="1" decel="50000" fill="hold" nodeType="withEffect">
                                  <p:stCondLst>
                                    <p:cond delay="0"/>
                                  </p:stCondLst>
                                  <p:childTnLst>
                                    <p:set>
                                      <p:cBhvr>
                                        <p:cTn id="10" dur="1" fill="hold">
                                          <p:stCondLst>
                                            <p:cond delay="0"/>
                                          </p:stCondLst>
                                        </p:cTn>
                                        <p:tgtEl>
                                          <p:spTgt spid="40"/>
                                        </p:tgtEl>
                                        <p:attrNameLst>
                                          <p:attrName>style.visibility</p:attrName>
                                        </p:attrNameLst>
                                      </p:cBhvr>
                                      <p:to>
                                        <p:strVal val="visible"/>
                                      </p:to>
                                    </p:set>
                                    <p:anim calcmode="lin" valueType="num">
                                      <p:cBhvr additive="base">
                                        <p:cTn id="11" dur="600" fill="hold"/>
                                        <p:tgtEl>
                                          <p:spTgt spid="40"/>
                                        </p:tgtEl>
                                        <p:attrNameLst>
                                          <p:attrName>ppt_x</p:attrName>
                                        </p:attrNameLst>
                                      </p:cBhvr>
                                      <p:tavLst>
                                        <p:tav tm="0">
                                          <p:val>
                                            <p:strVal val="#ppt_x"/>
                                          </p:val>
                                        </p:tav>
                                        <p:tav tm="100000">
                                          <p:val>
                                            <p:strVal val="#ppt_x"/>
                                          </p:val>
                                        </p:tav>
                                      </p:tavLst>
                                    </p:anim>
                                    <p:anim calcmode="lin" valueType="num">
                                      <p:cBhvr additive="base">
                                        <p:cTn id="12" dur="600" fill="hold"/>
                                        <p:tgtEl>
                                          <p:spTgt spid="40"/>
                                        </p:tgtEl>
                                        <p:attrNameLst>
                                          <p:attrName>ppt_y</p:attrName>
                                        </p:attrNameLst>
                                      </p:cBhvr>
                                      <p:tavLst>
                                        <p:tav tm="0">
                                          <p:val>
                                            <p:strVal val="0-#ppt_h/2"/>
                                          </p:val>
                                        </p:tav>
                                        <p:tav tm="100000">
                                          <p:val>
                                            <p:strVal val="#ppt_y"/>
                                          </p:val>
                                        </p:tav>
                                      </p:tavLst>
                                    </p:anim>
                                  </p:childTnLst>
                                </p:cTn>
                              </p:par>
                              <p:par>
                                <p:cTn id="13" presetID="2" presetClass="entr" presetSubtype="1" decel="5000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600" fill="hold"/>
                                        <p:tgtEl>
                                          <p:spTgt spid="9"/>
                                        </p:tgtEl>
                                        <p:attrNameLst>
                                          <p:attrName>ppt_x</p:attrName>
                                        </p:attrNameLst>
                                      </p:cBhvr>
                                      <p:tavLst>
                                        <p:tav tm="0">
                                          <p:val>
                                            <p:strVal val="#ppt_x"/>
                                          </p:val>
                                        </p:tav>
                                        <p:tav tm="100000">
                                          <p:val>
                                            <p:strVal val="#ppt_x"/>
                                          </p:val>
                                        </p:tav>
                                      </p:tavLst>
                                    </p:anim>
                                    <p:anim calcmode="lin" valueType="num">
                                      <p:cBhvr additive="base">
                                        <p:cTn id="16" dur="600" fill="hold"/>
                                        <p:tgtEl>
                                          <p:spTgt spid="9"/>
                                        </p:tgtEl>
                                        <p:attrNameLst>
                                          <p:attrName>ppt_y</p:attrName>
                                        </p:attrNameLst>
                                      </p:cBhvr>
                                      <p:tavLst>
                                        <p:tav tm="0">
                                          <p:val>
                                            <p:strVal val="0-#ppt_h/2"/>
                                          </p:val>
                                        </p:tav>
                                        <p:tav tm="100000">
                                          <p:val>
                                            <p:strVal val="#ppt_y"/>
                                          </p:val>
                                        </p:tav>
                                      </p:tavLst>
                                    </p:anim>
                                  </p:childTnLst>
                                </p:cTn>
                              </p:par>
                            </p:childTnLst>
                          </p:cTn>
                        </p:par>
                        <p:par>
                          <p:cTn id="17" fill="hold">
                            <p:stCondLst>
                              <p:cond delay="600"/>
                            </p:stCondLst>
                            <p:childTnLst>
                              <p:par>
                                <p:cTn id="18" presetID="10" presetClass="entr" presetSubtype="0" fill="hold" nodeType="after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Group 39"/>
          <p:cNvGrpSpPr/>
          <p:nvPr/>
        </p:nvGrpSpPr>
        <p:grpSpPr>
          <a:xfrm>
            <a:off x="487963" y="1937660"/>
            <a:ext cx="3980044" cy="2888953"/>
            <a:chOff x="487963" y="1937660"/>
            <a:chExt cx="3980044" cy="2888953"/>
          </a:xfrm>
        </p:grpSpPr>
        <p:sp>
          <p:nvSpPr>
            <p:cNvPr id="41" name="Rectangle 40"/>
            <p:cNvSpPr/>
            <p:nvPr/>
          </p:nvSpPr>
          <p:spPr>
            <a:xfrm>
              <a:off x="490367" y="1937660"/>
              <a:ext cx="3977640" cy="2885947"/>
            </a:xfrm>
            <a:prstGeom prst="rect">
              <a:avLst/>
            </a:prstGeom>
            <a:solidFill>
              <a:srgbClr val="FFFFFF"/>
            </a:solidFill>
            <a:ln>
              <a:solidFill>
                <a:srgbClr val="FFFFFF"/>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Rectangle 41"/>
            <p:cNvSpPr/>
            <p:nvPr/>
          </p:nvSpPr>
          <p:spPr>
            <a:xfrm>
              <a:off x="487963" y="4423706"/>
              <a:ext cx="3980043" cy="402907"/>
            </a:xfrm>
            <a:prstGeom prst="rect">
              <a:avLst/>
            </a:prstGeom>
            <a:solidFill>
              <a:srgbClr val="FF6600"/>
            </a:solidFill>
            <a:ln>
              <a:solidFill>
                <a:srgbClr val="FF66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smtClean="0">
                  <a:latin typeface="Roboto Condensed Regular"/>
                  <a:cs typeface="Roboto Condensed Regular"/>
                </a:rPr>
                <a:t>TOKENIZER</a:t>
              </a:r>
              <a:endParaRPr lang="en-US" sz="1400" b="1" dirty="0">
                <a:latin typeface="Roboto Condensed Regular"/>
                <a:cs typeface="Roboto Condensed Regular"/>
              </a:endParaRPr>
            </a:p>
          </p:txBody>
        </p:sp>
        <p:sp>
          <p:nvSpPr>
            <p:cNvPr id="43" name="Rectangle 42"/>
            <p:cNvSpPr/>
            <p:nvPr/>
          </p:nvSpPr>
          <p:spPr>
            <a:xfrm>
              <a:off x="576363" y="2030244"/>
              <a:ext cx="3802572" cy="2254243"/>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smtClean="0">
                  <a:solidFill>
                    <a:srgbClr val="000000"/>
                  </a:solidFill>
                  <a:latin typeface="Roboto Condensed Regular"/>
                  <a:cs typeface="Roboto Condensed Regular"/>
                </a:rPr>
                <a:t>The </a:t>
              </a:r>
              <a:r>
                <a:rPr lang="en-US" sz="1400" b="1" dirty="0">
                  <a:solidFill>
                    <a:srgbClr val="000000"/>
                  </a:solidFill>
                  <a:latin typeface="Roboto Condensed Regular"/>
                  <a:cs typeface="Roboto Condensed Regular"/>
                </a:rPr>
                <a:t>tokenizer will </a:t>
              </a:r>
              <a:r>
                <a:rPr lang="en-US" sz="1400" b="1" dirty="0" smtClean="0">
                  <a:solidFill>
                    <a:srgbClr val="000000"/>
                  </a:solidFill>
                  <a:latin typeface="Roboto Condensed Regular"/>
                  <a:cs typeface="Roboto Condensed Regular"/>
                </a:rPr>
                <a:t>split </a:t>
              </a:r>
              <a:r>
                <a:rPr lang="en-US" sz="1400" b="1" dirty="0">
                  <a:solidFill>
                    <a:srgbClr val="000000"/>
                  </a:solidFill>
                  <a:latin typeface="Roboto Condensed Regular"/>
                  <a:cs typeface="Roboto Condensed Regular"/>
                </a:rPr>
                <a:t>the input tweets into tokens like numbers, punctuations, words, abbreviations and other special characters like emoticons, hashtags, mentions and the like. </a:t>
              </a:r>
              <a:endParaRPr lang="en-PH" sz="1400" b="1" dirty="0">
                <a:solidFill>
                  <a:srgbClr val="000000"/>
                </a:solidFill>
                <a:latin typeface="Roboto Condensed Regular"/>
                <a:cs typeface="Roboto Condensed Regular"/>
              </a:endParaRPr>
            </a:p>
          </p:txBody>
        </p:sp>
      </p:grpSp>
      <p:grpSp>
        <p:nvGrpSpPr>
          <p:cNvPr id="9" name="Group 8"/>
          <p:cNvGrpSpPr/>
          <p:nvPr/>
        </p:nvGrpSpPr>
        <p:grpSpPr>
          <a:xfrm>
            <a:off x="4643832" y="1937660"/>
            <a:ext cx="3980044" cy="2885947"/>
            <a:chOff x="4643832" y="1937660"/>
            <a:chExt cx="3980044" cy="2885947"/>
          </a:xfrm>
        </p:grpSpPr>
        <p:sp>
          <p:nvSpPr>
            <p:cNvPr id="53" name="Rectangle 52"/>
            <p:cNvSpPr/>
            <p:nvPr/>
          </p:nvSpPr>
          <p:spPr>
            <a:xfrm>
              <a:off x="4646236" y="1937660"/>
              <a:ext cx="3977640" cy="2882941"/>
            </a:xfrm>
            <a:prstGeom prst="rect">
              <a:avLst/>
            </a:prstGeom>
            <a:solidFill>
              <a:srgbClr val="FFFFFF"/>
            </a:solidFill>
            <a:ln>
              <a:solidFill>
                <a:srgbClr val="FFFFFF"/>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Rectangle 53"/>
            <p:cNvSpPr/>
            <p:nvPr/>
          </p:nvSpPr>
          <p:spPr>
            <a:xfrm>
              <a:off x="4643832" y="4420700"/>
              <a:ext cx="3980043" cy="402907"/>
            </a:xfrm>
            <a:prstGeom prst="rect">
              <a:avLst/>
            </a:prstGeom>
            <a:solidFill>
              <a:srgbClr val="67B312"/>
            </a:solidFill>
            <a:ln>
              <a:solidFill>
                <a:srgbClr val="67B31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smtClean="0">
                  <a:latin typeface="Roboto Condensed Regular"/>
                  <a:cs typeface="Roboto Condensed Regular"/>
                </a:rPr>
                <a:t>SAMPLE INPUT/OUTPUT</a:t>
              </a:r>
              <a:endParaRPr lang="en-US" sz="1400" b="1" dirty="0">
                <a:latin typeface="Roboto Condensed Regular"/>
                <a:cs typeface="Roboto Condensed Regular"/>
              </a:endParaRPr>
            </a:p>
          </p:txBody>
        </p:sp>
      </p:grpSp>
      <p:graphicFrame>
        <p:nvGraphicFramePr>
          <p:cNvPr id="6" name="Table 5"/>
          <p:cNvGraphicFramePr>
            <a:graphicFrameLocks noGrp="1"/>
          </p:cNvGraphicFramePr>
          <p:nvPr>
            <p:extLst>
              <p:ext uri="{D42A27DB-BD31-4B8C-83A1-F6EECF244321}">
                <p14:modId xmlns:p14="http://schemas.microsoft.com/office/powerpoint/2010/main" val="3607120208"/>
              </p:ext>
            </p:extLst>
          </p:nvPr>
        </p:nvGraphicFramePr>
        <p:xfrm>
          <a:off x="4783242" y="2087837"/>
          <a:ext cx="3732106" cy="2198501"/>
        </p:xfrm>
        <a:graphic>
          <a:graphicData uri="http://schemas.openxmlformats.org/drawingml/2006/table">
            <a:tbl>
              <a:tblPr firstRow="1" bandRow="1">
                <a:tableStyleId>{5940675A-B579-460E-94D1-54222C63F5DA}</a:tableStyleId>
              </a:tblPr>
              <a:tblGrid>
                <a:gridCol w="1866053"/>
                <a:gridCol w="1866053"/>
              </a:tblGrid>
              <a:tr h="280112">
                <a:tc>
                  <a:txBody>
                    <a:bodyPr/>
                    <a:lstStyle/>
                    <a:p>
                      <a:pPr algn="ctr"/>
                      <a:r>
                        <a:rPr lang="en-US" sz="1200" b="1" dirty="0" smtClean="0"/>
                        <a:t>INPUT</a:t>
                      </a:r>
                      <a:endParaRPr lang="en-US" sz="1200" b="1" dirty="0"/>
                    </a:p>
                  </a:txBody>
                  <a:tcPr anchor="ctr">
                    <a:lnL w="28575"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1200" b="1" dirty="0" smtClean="0"/>
                        <a:t>OUTPUT</a:t>
                      </a:r>
                      <a:endParaRPr lang="en-US" sz="1200" b="1" dirty="0"/>
                    </a:p>
                  </a:txBody>
                  <a:tcPr anchor="ctr">
                    <a:lnL w="19050" cap="flat" cmpd="sng" algn="ctr">
                      <a:solidFill>
                        <a:scrgbClr r="0" g="0" b="0"/>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r>
              <a:tr h="958269">
                <a:tc>
                  <a:txBody>
                    <a:bodyPr/>
                    <a:lstStyle/>
                    <a:p>
                      <a:pPr marL="0" marR="0" algn="just">
                        <a:spcBef>
                          <a:spcPts val="0"/>
                        </a:spcBef>
                        <a:spcAft>
                          <a:spcPts val="0"/>
                        </a:spcAft>
                      </a:pPr>
                      <a:r>
                        <a:rPr lang="en-PH" sz="900">
                          <a:effectLst/>
                          <a:latin typeface="Arial"/>
                          <a:ea typeface="Calibri"/>
                        </a:rPr>
                        <a:t> </a:t>
                      </a:r>
                    </a:p>
                    <a:p>
                      <a:pPr marL="0" marR="0" algn="just">
                        <a:spcBef>
                          <a:spcPts val="0"/>
                        </a:spcBef>
                        <a:spcAft>
                          <a:spcPts val="0"/>
                        </a:spcAft>
                      </a:pPr>
                      <a:r>
                        <a:rPr lang="en-PH" sz="900">
                          <a:effectLst/>
                          <a:latin typeface="Arial"/>
                          <a:ea typeface="Calibri"/>
                        </a:rPr>
                        <a:t>&lt;tweet&gt;</a:t>
                      </a:r>
                    </a:p>
                    <a:p>
                      <a:pPr marL="0" marR="0" algn="just">
                        <a:spcBef>
                          <a:spcPts val="0"/>
                        </a:spcBef>
                        <a:spcAft>
                          <a:spcPts val="0"/>
                        </a:spcAft>
                      </a:pPr>
                      <a:r>
                        <a:rPr lang="en-PH" sz="900">
                          <a:effectLst/>
                          <a:latin typeface="Arial"/>
                          <a:ea typeface="Calibri"/>
                        </a:rPr>
                        <a:t>Kawawa naman nilindol sa Antique. </a:t>
                      </a:r>
                    </a:p>
                    <a:p>
                      <a:pPr marL="0" marR="0" algn="just">
                        <a:spcBef>
                          <a:spcPts val="0"/>
                        </a:spcBef>
                        <a:spcAft>
                          <a:spcPts val="0"/>
                        </a:spcAft>
                      </a:pPr>
                      <a:r>
                        <a:rPr lang="en-PH" sz="900">
                          <a:effectLst/>
                          <a:latin typeface="Arial"/>
                          <a:ea typeface="Calibri"/>
                        </a:rPr>
                        <a:t>&lt;/tweet&gt;</a:t>
                      </a:r>
                    </a:p>
                  </a:txBody>
                  <a:tcPr marL="68580" marR="68580" marT="0" marB="0">
                    <a:lnL w="28575"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marL="0" marR="0" algn="just">
                        <a:spcBef>
                          <a:spcPts val="0"/>
                        </a:spcBef>
                        <a:spcAft>
                          <a:spcPts val="0"/>
                        </a:spcAft>
                      </a:pPr>
                      <a:r>
                        <a:rPr lang="en-PH" sz="900">
                          <a:effectLst/>
                          <a:latin typeface="Arial"/>
                          <a:ea typeface="Calibri"/>
                        </a:rPr>
                        <a:t> </a:t>
                      </a:r>
                    </a:p>
                    <a:p>
                      <a:pPr marL="0" marR="0" algn="just">
                        <a:spcBef>
                          <a:spcPts val="0"/>
                        </a:spcBef>
                        <a:spcAft>
                          <a:spcPts val="0"/>
                        </a:spcAft>
                      </a:pPr>
                      <a:r>
                        <a:rPr lang="en-PH" sz="900">
                          <a:effectLst/>
                          <a:latin typeface="Arial"/>
                          <a:ea typeface="Calibri"/>
                        </a:rPr>
                        <a:t>&lt;tweet&gt;</a:t>
                      </a:r>
                    </a:p>
                    <a:p>
                      <a:pPr marL="0" marR="0" algn="just">
                        <a:spcBef>
                          <a:spcPts val="0"/>
                        </a:spcBef>
                        <a:spcAft>
                          <a:spcPts val="0"/>
                        </a:spcAft>
                      </a:pPr>
                      <a:r>
                        <a:rPr lang="en-PH" sz="900">
                          <a:effectLst/>
                          <a:latin typeface="Arial"/>
                          <a:ea typeface="Calibri"/>
                        </a:rPr>
                        <a:t>[“Kawawa”, “naman”, “nilindol”, “sa”, “Antique”, “.”]</a:t>
                      </a:r>
                    </a:p>
                    <a:p>
                      <a:pPr marL="0" marR="0" algn="just">
                        <a:spcBef>
                          <a:spcPts val="0"/>
                        </a:spcBef>
                        <a:spcAft>
                          <a:spcPts val="0"/>
                        </a:spcAft>
                      </a:pPr>
                      <a:r>
                        <a:rPr lang="en-PH" sz="900">
                          <a:effectLst/>
                          <a:latin typeface="Arial"/>
                          <a:ea typeface="Calibri"/>
                        </a:rPr>
                        <a:t>&lt;/tweet&gt;</a:t>
                      </a:r>
                    </a:p>
                    <a:p>
                      <a:pPr marL="0" marR="0" algn="just">
                        <a:spcBef>
                          <a:spcPts val="0"/>
                        </a:spcBef>
                        <a:spcAft>
                          <a:spcPts val="0"/>
                        </a:spcAft>
                      </a:pPr>
                      <a:r>
                        <a:rPr lang="en-PH" sz="900">
                          <a:effectLst/>
                          <a:latin typeface="Arial"/>
                          <a:ea typeface="Calibri"/>
                        </a:rPr>
                        <a:t> </a:t>
                      </a:r>
                    </a:p>
                  </a:txBody>
                  <a:tcPr marL="68580" marR="68580" marT="0" marB="0">
                    <a:lnL w="19050" cap="flat" cmpd="sng" algn="ctr">
                      <a:solidFill>
                        <a:scrgbClr r="0" g="0" b="0"/>
                      </a:solidFill>
                      <a:prstDash val="solid"/>
                      <a:round/>
                      <a:headEnd type="none" w="med" len="med"/>
                      <a:tailEnd type="none" w="med" len="med"/>
                    </a:lnL>
                    <a:lnR w="28575"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r>
              <a:tr h="958269">
                <a:tc>
                  <a:txBody>
                    <a:bodyPr/>
                    <a:lstStyle/>
                    <a:p>
                      <a:pPr marL="0" marR="0" algn="just">
                        <a:spcBef>
                          <a:spcPts val="0"/>
                        </a:spcBef>
                        <a:spcAft>
                          <a:spcPts val="0"/>
                        </a:spcAft>
                      </a:pPr>
                      <a:r>
                        <a:rPr lang="en-PH" sz="900">
                          <a:effectLst/>
                          <a:latin typeface="Arial"/>
                          <a:ea typeface="Calibri"/>
                        </a:rPr>
                        <a:t> </a:t>
                      </a:r>
                    </a:p>
                    <a:p>
                      <a:pPr marL="0" marR="0" algn="just">
                        <a:spcBef>
                          <a:spcPts val="0"/>
                        </a:spcBef>
                        <a:spcAft>
                          <a:spcPts val="0"/>
                        </a:spcAft>
                      </a:pPr>
                      <a:r>
                        <a:rPr lang="en-PH" sz="900">
                          <a:effectLst/>
                          <a:latin typeface="Arial"/>
                          <a:ea typeface="Calibri"/>
                        </a:rPr>
                        <a:t>&lt;tweet&gt;</a:t>
                      </a:r>
                    </a:p>
                    <a:p>
                      <a:pPr marL="0" marR="0" algn="just">
                        <a:spcBef>
                          <a:spcPts val="0"/>
                        </a:spcBef>
                        <a:spcAft>
                          <a:spcPts val="0"/>
                        </a:spcAft>
                      </a:pPr>
                      <a:r>
                        <a:rPr lang="en-PH" sz="900">
                          <a:effectLst/>
                          <a:latin typeface="Arial"/>
                          <a:ea typeface="Calibri"/>
                        </a:rPr>
                        <a:t>Magnitude 4.3 quake jolts Antique, Boracay Lindol everywhere</a:t>
                      </a:r>
                    </a:p>
                    <a:p>
                      <a:pPr marL="0" marR="0" algn="just">
                        <a:spcBef>
                          <a:spcPts val="0"/>
                        </a:spcBef>
                        <a:spcAft>
                          <a:spcPts val="0"/>
                        </a:spcAft>
                      </a:pPr>
                      <a:r>
                        <a:rPr lang="en-PH" sz="900">
                          <a:effectLst/>
                          <a:latin typeface="Arial"/>
                          <a:ea typeface="Calibri"/>
                        </a:rPr>
                        <a:t>&lt;/tweet&gt;</a:t>
                      </a:r>
                    </a:p>
                    <a:p>
                      <a:pPr marL="0" marR="0" algn="just">
                        <a:spcBef>
                          <a:spcPts val="0"/>
                        </a:spcBef>
                        <a:spcAft>
                          <a:spcPts val="0"/>
                        </a:spcAft>
                      </a:pPr>
                      <a:r>
                        <a:rPr lang="en-PH" sz="900">
                          <a:effectLst/>
                          <a:latin typeface="Arial"/>
                          <a:ea typeface="Calibri"/>
                        </a:rPr>
                        <a:t> </a:t>
                      </a:r>
                    </a:p>
                  </a:txBody>
                  <a:tcPr marL="68580" marR="68580" marT="0" marB="0">
                    <a:lnL w="28575"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tcPr>
                </a:tc>
                <a:tc>
                  <a:txBody>
                    <a:bodyPr/>
                    <a:lstStyle/>
                    <a:p>
                      <a:pPr marL="0" marR="0" algn="just">
                        <a:spcBef>
                          <a:spcPts val="0"/>
                        </a:spcBef>
                        <a:spcAft>
                          <a:spcPts val="0"/>
                        </a:spcAft>
                      </a:pPr>
                      <a:r>
                        <a:rPr lang="en-PH" sz="900" dirty="0">
                          <a:effectLst/>
                          <a:latin typeface="Arial"/>
                          <a:ea typeface="Calibri"/>
                        </a:rPr>
                        <a:t> </a:t>
                      </a:r>
                    </a:p>
                    <a:p>
                      <a:pPr marL="0" marR="0" algn="just">
                        <a:spcBef>
                          <a:spcPts val="0"/>
                        </a:spcBef>
                        <a:spcAft>
                          <a:spcPts val="0"/>
                        </a:spcAft>
                      </a:pPr>
                      <a:r>
                        <a:rPr lang="en-PH" sz="900" dirty="0">
                          <a:effectLst/>
                          <a:latin typeface="Arial"/>
                          <a:ea typeface="Calibri"/>
                        </a:rPr>
                        <a:t>&lt;tweet&gt;</a:t>
                      </a:r>
                    </a:p>
                    <a:p>
                      <a:pPr marL="0" marR="0" algn="just">
                        <a:spcBef>
                          <a:spcPts val="0"/>
                        </a:spcBef>
                        <a:spcAft>
                          <a:spcPts val="0"/>
                        </a:spcAft>
                      </a:pPr>
                      <a:r>
                        <a:rPr lang="en-PH" sz="900" dirty="0">
                          <a:effectLst/>
                          <a:latin typeface="Arial"/>
                          <a:ea typeface="Calibri"/>
                        </a:rPr>
                        <a:t>[“Magnitude”, “4.3”, “quake”, “jolts”, “Antique”, “,”, “Boracay”, “Lindol”, “everywhere”]</a:t>
                      </a:r>
                    </a:p>
                    <a:p>
                      <a:pPr marL="0" marR="0" algn="just">
                        <a:spcBef>
                          <a:spcPts val="0"/>
                        </a:spcBef>
                        <a:spcAft>
                          <a:spcPts val="0"/>
                        </a:spcAft>
                      </a:pPr>
                      <a:r>
                        <a:rPr lang="en-PH" sz="900" dirty="0">
                          <a:effectLst/>
                          <a:latin typeface="Arial"/>
                          <a:ea typeface="Calibri"/>
                        </a:rPr>
                        <a:t>&lt;/tweet&gt;</a:t>
                      </a:r>
                    </a:p>
                  </a:txBody>
                  <a:tcPr marL="68580" marR="68580" marT="0" marB="0">
                    <a:lnL w="19050" cap="flat" cmpd="sng" algn="ctr">
                      <a:solidFill>
                        <a:scrgbClr r="0" g="0" b="0"/>
                      </a:solidFill>
                      <a:prstDash val="solid"/>
                      <a:round/>
                      <a:headEnd type="none" w="med" len="med"/>
                      <a:tailEnd type="none" w="med" len="med"/>
                    </a:lnL>
                    <a:lnR w="28575"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tcPr>
                </a:tc>
              </a:tr>
            </a:tbl>
          </a:graphicData>
        </a:graphic>
      </p:graphicFrame>
      <p:grpSp>
        <p:nvGrpSpPr>
          <p:cNvPr id="34" name="Group 33"/>
          <p:cNvGrpSpPr/>
          <p:nvPr/>
        </p:nvGrpSpPr>
        <p:grpSpPr>
          <a:xfrm>
            <a:off x="487192" y="1242335"/>
            <a:ext cx="8131876" cy="548640"/>
            <a:chOff x="296816" y="3546379"/>
            <a:chExt cx="4165068" cy="550114"/>
          </a:xfrm>
          <a:solidFill>
            <a:srgbClr val="002060"/>
          </a:solidFill>
        </p:grpSpPr>
        <p:sp>
          <p:nvSpPr>
            <p:cNvPr id="35" name="Rectangle 34"/>
            <p:cNvSpPr/>
            <p:nvPr/>
          </p:nvSpPr>
          <p:spPr>
            <a:xfrm>
              <a:off x="296816" y="3546379"/>
              <a:ext cx="4165068" cy="550114"/>
            </a:xfrm>
            <a:prstGeom prst="rect">
              <a:avLst/>
            </a:prstGeom>
            <a:grpFill/>
            <a:ln>
              <a:solidFill>
                <a:srgbClr val="002060"/>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TextBox 35"/>
            <p:cNvSpPr txBox="1"/>
            <p:nvPr/>
          </p:nvSpPr>
          <p:spPr>
            <a:xfrm>
              <a:off x="359512" y="3564642"/>
              <a:ext cx="4049248" cy="510488"/>
            </a:xfrm>
            <a:prstGeom prst="rect">
              <a:avLst/>
            </a:prstGeom>
            <a:grpFill/>
            <a:ln>
              <a:solidFill>
                <a:srgbClr val="002060"/>
              </a:solidFill>
            </a:ln>
          </p:spPr>
          <p:txBody>
            <a:bodyPr wrap="square" rtlCol="0" anchor="ctr" anchorCtr="0">
              <a:normAutofit lnSpcReduction="10000"/>
            </a:bodyPr>
            <a:lstStyle/>
            <a:p>
              <a:pPr algn="ctr"/>
              <a:r>
                <a:rPr lang="en-US" sz="2800" dirty="0" smtClean="0">
                  <a:solidFill>
                    <a:schemeClr val="bg1"/>
                  </a:solidFill>
                  <a:latin typeface="Roboto Condensed Bold" pitchFamily="2" charset="0"/>
                  <a:ea typeface="Roboto Condensed Bold" pitchFamily="2" charset="0"/>
                </a:rPr>
                <a:t>PREPROCESSING MODULE</a:t>
              </a:r>
              <a:endParaRPr lang="en-US" sz="2800" dirty="0">
                <a:solidFill>
                  <a:schemeClr val="bg1"/>
                </a:solidFill>
                <a:latin typeface="Roboto Condensed Bold" pitchFamily="2" charset="0"/>
                <a:ea typeface="Roboto Condensed Bold" pitchFamily="2" charset="0"/>
              </a:endParaRPr>
            </a:p>
          </p:txBody>
        </p:sp>
      </p:grpSp>
      <p:grpSp>
        <p:nvGrpSpPr>
          <p:cNvPr id="2" name="Group 1"/>
          <p:cNvGrpSpPr/>
          <p:nvPr/>
        </p:nvGrpSpPr>
        <p:grpSpPr>
          <a:xfrm>
            <a:off x="-76200" y="-894555"/>
            <a:ext cx="9296400" cy="1975615"/>
            <a:chOff x="-76200" y="-894555"/>
            <a:chExt cx="9296400" cy="1975615"/>
          </a:xfrm>
        </p:grpSpPr>
        <p:grpSp>
          <p:nvGrpSpPr>
            <p:cNvPr id="29" name="Group 28"/>
            <p:cNvGrpSpPr/>
            <p:nvPr/>
          </p:nvGrpSpPr>
          <p:grpSpPr>
            <a:xfrm>
              <a:off x="-76200" y="-894555"/>
              <a:ext cx="9296400" cy="1600200"/>
              <a:chOff x="-76200" y="4239420"/>
              <a:chExt cx="9296400" cy="1600200"/>
            </a:xfrm>
            <a:solidFill>
              <a:srgbClr val="FC0486"/>
            </a:solidFill>
          </p:grpSpPr>
          <p:sp>
            <p:nvSpPr>
              <p:cNvPr id="4" name="Rectangle 3"/>
              <p:cNvSpPr/>
              <p:nvPr/>
            </p:nvSpPr>
            <p:spPr>
              <a:xfrm>
                <a:off x="-76200" y="4239420"/>
                <a:ext cx="9296400" cy="1600200"/>
              </a:xfrm>
              <a:prstGeom prst="rect">
                <a:avLst/>
              </a:prstGeom>
              <a:grpFill/>
              <a:ln>
                <a:noFill/>
              </a:ln>
              <a:effectLst>
                <a:outerShdw blurRad="177800" dist="88900" dir="5400000" algn="t"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 name="TextBox 6"/>
              <p:cNvSpPr txBox="1"/>
              <p:nvPr/>
            </p:nvSpPr>
            <p:spPr>
              <a:xfrm>
                <a:off x="225137" y="5266853"/>
                <a:ext cx="7329738" cy="461665"/>
              </a:xfrm>
              <a:prstGeom prst="rect">
                <a:avLst/>
              </a:prstGeom>
              <a:grpFill/>
            </p:spPr>
            <p:txBody>
              <a:bodyPr wrap="square" rtlCol="0">
                <a:spAutoFit/>
              </a:bodyPr>
              <a:lstStyle/>
              <a:p>
                <a:r>
                  <a:rPr lang="en-US" sz="2400" dirty="0" smtClean="0">
                    <a:solidFill>
                      <a:schemeClr val="bg1"/>
                    </a:solidFill>
                    <a:latin typeface="Roboto Condensed Bold" pitchFamily="2" charset="0"/>
                    <a:ea typeface="Roboto Condensed Bold" pitchFamily="2" charset="0"/>
                  </a:rPr>
                  <a:t>THE ARCHITECTURAL DESIGN OF THE SYSTEM</a:t>
                </a:r>
                <a:endParaRPr lang="en-US" sz="2400" dirty="0">
                  <a:solidFill>
                    <a:schemeClr val="bg1"/>
                  </a:solidFill>
                  <a:latin typeface="Roboto Condensed Bold" pitchFamily="2" charset="0"/>
                  <a:ea typeface="Roboto Condensed Bold" pitchFamily="2" charset="0"/>
                </a:endParaRPr>
              </a:p>
            </p:txBody>
          </p:sp>
        </p:grpSp>
        <p:sp>
          <p:nvSpPr>
            <p:cNvPr id="5" name="Oval 4"/>
            <p:cNvSpPr/>
            <p:nvPr/>
          </p:nvSpPr>
          <p:spPr>
            <a:xfrm>
              <a:off x="7991474" y="288933"/>
              <a:ext cx="792127" cy="792127"/>
            </a:xfrm>
            <a:prstGeom prst="ellipse">
              <a:avLst/>
            </a:prstGeom>
            <a:solidFill>
              <a:srgbClr val="FEBE35"/>
            </a:solidFill>
            <a:ln>
              <a:noFill/>
            </a:ln>
            <a:effectLst>
              <a:outerShdw blurRad="177800" dist="88900" dir="5400000" algn="t"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2800" dirty="0" smtClean="0">
                  <a:solidFill>
                    <a:srgbClr val="000000"/>
                  </a:solidFill>
                  <a:latin typeface="Roboto Condensed Bold" pitchFamily="2" charset="0"/>
                  <a:ea typeface="Roboto Condensed Bold" pitchFamily="2" charset="0"/>
                </a:rPr>
                <a:t>3</a:t>
              </a:r>
              <a:endParaRPr lang="en-PH" sz="2800" dirty="0">
                <a:solidFill>
                  <a:srgbClr val="000000"/>
                </a:solidFill>
                <a:latin typeface="Roboto Condensed Bold" pitchFamily="2" charset="0"/>
                <a:ea typeface="Roboto Condensed Bold" pitchFamily="2" charset="0"/>
              </a:endParaRPr>
            </a:p>
          </p:txBody>
        </p:sp>
      </p:grpSp>
    </p:spTree>
    <p:extLst>
      <p:ext uri="{BB962C8B-B14F-4D97-AF65-F5344CB8AC3E}">
        <p14:creationId xmlns:p14="http://schemas.microsoft.com/office/powerpoint/2010/main" val="1331705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50000" fill="hold" nodeType="with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600" fill="hold"/>
                                        <p:tgtEl>
                                          <p:spTgt spid="40"/>
                                        </p:tgtEl>
                                        <p:attrNameLst>
                                          <p:attrName>ppt_x</p:attrName>
                                        </p:attrNameLst>
                                      </p:cBhvr>
                                      <p:tavLst>
                                        <p:tav tm="0">
                                          <p:val>
                                            <p:strVal val="#ppt_x"/>
                                          </p:val>
                                        </p:tav>
                                        <p:tav tm="100000">
                                          <p:val>
                                            <p:strVal val="#ppt_x"/>
                                          </p:val>
                                        </p:tav>
                                      </p:tavLst>
                                    </p:anim>
                                    <p:anim calcmode="lin" valueType="num">
                                      <p:cBhvr additive="base">
                                        <p:cTn id="8" dur="600" fill="hold"/>
                                        <p:tgtEl>
                                          <p:spTgt spid="40"/>
                                        </p:tgtEl>
                                        <p:attrNameLst>
                                          <p:attrName>ppt_y</p:attrName>
                                        </p:attrNameLst>
                                      </p:cBhvr>
                                      <p:tavLst>
                                        <p:tav tm="0">
                                          <p:val>
                                            <p:strVal val="0-#ppt_h/2"/>
                                          </p:val>
                                        </p:tav>
                                        <p:tav tm="100000">
                                          <p:val>
                                            <p:strVal val="#ppt_y"/>
                                          </p:val>
                                        </p:tav>
                                      </p:tavLst>
                                    </p:anim>
                                  </p:childTnLst>
                                </p:cTn>
                              </p:par>
                              <p:par>
                                <p:cTn id="9" presetID="2" presetClass="entr" presetSubtype="1" decel="5000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600" fill="hold"/>
                                        <p:tgtEl>
                                          <p:spTgt spid="9"/>
                                        </p:tgtEl>
                                        <p:attrNameLst>
                                          <p:attrName>ppt_x</p:attrName>
                                        </p:attrNameLst>
                                      </p:cBhvr>
                                      <p:tavLst>
                                        <p:tav tm="0">
                                          <p:val>
                                            <p:strVal val="#ppt_x"/>
                                          </p:val>
                                        </p:tav>
                                        <p:tav tm="100000">
                                          <p:val>
                                            <p:strVal val="#ppt_x"/>
                                          </p:val>
                                        </p:tav>
                                      </p:tavLst>
                                    </p:anim>
                                    <p:anim calcmode="lin" valueType="num">
                                      <p:cBhvr additive="base">
                                        <p:cTn id="12" dur="600" fill="hold"/>
                                        <p:tgtEl>
                                          <p:spTgt spid="9"/>
                                        </p:tgtEl>
                                        <p:attrNameLst>
                                          <p:attrName>ppt_y</p:attrName>
                                        </p:attrNameLst>
                                      </p:cBhvr>
                                      <p:tavLst>
                                        <p:tav tm="0">
                                          <p:val>
                                            <p:strVal val="0-#ppt_h/2"/>
                                          </p:val>
                                        </p:tav>
                                        <p:tav tm="100000">
                                          <p:val>
                                            <p:strVal val="#ppt_y"/>
                                          </p:val>
                                        </p:tav>
                                      </p:tavLst>
                                    </p:anim>
                                  </p:childTnLst>
                                </p:cTn>
                              </p:par>
                            </p:childTnLst>
                          </p:cTn>
                        </p:par>
                        <p:par>
                          <p:cTn id="13" fill="hold">
                            <p:stCondLst>
                              <p:cond delay="600"/>
                            </p:stCondLst>
                            <p:childTnLst>
                              <p:par>
                                <p:cTn id="14" presetID="10" presetClass="entr" presetSubtype="0"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Group 39"/>
          <p:cNvGrpSpPr/>
          <p:nvPr/>
        </p:nvGrpSpPr>
        <p:grpSpPr>
          <a:xfrm>
            <a:off x="487963" y="1937660"/>
            <a:ext cx="3980044" cy="2888953"/>
            <a:chOff x="487963" y="1937660"/>
            <a:chExt cx="3980044" cy="2888953"/>
          </a:xfrm>
        </p:grpSpPr>
        <p:sp>
          <p:nvSpPr>
            <p:cNvPr id="41" name="Rectangle 40"/>
            <p:cNvSpPr/>
            <p:nvPr/>
          </p:nvSpPr>
          <p:spPr>
            <a:xfrm>
              <a:off x="490367" y="1937660"/>
              <a:ext cx="3977640" cy="2885947"/>
            </a:xfrm>
            <a:prstGeom prst="rect">
              <a:avLst/>
            </a:prstGeom>
            <a:solidFill>
              <a:srgbClr val="FFFFFF"/>
            </a:solidFill>
            <a:ln>
              <a:solidFill>
                <a:srgbClr val="FFFFFF"/>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Rectangle 41"/>
            <p:cNvSpPr/>
            <p:nvPr/>
          </p:nvSpPr>
          <p:spPr>
            <a:xfrm>
              <a:off x="487963" y="4423706"/>
              <a:ext cx="3980043" cy="402907"/>
            </a:xfrm>
            <a:prstGeom prst="rect">
              <a:avLst/>
            </a:prstGeom>
            <a:solidFill>
              <a:srgbClr val="FF6600"/>
            </a:solidFill>
            <a:ln>
              <a:solidFill>
                <a:srgbClr val="FF66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smtClean="0">
                  <a:latin typeface="Roboto Condensed Regular"/>
                  <a:cs typeface="Roboto Condensed Regular"/>
                </a:rPr>
                <a:t>POS TAGGER</a:t>
              </a:r>
              <a:endParaRPr lang="en-US" sz="1400" b="1" dirty="0">
                <a:latin typeface="Roboto Condensed Regular"/>
                <a:cs typeface="Roboto Condensed Regular"/>
              </a:endParaRPr>
            </a:p>
          </p:txBody>
        </p:sp>
        <p:sp>
          <p:nvSpPr>
            <p:cNvPr id="43" name="Rectangle 42"/>
            <p:cNvSpPr/>
            <p:nvPr/>
          </p:nvSpPr>
          <p:spPr>
            <a:xfrm>
              <a:off x="576363" y="2030244"/>
              <a:ext cx="3802572" cy="2254243"/>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smtClean="0">
                  <a:solidFill>
                    <a:srgbClr val="000000"/>
                  </a:solidFill>
                  <a:latin typeface="Roboto Condensed Regular"/>
                  <a:cs typeface="Roboto Condensed Regular"/>
                </a:rPr>
                <a:t>The </a:t>
              </a:r>
              <a:r>
                <a:rPr lang="en-US" sz="1400" b="1" dirty="0">
                  <a:solidFill>
                    <a:srgbClr val="000000"/>
                  </a:solidFill>
                  <a:latin typeface="Roboto Condensed Regular"/>
                  <a:cs typeface="Roboto Condensed Regular"/>
                </a:rPr>
                <a:t>POS tagger </a:t>
              </a:r>
              <a:r>
                <a:rPr lang="en-US" sz="1400" b="1" dirty="0" smtClean="0">
                  <a:solidFill>
                    <a:srgbClr val="000000"/>
                  </a:solidFill>
                  <a:latin typeface="Roboto Condensed Regular"/>
                  <a:cs typeface="Roboto Condensed Regular"/>
                </a:rPr>
                <a:t>will </a:t>
              </a:r>
              <a:r>
                <a:rPr lang="en-US" sz="1400" b="1" dirty="0">
                  <a:solidFill>
                    <a:srgbClr val="000000"/>
                  </a:solidFill>
                  <a:latin typeface="Roboto Condensed Regular"/>
                  <a:cs typeface="Roboto Condensed Regular"/>
                </a:rPr>
                <a:t>tag each of a token with its corresponding part-of-speech. Each of the tokens can be tagged as a noun, a verb, an adjective, an adverb or others.</a:t>
              </a:r>
              <a:r>
                <a:rPr lang="en-PH" sz="1400" b="1" dirty="0">
                  <a:solidFill>
                    <a:srgbClr val="000000"/>
                  </a:solidFill>
                  <a:latin typeface="Roboto Condensed Regular"/>
                  <a:cs typeface="Roboto Condensed Regular"/>
                </a:rPr>
                <a:t> </a:t>
              </a:r>
            </a:p>
          </p:txBody>
        </p:sp>
      </p:grpSp>
      <p:grpSp>
        <p:nvGrpSpPr>
          <p:cNvPr id="9" name="Group 8"/>
          <p:cNvGrpSpPr/>
          <p:nvPr/>
        </p:nvGrpSpPr>
        <p:grpSpPr>
          <a:xfrm>
            <a:off x="4643832" y="1937660"/>
            <a:ext cx="3980044" cy="2885947"/>
            <a:chOff x="4643832" y="1937660"/>
            <a:chExt cx="3980044" cy="2885947"/>
          </a:xfrm>
        </p:grpSpPr>
        <p:sp>
          <p:nvSpPr>
            <p:cNvPr id="53" name="Rectangle 52"/>
            <p:cNvSpPr/>
            <p:nvPr/>
          </p:nvSpPr>
          <p:spPr>
            <a:xfrm>
              <a:off x="4646236" y="1937660"/>
              <a:ext cx="3977640" cy="2882941"/>
            </a:xfrm>
            <a:prstGeom prst="rect">
              <a:avLst/>
            </a:prstGeom>
            <a:solidFill>
              <a:srgbClr val="FFFFFF"/>
            </a:solidFill>
            <a:ln>
              <a:solidFill>
                <a:srgbClr val="FFFFFF"/>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Rectangle 53"/>
            <p:cNvSpPr/>
            <p:nvPr/>
          </p:nvSpPr>
          <p:spPr>
            <a:xfrm>
              <a:off x="4643832" y="4420700"/>
              <a:ext cx="3980043" cy="402907"/>
            </a:xfrm>
            <a:prstGeom prst="rect">
              <a:avLst/>
            </a:prstGeom>
            <a:solidFill>
              <a:srgbClr val="67B312"/>
            </a:solidFill>
            <a:ln>
              <a:solidFill>
                <a:srgbClr val="67B31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smtClean="0">
                  <a:latin typeface="Roboto Condensed Regular"/>
                  <a:cs typeface="Roboto Condensed Regular"/>
                </a:rPr>
                <a:t>SAMPLE INPUT/OUTPUT</a:t>
              </a:r>
              <a:endParaRPr lang="en-US" sz="1400" b="1" dirty="0">
                <a:latin typeface="Roboto Condensed Regular"/>
                <a:cs typeface="Roboto Condensed Regular"/>
              </a:endParaRPr>
            </a:p>
          </p:txBody>
        </p:sp>
      </p:grpSp>
      <p:graphicFrame>
        <p:nvGraphicFramePr>
          <p:cNvPr id="6" name="Table 5"/>
          <p:cNvGraphicFramePr>
            <a:graphicFrameLocks noGrp="1"/>
          </p:cNvGraphicFramePr>
          <p:nvPr>
            <p:extLst>
              <p:ext uri="{D42A27DB-BD31-4B8C-83A1-F6EECF244321}">
                <p14:modId xmlns:p14="http://schemas.microsoft.com/office/powerpoint/2010/main" val="1000273654"/>
              </p:ext>
            </p:extLst>
          </p:nvPr>
        </p:nvGraphicFramePr>
        <p:xfrm>
          <a:off x="4783242" y="2087837"/>
          <a:ext cx="3732106" cy="2196650"/>
        </p:xfrm>
        <a:graphic>
          <a:graphicData uri="http://schemas.openxmlformats.org/drawingml/2006/table">
            <a:tbl>
              <a:tblPr firstRow="1" bandRow="1">
                <a:tableStyleId>{5940675A-B579-460E-94D1-54222C63F5DA}</a:tableStyleId>
              </a:tblPr>
              <a:tblGrid>
                <a:gridCol w="1866053"/>
                <a:gridCol w="1866053"/>
              </a:tblGrid>
              <a:tr h="280112">
                <a:tc>
                  <a:txBody>
                    <a:bodyPr/>
                    <a:lstStyle/>
                    <a:p>
                      <a:pPr algn="ctr"/>
                      <a:r>
                        <a:rPr lang="en-US" sz="1200" b="1" dirty="0" smtClean="0"/>
                        <a:t>INPUT</a:t>
                      </a:r>
                      <a:endParaRPr lang="en-US" sz="1200" b="1" dirty="0"/>
                    </a:p>
                  </a:txBody>
                  <a:tcPr anchor="ctr">
                    <a:lnL w="28575"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1200" b="1" dirty="0" smtClean="0"/>
                        <a:t>OUTPUT</a:t>
                      </a:r>
                      <a:endParaRPr lang="en-US" sz="1200" b="1" dirty="0"/>
                    </a:p>
                  </a:txBody>
                  <a:tcPr anchor="ctr">
                    <a:lnL w="19050" cap="flat" cmpd="sng" algn="ctr">
                      <a:solidFill>
                        <a:scrgbClr r="0" g="0" b="0"/>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r>
              <a:tr h="958269">
                <a:tc>
                  <a:txBody>
                    <a:bodyPr/>
                    <a:lstStyle/>
                    <a:p>
                      <a:pPr marL="0" marR="0" algn="just">
                        <a:spcBef>
                          <a:spcPts val="0"/>
                        </a:spcBef>
                        <a:spcAft>
                          <a:spcPts val="0"/>
                        </a:spcAft>
                      </a:pPr>
                      <a:r>
                        <a:rPr lang="en-PH" sz="800" dirty="0">
                          <a:effectLst/>
                          <a:latin typeface="Arial"/>
                          <a:ea typeface="Calibri"/>
                        </a:rPr>
                        <a:t> </a:t>
                      </a:r>
                    </a:p>
                    <a:p>
                      <a:pPr marL="0" marR="0" algn="just">
                        <a:spcBef>
                          <a:spcPts val="0"/>
                        </a:spcBef>
                        <a:spcAft>
                          <a:spcPts val="0"/>
                        </a:spcAft>
                      </a:pPr>
                      <a:r>
                        <a:rPr lang="en-PH" sz="800" dirty="0">
                          <a:effectLst/>
                          <a:latin typeface="Arial"/>
                          <a:ea typeface="Calibri"/>
                        </a:rPr>
                        <a:t>&lt;tweet&gt;</a:t>
                      </a:r>
                    </a:p>
                    <a:p>
                      <a:pPr marL="0" marR="0" algn="just">
                        <a:spcBef>
                          <a:spcPts val="0"/>
                        </a:spcBef>
                        <a:spcAft>
                          <a:spcPts val="0"/>
                        </a:spcAft>
                      </a:pPr>
                      <a:r>
                        <a:rPr lang="en-PH" sz="800" dirty="0">
                          <a:effectLst/>
                          <a:latin typeface="Arial"/>
                          <a:ea typeface="Calibri"/>
                        </a:rPr>
                        <a:t>[“Kawawa”, “naman”, “nilindol”, “sa”, “Antique”, “.”]</a:t>
                      </a:r>
                    </a:p>
                    <a:p>
                      <a:pPr marL="0" marR="0" algn="just">
                        <a:spcBef>
                          <a:spcPts val="0"/>
                        </a:spcBef>
                        <a:spcAft>
                          <a:spcPts val="0"/>
                        </a:spcAft>
                      </a:pPr>
                      <a:r>
                        <a:rPr lang="en-PH" sz="800" dirty="0">
                          <a:effectLst/>
                          <a:latin typeface="Arial"/>
                          <a:ea typeface="Calibri"/>
                        </a:rPr>
                        <a:t>&lt;/tweet&gt;</a:t>
                      </a:r>
                    </a:p>
                    <a:p>
                      <a:pPr marL="0" marR="0" algn="just">
                        <a:spcBef>
                          <a:spcPts val="0"/>
                        </a:spcBef>
                        <a:spcAft>
                          <a:spcPts val="0"/>
                        </a:spcAft>
                      </a:pPr>
                      <a:r>
                        <a:rPr lang="en-PH" sz="800" dirty="0">
                          <a:effectLst/>
                          <a:latin typeface="Arial"/>
                          <a:ea typeface="Calibri"/>
                        </a:rPr>
                        <a:t> </a:t>
                      </a:r>
                    </a:p>
                  </a:txBody>
                  <a:tcPr marL="68580" marR="68580" marT="0" marB="0">
                    <a:lnL w="28575"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marL="0" marR="0" algn="just">
                        <a:spcBef>
                          <a:spcPts val="0"/>
                        </a:spcBef>
                        <a:spcAft>
                          <a:spcPts val="0"/>
                        </a:spcAft>
                      </a:pPr>
                      <a:r>
                        <a:rPr lang="en-PH" sz="800" dirty="0">
                          <a:effectLst/>
                          <a:latin typeface="Arial"/>
                          <a:ea typeface="Calibri"/>
                        </a:rPr>
                        <a:t> </a:t>
                      </a:r>
                    </a:p>
                    <a:p>
                      <a:pPr marL="0" marR="0" algn="just">
                        <a:spcBef>
                          <a:spcPts val="0"/>
                        </a:spcBef>
                        <a:spcAft>
                          <a:spcPts val="0"/>
                        </a:spcAft>
                      </a:pPr>
                      <a:r>
                        <a:rPr lang="en-PH" sz="800" dirty="0">
                          <a:effectLst/>
                          <a:latin typeface="Arial"/>
                          <a:ea typeface="Calibri"/>
                        </a:rPr>
                        <a:t>&lt;tweet&gt;</a:t>
                      </a:r>
                    </a:p>
                    <a:p>
                      <a:pPr marL="0" marR="0" algn="just">
                        <a:spcBef>
                          <a:spcPts val="0"/>
                        </a:spcBef>
                        <a:spcAft>
                          <a:spcPts val="0"/>
                        </a:spcAft>
                      </a:pPr>
                      <a:r>
                        <a:rPr lang="en-PH" sz="800" dirty="0">
                          <a:effectLst/>
                          <a:latin typeface="Arial"/>
                          <a:ea typeface="Calibri"/>
                        </a:rPr>
                        <a:t>[“Kawawa_ADUN”, “naman_NPRO”, “nilindol”, “sa_DECN”, “Antique_NN”, “._PSNS”]</a:t>
                      </a:r>
                    </a:p>
                    <a:p>
                      <a:pPr marL="0" marR="0" algn="just">
                        <a:spcBef>
                          <a:spcPts val="0"/>
                        </a:spcBef>
                        <a:spcAft>
                          <a:spcPts val="0"/>
                        </a:spcAft>
                      </a:pPr>
                      <a:r>
                        <a:rPr lang="en-PH" sz="800" dirty="0">
                          <a:effectLst/>
                          <a:latin typeface="Arial"/>
                          <a:ea typeface="Calibri"/>
                        </a:rPr>
                        <a:t>&lt;/tweet&gt;</a:t>
                      </a:r>
                    </a:p>
                    <a:p>
                      <a:pPr marL="0" marR="0" algn="just">
                        <a:spcBef>
                          <a:spcPts val="0"/>
                        </a:spcBef>
                        <a:spcAft>
                          <a:spcPts val="0"/>
                        </a:spcAft>
                      </a:pPr>
                      <a:r>
                        <a:rPr lang="en-PH" sz="800" dirty="0">
                          <a:effectLst/>
                          <a:latin typeface="Arial"/>
                          <a:ea typeface="Calibri"/>
                        </a:rPr>
                        <a:t> </a:t>
                      </a:r>
                    </a:p>
                  </a:txBody>
                  <a:tcPr marL="68580" marR="68580" marT="0" marB="0">
                    <a:lnL w="19050" cap="flat" cmpd="sng" algn="ctr">
                      <a:solidFill>
                        <a:scrgbClr r="0" g="0" b="0"/>
                      </a:solidFill>
                      <a:prstDash val="solid"/>
                      <a:round/>
                      <a:headEnd type="none" w="med" len="med"/>
                      <a:tailEnd type="none" w="med" len="med"/>
                    </a:lnL>
                    <a:lnR w="28575"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r>
              <a:tr h="958269">
                <a:tc>
                  <a:txBody>
                    <a:bodyPr/>
                    <a:lstStyle/>
                    <a:p>
                      <a:pPr marL="0" marR="0" algn="just">
                        <a:spcBef>
                          <a:spcPts val="0"/>
                        </a:spcBef>
                        <a:spcAft>
                          <a:spcPts val="0"/>
                        </a:spcAft>
                      </a:pPr>
                      <a:r>
                        <a:rPr lang="en-PH" sz="800">
                          <a:effectLst/>
                          <a:latin typeface="Arial"/>
                          <a:ea typeface="Calibri"/>
                        </a:rPr>
                        <a:t> </a:t>
                      </a:r>
                    </a:p>
                    <a:p>
                      <a:pPr marL="0" marR="0" algn="just">
                        <a:spcBef>
                          <a:spcPts val="0"/>
                        </a:spcBef>
                        <a:spcAft>
                          <a:spcPts val="0"/>
                        </a:spcAft>
                      </a:pPr>
                      <a:r>
                        <a:rPr lang="en-PH" sz="800">
                          <a:effectLst/>
                          <a:latin typeface="Arial"/>
                          <a:ea typeface="Calibri"/>
                        </a:rPr>
                        <a:t>&lt;tweet&gt;</a:t>
                      </a:r>
                    </a:p>
                    <a:p>
                      <a:pPr marL="0" marR="0" algn="just">
                        <a:spcBef>
                          <a:spcPts val="0"/>
                        </a:spcBef>
                        <a:spcAft>
                          <a:spcPts val="0"/>
                        </a:spcAft>
                      </a:pPr>
                      <a:r>
                        <a:rPr lang="en-PH" sz="800">
                          <a:effectLst/>
                          <a:latin typeface="Arial"/>
                          <a:ea typeface="Calibri"/>
                        </a:rPr>
                        <a:t>[“Magnitude”, “4.3”, “quake”, “jolts”, “Antique”, “,”, “Boracay”, “Lindol”, “everywhere”]</a:t>
                      </a:r>
                    </a:p>
                    <a:p>
                      <a:pPr marL="0" marR="0" algn="just">
                        <a:spcBef>
                          <a:spcPts val="0"/>
                        </a:spcBef>
                        <a:spcAft>
                          <a:spcPts val="0"/>
                        </a:spcAft>
                      </a:pPr>
                      <a:r>
                        <a:rPr lang="en-PH" sz="800">
                          <a:effectLst/>
                          <a:latin typeface="Arial"/>
                          <a:ea typeface="Calibri"/>
                        </a:rPr>
                        <a:t>&lt;/tweet&gt;</a:t>
                      </a:r>
                    </a:p>
                    <a:p>
                      <a:pPr marL="0" marR="0" algn="just">
                        <a:spcBef>
                          <a:spcPts val="0"/>
                        </a:spcBef>
                        <a:spcAft>
                          <a:spcPts val="0"/>
                        </a:spcAft>
                      </a:pPr>
                      <a:r>
                        <a:rPr lang="en-PH" sz="800">
                          <a:effectLst/>
                          <a:latin typeface="Arial"/>
                          <a:ea typeface="Calibri"/>
                        </a:rPr>
                        <a:t> </a:t>
                      </a:r>
                    </a:p>
                  </a:txBody>
                  <a:tcPr marL="68580" marR="68580" marT="0" marB="0">
                    <a:lnL w="28575"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tcPr>
                </a:tc>
                <a:tc>
                  <a:txBody>
                    <a:bodyPr/>
                    <a:lstStyle/>
                    <a:p>
                      <a:pPr marL="0" marR="0" algn="just">
                        <a:spcBef>
                          <a:spcPts val="0"/>
                        </a:spcBef>
                        <a:spcAft>
                          <a:spcPts val="0"/>
                        </a:spcAft>
                      </a:pPr>
                      <a:r>
                        <a:rPr lang="en-PH" sz="800" dirty="0">
                          <a:effectLst/>
                          <a:latin typeface="Arial"/>
                          <a:ea typeface="Calibri"/>
                        </a:rPr>
                        <a:t> </a:t>
                      </a:r>
                    </a:p>
                    <a:p>
                      <a:pPr marL="0" marR="0" algn="just">
                        <a:spcBef>
                          <a:spcPts val="0"/>
                        </a:spcBef>
                        <a:spcAft>
                          <a:spcPts val="0"/>
                        </a:spcAft>
                      </a:pPr>
                      <a:r>
                        <a:rPr lang="en-PH" sz="800" dirty="0">
                          <a:effectLst/>
                          <a:latin typeface="Arial"/>
                          <a:ea typeface="Calibri"/>
                        </a:rPr>
                        <a:t>&lt;tweet&gt;</a:t>
                      </a:r>
                    </a:p>
                    <a:p>
                      <a:pPr marL="0" marR="0" algn="just">
                        <a:spcBef>
                          <a:spcPts val="0"/>
                        </a:spcBef>
                        <a:spcAft>
                          <a:spcPts val="0"/>
                        </a:spcAft>
                      </a:pPr>
                      <a:r>
                        <a:rPr lang="en-PH" sz="800" dirty="0">
                          <a:effectLst/>
                          <a:latin typeface="Arial"/>
                          <a:ea typeface="Calibri"/>
                        </a:rPr>
                        <a:t>[“Magnitude_NN:U”, “4.3”, “quake_NN”, “jolts_NNS”, “Antique_NN”, “,_PSNS”, “Boracay”, “Lindol”, “everywhere_RB” &lt;/tweet&gt;</a:t>
                      </a:r>
                    </a:p>
                    <a:p>
                      <a:pPr marL="0" marR="0" algn="just">
                        <a:spcBef>
                          <a:spcPts val="0"/>
                        </a:spcBef>
                        <a:spcAft>
                          <a:spcPts val="0"/>
                        </a:spcAft>
                      </a:pPr>
                      <a:r>
                        <a:rPr lang="en-PH" sz="800" dirty="0">
                          <a:effectLst/>
                          <a:latin typeface="Arial"/>
                          <a:ea typeface="Calibri"/>
                        </a:rPr>
                        <a:t> </a:t>
                      </a:r>
                    </a:p>
                  </a:txBody>
                  <a:tcPr marL="68580" marR="68580" marT="0" marB="0">
                    <a:lnL w="19050" cap="flat" cmpd="sng" algn="ctr">
                      <a:solidFill>
                        <a:scrgbClr r="0" g="0" b="0"/>
                      </a:solidFill>
                      <a:prstDash val="solid"/>
                      <a:round/>
                      <a:headEnd type="none" w="med" len="med"/>
                      <a:tailEnd type="none" w="med" len="med"/>
                    </a:lnL>
                    <a:lnR w="28575"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tcPr>
                </a:tc>
              </a:tr>
            </a:tbl>
          </a:graphicData>
        </a:graphic>
      </p:graphicFrame>
      <p:grpSp>
        <p:nvGrpSpPr>
          <p:cNvPr id="34" name="Group 33"/>
          <p:cNvGrpSpPr/>
          <p:nvPr/>
        </p:nvGrpSpPr>
        <p:grpSpPr>
          <a:xfrm>
            <a:off x="487192" y="1242335"/>
            <a:ext cx="8131876" cy="548640"/>
            <a:chOff x="296816" y="3546379"/>
            <a:chExt cx="4165068" cy="550114"/>
          </a:xfrm>
          <a:solidFill>
            <a:srgbClr val="002060"/>
          </a:solidFill>
        </p:grpSpPr>
        <p:sp>
          <p:nvSpPr>
            <p:cNvPr id="35" name="Rectangle 34"/>
            <p:cNvSpPr/>
            <p:nvPr/>
          </p:nvSpPr>
          <p:spPr>
            <a:xfrm>
              <a:off x="296816" y="3546379"/>
              <a:ext cx="4165068" cy="550114"/>
            </a:xfrm>
            <a:prstGeom prst="rect">
              <a:avLst/>
            </a:prstGeom>
            <a:grpFill/>
            <a:ln>
              <a:solidFill>
                <a:srgbClr val="002060"/>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TextBox 35"/>
            <p:cNvSpPr txBox="1"/>
            <p:nvPr/>
          </p:nvSpPr>
          <p:spPr>
            <a:xfrm>
              <a:off x="359512" y="3564642"/>
              <a:ext cx="4049248" cy="510488"/>
            </a:xfrm>
            <a:prstGeom prst="rect">
              <a:avLst/>
            </a:prstGeom>
            <a:grpFill/>
            <a:ln>
              <a:solidFill>
                <a:srgbClr val="002060"/>
              </a:solidFill>
            </a:ln>
          </p:spPr>
          <p:txBody>
            <a:bodyPr wrap="square" rtlCol="0" anchor="ctr" anchorCtr="0">
              <a:normAutofit lnSpcReduction="10000"/>
            </a:bodyPr>
            <a:lstStyle/>
            <a:p>
              <a:pPr algn="ctr"/>
              <a:r>
                <a:rPr lang="en-US" sz="2800" dirty="0" smtClean="0">
                  <a:solidFill>
                    <a:schemeClr val="bg1"/>
                  </a:solidFill>
                  <a:latin typeface="Roboto Condensed Bold" pitchFamily="2" charset="0"/>
                  <a:ea typeface="Roboto Condensed Bold" pitchFamily="2" charset="0"/>
                </a:rPr>
                <a:t>PREPROCESSING MODULE</a:t>
              </a:r>
              <a:endParaRPr lang="en-US" sz="2800" dirty="0">
                <a:solidFill>
                  <a:schemeClr val="bg1"/>
                </a:solidFill>
                <a:latin typeface="Roboto Condensed Bold" pitchFamily="2" charset="0"/>
                <a:ea typeface="Roboto Condensed Bold" pitchFamily="2" charset="0"/>
              </a:endParaRPr>
            </a:p>
          </p:txBody>
        </p:sp>
      </p:grpSp>
      <p:grpSp>
        <p:nvGrpSpPr>
          <p:cNvPr id="2" name="Group 1"/>
          <p:cNvGrpSpPr/>
          <p:nvPr/>
        </p:nvGrpSpPr>
        <p:grpSpPr>
          <a:xfrm>
            <a:off x="-76200" y="-894555"/>
            <a:ext cx="9296400" cy="1975615"/>
            <a:chOff x="-76200" y="-894555"/>
            <a:chExt cx="9296400" cy="1975615"/>
          </a:xfrm>
        </p:grpSpPr>
        <p:grpSp>
          <p:nvGrpSpPr>
            <p:cNvPr id="29" name="Group 28"/>
            <p:cNvGrpSpPr/>
            <p:nvPr/>
          </p:nvGrpSpPr>
          <p:grpSpPr>
            <a:xfrm>
              <a:off x="-76200" y="-894555"/>
              <a:ext cx="9296400" cy="1600200"/>
              <a:chOff x="-76200" y="4239420"/>
              <a:chExt cx="9296400" cy="1600200"/>
            </a:xfrm>
            <a:solidFill>
              <a:srgbClr val="FC0486"/>
            </a:solidFill>
          </p:grpSpPr>
          <p:sp>
            <p:nvSpPr>
              <p:cNvPr id="4" name="Rectangle 3"/>
              <p:cNvSpPr/>
              <p:nvPr/>
            </p:nvSpPr>
            <p:spPr>
              <a:xfrm>
                <a:off x="-76200" y="4239420"/>
                <a:ext cx="9296400" cy="1600200"/>
              </a:xfrm>
              <a:prstGeom prst="rect">
                <a:avLst/>
              </a:prstGeom>
              <a:grpFill/>
              <a:ln>
                <a:noFill/>
              </a:ln>
              <a:effectLst>
                <a:outerShdw blurRad="177800" dist="88900" dir="5400000" algn="t"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 name="TextBox 6"/>
              <p:cNvSpPr txBox="1"/>
              <p:nvPr/>
            </p:nvSpPr>
            <p:spPr>
              <a:xfrm>
                <a:off x="225137" y="5266853"/>
                <a:ext cx="7329738" cy="461665"/>
              </a:xfrm>
              <a:prstGeom prst="rect">
                <a:avLst/>
              </a:prstGeom>
              <a:grpFill/>
            </p:spPr>
            <p:txBody>
              <a:bodyPr wrap="square" rtlCol="0">
                <a:spAutoFit/>
              </a:bodyPr>
              <a:lstStyle/>
              <a:p>
                <a:r>
                  <a:rPr lang="en-US" sz="2400" dirty="0" smtClean="0">
                    <a:solidFill>
                      <a:schemeClr val="bg1"/>
                    </a:solidFill>
                    <a:latin typeface="Roboto Condensed Bold" pitchFamily="2" charset="0"/>
                    <a:ea typeface="Roboto Condensed Bold" pitchFamily="2" charset="0"/>
                  </a:rPr>
                  <a:t>THE ARCHITECTURAL DESIGN OF THE SYSTEM</a:t>
                </a:r>
                <a:endParaRPr lang="en-US" sz="2400" dirty="0">
                  <a:solidFill>
                    <a:schemeClr val="bg1"/>
                  </a:solidFill>
                  <a:latin typeface="Roboto Condensed Bold" pitchFamily="2" charset="0"/>
                  <a:ea typeface="Roboto Condensed Bold" pitchFamily="2" charset="0"/>
                </a:endParaRPr>
              </a:p>
            </p:txBody>
          </p:sp>
        </p:grpSp>
        <p:sp>
          <p:nvSpPr>
            <p:cNvPr id="5" name="Oval 4"/>
            <p:cNvSpPr/>
            <p:nvPr/>
          </p:nvSpPr>
          <p:spPr>
            <a:xfrm>
              <a:off x="7991474" y="288933"/>
              <a:ext cx="792127" cy="792127"/>
            </a:xfrm>
            <a:prstGeom prst="ellipse">
              <a:avLst/>
            </a:prstGeom>
            <a:solidFill>
              <a:srgbClr val="FEBE35"/>
            </a:solidFill>
            <a:ln>
              <a:noFill/>
            </a:ln>
            <a:effectLst>
              <a:outerShdw blurRad="177800" dist="88900" dir="5400000" algn="t"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2800" dirty="0" smtClean="0">
                  <a:solidFill>
                    <a:srgbClr val="000000"/>
                  </a:solidFill>
                  <a:latin typeface="Roboto Condensed Bold" pitchFamily="2" charset="0"/>
                  <a:ea typeface="Roboto Condensed Bold" pitchFamily="2" charset="0"/>
                </a:rPr>
                <a:t>3</a:t>
              </a:r>
              <a:endParaRPr lang="en-PH" sz="2800" dirty="0">
                <a:solidFill>
                  <a:srgbClr val="000000"/>
                </a:solidFill>
                <a:latin typeface="Roboto Condensed Bold" pitchFamily="2" charset="0"/>
                <a:ea typeface="Roboto Condensed Bold" pitchFamily="2" charset="0"/>
              </a:endParaRPr>
            </a:p>
          </p:txBody>
        </p:sp>
      </p:grpSp>
    </p:spTree>
    <p:extLst>
      <p:ext uri="{BB962C8B-B14F-4D97-AF65-F5344CB8AC3E}">
        <p14:creationId xmlns:p14="http://schemas.microsoft.com/office/powerpoint/2010/main" val="2882863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50000" fill="hold" nodeType="with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600" fill="hold"/>
                                        <p:tgtEl>
                                          <p:spTgt spid="40"/>
                                        </p:tgtEl>
                                        <p:attrNameLst>
                                          <p:attrName>ppt_x</p:attrName>
                                        </p:attrNameLst>
                                      </p:cBhvr>
                                      <p:tavLst>
                                        <p:tav tm="0">
                                          <p:val>
                                            <p:strVal val="#ppt_x"/>
                                          </p:val>
                                        </p:tav>
                                        <p:tav tm="100000">
                                          <p:val>
                                            <p:strVal val="#ppt_x"/>
                                          </p:val>
                                        </p:tav>
                                      </p:tavLst>
                                    </p:anim>
                                    <p:anim calcmode="lin" valueType="num">
                                      <p:cBhvr additive="base">
                                        <p:cTn id="8" dur="600" fill="hold"/>
                                        <p:tgtEl>
                                          <p:spTgt spid="40"/>
                                        </p:tgtEl>
                                        <p:attrNameLst>
                                          <p:attrName>ppt_y</p:attrName>
                                        </p:attrNameLst>
                                      </p:cBhvr>
                                      <p:tavLst>
                                        <p:tav tm="0">
                                          <p:val>
                                            <p:strVal val="0-#ppt_h/2"/>
                                          </p:val>
                                        </p:tav>
                                        <p:tav tm="100000">
                                          <p:val>
                                            <p:strVal val="#ppt_y"/>
                                          </p:val>
                                        </p:tav>
                                      </p:tavLst>
                                    </p:anim>
                                  </p:childTnLst>
                                </p:cTn>
                              </p:par>
                              <p:par>
                                <p:cTn id="9" presetID="2" presetClass="entr" presetSubtype="1" decel="5000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600" fill="hold"/>
                                        <p:tgtEl>
                                          <p:spTgt spid="9"/>
                                        </p:tgtEl>
                                        <p:attrNameLst>
                                          <p:attrName>ppt_x</p:attrName>
                                        </p:attrNameLst>
                                      </p:cBhvr>
                                      <p:tavLst>
                                        <p:tav tm="0">
                                          <p:val>
                                            <p:strVal val="#ppt_x"/>
                                          </p:val>
                                        </p:tav>
                                        <p:tav tm="100000">
                                          <p:val>
                                            <p:strVal val="#ppt_x"/>
                                          </p:val>
                                        </p:tav>
                                      </p:tavLst>
                                    </p:anim>
                                    <p:anim calcmode="lin" valueType="num">
                                      <p:cBhvr additive="base">
                                        <p:cTn id="12" dur="600" fill="hold"/>
                                        <p:tgtEl>
                                          <p:spTgt spid="9"/>
                                        </p:tgtEl>
                                        <p:attrNameLst>
                                          <p:attrName>ppt_y</p:attrName>
                                        </p:attrNameLst>
                                      </p:cBhvr>
                                      <p:tavLst>
                                        <p:tav tm="0">
                                          <p:val>
                                            <p:strVal val="0-#ppt_h/2"/>
                                          </p:val>
                                        </p:tav>
                                        <p:tav tm="100000">
                                          <p:val>
                                            <p:strVal val="#ppt_y"/>
                                          </p:val>
                                        </p:tav>
                                      </p:tavLst>
                                    </p:anim>
                                  </p:childTnLst>
                                </p:cTn>
                              </p:par>
                            </p:childTnLst>
                          </p:cTn>
                        </p:par>
                        <p:par>
                          <p:cTn id="13" fill="hold">
                            <p:stCondLst>
                              <p:cond delay="600"/>
                            </p:stCondLst>
                            <p:childTnLst>
                              <p:par>
                                <p:cTn id="14" presetID="10" presetClass="entr" presetSubtype="0"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472016" y="743198"/>
            <a:ext cx="8147052" cy="551401"/>
            <a:chOff x="289043" y="3545787"/>
            <a:chExt cx="4172841" cy="551401"/>
          </a:xfrm>
        </p:grpSpPr>
        <p:sp>
          <p:nvSpPr>
            <p:cNvPr id="9" name="Rectangle 8"/>
            <p:cNvSpPr/>
            <p:nvPr/>
          </p:nvSpPr>
          <p:spPr>
            <a:xfrm>
              <a:off x="296816" y="3546379"/>
              <a:ext cx="4165068" cy="550114"/>
            </a:xfrm>
            <a:prstGeom prst="rect">
              <a:avLst/>
            </a:prstGeom>
            <a:solidFill>
              <a:schemeClr val="bg1"/>
            </a:solidFill>
            <a:ln>
              <a:solidFill>
                <a:schemeClr val="bg1"/>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289043" y="3545787"/>
              <a:ext cx="278625" cy="551401"/>
            </a:xfrm>
            <a:prstGeom prst="rect">
              <a:avLst/>
            </a:prstGeom>
            <a:solidFill>
              <a:srgbClr val="FC0486"/>
            </a:solidFill>
            <a:ln>
              <a:solidFill>
                <a:srgbClr val="FC048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dirty="0">
                  <a:solidFill>
                    <a:schemeClr val="bg1"/>
                  </a:solidFill>
                  <a:latin typeface="Roboto Condensed Bold"/>
                  <a:cs typeface="Roboto Condensed Bold"/>
                </a:rPr>
                <a:t>1</a:t>
              </a:r>
            </a:p>
          </p:txBody>
        </p:sp>
        <p:sp>
          <p:nvSpPr>
            <p:cNvPr id="11" name="TextBox 10"/>
            <p:cNvSpPr txBox="1"/>
            <p:nvPr/>
          </p:nvSpPr>
          <p:spPr>
            <a:xfrm>
              <a:off x="601704" y="3641110"/>
              <a:ext cx="3840444" cy="369332"/>
            </a:xfrm>
            <a:prstGeom prst="rect">
              <a:avLst/>
            </a:prstGeom>
            <a:noFill/>
          </p:spPr>
          <p:txBody>
            <a:bodyPr wrap="square" rtlCol="0">
              <a:spAutoFit/>
            </a:bodyPr>
            <a:lstStyle/>
            <a:p>
              <a:r>
                <a:rPr lang="en-US" b="1" dirty="0" smtClean="0">
                  <a:solidFill>
                    <a:schemeClr val="tx1">
                      <a:lumMod val="85000"/>
                      <a:lumOff val="15000"/>
                    </a:schemeClr>
                  </a:solidFill>
                  <a:latin typeface="Roboto Condensed Bold" pitchFamily="2" charset="0"/>
                  <a:ea typeface="Roboto Condensed Bold" pitchFamily="2" charset="0"/>
                </a:rPr>
                <a:t>THE OVERVIEW OF THE FILIET SYSTEM</a:t>
              </a:r>
              <a:endParaRPr lang="en-US" b="1" dirty="0">
                <a:solidFill>
                  <a:schemeClr val="tx1">
                    <a:lumMod val="85000"/>
                    <a:lumOff val="15000"/>
                  </a:schemeClr>
                </a:solidFill>
                <a:latin typeface="Roboto Condensed Bold" pitchFamily="2" charset="0"/>
                <a:ea typeface="Roboto Condensed Bold" pitchFamily="2" charset="0"/>
              </a:endParaRPr>
            </a:p>
          </p:txBody>
        </p:sp>
      </p:grpSp>
      <p:grpSp>
        <p:nvGrpSpPr>
          <p:cNvPr id="13" name="Group 12"/>
          <p:cNvGrpSpPr/>
          <p:nvPr/>
        </p:nvGrpSpPr>
        <p:grpSpPr>
          <a:xfrm>
            <a:off x="472010" y="1429019"/>
            <a:ext cx="8147052" cy="551401"/>
            <a:chOff x="289043" y="3545787"/>
            <a:chExt cx="4172841" cy="551401"/>
          </a:xfrm>
        </p:grpSpPr>
        <p:sp>
          <p:nvSpPr>
            <p:cNvPr id="14" name="Rectangle 13"/>
            <p:cNvSpPr/>
            <p:nvPr/>
          </p:nvSpPr>
          <p:spPr>
            <a:xfrm>
              <a:off x="296816" y="3546379"/>
              <a:ext cx="4165068" cy="550114"/>
            </a:xfrm>
            <a:prstGeom prst="rect">
              <a:avLst/>
            </a:prstGeom>
            <a:solidFill>
              <a:schemeClr val="bg1"/>
            </a:solidFill>
            <a:ln>
              <a:solidFill>
                <a:schemeClr val="bg1"/>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289043" y="3545787"/>
              <a:ext cx="278625" cy="551401"/>
            </a:xfrm>
            <a:prstGeom prst="rect">
              <a:avLst/>
            </a:prstGeom>
            <a:solidFill>
              <a:srgbClr val="FC0486"/>
            </a:solidFill>
            <a:ln>
              <a:solidFill>
                <a:srgbClr val="FC048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dirty="0" smtClean="0">
                  <a:solidFill>
                    <a:schemeClr val="bg1"/>
                  </a:solidFill>
                  <a:latin typeface="Roboto Condensed Bold"/>
                  <a:cs typeface="Roboto Condensed Bold"/>
                </a:rPr>
                <a:t>2</a:t>
              </a:r>
              <a:endParaRPr lang="en-US" sz="2800" b="1" dirty="0">
                <a:solidFill>
                  <a:schemeClr val="bg1"/>
                </a:solidFill>
                <a:latin typeface="Roboto Condensed Bold"/>
                <a:cs typeface="Roboto Condensed Bold"/>
              </a:endParaRPr>
            </a:p>
          </p:txBody>
        </p:sp>
        <p:sp>
          <p:nvSpPr>
            <p:cNvPr id="16" name="TextBox 15"/>
            <p:cNvSpPr txBox="1"/>
            <p:nvPr/>
          </p:nvSpPr>
          <p:spPr>
            <a:xfrm>
              <a:off x="601704" y="3641110"/>
              <a:ext cx="3840444" cy="369332"/>
            </a:xfrm>
            <a:prstGeom prst="rect">
              <a:avLst/>
            </a:prstGeom>
            <a:noFill/>
          </p:spPr>
          <p:txBody>
            <a:bodyPr wrap="square" rtlCol="0">
              <a:spAutoFit/>
            </a:bodyPr>
            <a:lstStyle/>
            <a:p>
              <a:r>
                <a:rPr lang="en-US" b="1" dirty="0">
                  <a:solidFill>
                    <a:schemeClr val="tx1">
                      <a:lumMod val="85000"/>
                      <a:lumOff val="15000"/>
                    </a:schemeClr>
                  </a:solidFill>
                  <a:latin typeface="Roboto Condensed Bold" pitchFamily="2" charset="0"/>
                  <a:ea typeface="Roboto Condensed Bold" pitchFamily="2" charset="0"/>
                </a:rPr>
                <a:t>THE OBJECTIVES &amp; SCOPE AND LIMITATIONS OF THE </a:t>
              </a:r>
              <a:r>
                <a:rPr lang="en-US" b="1" dirty="0" smtClean="0">
                  <a:solidFill>
                    <a:schemeClr val="tx1">
                      <a:lumMod val="85000"/>
                      <a:lumOff val="15000"/>
                    </a:schemeClr>
                  </a:solidFill>
                  <a:latin typeface="Roboto Condensed Bold" pitchFamily="2" charset="0"/>
                  <a:ea typeface="Roboto Condensed Bold" pitchFamily="2" charset="0"/>
                </a:rPr>
                <a:t>SYSTEM</a:t>
              </a:r>
              <a:endParaRPr lang="en-US" b="1" dirty="0">
                <a:solidFill>
                  <a:schemeClr val="tx1">
                    <a:lumMod val="85000"/>
                    <a:lumOff val="15000"/>
                  </a:schemeClr>
                </a:solidFill>
                <a:latin typeface="Roboto Condensed Bold" pitchFamily="2" charset="0"/>
                <a:ea typeface="Roboto Condensed Bold" pitchFamily="2" charset="0"/>
              </a:endParaRPr>
            </a:p>
          </p:txBody>
        </p:sp>
      </p:grpSp>
      <p:grpSp>
        <p:nvGrpSpPr>
          <p:cNvPr id="17" name="Group 16"/>
          <p:cNvGrpSpPr/>
          <p:nvPr/>
        </p:nvGrpSpPr>
        <p:grpSpPr>
          <a:xfrm>
            <a:off x="472004" y="2114840"/>
            <a:ext cx="8147052" cy="551401"/>
            <a:chOff x="289043" y="3545787"/>
            <a:chExt cx="4172841" cy="551401"/>
          </a:xfrm>
        </p:grpSpPr>
        <p:sp>
          <p:nvSpPr>
            <p:cNvPr id="18" name="Rectangle 17"/>
            <p:cNvSpPr/>
            <p:nvPr/>
          </p:nvSpPr>
          <p:spPr>
            <a:xfrm>
              <a:off x="296816" y="3546379"/>
              <a:ext cx="4165068" cy="550114"/>
            </a:xfrm>
            <a:prstGeom prst="rect">
              <a:avLst/>
            </a:prstGeom>
            <a:solidFill>
              <a:schemeClr val="bg1"/>
            </a:solidFill>
            <a:ln>
              <a:solidFill>
                <a:schemeClr val="bg1"/>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p:nvSpPr>
          <p:spPr>
            <a:xfrm>
              <a:off x="289043" y="3545787"/>
              <a:ext cx="278625" cy="551401"/>
            </a:xfrm>
            <a:prstGeom prst="rect">
              <a:avLst/>
            </a:prstGeom>
            <a:solidFill>
              <a:srgbClr val="FC0486"/>
            </a:solidFill>
            <a:ln>
              <a:solidFill>
                <a:srgbClr val="FC048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dirty="0" smtClean="0">
                  <a:solidFill>
                    <a:schemeClr val="bg1"/>
                  </a:solidFill>
                  <a:latin typeface="Roboto Condensed Bold"/>
                  <a:cs typeface="Roboto Condensed Bold"/>
                </a:rPr>
                <a:t>3</a:t>
              </a:r>
              <a:endParaRPr lang="en-US" sz="2800" b="1" dirty="0">
                <a:solidFill>
                  <a:schemeClr val="bg1"/>
                </a:solidFill>
                <a:latin typeface="Roboto Condensed Bold"/>
                <a:cs typeface="Roboto Condensed Bold"/>
              </a:endParaRPr>
            </a:p>
          </p:txBody>
        </p:sp>
        <p:sp>
          <p:nvSpPr>
            <p:cNvPr id="20" name="TextBox 19"/>
            <p:cNvSpPr txBox="1"/>
            <p:nvPr/>
          </p:nvSpPr>
          <p:spPr>
            <a:xfrm>
              <a:off x="601704" y="3641110"/>
              <a:ext cx="3840444" cy="369332"/>
            </a:xfrm>
            <a:prstGeom prst="rect">
              <a:avLst/>
            </a:prstGeom>
            <a:noFill/>
          </p:spPr>
          <p:txBody>
            <a:bodyPr wrap="square" rtlCol="0">
              <a:spAutoFit/>
            </a:bodyPr>
            <a:lstStyle/>
            <a:p>
              <a:r>
                <a:rPr lang="en-US" b="1" dirty="0">
                  <a:solidFill>
                    <a:schemeClr val="tx1">
                      <a:lumMod val="85000"/>
                      <a:lumOff val="15000"/>
                    </a:schemeClr>
                  </a:solidFill>
                  <a:latin typeface="Roboto Condensed Bold" pitchFamily="2" charset="0"/>
                  <a:ea typeface="Roboto Condensed Bold" pitchFamily="2" charset="0"/>
                </a:rPr>
                <a:t>THE ARCHITECTURAL DESIGN OF THE SYSTEM</a:t>
              </a:r>
            </a:p>
          </p:txBody>
        </p:sp>
      </p:grpSp>
      <p:grpSp>
        <p:nvGrpSpPr>
          <p:cNvPr id="21" name="Group 20"/>
          <p:cNvGrpSpPr/>
          <p:nvPr/>
        </p:nvGrpSpPr>
        <p:grpSpPr>
          <a:xfrm>
            <a:off x="471998" y="2800661"/>
            <a:ext cx="8147052" cy="551401"/>
            <a:chOff x="289043" y="3545787"/>
            <a:chExt cx="4172841" cy="551401"/>
          </a:xfrm>
        </p:grpSpPr>
        <p:sp>
          <p:nvSpPr>
            <p:cNvPr id="22" name="Rectangle 21"/>
            <p:cNvSpPr/>
            <p:nvPr/>
          </p:nvSpPr>
          <p:spPr>
            <a:xfrm>
              <a:off x="296816" y="3546379"/>
              <a:ext cx="4165068" cy="550114"/>
            </a:xfrm>
            <a:prstGeom prst="rect">
              <a:avLst/>
            </a:prstGeom>
            <a:solidFill>
              <a:schemeClr val="bg1"/>
            </a:solidFill>
            <a:ln>
              <a:solidFill>
                <a:schemeClr val="bg1"/>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p:nvSpPr>
          <p:spPr>
            <a:xfrm>
              <a:off x="289043" y="3545787"/>
              <a:ext cx="278625" cy="551401"/>
            </a:xfrm>
            <a:prstGeom prst="rect">
              <a:avLst/>
            </a:prstGeom>
            <a:solidFill>
              <a:srgbClr val="FC0486"/>
            </a:solidFill>
            <a:ln>
              <a:solidFill>
                <a:srgbClr val="FC048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dirty="0" smtClean="0">
                  <a:solidFill>
                    <a:schemeClr val="bg1"/>
                  </a:solidFill>
                  <a:latin typeface="Roboto Condensed Bold"/>
                  <a:cs typeface="Roboto Condensed Bold"/>
                </a:rPr>
                <a:t>4</a:t>
              </a:r>
              <a:endParaRPr lang="en-US" sz="2800" b="1" dirty="0">
                <a:solidFill>
                  <a:schemeClr val="bg1"/>
                </a:solidFill>
                <a:latin typeface="Roboto Condensed Bold"/>
                <a:cs typeface="Roboto Condensed Bold"/>
              </a:endParaRPr>
            </a:p>
          </p:txBody>
        </p:sp>
        <p:sp>
          <p:nvSpPr>
            <p:cNvPr id="24" name="TextBox 23"/>
            <p:cNvSpPr txBox="1"/>
            <p:nvPr/>
          </p:nvSpPr>
          <p:spPr>
            <a:xfrm>
              <a:off x="601704" y="3641110"/>
              <a:ext cx="3840444" cy="369332"/>
            </a:xfrm>
            <a:prstGeom prst="rect">
              <a:avLst/>
            </a:prstGeom>
            <a:noFill/>
          </p:spPr>
          <p:txBody>
            <a:bodyPr wrap="square" rtlCol="0">
              <a:spAutoFit/>
            </a:bodyPr>
            <a:lstStyle/>
            <a:p>
              <a:r>
                <a:rPr lang="en-US" b="1" dirty="0" smtClean="0">
                  <a:solidFill>
                    <a:schemeClr val="tx1">
                      <a:lumMod val="85000"/>
                      <a:lumOff val="15000"/>
                    </a:schemeClr>
                  </a:solidFill>
                  <a:latin typeface="Roboto Condensed Bold" pitchFamily="2" charset="0"/>
                  <a:ea typeface="Roboto Condensed Bold" pitchFamily="2" charset="0"/>
                </a:rPr>
                <a:t>THE INITIAL RESULTS OF THE SYSTEM</a:t>
              </a:r>
              <a:endParaRPr lang="en-US" b="1" dirty="0">
                <a:solidFill>
                  <a:schemeClr val="tx1">
                    <a:lumMod val="85000"/>
                    <a:lumOff val="15000"/>
                  </a:schemeClr>
                </a:solidFill>
                <a:latin typeface="Roboto Condensed Bold" pitchFamily="2" charset="0"/>
                <a:ea typeface="Roboto Condensed Bold" pitchFamily="2" charset="0"/>
              </a:endParaRPr>
            </a:p>
          </p:txBody>
        </p:sp>
      </p:grpSp>
      <p:grpSp>
        <p:nvGrpSpPr>
          <p:cNvPr id="29" name="Group 28"/>
          <p:cNvGrpSpPr/>
          <p:nvPr/>
        </p:nvGrpSpPr>
        <p:grpSpPr>
          <a:xfrm>
            <a:off x="-76200" y="4239420"/>
            <a:ext cx="9296400" cy="1600200"/>
            <a:chOff x="-76200" y="4239420"/>
            <a:chExt cx="9296400" cy="1600200"/>
          </a:xfrm>
        </p:grpSpPr>
        <p:sp>
          <p:nvSpPr>
            <p:cNvPr id="4" name="Rectangle 3"/>
            <p:cNvSpPr/>
            <p:nvPr/>
          </p:nvSpPr>
          <p:spPr>
            <a:xfrm>
              <a:off x="-76200" y="4239420"/>
              <a:ext cx="9296400" cy="1600200"/>
            </a:xfrm>
            <a:prstGeom prst="rect">
              <a:avLst/>
            </a:prstGeom>
            <a:solidFill>
              <a:srgbClr val="002060"/>
            </a:solidFill>
            <a:ln>
              <a:noFill/>
            </a:ln>
            <a:effectLst>
              <a:outerShdw blurRad="177800" dist="88900" dir="5400000" algn="t"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 name="TextBox 6"/>
            <p:cNvSpPr txBox="1"/>
            <p:nvPr/>
          </p:nvSpPr>
          <p:spPr>
            <a:xfrm>
              <a:off x="225137" y="4333403"/>
              <a:ext cx="7315200" cy="707886"/>
            </a:xfrm>
            <a:prstGeom prst="rect">
              <a:avLst/>
            </a:prstGeom>
            <a:noFill/>
          </p:spPr>
          <p:txBody>
            <a:bodyPr wrap="square" rtlCol="0">
              <a:spAutoFit/>
            </a:bodyPr>
            <a:lstStyle/>
            <a:p>
              <a:r>
                <a:rPr lang="en-US" sz="4000" b="1" dirty="0" smtClean="0">
                  <a:solidFill>
                    <a:schemeClr val="bg1"/>
                  </a:solidFill>
                  <a:effectLst>
                    <a:outerShdw blurRad="50800" dist="38100" dir="5400000" algn="t" rotWithShape="0">
                      <a:prstClr val="black">
                        <a:alpha val="40000"/>
                      </a:prstClr>
                    </a:outerShdw>
                  </a:effectLst>
                  <a:latin typeface="Roboto Condensed Bold"/>
                </a:rPr>
                <a:t>Outline of the Presentation</a:t>
              </a:r>
              <a:endParaRPr lang="en-US" sz="4000" dirty="0">
                <a:solidFill>
                  <a:schemeClr val="bg1"/>
                </a:solidFill>
                <a:latin typeface="Roboto Condensed Bold" pitchFamily="2" charset="0"/>
                <a:ea typeface="Roboto Condensed Bold" pitchFamily="2" charset="0"/>
              </a:endParaRPr>
            </a:p>
          </p:txBody>
        </p:sp>
      </p:grpSp>
      <p:sp>
        <p:nvSpPr>
          <p:cNvPr id="5" name="Oval 4"/>
          <p:cNvSpPr/>
          <p:nvPr/>
        </p:nvSpPr>
        <p:spPr>
          <a:xfrm>
            <a:off x="7721372" y="3708408"/>
            <a:ext cx="1081280" cy="1081280"/>
          </a:xfrm>
          <a:prstGeom prst="ellipse">
            <a:avLst/>
          </a:prstGeom>
          <a:solidFill>
            <a:srgbClr val="7030A0"/>
          </a:solidFill>
          <a:ln>
            <a:noFill/>
          </a:ln>
          <a:effectLst>
            <a:outerShdw blurRad="177800" dist="88900" dir="5400000" algn="t"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2800" dirty="0" smtClean="0">
                <a:latin typeface="Roboto Condensed Bold" pitchFamily="2" charset="0"/>
                <a:ea typeface="Roboto Condensed Bold" pitchFamily="2" charset="0"/>
              </a:rPr>
              <a:t>ii</a:t>
            </a:r>
            <a:endParaRPr lang="en-PH" sz="2800" dirty="0">
              <a:latin typeface="Roboto Condensed Bold" pitchFamily="2" charset="0"/>
              <a:ea typeface="Roboto Condensed Bold" pitchFamily="2" charset="0"/>
            </a:endParaRPr>
          </a:p>
        </p:txBody>
      </p:sp>
      <p:sp>
        <p:nvSpPr>
          <p:cNvPr id="26" name="Oval 25"/>
          <p:cNvSpPr/>
          <p:nvPr/>
        </p:nvSpPr>
        <p:spPr>
          <a:xfrm>
            <a:off x="7721372" y="3698883"/>
            <a:ext cx="1081280" cy="1081280"/>
          </a:xfrm>
          <a:prstGeom prst="ellipse">
            <a:avLst/>
          </a:prstGeom>
          <a:solidFill>
            <a:srgbClr val="7030A0"/>
          </a:solidFill>
          <a:ln>
            <a:noFill/>
          </a:ln>
          <a:effectLst>
            <a:outerShdw blurRad="177800" dist="88900" dir="5400000" algn="t"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sz="2800" dirty="0">
              <a:latin typeface="Roboto Condensed Bold" pitchFamily="2" charset="0"/>
              <a:ea typeface="Roboto Condensed Bold" pitchFamily="2" charset="0"/>
            </a:endParaRPr>
          </a:p>
        </p:txBody>
      </p:sp>
    </p:spTree>
    <p:extLst>
      <p:ext uri="{BB962C8B-B14F-4D97-AF65-F5344CB8AC3E}">
        <p14:creationId xmlns:p14="http://schemas.microsoft.com/office/powerpoint/2010/main" val="2154589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4000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600" fill="hold"/>
                                        <p:tgtEl>
                                          <p:spTgt spid="8"/>
                                        </p:tgtEl>
                                        <p:attrNameLst>
                                          <p:attrName>ppt_x</p:attrName>
                                        </p:attrNameLst>
                                      </p:cBhvr>
                                      <p:tavLst>
                                        <p:tav tm="0">
                                          <p:val>
                                            <p:strVal val="0-#ppt_w/2"/>
                                          </p:val>
                                        </p:tav>
                                        <p:tav tm="100000">
                                          <p:val>
                                            <p:strVal val="#ppt_x"/>
                                          </p:val>
                                        </p:tav>
                                      </p:tavLst>
                                    </p:anim>
                                    <p:anim calcmode="lin" valueType="num">
                                      <p:cBhvr additive="base">
                                        <p:cTn id="8" dur="6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8" decel="40000" fill="hold" nodeType="withEffect">
                                  <p:stCondLst>
                                    <p:cond delay="5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600" fill="hold"/>
                                        <p:tgtEl>
                                          <p:spTgt spid="13"/>
                                        </p:tgtEl>
                                        <p:attrNameLst>
                                          <p:attrName>ppt_x</p:attrName>
                                        </p:attrNameLst>
                                      </p:cBhvr>
                                      <p:tavLst>
                                        <p:tav tm="0">
                                          <p:val>
                                            <p:strVal val="0-#ppt_w/2"/>
                                          </p:val>
                                        </p:tav>
                                        <p:tav tm="100000">
                                          <p:val>
                                            <p:strVal val="#ppt_x"/>
                                          </p:val>
                                        </p:tav>
                                      </p:tavLst>
                                    </p:anim>
                                    <p:anim calcmode="lin" valueType="num">
                                      <p:cBhvr additive="base">
                                        <p:cTn id="12" dur="600" fill="hold"/>
                                        <p:tgtEl>
                                          <p:spTgt spid="13"/>
                                        </p:tgtEl>
                                        <p:attrNameLst>
                                          <p:attrName>ppt_y</p:attrName>
                                        </p:attrNameLst>
                                      </p:cBhvr>
                                      <p:tavLst>
                                        <p:tav tm="0">
                                          <p:val>
                                            <p:strVal val="#ppt_y"/>
                                          </p:val>
                                        </p:tav>
                                        <p:tav tm="100000">
                                          <p:val>
                                            <p:strVal val="#ppt_y"/>
                                          </p:val>
                                        </p:tav>
                                      </p:tavLst>
                                    </p:anim>
                                  </p:childTnLst>
                                </p:cTn>
                              </p:par>
                              <p:par>
                                <p:cTn id="13" presetID="2" presetClass="entr" presetSubtype="8" decel="40000" fill="hold" nodeType="withEffect">
                                  <p:stCondLst>
                                    <p:cond delay="100"/>
                                  </p:stCondLst>
                                  <p:childTnLst>
                                    <p:set>
                                      <p:cBhvr>
                                        <p:cTn id="14" dur="1" fill="hold">
                                          <p:stCondLst>
                                            <p:cond delay="0"/>
                                          </p:stCondLst>
                                        </p:cTn>
                                        <p:tgtEl>
                                          <p:spTgt spid="17"/>
                                        </p:tgtEl>
                                        <p:attrNameLst>
                                          <p:attrName>style.visibility</p:attrName>
                                        </p:attrNameLst>
                                      </p:cBhvr>
                                      <p:to>
                                        <p:strVal val="visible"/>
                                      </p:to>
                                    </p:set>
                                    <p:anim calcmode="lin" valueType="num">
                                      <p:cBhvr additive="base">
                                        <p:cTn id="15" dur="600" fill="hold"/>
                                        <p:tgtEl>
                                          <p:spTgt spid="17"/>
                                        </p:tgtEl>
                                        <p:attrNameLst>
                                          <p:attrName>ppt_x</p:attrName>
                                        </p:attrNameLst>
                                      </p:cBhvr>
                                      <p:tavLst>
                                        <p:tav tm="0">
                                          <p:val>
                                            <p:strVal val="0-#ppt_w/2"/>
                                          </p:val>
                                        </p:tav>
                                        <p:tav tm="100000">
                                          <p:val>
                                            <p:strVal val="#ppt_x"/>
                                          </p:val>
                                        </p:tav>
                                      </p:tavLst>
                                    </p:anim>
                                    <p:anim calcmode="lin" valueType="num">
                                      <p:cBhvr additive="base">
                                        <p:cTn id="16" dur="600" fill="hold"/>
                                        <p:tgtEl>
                                          <p:spTgt spid="17"/>
                                        </p:tgtEl>
                                        <p:attrNameLst>
                                          <p:attrName>ppt_y</p:attrName>
                                        </p:attrNameLst>
                                      </p:cBhvr>
                                      <p:tavLst>
                                        <p:tav tm="0">
                                          <p:val>
                                            <p:strVal val="#ppt_y"/>
                                          </p:val>
                                        </p:tav>
                                        <p:tav tm="100000">
                                          <p:val>
                                            <p:strVal val="#ppt_y"/>
                                          </p:val>
                                        </p:tav>
                                      </p:tavLst>
                                    </p:anim>
                                  </p:childTnLst>
                                </p:cTn>
                              </p:par>
                              <p:par>
                                <p:cTn id="17" presetID="2" presetClass="entr" presetSubtype="8" decel="40000" fill="hold" nodeType="withEffect">
                                  <p:stCondLst>
                                    <p:cond delay="150"/>
                                  </p:stCondLst>
                                  <p:childTnLst>
                                    <p:set>
                                      <p:cBhvr>
                                        <p:cTn id="18" dur="1" fill="hold">
                                          <p:stCondLst>
                                            <p:cond delay="0"/>
                                          </p:stCondLst>
                                        </p:cTn>
                                        <p:tgtEl>
                                          <p:spTgt spid="21"/>
                                        </p:tgtEl>
                                        <p:attrNameLst>
                                          <p:attrName>style.visibility</p:attrName>
                                        </p:attrNameLst>
                                      </p:cBhvr>
                                      <p:to>
                                        <p:strVal val="visible"/>
                                      </p:to>
                                    </p:set>
                                    <p:anim calcmode="lin" valueType="num">
                                      <p:cBhvr additive="base">
                                        <p:cTn id="19" dur="600" fill="hold"/>
                                        <p:tgtEl>
                                          <p:spTgt spid="21"/>
                                        </p:tgtEl>
                                        <p:attrNameLst>
                                          <p:attrName>ppt_x</p:attrName>
                                        </p:attrNameLst>
                                      </p:cBhvr>
                                      <p:tavLst>
                                        <p:tav tm="0">
                                          <p:val>
                                            <p:strVal val="0-#ppt_w/2"/>
                                          </p:val>
                                        </p:tav>
                                        <p:tav tm="100000">
                                          <p:val>
                                            <p:strVal val="#ppt_x"/>
                                          </p:val>
                                        </p:tav>
                                      </p:tavLst>
                                    </p:anim>
                                    <p:anim calcmode="lin" valueType="num">
                                      <p:cBhvr additive="base">
                                        <p:cTn id="20" dur="600" fill="hold"/>
                                        <p:tgtEl>
                                          <p:spTgt spid="21"/>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1" nodeType="click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6" presetClass="emph" presetSubtype="0" fill="hold" grpId="0" nodeType="withEffect">
                                  <p:stCondLst>
                                    <p:cond delay="0"/>
                                  </p:stCondLst>
                                  <p:childTnLst>
                                    <p:animScale>
                                      <p:cBhvr>
                                        <p:cTn id="26" dur="1500" fill="hold"/>
                                        <p:tgtEl>
                                          <p:spTgt spid="26"/>
                                        </p:tgtEl>
                                      </p:cBhvr>
                                      <p:by x="8000000" y="80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6" grpId="1"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Group 39"/>
          <p:cNvGrpSpPr/>
          <p:nvPr/>
        </p:nvGrpSpPr>
        <p:grpSpPr>
          <a:xfrm>
            <a:off x="487963" y="1937660"/>
            <a:ext cx="3980044" cy="2888953"/>
            <a:chOff x="487963" y="1937660"/>
            <a:chExt cx="3980044" cy="2888953"/>
          </a:xfrm>
        </p:grpSpPr>
        <p:sp>
          <p:nvSpPr>
            <p:cNvPr id="41" name="Rectangle 40"/>
            <p:cNvSpPr/>
            <p:nvPr/>
          </p:nvSpPr>
          <p:spPr>
            <a:xfrm>
              <a:off x="490367" y="1937660"/>
              <a:ext cx="3977640" cy="2885947"/>
            </a:xfrm>
            <a:prstGeom prst="rect">
              <a:avLst/>
            </a:prstGeom>
            <a:solidFill>
              <a:srgbClr val="FFFFFF"/>
            </a:solidFill>
            <a:ln>
              <a:solidFill>
                <a:srgbClr val="FFFFFF"/>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Rectangle 41"/>
            <p:cNvSpPr/>
            <p:nvPr/>
          </p:nvSpPr>
          <p:spPr>
            <a:xfrm>
              <a:off x="487963" y="4423706"/>
              <a:ext cx="3980043" cy="402907"/>
            </a:xfrm>
            <a:prstGeom prst="rect">
              <a:avLst/>
            </a:prstGeom>
            <a:solidFill>
              <a:srgbClr val="FF6600"/>
            </a:solidFill>
            <a:ln>
              <a:solidFill>
                <a:srgbClr val="FF66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smtClean="0">
                  <a:latin typeface="Roboto Condensed Regular"/>
                  <a:cs typeface="Roboto Condensed Regular"/>
                </a:rPr>
                <a:t>FILIPINO NER</a:t>
              </a:r>
              <a:endParaRPr lang="en-US" sz="1400" b="1" dirty="0">
                <a:latin typeface="Roboto Condensed Regular"/>
                <a:cs typeface="Roboto Condensed Regular"/>
              </a:endParaRPr>
            </a:p>
          </p:txBody>
        </p:sp>
        <p:sp>
          <p:nvSpPr>
            <p:cNvPr id="43" name="Rectangle 42"/>
            <p:cNvSpPr/>
            <p:nvPr/>
          </p:nvSpPr>
          <p:spPr>
            <a:xfrm>
              <a:off x="576363" y="2030244"/>
              <a:ext cx="3802572" cy="2254243"/>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rgbClr val="000000"/>
                  </a:solidFill>
                  <a:latin typeface="Roboto Condensed Regular"/>
                  <a:cs typeface="Roboto Condensed Regular"/>
                </a:rPr>
                <a:t>The Filipino NER will be the one who will identify those proper nouns in the </a:t>
              </a:r>
              <a:r>
                <a:rPr lang="en-US" sz="1400" b="1" dirty="0" smtClean="0">
                  <a:solidFill>
                    <a:srgbClr val="000000"/>
                  </a:solidFill>
                  <a:latin typeface="Roboto Condensed Regular"/>
                  <a:cs typeface="Roboto Condensed Regular"/>
                </a:rPr>
                <a:t>tweets. It will use, as a reference, a gazetteer containing all Filipino NER.</a:t>
              </a:r>
              <a:endParaRPr lang="en-PH" sz="1400" b="1" dirty="0">
                <a:solidFill>
                  <a:srgbClr val="000000"/>
                </a:solidFill>
                <a:latin typeface="Roboto Condensed Regular"/>
                <a:cs typeface="Roboto Condensed Regular"/>
              </a:endParaRPr>
            </a:p>
          </p:txBody>
        </p:sp>
      </p:grpSp>
      <p:grpSp>
        <p:nvGrpSpPr>
          <p:cNvPr id="9" name="Group 8"/>
          <p:cNvGrpSpPr/>
          <p:nvPr/>
        </p:nvGrpSpPr>
        <p:grpSpPr>
          <a:xfrm>
            <a:off x="4643832" y="1937660"/>
            <a:ext cx="3980044" cy="2885947"/>
            <a:chOff x="4643832" y="1937660"/>
            <a:chExt cx="3980044" cy="2885947"/>
          </a:xfrm>
        </p:grpSpPr>
        <p:sp>
          <p:nvSpPr>
            <p:cNvPr id="53" name="Rectangle 52"/>
            <p:cNvSpPr/>
            <p:nvPr/>
          </p:nvSpPr>
          <p:spPr>
            <a:xfrm>
              <a:off x="4646236" y="1937660"/>
              <a:ext cx="3977640" cy="2882941"/>
            </a:xfrm>
            <a:prstGeom prst="rect">
              <a:avLst/>
            </a:prstGeom>
            <a:solidFill>
              <a:srgbClr val="FFFFFF"/>
            </a:solidFill>
            <a:ln>
              <a:solidFill>
                <a:srgbClr val="FFFFFF"/>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Rectangle 53"/>
            <p:cNvSpPr/>
            <p:nvPr/>
          </p:nvSpPr>
          <p:spPr>
            <a:xfrm>
              <a:off x="4643832" y="4420700"/>
              <a:ext cx="3980043" cy="402907"/>
            </a:xfrm>
            <a:prstGeom prst="rect">
              <a:avLst/>
            </a:prstGeom>
            <a:solidFill>
              <a:srgbClr val="67B312"/>
            </a:solidFill>
            <a:ln>
              <a:solidFill>
                <a:srgbClr val="67B31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smtClean="0">
                  <a:latin typeface="Roboto Condensed Regular"/>
                  <a:cs typeface="Roboto Condensed Regular"/>
                </a:rPr>
                <a:t>SAMPLE INPUT/OUTPUT</a:t>
              </a:r>
              <a:endParaRPr lang="en-US" sz="1400" b="1" dirty="0">
                <a:latin typeface="Roboto Condensed Regular"/>
                <a:cs typeface="Roboto Condensed Regular"/>
              </a:endParaRPr>
            </a:p>
          </p:txBody>
        </p:sp>
      </p:grpSp>
      <p:graphicFrame>
        <p:nvGraphicFramePr>
          <p:cNvPr id="6" name="Table 5"/>
          <p:cNvGraphicFramePr>
            <a:graphicFrameLocks noGrp="1"/>
          </p:cNvGraphicFramePr>
          <p:nvPr>
            <p:extLst>
              <p:ext uri="{D42A27DB-BD31-4B8C-83A1-F6EECF244321}">
                <p14:modId xmlns:p14="http://schemas.microsoft.com/office/powerpoint/2010/main" val="3799253789"/>
              </p:ext>
            </p:extLst>
          </p:nvPr>
        </p:nvGraphicFramePr>
        <p:xfrm>
          <a:off x="4783242" y="2087837"/>
          <a:ext cx="3732106" cy="2213741"/>
        </p:xfrm>
        <a:graphic>
          <a:graphicData uri="http://schemas.openxmlformats.org/drawingml/2006/table">
            <a:tbl>
              <a:tblPr firstRow="1" bandRow="1">
                <a:tableStyleId>{5940675A-B579-460E-94D1-54222C63F5DA}</a:tableStyleId>
              </a:tblPr>
              <a:tblGrid>
                <a:gridCol w="1866053"/>
                <a:gridCol w="1866053"/>
              </a:tblGrid>
              <a:tr h="280112">
                <a:tc>
                  <a:txBody>
                    <a:bodyPr/>
                    <a:lstStyle/>
                    <a:p>
                      <a:pPr algn="ctr"/>
                      <a:r>
                        <a:rPr lang="en-US" sz="1200" b="1" dirty="0" smtClean="0"/>
                        <a:t>INPUT</a:t>
                      </a:r>
                      <a:endParaRPr lang="en-US" sz="1200" b="1" dirty="0"/>
                    </a:p>
                  </a:txBody>
                  <a:tcPr anchor="ctr">
                    <a:lnL w="28575"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1200" b="1" dirty="0" smtClean="0"/>
                        <a:t>OUTPUT</a:t>
                      </a:r>
                      <a:endParaRPr lang="en-US" sz="1200" b="1" dirty="0"/>
                    </a:p>
                  </a:txBody>
                  <a:tcPr anchor="ctr">
                    <a:lnL w="19050" cap="flat" cmpd="sng" algn="ctr">
                      <a:solidFill>
                        <a:scrgbClr r="0" g="0" b="0"/>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r>
              <a:tr h="958269">
                <a:tc>
                  <a:txBody>
                    <a:bodyPr/>
                    <a:lstStyle/>
                    <a:p>
                      <a:pPr marL="0" marR="0" algn="just">
                        <a:spcBef>
                          <a:spcPts val="0"/>
                        </a:spcBef>
                        <a:spcAft>
                          <a:spcPts val="0"/>
                        </a:spcAft>
                      </a:pPr>
                      <a:r>
                        <a:rPr lang="en-PH" sz="800" dirty="0">
                          <a:effectLst/>
                          <a:latin typeface="Arial"/>
                          <a:ea typeface="Calibri"/>
                        </a:rPr>
                        <a:t> </a:t>
                      </a:r>
                    </a:p>
                    <a:p>
                      <a:pPr marL="0" marR="0" algn="just">
                        <a:spcBef>
                          <a:spcPts val="0"/>
                        </a:spcBef>
                        <a:spcAft>
                          <a:spcPts val="0"/>
                        </a:spcAft>
                      </a:pPr>
                      <a:r>
                        <a:rPr lang="en-PH" sz="800" dirty="0">
                          <a:effectLst/>
                          <a:latin typeface="Arial"/>
                          <a:ea typeface="Calibri"/>
                        </a:rPr>
                        <a:t>&lt;tweet&gt;</a:t>
                      </a:r>
                    </a:p>
                    <a:p>
                      <a:pPr marL="0" marR="0" algn="just">
                        <a:spcBef>
                          <a:spcPts val="0"/>
                        </a:spcBef>
                        <a:spcAft>
                          <a:spcPts val="0"/>
                        </a:spcAft>
                      </a:pPr>
                      <a:r>
                        <a:rPr lang="en-PH" sz="800" dirty="0">
                          <a:effectLst/>
                          <a:latin typeface="Arial"/>
                          <a:ea typeface="Calibri"/>
                        </a:rPr>
                        <a:t>[“Kawawa”, “naman”, “nilindol”, “sa”, “Antique”, “.”]</a:t>
                      </a:r>
                    </a:p>
                    <a:p>
                      <a:pPr marL="0" marR="0" algn="just">
                        <a:spcBef>
                          <a:spcPts val="0"/>
                        </a:spcBef>
                        <a:spcAft>
                          <a:spcPts val="0"/>
                        </a:spcAft>
                      </a:pPr>
                      <a:r>
                        <a:rPr lang="en-PH" sz="800" dirty="0">
                          <a:effectLst/>
                          <a:latin typeface="Arial"/>
                          <a:ea typeface="Calibri"/>
                        </a:rPr>
                        <a:t>&lt;/tweet&gt;</a:t>
                      </a:r>
                    </a:p>
                    <a:p>
                      <a:pPr marL="0" marR="0" algn="just">
                        <a:spcBef>
                          <a:spcPts val="0"/>
                        </a:spcBef>
                        <a:spcAft>
                          <a:spcPts val="0"/>
                        </a:spcAft>
                      </a:pPr>
                      <a:r>
                        <a:rPr lang="en-PH" sz="800" dirty="0">
                          <a:effectLst/>
                          <a:latin typeface="Arial"/>
                          <a:ea typeface="Calibri"/>
                        </a:rPr>
                        <a:t> </a:t>
                      </a:r>
                    </a:p>
                  </a:txBody>
                  <a:tcPr marL="68580" marR="68580" marT="0" marB="0">
                    <a:lnL w="28575"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marL="0" marR="0" algn="just">
                        <a:spcBef>
                          <a:spcPts val="0"/>
                        </a:spcBef>
                        <a:spcAft>
                          <a:spcPts val="0"/>
                        </a:spcAft>
                      </a:pPr>
                      <a:r>
                        <a:rPr lang="en-PH" sz="800" dirty="0">
                          <a:effectLst/>
                          <a:latin typeface="Arial"/>
                          <a:ea typeface="Calibri"/>
                        </a:rPr>
                        <a:t> </a:t>
                      </a:r>
                    </a:p>
                    <a:p>
                      <a:pPr marL="0" marR="0" algn="just">
                        <a:spcBef>
                          <a:spcPts val="0"/>
                        </a:spcBef>
                        <a:spcAft>
                          <a:spcPts val="0"/>
                        </a:spcAft>
                      </a:pPr>
                      <a:r>
                        <a:rPr lang="en-PH" sz="800" dirty="0">
                          <a:effectLst/>
                          <a:latin typeface="Arial"/>
                          <a:ea typeface="Calibri"/>
                        </a:rPr>
                        <a:t>&lt;tweet&gt;</a:t>
                      </a:r>
                    </a:p>
                    <a:p>
                      <a:pPr marL="0" marR="0" algn="just">
                        <a:spcBef>
                          <a:spcPts val="0"/>
                        </a:spcBef>
                        <a:spcAft>
                          <a:spcPts val="0"/>
                        </a:spcAft>
                      </a:pPr>
                      <a:r>
                        <a:rPr lang="en-PH" sz="800" dirty="0">
                          <a:effectLst/>
                          <a:latin typeface="Arial"/>
                          <a:ea typeface="Calibri"/>
                        </a:rPr>
                        <a:t>[“Kawawa_ADUN”, “naman_NPRO”, “nilindol”, “sa_DECN”, “&lt;location=”Antique_NN”&gt;, “._PSNS”]</a:t>
                      </a:r>
                    </a:p>
                    <a:p>
                      <a:pPr marL="0" marR="0" algn="just">
                        <a:spcBef>
                          <a:spcPts val="0"/>
                        </a:spcBef>
                        <a:spcAft>
                          <a:spcPts val="0"/>
                        </a:spcAft>
                      </a:pPr>
                      <a:r>
                        <a:rPr lang="en-PH" sz="800" dirty="0">
                          <a:effectLst/>
                          <a:latin typeface="Arial"/>
                          <a:ea typeface="Calibri"/>
                        </a:rPr>
                        <a:t>&lt;/tweet&gt;</a:t>
                      </a:r>
                    </a:p>
                    <a:p>
                      <a:pPr marL="0" marR="0" algn="just">
                        <a:spcBef>
                          <a:spcPts val="0"/>
                        </a:spcBef>
                        <a:spcAft>
                          <a:spcPts val="0"/>
                        </a:spcAft>
                      </a:pPr>
                      <a:r>
                        <a:rPr lang="en-PH" sz="800" dirty="0">
                          <a:effectLst/>
                          <a:latin typeface="Arial"/>
                          <a:ea typeface="Calibri"/>
                        </a:rPr>
                        <a:t> </a:t>
                      </a:r>
                    </a:p>
                    <a:p>
                      <a:pPr marL="0" marR="0" algn="just">
                        <a:spcBef>
                          <a:spcPts val="0"/>
                        </a:spcBef>
                        <a:spcAft>
                          <a:spcPts val="0"/>
                        </a:spcAft>
                      </a:pPr>
                      <a:r>
                        <a:rPr lang="en-PH" sz="800" dirty="0">
                          <a:effectLst/>
                          <a:latin typeface="Arial"/>
                          <a:ea typeface="Calibri"/>
                        </a:rPr>
                        <a:t> </a:t>
                      </a:r>
                    </a:p>
                  </a:txBody>
                  <a:tcPr marL="68580" marR="68580" marT="0" marB="0">
                    <a:lnL w="19050" cap="flat" cmpd="sng" algn="ctr">
                      <a:solidFill>
                        <a:scrgbClr r="0" g="0" b="0"/>
                      </a:solidFill>
                      <a:prstDash val="solid"/>
                      <a:round/>
                      <a:headEnd type="none" w="med" len="med"/>
                      <a:tailEnd type="none" w="med" len="med"/>
                    </a:lnL>
                    <a:lnR w="28575"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r>
              <a:tr h="958269">
                <a:tc>
                  <a:txBody>
                    <a:bodyPr/>
                    <a:lstStyle/>
                    <a:p>
                      <a:pPr marL="0" marR="0" algn="just">
                        <a:spcBef>
                          <a:spcPts val="0"/>
                        </a:spcBef>
                        <a:spcAft>
                          <a:spcPts val="0"/>
                        </a:spcAft>
                      </a:pPr>
                      <a:r>
                        <a:rPr lang="en-PH" sz="800" dirty="0">
                          <a:effectLst/>
                          <a:latin typeface="Arial"/>
                          <a:ea typeface="Calibri"/>
                        </a:rPr>
                        <a:t> </a:t>
                      </a:r>
                    </a:p>
                    <a:p>
                      <a:pPr marL="0" marR="0" algn="just">
                        <a:spcBef>
                          <a:spcPts val="0"/>
                        </a:spcBef>
                        <a:spcAft>
                          <a:spcPts val="0"/>
                        </a:spcAft>
                      </a:pPr>
                      <a:r>
                        <a:rPr lang="en-PH" sz="800" dirty="0">
                          <a:effectLst/>
                          <a:latin typeface="Arial"/>
                          <a:ea typeface="Calibri"/>
                        </a:rPr>
                        <a:t>&lt;tweet&gt;</a:t>
                      </a:r>
                    </a:p>
                    <a:p>
                      <a:pPr marL="0" marR="0" algn="just">
                        <a:spcBef>
                          <a:spcPts val="0"/>
                        </a:spcBef>
                        <a:spcAft>
                          <a:spcPts val="0"/>
                        </a:spcAft>
                      </a:pPr>
                      <a:r>
                        <a:rPr lang="en-PH" sz="800" dirty="0">
                          <a:effectLst/>
                          <a:latin typeface="Arial"/>
                          <a:ea typeface="Calibri"/>
                        </a:rPr>
                        <a:t>[“Magnitude”, “4.3”, “quake”, “jolts”, “Antique”, “,”, “Boracay”, “Lindol”, “everywhere”]</a:t>
                      </a:r>
                    </a:p>
                    <a:p>
                      <a:pPr marL="0" marR="0" algn="just">
                        <a:spcBef>
                          <a:spcPts val="0"/>
                        </a:spcBef>
                        <a:spcAft>
                          <a:spcPts val="0"/>
                        </a:spcAft>
                      </a:pPr>
                      <a:r>
                        <a:rPr lang="en-PH" sz="800" dirty="0">
                          <a:effectLst/>
                          <a:latin typeface="Arial"/>
                          <a:ea typeface="Calibri"/>
                        </a:rPr>
                        <a:t>&lt;/tweet&gt;</a:t>
                      </a:r>
                    </a:p>
                    <a:p>
                      <a:pPr marL="0" marR="0" algn="just">
                        <a:spcBef>
                          <a:spcPts val="0"/>
                        </a:spcBef>
                        <a:spcAft>
                          <a:spcPts val="0"/>
                        </a:spcAft>
                      </a:pPr>
                      <a:r>
                        <a:rPr lang="en-PH" sz="800" dirty="0">
                          <a:effectLst/>
                          <a:latin typeface="Arial"/>
                          <a:ea typeface="Calibri"/>
                        </a:rPr>
                        <a:t> </a:t>
                      </a:r>
                    </a:p>
                  </a:txBody>
                  <a:tcPr marL="68580" marR="68580" marT="0" marB="0">
                    <a:lnL w="28575"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tcPr>
                </a:tc>
                <a:tc>
                  <a:txBody>
                    <a:bodyPr/>
                    <a:lstStyle/>
                    <a:p>
                      <a:pPr marL="0" marR="0" algn="just">
                        <a:spcBef>
                          <a:spcPts val="0"/>
                        </a:spcBef>
                        <a:spcAft>
                          <a:spcPts val="0"/>
                        </a:spcAft>
                      </a:pPr>
                      <a:r>
                        <a:rPr lang="en-PH" sz="800" dirty="0">
                          <a:effectLst/>
                          <a:latin typeface="Arial"/>
                          <a:ea typeface="Calibri"/>
                        </a:rPr>
                        <a:t> </a:t>
                      </a:r>
                    </a:p>
                    <a:p>
                      <a:pPr marL="0" marR="0" algn="just">
                        <a:spcBef>
                          <a:spcPts val="0"/>
                        </a:spcBef>
                        <a:spcAft>
                          <a:spcPts val="0"/>
                        </a:spcAft>
                      </a:pPr>
                      <a:r>
                        <a:rPr lang="en-PH" sz="800" dirty="0">
                          <a:effectLst/>
                          <a:latin typeface="Arial"/>
                          <a:ea typeface="Calibri"/>
                        </a:rPr>
                        <a:t>&lt;tweet&gt;</a:t>
                      </a:r>
                    </a:p>
                    <a:p>
                      <a:pPr marL="0" marR="0" algn="just">
                        <a:spcBef>
                          <a:spcPts val="0"/>
                        </a:spcBef>
                        <a:spcAft>
                          <a:spcPts val="0"/>
                        </a:spcAft>
                      </a:pPr>
                      <a:r>
                        <a:rPr lang="en-PH" sz="800" dirty="0">
                          <a:effectLst/>
                          <a:latin typeface="Arial"/>
                          <a:ea typeface="Calibri"/>
                        </a:rPr>
                        <a:t>[“Magnitude_NN:U”, “4.3”, “quake_NN”, “jolts_NNS”, &lt;location=“Antique_NN”&gt;, “,_PSNS”, &lt;location=“Boracay”&gt;, “Lindol”, “everywhere_RB” &lt;/tweet&gt;</a:t>
                      </a:r>
                    </a:p>
                  </a:txBody>
                  <a:tcPr marL="68580" marR="68580" marT="0" marB="0">
                    <a:lnL w="19050" cap="flat" cmpd="sng" algn="ctr">
                      <a:solidFill>
                        <a:scrgbClr r="0" g="0" b="0"/>
                      </a:solidFill>
                      <a:prstDash val="solid"/>
                      <a:round/>
                      <a:headEnd type="none" w="med" len="med"/>
                      <a:tailEnd type="none" w="med" len="med"/>
                    </a:lnL>
                    <a:lnR w="28575"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tcPr>
                </a:tc>
              </a:tr>
            </a:tbl>
          </a:graphicData>
        </a:graphic>
      </p:graphicFrame>
      <p:grpSp>
        <p:nvGrpSpPr>
          <p:cNvPr id="34" name="Group 33"/>
          <p:cNvGrpSpPr/>
          <p:nvPr/>
        </p:nvGrpSpPr>
        <p:grpSpPr>
          <a:xfrm>
            <a:off x="487192" y="1242335"/>
            <a:ext cx="8131876" cy="548640"/>
            <a:chOff x="296816" y="3546379"/>
            <a:chExt cx="4165068" cy="550114"/>
          </a:xfrm>
          <a:solidFill>
            <a:srgbClr val="002060"/>
          </a:solidFill>
        </p:grpSpPr>
        <p:sp>
          <p:nvSpPr>
            <p:cNvPr id="35" name="Rectangle 34"/>
            <p:cNvSpPr/>
            <p:nvPr/>
          </p:nvSpPr>
          <p:spPr>
            <a:xfrm>
              <a:off x="296816" y="3546379"/>
              <a:ext cx="4165068" cy="550114"/>
            </a:xfrm>
            <a:prstGeom prst="rect">
              <a:avLst/>
            </a:prstGeom>
            <a:grpFill/>
            <a:ln>
              <a:solidFill>
                <a:srgbClr val="002060"/>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TextBox 35"/>
            <p:cNvSpPr txBox="1"/>
            <p:nvPr/>
          </p:nvSpPr>
          <p:spPr>
            <a:xfrm>
              <a:off x="359512" y="3564642"/>
              <a:ext cx="4049248" cy="510488"/>
            </a:xfrm>
            <a:prstGeom prst="rect">
              <a:avLst/>
            </a:prstGeom>
            <a:grpFill/>
            <a:ln>
              <a:solidFill>
                <a:srgbClr val="002060"/>
              </a:solidFill>
            </a:ln>
          </p:spPr>
          <p:txBody>
            <a:bodyPr wrap="square" rtlCol="0" anchor="ctr" anchorCtr="0">
              <a:normAutofit lnSpcReduction="10000"/>
            </a:bodyPr>
            <a:lstStyle/>
            <a:p>
              <a:pPr algn="ctr"/>
              <a:r>
                <a:rPr lang="en-US" sz="2800" dirty="0" smtClean="0">
                  <a:solidFill>
                    <a:schemeClr val="bg1"/>
                  </a:solidFill>
                  <a:latin typeface="Roboto Condensed Bold" pitchFamily="2" charset="0"/>
                  <a:ea typeface="Roboto Condensed Bold" pitchFamily="2" charset="0"/>
                </a:rPr>
                <a:t>PREPROCESSING MODULE</a:t>
              </a:r>
              <a:endParaRPr lang="en-US" sz="2800" dirty="0">
                <a:solidFill>
                  <a:schemeClr val="bg1"/>
                </a:solidFill>
                <a:latin typeface="Roboto Condensed Bold" pitchFamily="2" charset="0"/>
                <a:ea typeface="Roboto Condensed Bold" pitchFamily="2" charset="0"/>
              </a:endParaRPr>
            </a:p>
          </p:txBody>
        </p:sp>
      </p:grpSp>
      <p:grpSp>
        <p:nvGrpSpPr>
          <p:cNvPr id="2" name="Group 1"/>
          <p:cNvGrpSpPr/>
          <p:nvPr/>
        </p:nvGrpSpPr>
        <p:grpSpPr>
          <a:xfrm>
            <a:off x="-76200" y="-894555"/>
            <a:ext cx="9296400" cy="1975615"/>
            <a:chOff x="-76200" y="-894555"/>
            <a:chExt cx="9296400" cy="1975615"/>
          </a:xfrm>
        </p:grpSpPr>
        <p:grpSp>
          <p:nvGrpSpPr>
            <p:cNvPr id="29" name="Group 28"/>
            <p:cNvGrpSpPr/>
            <p:nvPr/>
          </p:nvGrpSpPr>
          <p:grpSpPr>
            <a:xfrm>
              <a:off x="-76200" y="-894555"/>
              <a:ext cx="9296400" cy="1600200"/>
              <a:chOff x="-76200" y="4239420"/>
              <a:chExt cx="9296400" cy="1600200"/>
            </a:xfrm>
            <a:solidFill>
              <a:srgbClr val="FC0486"/>
            </a:solidFill>
          </p:grpSpPr>
          <p:sp>
            <p:nvSpPr>
              <p:cNvPr id="4" name="Rectangle 3"/>
              <p:cNvSpPr/>
              <p:nvPr/>
            </p:nvSpPr>
            <p:spPr>
              <a:xfrm>
                <a:off x="-76200" y="4239420"/>
                <a:ext cx="9296400" cy="1600200"/>
              </a:xfrm>
              <a:prstGeom prst="rect">
                <a:avLst/>
              </a:prstGeom>
              <a:grpFill/>
              <a:ln>
                <a:noFill/>
              </a:ln>
              <a:effectLst>
                <a:outerShdw blurRad="177800" dist="88900" dir="5400000" algn="t"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 name="TextBox 6"/>
              <p:cNvSpPr txBox="1"/>
              <p:nvPr/>
            </p:nvSpPr>
            <p:spPr>
              <a:xfrm>
                <a:off x="225137" y="5266853"/>
                <a:ext cx="7329738" cy="461665"/>
              </a:xfrm>
              <a:prstGeom prst="rect">
                <a:avLst/>
              </a:prstGeom>
              <a:grpFill/>
            </p:spPr>
            <p:txBody>
              <a:bodyPr wrap="square" rtlCol="0">
                <a:spAutoFit/>
              </a:bodyPr>
              <a:lstStyle/>
              <a:p>
                <a:r>
                  <a:rPr lang="en-US" sz="2400" dirty="0" smtClean="0">
                    <a:solidFill>
                      <a:schemeClr val="bg1"/>
                    </a:solidFill>
                    <a:latin typeface="Roboto Condensed Bold" pitchFamily="2" charset="0"/>
                    <a:ea typeface="Roboto Condensed Bold" pitchFamily="2" charset="0"/>
                  </a:rPr>
                  <a:t>THE ARCHITECTURAL DESIGN OF THE SYSTEM</a:t>
                </a:r>
                <a:endParaRPr lang="en-US" sz="2400" dirty="0">
                  <a:solidFill>
                    <a:schemeClr val="bg1"/>
                  </a:solidFill>
                  <a:latin typeface="Roboto Condensed Bold" pitchFamily="2" charset="0"/>
                  <a:ea typeface="Roboto Condensed Bold" pitchFamily="2" charset="0"/>
                </a:endParaRPr>
              </a:p>
            </p:txBody>
          </p:sp>
        </p:grpSp>
        <p:sp>
          <p:nvSpPr>
            <p:cNvPr id="5" name="Oval 4"/>
            <p:cNvSpPr/>
            <p:nvPr/>
          </p:nvSpPr>
          <p:spPr>
            <a:xfrm>
              <a:off x="7991474" y="288933"/>
              <a:ext cx="792127" cy="792127"/>
            </a:xfrm>
            <a:prstGeom prst="ellipse">
              <a:avLst/>
            </a:prstGeom>
            <a:solidFill>
              <a:srgbClr val="FEBE35"/>
            </a:solidFill>
            <a:ln>
              <a:noFill/>
            </a:ln>
            <a:effectLst>
              <a:outerShdw blurRad="177800" dist="88900" dir="5400000" algn="t"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2800" dirty="0" smtClean="0">
                  <a:solidFill>
                    <a:srgbClr val="000000"/>
                  </a:solidFill>
                  <a:latin typeface="Roboto Condensed Bold" pitchFamily="2" charset="0"/>
                  <a:ea typeface="Roboto Condensed Bold" pitchFamily="2" charset="0"/>
                </a:rPr>
                <a:t>3</a:t>
              </a:r>
              <a:endParaRPr lang="en-PH" sz="2800" dirty="0">
                <a:solidFill>
                  <a:srgbClr val="000000"/>
                </a:solidFill>
                <a:latin typeface="Roboto Condensed Bold" pitchFamily="2" charset="0"/>
                <a:ea typeface="Roboto Condensed Bold" pitchFamily="2" charset="0"/>
              </a:endParaRPr>
            </a:p>
          </p:txBody>
        </p:sp>
      </p:grpSp>
    </p:spTree>
    <p:extLst>
      <p:ext uri="{BB962C8B-B14F-4D97-AF65-F5344CB8AC3E}">
        <p14:creationId xmlns:p14="http://schemas.microsoft.com/office/powerpoint/2010/main" val="26233934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50000" fill="hold" nodeType="with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600" fill="hold"/>
                                        <p:tgtEl>
                                          <p:spTgt spid="40"/>
                                        </p:tgtEl>
                                        <p:attrNameLst>
                                          <p:attrName>ppt_x</p:attrName>
                                        </p:attrNameLst>
                                      </p:cBhvr>
                                      <p:tavLst>
                                        <p:tav tm="0">
                                          <p:val>
                                            <p:strVal val="#ppt_x"/>
                                          </p:val>
                                        </p:tav>
                                        <p:tav tm="100000">
                                          <p:val>
                                            <p:strVal val="#ppt_x"/>
                                          </p:val>
                                        </p:tav>
                                      </p:tavLst>
                                    </p:anim>
                                    <p:anim calcmode="lin" valueType="num">
                                      <p:cBhvr additive="base">
                                        <p:cTn id="8" dur="600" fill="hold"/>
                                        <p:tgtEl>
                                          <p:spTgt spid="40"/>
                                        </p:tgtEl>
                                        <p:attrNameLst>
                                          <p:attrName>ppt_y</p:attrName>
                                        </p:attrNameLst>
                                      </p:cBhvr>
                                      <p:tavLst>
                                        <p:tav tm="0">
                                          <p:val>
                                            <p:strVal val="0-#ppt_h/2"/>
                                          </p:val>
                                        </p:tav>
                                        <p:tav tm="100000">
                                          <p:val>
                                            <p:strVal val="#ppt_y"/>
                                          </p:val>
                                        </p:tav>
                                      </p:tavLst>
                                    </p:anim>
                                  </p:childTnLst>
                                </p:cTn>
                              </p:par>
                              <p:par>
                                <p:cTn id="9" presetID="2" presetClass="entr" presetSubtype="1" decel="5000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600" fill="hold"/>
                                        <p:tgtEl>
                                          <p:spTgt spid="9"/>
                                        </p:tgtEl>
                                        <p:attrNameLst>
                                          <p:attrName>ppt_x</p:attrName>
                                        </p:attrNameLst>
                                      </p:cBhvr>
                                      <p:tavLst>
                                        <p:tav tm="0">
                                          <p:val>
                                            <p:strVal val="#ppt_x"/>
                                          </p:val>
                                        </p:tav>
                                        <p:tav tm="100000">
                                          <p:val>
                                            <p:strVal val="#ppt_x"/>
                                          </p:val>
                                        </p:tav>
                                      </p:tavLst>
                                    </p:anim>
                                    <p:anim calcmode="lin" valueType="num">
                                      <p:cBhvr additive="base">
                                        <p:cTn id="12" dur="600" fill="hold"/>
                                        <p:tgtEl>
                                          <p:spTgt spid="9"/>
                                        </p:tgtEl>
                                        <p:attrNameLst>
                                          <p:attrName>ppt_y</p:attrName>
                                        </p:attrNameLst>
                                      </p:cBhvr>
                                      <p:tavLst>
                                        <p:tav tm="0">
                                          <p:val>
                                            <p:strVal val="0-#ppt_h/2"/>
                                          </p:val>
                                        </p:tav>
                                        <p:tav tm="100000">
                                          <p:val>
                                            <p:strVal val="#ppt_y"/>
                                          </p:val>
                                        </p:tav>
                                      </p:tavLst>
                                    </p:anim>
                                  </p:childTnLst>
                                </p:cTn>
                              </p:par>
                            </p:childTnLst>
                          </p:cTn>
                        </p:par>
                        <p:par>
                          <p:cTn id="13" fill="hold">
                            <p:stCondLst>
                              <p:cond delay="600"/>
                            </p:stCondLst>
                            <p:childTnLst>
                              <p:par>
                                <p:cTn id="14" presetID="10" presetClass="entr" presetSubtype="0"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Group 39"/>
          <p:cNvGrpSpPr/>
          <p:nvPr/>
        </p:nvGrpSpPr>
        <p:grpSpPr>
          <a:xfrm>
            <a:off x="487963" y="1937660"/>
            <a:ext cx="3980044" cy="2888953"/>
            <a:chOff x="487963" y="1937660"/>
            <a:chExt cx="3980044" cy="2888953"/>
          </a:xfrm>
        </p:grpSpPr>
        <p:sp>
          <p:nvSpPr>
            <p:cNvPr id="41" name="Rectangle 40"/>
            <p:cNvSpPr/>
            <p:nvPr/>
          </p:nvSpPr>
          <p:spPr>
            <a:xfrm>
              <a:off x="490367" y="1937660"/>
              <a:ext cx="3977640" cy="2885947"/>
            </a:xfrm>
            <a:prstGeom prst="rect">
              <a:avLst/>
            </a:prstGeom>
            <a:solidFill>
              <a:srgbClr val="FFFFFF"/>
            </a:solidFill>
            <a:ln>
              <a:solidFill>
                <a:srgbClr val="FFFFFF"/>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Rectangle 41"/>
            <p:cNvSpPr/>
            <p:nvPr/>
          </p:nvSpPr>
          <p:spPr>
            <a:xfrm>
              <a:off x="487963" y="4423706"/>
              <a:ext cx="3980043" cy="402907"/>
            </a:xfrm>
            <a:prstGeom prst="rect">
              <a:avLst/>
            </a:prstGeom>
            <a:solidFill>
              <a:srgbClr val="FF6600"/>
            </a:solidFill>
            <a:ln>
              <a:solidFill>
                <a:srgbClr val="FF66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smtClean="0">
                  <a:latin typeface="Roboto Condensed Regular"/>
                  <a:cs typeface="Roboto Condensed Regular"/>
                </a:rPr>
                <a:t>DISASTER KEYWORD TAGGER</a:t>
              </a:r>
              <a:endParaRPr lang="en-US" sz="1400" b="1" dirty="0">
                <a:latin typeface="Roboto Condensed Regular"/>
                <a:cs typeface="Roboto Condensed Regular"/>
              </a:endParaRPr>
            </a:p>
          </p:txBody>
        </p:sp>
        <p:sp>
          <p:nvSpPr>
            <p:cNvPr id="43" name="Rectangle 42"/>
            <p:cNvSpPr/>
            <p:nvPr/>
          </p:nvSpPr>
          <p:spPr>
            <a:xfrm>
              <a:off x="576363" y="2030244"/>
              <a:ext cx="3802572" cy="2254243"/>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rgbClr val="000000"/>
                  </a:solidFill>
                  <a:latin typeface="Roboto Condensed Regular"/>
                  <a:cs typeface="Roboto Condensed Regular"/>
                </a:rPr>
                <a:t>The disaster keyword tagger module is the module responsible for enclosing the disaster seed words present in the input tweet with a disaster tag.</a:t>
              </a:r>
              <a:r>
                <a:rPr lang="en-PH" sz="1400" b="1" dirty="0">
                  <a:solidFill>
                    <a:srgbClr val="000000"/>
                  </a:solidFill>
                  <a:latin typeface="Roboto Condensed Regular"/>
                  <a:cs typeface="Roboto Condensed Regular"/>
                </a:rPr>
                <a:t> </a:t>
              </a:r>
            </a:p>
          </p:txBody>
        </p:sp>
      </p:grpSp>
      <p:grpSp>
        <p:nvGrpSpPr>
          <p:cNvPr id="9" name="Group 8"/>
          <p:cNvGrpSpPr/>
          <p:nvPr/>
        </p:nvGrpSpPr>
        <p:grpSpPr>
          <a:xfrm>
            <a:off x="4643832" y="1937660"/>
            <a:ext cx="3980044" cy="2885947"/>
            <a:chOff x="4643832" y="1937660"/>
            <a:chExt cx="3980044" cy="2885947"/>
          </a:xfrm>
        </p:grpSpPr>
        <p:sp>
          <p:nvSpPr>
            <p:cNvPr id="53" name="Rectangle 52"/>
            <p:cNvSpPr/>
            <p:nvPr/>
          </p:nvSpPr>
          <p:spPr>
            <a:xfrm>
              <a:off x="4646236" y="1937660"/>
              <a:ext cx="3977640" cy="2882941"/>
            </a:xfrm>
            <a:prstGeom prst="rect">
              <a:avLst/>
            </a:prstGeom>
            <a:solidFill>
              <a:srgbClr val="FFFFFF"/>
            </a:solidFill>
            <a:ln>
              <a:solidFill>
                <a:srgbClr val="FFFFFF"/>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Rectangle 53"/>
            <p:cNvSpPr/>
            <p:nvPr/>
          </p:nvSpPr>
          <p:spPr>
            <a:xfrm>
              <a:off x="4643832" y="4420700"/>
              <a:ext cx="3980043" cy="402907"/>
            </a:xfrm>
            <a:prstGeom prst="rect">
              <a:avLst/>
            </a:prstGeom>
            <a:solidFill>
              <a:srgbClr val="67B312"/>
            </a:solidFill>
            <a:ln>
              <a:solidFill>
                <a:srgbClr val="67B31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smtClean="0">
                  <a:latin typeface="Roboto Condensed Regular"/>
                  <a:cs typeface="Roboto Condensed Regular"/>
                </a:rPr>
                <a:t>SAMPLE INPUT/OUTPUT</a:t>
              </a:r>
              <a:endParaRPr lang="en-US" sz="1400" b="1" dirty="0">
                <a:latin typeface="Roboto Condensed Regular"/>
                <a:cs typeface="Roboto Condensed Regular"/>
              </a:endParaRPr>
            </a:p>
          </p:txBody>
        </p:sp>
      </p:grpSp>
      <p:graphicFrame>
        <p:nvGraphicFramePr>
          <p:cNvPr id="6" name="Table 5"/>
          <p:cNvGraphicFramePr>
            <a:graphicFrameLocks noGrp="1"/>
          </p:cNvGraphicFramePr>
          <p:nvPr>
            <p:extLst>
              <p:ext uri="{D42A27DB-BD31-4B8C-83A1-F6EECF244321}">
                <p14:modId xmlns:p14="http://schemas.microsoft.com/office/powerpoint/2010/main" val="4063242427"/>
              </p:ext>
            </p:extLst>
          </p:nvPr>
        </p:nvGraphicFramePr>
        <p:xfrm>
          <a:off x="4783242" y="2005645"/>
          <a:ext cx="3732106" cy="2346960"/>
        </p:xfrm>
        <a:graphic>
          <a:graphicData uri="http://schemas.openxmlformats.org/drawingml/2006/table">
            <a:tbl>
              <a:tblPr firstRow="1" bandRow="1">
                <a:tableStyleId>{5940675A-B579-460E-94D1-54222C63F5DA}</a:tableStyleId>
              </a:tblPr>
              <a:tblGrid>
                <a:gridCol w="1866053"/>
                <a:gridCol w="1866053"/>
              </a:tblGrid>
              <a:tr h="256751">
                <a:tc>
                  <a:txBody>
                    <a:bodyPr/>
                    <a:lstStyle/>
                    <a:p>
                      <a:pPr algn="ctr"/>
                      <a:r>
                        <a:rPr lang="en-US" sz="1200" b="1" dirty="0" smtClean="0"/>
                        <a:t>INPUT</a:t>
                      </a:r>
                      <a:endParaRPr lang="en-US" sz="1200" b="1" dirty="0"/>
                    </a:p>
                  </a:txBody>
                  <a:tcPr anchor="ctr">
                    <a:lnL w="28575"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1200" b="1" dirty="0" smtClean="0"/>
                        <a:t>OUTPUT</a:t>
                      </a:r>
                      <a:endParaRPr lang="en-US" sz="1200" b="1" dirty="0"/>
                    </a:p>
                  </a:txBody>
                  <a:tcPr anchor="ctr">
                    <a:lnL w="19050" cap="flat" cmpd="sng" algn="ctr">
                      <a:solidFill>
                        <a:scrgbClr r="0" g="0" b="0"/>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r>
              <a:tr h="912894">
                <a:tc>
                  <a:txBody>
                    <a:bodyPr/>
                    <a:lstStyle/>
                    <a:p>
                      <a:pPr marL="0" marR="0" algn="just">
                        <a:spcBef>
                          <a:spcPts val="0"/>
                        </a:spcBef>
                        <a:spcAft>
                          <a:spcPts val="0"/>
                        </a:spcAft>
                      </a:pPr>
                      <a:r>
                        <a:rPr lang="en-PH" sz="800" dirty="0">
                          <a:effectLst/>
                          <a:latin typeface="Arial"/>
                          <a:ea typeface="Calibri"/>
                        </a:rPr>
                        <a:t> </a:t>
                      </a:r>
                    </a:p>
                    <a:p>
                      <a:pPr marL="0" marR="0" algn="just">
                        <a:spcBef>
                          <a:spcPts val="0"/>
                        </a:spcBef>
                        <a:spcAft>
                          <a:spcPts val="0"/>
                        </a:spcAft>
                      </a:pPr>
                      <a:r>
                        <a:rPr lang="en-PH" sz="800" dirty="0">
                          <a:effectLst/>
                          <a:latin typeface="Arial"/>
                          <a:ea typeface="Calibri"/>
                        </a:rPr>
                        <a:t>&lt;tweet&gt;</a:t>
                      </a:r>
                    </a:p>
                    <a:p>
                      <a:pPr marL="0" marR="0" algn="just">
                        <a:spcBef>
                          <a:spcPts val="0"/>
                        </a:spcBef>
                        <a:spcAft>
                          <a:spcPts val="0"/>
                        </a:spcAft>
                      </a:pPr>
                      <a:r>
                        <a:rPr lang="en-PH" sz="800" dirty="0">
                          <a:effectLst/>
                          <a:latin typeface="Arial"/>
                          <a:ea typeface="Calibri"/>
                        </a:rPr>
                        <a:t>[“</a:t>
                      </a:r>
                      <a:r>
                        <a:rPr lang="en-PH" sz="800" dirty="0" err="1">
                          <a:effectLst/>
                          <a:latin typeface="Arial"/>
                          <a:ea typeface="Calibri"/>
                        </a:rPr>
                        <a:t>Kawawa</a:t>
                      </a:r>
                      <a:r>
                        <a:rPr lang="en-PH" sz="800" dirty="0">
                          <a:effectLst/>
                          <a:latin typeface="Arial"/>
                          <a:ea typeface="Calibri"/>
                        </a:rPr>
                        <a:t>”, “</a:t>
                      </a:r>
                      <a:r>
                        <a:rPr lang="en-PH" sz="800" dirty="0" err="1">
                          <a:effectLst/>
                          <a:latin typeface="Arial"/>
                          <a:ea typeface="Calibri"/>
                        </a:rPr>
                        <a:t>naman</a:t>
                      </a:r>
                      <a:r>
                        <a:rPr lang="en-PH" sz="800" dirty="0">
                          <a:effectLst/>
                          <a:latin typeface="Arial"/>
                          <a:ea typeface="Calibri"/>
                        </a:rPr>
                        <a:t>”, “</a:t>
                      </a:r>
                      <a:r>
                        <a:rPr lang="en-PH" sz="800" dirty="0" err="1">
                          <a:effectLst/>
                          <a:latin typeface="Arial"/>
                          <a:ea typeface="Calibri"/>
                        </a:rPr>
                        <a:t>nilindol</a:t>
                      </a:r>
                      <a:r>
                        <a:rPr lang="en-PH" sz="800" dirty="0">
                          <a:effectLst/>
                          <a:latin typeface="Arial"/>
                          <a:ea typeface="Calibri"/>
                        </a:rPr>
                        <a:t>”, “</a:t>
                      </a:r>
                      <a:r>
                        <a:rPr lang="en-PH" sz="800" dirty="0" err="1">
                          <a:effectLst/>
                          <a:latin typeface="Arial"/>
                          <a:ea typeface="Calibri"/>
                        </a:rPr>
                        <a:t>sa</a:t>
                      </a:r>
                      <a:r>
                        <a:rPr lang="en-PH" sz="800" dirty="0">
                          <a:effectLst/>
                          <a:latin typeface="Arial"/>
                          <a:ea typeface="Calibri"/>
                        </a:rPr>
                        <a:t>”, “Antique”, “.”]</a:t>
                      </a:r>
                    </a:p>
                    <a:p>
                      <a:pPr marL="0" marR="0" algn="just">
                        <a:spcBef>
                          <a:spcPts val="0"/>
                        </a:spcBef>
                        <a:spcAft>
                          <a:spcPts val="0"/>
                        </a:spcAft>
                      </a:pPr>
                      <a:r>
                        <a:rPr lang="en-PH" sz="800" dirty="0">
                          <a:effectLst/>
                          <a:latin typeface="Arial"/>
                          <a:ea typeface="Calibri"/>
                        </a:rPr>
                        <a:t>&lt;/tweet&gt;</a:t>
                      </a:r>
                    </a:p>
                    <a:p>
                      <a:pPr marL="0" marR="0" algn="just">
                        <a:spcBef>
                          <a:spcPts val="0"/>
                        </a:spcBef>
                        <a:spcAft>
                          <a:spcPts val="0"/>
                        </a:spcAft>
                      </a:pPr>
                      <a:r>
                        <a:rPr lang="en-PH" sz="800" dirty="0">
                          <a:effectLst/>
                          <a:latin typeface="Arial"/>
                          <a:ea typeface="Calibri"/>
                        </a:rPr>
                        <a:t> </a:t>
                      </a:r>
                    </a:p>
                  </a:txBody>
                  <a:tcPr marL="68580" marR="68580" marT="0" marB="0">
                    <a:lnL w="28575"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marL="0" marR="0" algn="just">
                        <a:spcBef>
                          <a:spcPts val="0"/>
                        </a:spcBef>
                        <a:spcAft>
                          <a:spcPts val="0"/>
                        </a:spcAft>
                      </a:pPr>
                      <a:r>
                        <a:rPr lang="en-PH" sz="800">
                          <a:effectLst/>
                          <a:latin typeface="Arial"/>
                          <a:ea typeface="Calibri"/>
                        </a:rPr>
                        <a:t> </a:t>
                      </a:r>
                    </a:p>
                    <a:p>
                      <a:pPr marL="0" marR="0" algn="just">
                        <a:spcBef>
                          <a:spcPts val="0"/>
                        </a:spcBef>
                        <a:spcAft>
                          <a:spcPts val="0"/>
                        </a:spcAft>
                      </a:pPr>
                      <a:r>
                        <a:rPr lang="en-PH" sz="800">
                          <a:effectLst/>
                          <a:latin typeface="Arial"/>
                          <a:ea typeface="Calibri"/>
                        </a:rPr>
                        <a:t>&lt;tweet&gt;</a:t>
                      </a:r>
                    </a:p>
                    <a:p>
                      <a:pPr marL="0" marR="0" algn="just">
                        <a:spcBef>
                          <a:spcPts val="0"/>
                        </a:spcBef>
                        <a:spcAft>
                          <a:spcPts val="0"/>
                        </a:spcAft>
                      </a:pPr>
                      <a:r>
                        <a:rPr lang="en-PH" sz="800">
                          <a:effectLst/>
                          <a:latin typeface="Arial"/>
                          <a:ea typeface="Calibri"/>
                        </a:rPr>
                        <a:t>[“Kawawa_ADUN”, “naman_NPRO”, “&lt;disaster=nilindol/&gt;”, “sa_DECN”, “&lt;location=”Antique_NN/”&gt;, “._PSNS”]</a:t>
                      </a:r>
                    </a:p>
                    <a:p>
                      <a:pPr marL="0" marR="0" algn="just">
                        <a:spcBef>
                          <a:spcPts val="0"/>
                        </a:spcBef>
                        <a:spcAft>
                          <a:spcPts val="0"/>
                        </a:spcAft>
                      </a:pPr>
                      <a:r>
                        <a:rPr lang="en-PH" sz="800">
                          <a:effectLst/>
                          <a:latin typeface="Arial"/>
                          <a:ea typeface="Calibri"/>
                        </a:rPr>
                        <a:t>&lt;/tweet&gt;</a:t>
                      </a:r>
                    </a:p>
                    <a:p>
                      <a:pPr marL="0" marR="0" algn="just">
                        <a:spcBef>
                          <a:spcPts val="0"/>
                        </a:spcBef>
                        <a:spcAft>
                          <a:spcPts val="0"/>
                        </a:spcAft>
                      </a:pPr>
                      <a:r>
                        <a:rPr lang="en-PH" sz="800" b="1">
                          <a:effectLst/>
                          <a:latin typeface="Arial"/>
                          <a:ea typeface="Calibri"/>
                        </a:rPr>
                        <a:t> </a:t>
                      </a:r>
                      <a:endParaRPr lang="en-PH" sz="800">
                        <a:effectLst/>
                        <a:latin typeface="Arial"/>
                        <a:ea typeface="Calibri"/>
                      </a:endParaRPr>
                    </a:p>
                    <a:p>
                      <a:pPr marL="0" marR="0" algn="just">
                        <a:spcBef>
                          <a:spcPts val="0"/>
                        </a:spcBef>
                        <a:spcAft>
                          <a:spcPts val="0"/>
                        </a:spcAft>
                      </a:pPr>
                      <a:r>
                        <a:rPr lang="en-PH" sz="800">
                          <a:effectLst/>
                          <a:latin typeface="Arial"/>
                          <a:ea typeface="Calibri"/>
                        </a:rPr>
                        <a:t> </a:t>
                      </a:r>
                    </a:p>
                  </a:txBody>
                  <a:tcPr marL="68580" marR="68580" marT="0" marB="0">
                    <a:lnL w="19050" cap="flat" cmpd="sng" algn="ctr">
                      <a:solidFill>
                        <a:scrgbClr r="0" g="0" b="0"/>
                      </a:solidFill>
                      <a:prstDash val="solid"/>
                      <a:round/>
                      <a:headEnd type="none" w="med" len="med"/>
                      <a:tailEnd type="none" w="med" len="med"/>
                    </a:lnL>
                    <a:lnR w="28575"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r>
              <a:tr h="1027005">
                <a:tc>
                  <a:txBody>
                    <a:bodyPr/>
                    <a:lstStyle/>
                    <a:p>
                      <a:pPr marL="0" marR="0" algn="just">
                        <a:spcBef>
                          <a:spcPts val="0"/>
                        </a:spcBef>
                        <a:spcAft>
                          <a:spcPts val="0"/>
                        </a:spcAft>
                      </a:pPr>
                      <a:r>
                        <a:rPr lang="en-PH" sz="800" dirty="0">
                          <a:effectLst/>
                          <a:latin typeface="Arial"/>
                          <a:ea typeface="Calibri"/>
                        </a:rPr>
                        <a:t> </a:t>
                      </a:r>
                    </a:p>
                    <a:p>
                      <a:pPr marL="0" marR="0" algn="just">
                        <a:spcBef>
                          <a:spcPts val="0"/>
                        </a:spcBef>
                        <a:spcAft>
                          <a:spcPts val="0"/>
                        </a:spcAft>
                      </a:pPr>
                      <a:r>
                        <a:rPr lang="en-PH" sz="800" dirty="0">
                          <a:effectLst/>
                          <a:latin typeface="Arial"/>
                          <a:ea typeface="Calibri"/>
                        </a:rPr>
                        <a:t>&lt;tweet&gt;</a:t>
                      </a:r>
                    </a:p>
                    <a:p>
                      <a:pPr marL="0" marR="0" algn="just">
                        <a:spcBef>
                          <a:spcPts val="0"/>
                        </a:spcBef>
                        <a:spcAft>
                          <a:spcPts val="0"/>
                        </a:spcAft>
                      </a:pPr>
                      <a:r>
                        <a:rPr lang="en-PH" sz="800" dirty="0">
                          <a:effectLst/>
                          <a:latin typeface="Arial"/>
                          <a:ea typeface="Calibri"/>
                        </a:rPr>
                        <a:t>[“Magnitude”, “4.3”, “quake”, “jolts”, “Antique”, “,”, “</a:t>
                      </a:r>
                      <a:r>
                        <a:rPr lang="en-PH" sz="800" dirty="0" err="1">
                          <a:effectLst/>
                          <a:latin typeface="Arial"/>
                          <a:ea typeface="Calibri"/>
                        </a:rPr>
                        <a:t>Boracay</a:t>
                      </a:r>
                      <a:r>
                        <a:rPr lang="en-PH" sz="800" dirty="0">
                          <a:effectLst/>
                          <a:latin typeface="Arial"/>
                          <a:ea typeface="Calibri"/>
                        </a:rPr>
                        <a:t>”, “</a:t>
                      </a:r>
                      <a:r>
                        <a:rPr lang="en-PH" sz="800" dirty="0" err="1">
                          <a:effectLst/>
                          <a:latin typeface="Arial"/>
                          <a:ea typeface="Calibri"/>
                        </a:rPr>
                        <a:t>Lindol</a:t>
                      </a:r>
                      <a:r>
                        <a:rPr lang="en-PH" sz="800" dirty="0">
                          <a:effectLst/>
                          <a:latin typeface="Arial"/>
                          <a:ea typeface="Calibri"/>
                        </a:rPr>
                        <a:t>”, “everywhere”]</a:t>
                      </a:r>
                    </a:p>
                    <a:p>
                      <a:pPr marL="0" marR="0" algn="just">
                        <a:spcBef>
                          <a:spcPts val="0"/>
                        </a:spcBef>
                        <a:spcAft>
                          <a:spcPts val="0"/>
                        </a:spcAft>
                      </a:pPr>
                      <a:r>
                        <a:rPr lang="en-PH" sz="800" dirty="0">
                          <a:effectLst/>
                          <a:latin typeface="Arial"/>
                          <a:ea typeface="Calibri"/>
                        </a:rPr>
                        <a:t>&lt;/tweet&gt;</a:t>
                      </a:r>
                    </a:p>
                    <a:p>
                      <a:pPr marL="0" marR="0" algn="just">
                        <a:spcBef>
                          <a:spcPts val="0"/>
                        </a:spcBef>
                        <a:spcAft>
                          <a:spcPts val="0"/>
                        </a:spcAft>
                      </a:pPr>
                      <a:r>
                        <a:rPr lang="en-PH" sz="800" dirty="0">
                          <a:effectLst/>
                          <a:latin typeface="Arial"/>
                          <a:ea typeface="Calibri"/>
                        </a:rPr>
                        <a:t> </a:t>
                      </a:r>
                    </a:p>
                  </a:txBody>
                  <a:tcPr marL="68580" marR="68580" marT="0" marB="0">
                    <a:lnL w="28575"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tcPr>
                </a:tc>
                <a:tc>
                  <a:txBody>
                    <a:bodyPr/>
                    <a:lstStyle/>
                    <a:p>
                      <a:pPr marL="0" marR="0" algn="just">
                        <a:spcBef>
                          <a:spcPts val="0"/>
                        </a:spcBef>
                        <a:spcAft>
                          <a:spcPts val="0"/>
                        </a:spcAft>
                      </a:pPr>
                      <a:r>
                        <a:rPr lang="en-PH" sz="800" dirty="0">
                          <a:effectLst/>
                          <a:latin typeface="Arial"/>
                          <a:ea typeface="Calibri"/>
                        </a:rPr>
                        <a:t> </a:t>
                      </a:r>
                    </a:p>
                    <a:p>
                      <a:pPr marL="0" marR="0" algn="just">
                        <a:spcBef>
                          <a:spcPts val="0"/>
                        </a:spcBef>
                        <a:spcAft>
                          <a:spcPts val="0"/>
                        </a:spcAft>
                      </a:pPr>
                      <a:r>
                        <a:rPr lang="en-PH" sz="800" dirty="0">
                          <a:effectLst/>
                          <a:latin typeface="Arial"/>
                          <a:ea typeface="Calibri"/>
                        </a:rPr>
                        <a:t>&lt;tweet&gt;</a:t>
                      </a:r>
                    </a:p>
                    <a:p>
                      <a:pPr marL="0" marR="0" algn="just">
                        <a:spcBef>
                          <a:spcPts val="0"/>
                        </a:spcBef>
                        <a:spcAft>
                          <a:spcPts val="0"/>
                        </a:spcAft>
                      </a:pPr>
                      <a:r>
                        <a:rPr lang="en-PH" sz="800" dirty="0">
                          <a:effectLst/>
                          <a:latin typeface="Arial"/>
                          <a:ea typeface="Calibri"/>
                        </a:rPr>
                        <a:t>[“Magnitude_NN:U”, “4.3”, “quake_NN”, “jolts_NNS”, &lt;location=“Antique_NN”&gt;, “,_PSNS”, &lt;location=“Boracay”&gt;, &lt;disaster=“Lindol”&gt;, “everywhere_RB” &lt;/tweet&gt;</a:t>
                      </a:r>
                    </a:p>
                    <a:p>
                      <a:pPr marL="0" marR="0" algn="just">
                        <a:spcBef>
                          <a:spcPts val="0"/>
                        </a:spcBef>
                        <a:spcAft>
                          <a:spcPts val="0"/>
                        </a:spcAft>
                      </a:pPr>
                      <a:r>
                        <a:rPr lang="en-PH" sz="800" dirty="0">
                          <a:effectLst/>
                          <a:latin typeface="Arial"/>
                          <a:ea typeface="Calibri"/>
                        </a:rPr>
                        <a:t> </a:t>
                      </a:r>
                    </a:p>
                  </a:txBody>
                  <a:tcPr marL="68580" marR="68580" marT="0" marB="0">
                    <a:lnL w="19050" cap="flat" cmpd="sng" algn="ctr">
                      <a:solidFill>
                        <a:scrgbClr r="0" g="0" b="0"/>
                      </a:solidFill>
                      <a:prstDash val="solid"/>
                      <a:round/>
                      <a:headEnd type="none" w="med" len="med"/>
                      <a:tailEnd type="none" w="med" len="med"/>
                    </a:lnL>
                    <a:lnR w="28575"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tcPr>
                </a:tc>
              </a:tr>
            </a:tbl>
          </a:graphicData>
        </a:graphic>
      </p:graphicFrame>
      <p:grpSp>
        <p:nvGrpSpPr>
          <p:cNvPr id="34" name="Group 33"/>
          <p:cNvGrpSpPr/>
          <p:nvPr/>
        </p:nvGrpSpPr>
        <p:grpSpPr>
          <a:xfrm>
            <a:off x="487192" y="1242335"/>
            <a:ext cx="8131876" cy="548640"/>
            <a:chOff x="296816" y="3546379"/>
            <a:chExt cx="4165068" cy="550114"/>
          </a:xfrm>
          <a:solidFill>
            <a:srgbClr val="002060"/>
          </a:solidFill>
        </p:grpSpPr>
        <p:sp>
          <p:nvSpPr>
            <p:cNvPr id="35" name="Rectangle 34"/>
            <p:cNvSpPr/>
            <p:nvPr/>
          </p:nvSpPr>
          <p:spPr>
            <a:xfrm>
              <a:off x="296816" y="3546379"/>
              <a:ext cx="4165068" cy="550114"/>
            </a:xfrm>
            <a:prstGeom prst="rect">
              <a:avLst/>
            </a:prstGeom>
            <a:grpFill/>
            <a:ln>
              <a:solidFill>
                <a:srgbClr val="002060"/>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TextBox 35"/>
            <p:cNvSpPr txBox="1"/>
            <p:nvPr/>
          </p:nvSpPr>
          <p:spPr>
            <a:xfrm>
              <a:off x="359512" y="3564642"/>
              <a:ext cx="4049248" cy="510488"/>
            </a:xfrm>
            <a:prstGeom prst="rect">
              <a:avLst/>
            </a:prstGeom>
            <a:grpFill/>
            <a:ln>
              <a:solidFill>
                <a:srgbClr val="002060"/>
              </a:solidFill>
            </a:ln>
          </p:spPr>
          <p:txBody>
            <a:bodyPr wrap="square" rtlCol="0" anchor="ctr" anchorCtr="0">
              <a:normAutofit lnSpcReduction="10000"/>
            </a:bodyPr>
            <a:lstStyle/>
            <a:p>
              <a:pPr algn="ctr"/>
              <a:r>
                <a:rPr lang="en-US" sz="2800" dirty="0" smtClean="0">
                  <a:solidFill>
                    <a:schemeClr val="bg1"/>
                  </a:solidFill>
                  <a:latin typeface="Roboto Condensed Bold" pitchFamily="2" charset="0"/>
                  <a:ea typeface="Roboto Condensed Bold" pitchFamily="2" charset="0"/>
                </a:rPr>
                <a:t>PREPROCESSING MODULE</a:t>
              </a:r>
              <a:endParaRPr lang="en-US" sz="2800" dirty="0">
                <a:solidFill>
                  <a:schemeClr val="bg1"/>
                </a:solidFill>
                <a:latin typeface="Roboto Condensed Bold" pitchFamily="2" charset="0"/>
                <a:ea typeface="Roboto Condensed Bold" pitchFamily="2" charset="0"/>
              </a:endParaRPr>
            </a:p>
          </p:txBody>
        </p:sp>
      </p:grpSp>
      <p:grpSp>
        <p:nvGrpSpPr>
          <p:cNvPr id="2" name="Group 1"/>
          <p:cNvGrpSpPr/>
          <p:nvPr/>
        </p:nvGrpSpPr>
        <p:grpSpPr>
          <a:xfrm>
            <a:off x="-76200" y="-894555"/>
            <a:ext cx="9296400" cy="1975615"/>
            <a:chOff x="-76200" y="-894555"/>
            <a:chExt cx="9296400" cy="1975615"/>
          </a:xfrm>
        </p:grpSpPr>
        <p:grpSp>
          <p:nvGrpSpPr>
            <p:cNvPr id="29" name="Group 28"/>
            <p:cNvGrpSpPr/>
            <p:nvPr/>
          </p:nvGrpSpPr>
          <p:grpSpPr>
            <a:xfrm>
              <a:off x="-76200" y="-894555"/>
              <a:ext cx="9296400" cy="1600200"/>
              <a:chOff x="-76200" y="4239420"/>
              <a:chExt cx="9296400" cy="1600200"/>
            </a:xfrm>
            <a:solidFill>
              <a:srgbClr val="FC0486"/>
            </a:solidFill>
          </p:grpSpPr>
          <p:sp>
            <p:nvSpPr>
              <p:cNvPr id="4" name="Rectangle 3"/>
              <p:cNvSpPr/>
              <p:nvPr/>
            </p:nvSpPr>
            <p:spPr>
              <a:xfrm>
                <a:off x="-76200" y="4239420"/>
                <a:ext cx="9296400" cy="1600200"/>
              </a:xfrm>
              <a:prstGeom prst="rect">
                <a:avLst/>
              </a:prstGeom>
              <a:grpFill/>
              <a:ln>
                <a:noFill/>
              </a:ln>
              <a:effectLst>
                <a:outerShdw blurRad="177800" dist="88900" dir="5400000" algn="t"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 name="TextBox 6"/>
              <p:cNvSpPr txBox="1"/>
              <p:nvPr/>
            </p:nvSpPr>
            <p:spPr>
              <a:xfrm>
                <a:off x="225137" y="5266853"/>
                <a:ext cx="7329738" cy="461665"/>
              </a:xfrm>
              <a:prstGeom prst="rect">
                <a:avLst/>
              </a:prstGeom>
              <a:grpFill/>
            </p:spPr>
            <p:txBody>
              <a:bodyPr wrap="square" rtlCol="0">
                <a:spAutoFit/>
              </a:bodyPr>
              <a:lstStyle/>
              <a:p>
                <a:r>
                  <a:rPr lang="en-US" sz="2400" dirty="0" smtClean="0">
                    <a:solidFill>
                      <a:schemeClr val="bg1"/>
                    </a:solidFill>
                    <a:latin typeface="Roboto Condensed Bold" pitchFamily="2" charset="0"/>
                    <a:ea typeface="Roboto Condensed Bold" pitchFamily="2" charset="0"/>
                  </a:rPr>
                  <a:t>THE ARCHITECTURAL DESIGN OF THE SYSTEM</a:t>
                </a:r>
                <a:endParaRPr lang="en-US" sz="2400" dirty="0">
                  <a:solidFill>
                    <a:schemeClr val="bg1"/>
                  </a:solidFill>
                  <a:latin typeface="Roboto Condensed Bold" pitchFamily="2" charset="0"/>
                  <a:ea typeface="Roboto Condensed Bold" pitchFamily="2" charset="0"/>
                </a:endParaRPr>
              </a:p>
            </p:txBody>
          </p:sp>
        </p:grpSp>
        <p:sp>
          <p:nvSpPr>
            <p:cNvPr id="5" name="Oval 4"/>
            <p:cNvSpPr/>
            <p:nvPr/>
          </p:nvSpPr>
          <p:spPr>
            <a:xfrm>
              <a:off x="7991474" y="288933"/>
              <a:ext cx="792127" cy="792127"/>
            </a:xfrm>
            <a:prstGeom prst="ellipse">
              <a:avLst/>
            </a:prstGeom>
            <a:solidFill>
              <a:srgbClr val="FEBE35"/>
            </a:solidFill>
            <a:ln>
              <a:noFill/>
            </a:ln>
            <a:effectLst>
              <a:outerShdw blurRad="177800" dist="88900" dir="5400000" algn="t"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2800" dirty="0" smtClean="0">
                  <a:solidFill>
                    <a:srgbClr val="000000"/>
                  </a:solidFill>
                  <a:latin typeface="Roboto Condensed Bold" pitchFamily="2" charset="0"/>
                  <a:ea typeface="Roboto Condensed Bold" pitchFamily="2" charset="0"/>
                </a:rPr>
                <a:t>3</a:t>
              </a:r>
              <a:endParaRPr lang="en-PH" sz="2800" dirty="0">
                <a:solidFill>
                  <a:srgbClr val="000000"/>
                </a:solidFill>
                <a:latin typeface="Roboto Condensed Bold" pitchFamily="2" charset="0"/>
                <a:ea typeface="Roboto Condensed Bold" pitchFamily="2" charset="0"/>
              </a:endParaRPr>
            </a:p>
          </p:txBody>
        </p:sp>
      </p:grpSp>
    </p:spTree>
    <p:extLst>
      <p:ext uri="{BB962C8B-B14F-4D97-AF65-F5344CB8AC3E}">
        <p14:creationId xmlns:p14="http://schemas.microsoft.com/office/powerpoint/2010/main" val="3554068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50000" fill="hold" nodeType="with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600" fill="hold"/>
                                        <p:tgtEl>
                                          <p:spTgt spid="40"/>
                                        </p:tgtEl>
                                        <p:attrNameLst>
                                          <p:attrName>ppt_x</p:attrName>
                                        </p:attrNameLst>
                                      </p:cBhvr>
                                      <p:tavLst>
                                        <p:tav tm="0">
                                          <p:val>
                                            <p:strVal val="#ppt_x"/>
                                          </p:val>
                                        </p:tav>
                                        <p:tav tm="100000">
                                          <p:val>
                                            <p:strVal val="#ppt_x"/>
                                          </p:val>
                                        </p:tav>
                                      </p:tavLst>
                                    </p:anim>
                                    <p:anim calcmode="lin" valueType="num">
                                      <p:cBhvr additive="base">
                                        <p:cTn id="8" dur="600" fill="hold"/>
                                        <p:tgtEl>
                                          <p:spTgt spid="40"/>
                                        </p:tgtEl>
                                        <p:attrNameLst>
                                          <p:attrName>ppt_y</p:attrName>
                                        </p:attrNameLst>
                                      </p:cBhvr>
                                      <p:tavLst>
                                        <p:tav tm="0">
                                          <p:val>
                                            <p:strVal val="0-#ppt_h/2"/>
                                          </p:val>
                                        </p:tav>
                                        <p:tav tm="100000">
                                          <p:val>
                                            <p:strVal val="#ppt_y"/>
                                          </p:val>
                                        </p:tav>
                                      </p:tavLst>
                                    </p:anim>
                                  </p:childTnLst>
                                </p:cTn>
                              </p:par>
                              <p:par>
                                <p:cTn id="9" presetID="2" presetClass="entr" presetSubtype="1" decel="5000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600" fill="hold"/>
                                        <p:tgtEl>
                                          <p:spTgt spid="9"/>
                                        </p:tgtEl>
                                        <p:attrNameLst>
                                          <p:attrName>ppt_x</p:attrName>
                                        </p:attrNameLst>
                                      </p:cBhvr>
                                      <p:tavLst>
                                        <p:tav tm="0">
                                          <p:val>
                                            <p:strVal val="#ppt_x"/>
                                          </p:val>
                                        </p:tav>
                                        <p:tav tm="100000">
                                          <p:val>
                                            <p:strVal val="#ppt_x"/>
                                          </p:val>
                                        </p:tav>
                                      </p:tavLst>
                                    </p:anim>
                                    <p:anim calcmode="lin" valueType="num">
                                      <p:cBhvr additive="base">
                                        <p:cTn id="12" dur="600" fill="hold"/>
                                        <p:tgtEl>
                                          <p:spTgt spid="9"/>
                                        </p:tgtEl>
                                        <p:attrNameLst>
                                          <p:attrName>ppt_y</p:attrName>
                                        </p:attrNameLst>
                                      </p:cBhvr>
                                      <p:tavLst>
                                        <p:tav tm="0">
                                          <p:val>
                                            <p:strVal val="0-#ppt_h/2"/>
                                          </p:val>
                                        </p:tav>
                                        <p:tav tm="100000">
                                          <p:val>
                                            <p:strVal val="#ppt_y"/>
                                          </p:val>
                                        </p:tav>
                                      </p:tavLst>
                                    </p:anim>
                                  </p:childTnLst>
                                </p:cTn>
                              </p:par>
                            </p:childTnLst>
                          </p:cTn>
                        </p:par>
                        <p:par>
                          <p:cTn id="13" fill="hold">
                            <p:stCondLst>
                              <p:cond delay="600"/>
                            </p:stCondLst>
                            <p:childTnLst>
                              <p:par>
                                <p:cTn id="14" presetID="10" presetClass="entr" presetSubtype="0"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Group 39"/>
          <p:cNvGrpSpPr/>
          <p:nvPr/>
        </p:nvGrpSpPr>
        <p:grpSpPr>
          <a:xfrm>
            <a:off x="487963" y="1937660"/>
            <a:ext cx="3980044" cy="2888953"/>
            <a:chOff x="487963" y="1937660"/>
            <a:chExt cx="3980044" cy="2888953"/>
          </a:xfrm>
        </p:grpSpPr>
        <p:sp>
          <p:nvSpPr>
            <p:cNvPr id="41" name="Rectangle 40"/>
            <p:cNvSpPr/>
            <p:nvPr/>
          </p:nvSpPr>
          <p:spPr>
            <a:xfrm>
              <a:off x="490367" y="1937660"/>
              <a:ext cx="3977640" cy="2885947"/>
            </a:xfrm>
            <a:prstGeom prst="rect">
              <a:avLst/>
            </a:prstGeom>
            <a:solidFill>
              <a:srgbClr val="FFFFFF"/>
            </a:solidFill>
            <a:ln>
              <a:solidFill>
                <a:srgbClr val="FFFFFF"/>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Rectangle 41"/>
            <p:cNvSpPr/>
            <p:nvPr/>
          </p:nvSpPr>
          <p:spPr>
            <a:xfrm>
              <a:off x="487963" y="4423706"/>
              <a:ext cx="3980043" cy="402907"/>
            </a:xfrm>
            <a:prstGeom prst="rect">
              <a:avLst/>
            </a:prstGeom>
            <a:solidFill>
              <a:schemeClr val="accent5">
                <a:lumMod val="75000"/>
              </a:schemeClr>
            </a:solidFill>
            <a:ln>
              <a:solidFill>
                <a:schemeClr val="accent5">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smtClean="0">
                  <a:latin typeface="Roboto Condensed Regular"/>
                  <a:cs typeface="Roboto Condensed Regular"/>
                </a:rPr>
                <a:t>FEATURE EXTRACTOR</a:t>
              </a:r>
              <a:endParaRPr lang="en-US" sz="1400" b="1" dirty="0">
                <a:latin typeface="Roboto Condensed Regular"/>
                <a:cs typeface="Roboto Condensed Regular"/>
              </a:endParaRPr>
            </a:p>
          </p:txBody>
        </p:sp>
        <p:sp>
          <p:nvSpPr>
            <p:cNvPr id="43" name="Rectangle 42"/>
            <p:cNvSpPr/>
            <p:nvPr/>
          </p:nvSpPr>
          <p:spPr>
            <a:xfrm>
              <a:off x="576363" y="2030244"/>
              <a:ext cx="3802572" cy="2254243"/>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rgbClr val="000000"/>
                  </a:solidFill>
                  <a:latin typeface="Roboto Condensed Regular"/>
                  <a:cs typeface="Roboto Condensed Regular"/>
                </a:rPr>
                <a:t>This module is responsible for extracting the feature from the tweet. The module will extract the presence of disaster words, tweet length, character n-gram, user, location, and trusted accounts. </a:t>
              </a:r>
              <a:endParaRPr lang="en-PH" sz="1400" b="1" dirty="0">
                <a:solidFill>
                  <a:srgbClr val="000000"/>
                </a:solidFill>
                <a:latin typeface="Roboto Condensed Regular"/>
                <a:cs typeface="Roboto Condensed Regular"/>
              </a:endParaRPr>
            </a:p>
          </p:txBody>
        </p:sp>
      </p:grpSp>
      <p:grpSp>
        <p:nvGrpSpPr>
          <p:cNvPr id="9" name="Group 8"/>
          <p:cNvGrpSpPr/>
          <p:nvPr/>
        </p:nvGrpSpPr>
        <p:grpSpPr>
          <a:xfrm>
            <a:off x="4643832" y="1937660"/>
            <a:ext cx="3980044" cy="2885947"/>
            <a:chOff x="4643832" y="1937660"/>
            <a:chExt cx="3980044" cy="2885947"/>
          </a:xfrm>
        </p:grpSpPr>
        <p:sp>
          <p:nvSpPr>
            <p:cNvPr id="53" name="Rectangle 52"/>
            <p:cNvSpPr/>
            <p:nvPr/>
          </p:nvSpPr>
          <p:spPr>
            <a:xfrm>
              <a:off x="4646236" y="1937660"/>
              <a:ext cx="3977640" cy="2882941"/>
            </a:xfrm>
            <a:prstGeom prst="rect">
              <a:avLst/>
            </a:prstGeom>
            <a:solidFill>
              <a:srgbClr val="FFFFFF"/>
            </a:solidFill>
            <a:ln>
              <a:solidFill>
                <a:srgbClr val="FFFFFF"/>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Rectangle 53"/>
            <p:cNvSpPr/>
            <p:nvPr/>
          </p:nvSpPr>
          <p:spPr>
            <a:xfrm>
              <a:off x="4643832" y="4420700"/>
              <a:ext cx="3980043" cy="402907"/>
            </a:xfrm>
            <a:prstGeom prst="rect">
              <a:avLst/>
            </a:prstGeom>
            <a:solidFill>
              <a:srgbClr val="D32B44"/>
            </a:solidFill>
            <a:ln>
              <a:solidFill>
                <a:srgbClr val="D32B4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smtClean="0">
                  <a:latin typeface="Roboto Condensed Regular"/>
                  <a:cs typeface="Roboto Condensed Regular"/>
                </a:rPr>
                <a:t>SAMPLE INPUT/OUTPUT</a:t>
              </a:r>
              <a:endParaRPr lang="en-US" sz="1400" b="1" dirty="0">
                <a:latin typeface="Roboto Condensed Regular"/>
                <a:cs typeface="Roboto Condensed Regular"/>
              </a:endParaRPr>
            </a:p>
          </p:txBody>
        </p:sp>
      </p:grpSp>
      <p:graphicFrame>
        <p:nvGraphicFramePr>
          <p:cNvPr id="6" name="Table 5"/>
          <p:cNvGraphicFramePr>
            <a:graphicFrameLocks noGrp="1"/>
          </p:cNvGraphicFramePr>
          <p:nvPr>
            <p:extLst>
              <p:ext uri="{D42A27DB-BD31-4B8C-83A1-F6EECF244321}">
                <p14:modId xmlns:p14="http://schemas.microsoft.com/office/powerpoint/2010/main" val="3261901969"/>
              </p:ext>
            </p:extLst>
          </p:nvPr>
        </p:nvGraphicFramePr>
        <p:xfrm>
          <a:off x="4783242" y="2087837"/>
          <a:ext cx="3732106" cy="2196650"/>
        </p:xfrm>
        <a:graphic>
          <a:graphicData uri="http://schemas.openxmlformats.org/drawingml/2006/table">
            <a:tbl>
              <a:tblPr firstRow="1" bandRow="1">
                <a:tableStyleId>{5940675A-B579-460E-94D1-54222C63F5DA}</a:tableStyleId>
              </a:tblPr>
              <a:tblGrid>
                <a:gridCol w="1866053"/>
                <a:gridCol w="1866053"/>
              </a:tblGrid>
              <a:tr h="280112">
                <a:tc>
                  <a:txBody>
                    <a:bodyPr/>
                    <a:lstStyle/>
                    <a:p>
                      <a:pPr algn="ctr"/>
                      <a:r>
                        <a:rPr lang="en-US" sz="1200" b="1" dirty="0" smtClean="0"/>
                        <a:t>INPUT</a:t>
                      </a:r>
                      <a:endParaRPr lang="en-US" sz="1200" b="1" dirty="0"/>
                    </a:p>
                  </a:txBody>
                  <a:tcPr anchor="ctr">
                    <a:lnL w="28575"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1200" b="1" dirty="0" smtClean="0"/>
                        <a:t>OUTPUT</a:t>
                      </a:r>
                      <a:endParaRPr lang="en-US" sz="1200" b="1" dirty="0"/>
                    </a:p>
                  </a:txBody>
                  <a:tcPr anchor="ctr">
                    <a:lnL w="19050" cap="flat" cmpd="sng" algn="ctr">
                      <a:solidFill>
                        <a:scrgbClr r="0" g="0" b="0"/>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r>
              <a:tr h="958269">
                <a:tc>
                  <a:txBody>
                    <a:bodyPr/>
                    <a:lstStyle/>
                    <a:p>
                      <a:pPr marL="0" marR="0" algn="l">
                        <a:spcBef>
                          <a:spcPts val="0"/>
                        </a:spcBef>
                        <a:spcAft>
                          <a:spcPts val="0"/>
                        </a:spcAft>
                        <a:tabLst>
                          <a:tab pos="2971800" algn="ctr"/>
                          <a:tab pos="5943600" algn="r"/>
                        </a:tabLst>
                      </a:pPr>
                      <a:r>
                        <a:rPr lang="en-PH" sz="900" dirty="0">
                          <a:effectLst/>
                          <a:latin typeface="Arial"/>
                          <a:ea typeface="Times New Roman"/>
                        </a:rPr>
                        <a:t> </a:t>
                      </a:r>
                      <a:endParaRPr lang="en-PH" sz="900" dirty="0">
                        <a:effectLst/>
                        <a:latin typeface="Arial"/>
                        <a:ea typeface="Calibri"/>
                      </a:endParaRPr>
                    </a:p>
                    <a:p>
                      <a:pPr marL="0" marR="0" algn="l">
                        <a:spcBef>
                          <a:spcPts val="0"/>
                        </a:spcBef>
                        <a:spcAft>
                          <a:spcPts val="0"/>
                        </a:spcAft>
                        <a:tabLst>
                          <a:tab pos="2971800" algn="ctr"/>
                          <a:tab pos="5943600" algn="r"/>
                        </a:tabLst>
                      </a:pPr>
                      <a:endParaRPr lang="en-PH" sz="900" dirty="0">
                        <a:effectLst/>
                        <a:latin typeface="Arial"/>
                        <a:ea typeface="Calibri"/>
                      </a:endParaRPr>
                    </a:p>
                  </a:txBody>
                  <a:tcPr marL="68580" marR="68580" marT="0" marB="0" anchor="ctr">
                    <a:lnL w="28575"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endParaRPr lang="en-US" dirty="0"/>
                    </a:p>
                  </a:txBody>
                  <a:tcPr marL="68580" marR="68580" marT="0" marB="0" anchor="ctr">
                    <a:lnL w="19050" cap="flat" cmpd="sng" algn="ctr">
                      <a:solidFill>
                        <a:scrgbClr r="0" g="0" b="0"/>
                      </a:solidFill>
                      <a:prstDash val="solid"/>
                      <a:round/>
                      <a:headEnd type="none" w="med" len="med"/>
                      <a:tailEnd type="none" w="med" len="med"/>
                    </a:lnL>
                    <a:lnR w="28575"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r>
              <a:tr h="958269">
                <a:tc>
                  <a:txBody>
                    <a:bodyPr/>
                    <a:lstStyle/>
                    <a:p>
                      <a:pPr marL="0" marR="0" algn="just">
                        <a:spcBef>
                          <a:spcPts val="0"/>
                        </a:spcBef>
                        <a:spcAft>
                          <a:spcPts val="0"/>
                        </a:spcAft>
                      </a:pPr>
                      <a:r>
                        <a:rPr lang="en-US" sz="900" dirty="0">
                          <a:effectLst/>
                          <a:latin typeface="Arial"/>
                          <a:ea typeface="Calibri"/>
                        </a:rPr>
                        <a:t> </a:t>
                      </a:r>
                      <a:endParaRPr lang="en-PH" sz="900" dirty="0">
                        <a:effectLst/>
                        <a:latin typeface="Arial"/>
                        <a:ea typeface="Calibri"/>
                      </a:endParaRPr>
                    </a:p>
                    <a:p>
                      <a:pPr marL="0" marR="0" algn="just">
                        <a:spcBef>
                          <a:spcPts val="0"/>
                        </a:spcBef>
                        <a:spcAft>
                          <a:spcPts val="0"/>
                        </a:spcAft>
                      </a:pPr>
                      <a:endParaRPr lang="en-PH" sz="900" dirty="0">
                        <a:effectLst/>
                        <a:latin typeface="Arial"/>
                        <a:ea typeface="Calibri"/>
                      </a:endParaRPr>
                    </a:p>
                    <a:p>
                      <a:pPr marL="0" marR="0" algn="just">
                        <a:spcBef>
                          <a:spcPts val="0"/>
                        </a:spcBef>
                        <a:spcAft>
                          <a:spcPts val="0"/>
                        </a:spcAft>
                      </a:pPr>
                      <a:r>
                        <a:rPr lang="en-US" sz="900" dirty="0">
                          <a:effectLst/>
                          <a:latin typeface="Arial"/>
                          <a:ea typeface="Calibri"/>
                        </a:rPr>
                        <a:t> </a:t>
                      </a:r>
                      <a:endParaRPr lang="en-PH" sz="900" dirty="0">
                        <a:effectLst/>
                        <a:latin typeface="Arial"/>
                        <a:ea typeface="Calibri"/>
                      </a:endParaRPr>
                    </a:p>
                  </a:txBody>
                  <a:tcPr marL="68580" marR="68580" marT="0" marB="0" anchor="ctr">
                    <a:lnL w="28575"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tcPr>
                </a:tc>
                <a:tc>
                  <a:txBody>
                    <a:bodyPr/>
                    <a:lstStyle/>
                    <a:p>
                      <a:endParaRPr lang="en-US" dirty="0"/>
                    </a:p>
                  </a:txBody>
                  <a:tcPr marL="68580" marR="68580" marT="0" marB="0" anchor="ctr">
                    <a:lnL w="19050" cap="flat" cmpd="sng" algn="ctr">
                      <a:solidFill>
                        <a:scrgbClr r="0" g="0" b="0"/>
                      </a:solidFill>
                      <a:prstDash val="solid"/>
                      <a:round/>
                      <a:headEnd type="none" w="med" len="med"/>
                      <a:tailEnd type="none" w="med" len="med"/>
                    </a:lnL>
                    <a:lnR w="28575"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tcPr>
                </a:tc>
              </a:tr>
            </a:tbl>
          </a:graphicData>
        </a:graphic>
      </p:graphicFrame>
      <p:grpSp>
        <p:nvGrpSpPr>
          <p:cNvPr id="34" name="Group 33"/>
          <p:cNvGrpSpPr/>
          <p:nvPr/>
        </p:nvGrpSpPr>
        <p:grpSpPr>
          <a:xfrm>
            <a:off x="487192" y="1242335"/>
            <a:ext cx="8131876" cy="548640"/>
            <a:chOff x="296816" y="3546379"/>
            <a:chExt cx="4165068" cy="550114"/>
          </a:xfrm>
          <a:solidFill>
            <a:srgbClr val="002060"/>
          </a:solidFill>
        </p:grpSpPr>
        <p:sp>
          <p:nvSpPr>
            <p:cNvPr id="35" name="Rectangle 34"/>
            <p:cNvSpPr/>
            <p:nvPr/>
          </p:nvSpPr>
          <p:spPr>
            <a:xfrm>
              <a:off x="296816" y="3546379"/>
              <a:ext cx="4165068" cy="550114"/>
            </a:xfrm>
            <a:prstGeom prst="rect">
              <a:avLst/>
            </a:prstGeom>
            <a:grpFill/>
            <a:ln>
              <a:solidFill>
                <a:srgbClr val="002060"/>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TextBox 35"/>
            <p:cNvSpPr txBox="1"/>
            <p:nvPr/>
          </p:nvSpPr>
          <p:spPr>
            <a:xfrm>
              <a:off x="359512" y="3564642"/>
              <a:ext cx="4049248" cy="510488"/>
            </a:xfrm>
            <a:prstGeom prst="rect">
              <a:avLst/>
            </a:prstGeom>
            <a:grpFill/>
            <a:ln>
              <a:solidFill>
                <a:srgbClr val="002060"/>
              </a:solidFill>
            </a:ln>
          </p:spPr>
          <p:txBody>
            <a:bodyPr wrap="square" rtlCol="0" anchor="ctr" anchorCtr="0">
              <a:normAutofit lnSpcReduction="10000"/>
            </a:bodyPr>
            <a:lstStyle/>
            <a:p>
              <a:pPr algn="ctr"/>
              <a:r>
                <a:rPr lang="en-US" sz="2800" dirty="0" smtClean="0">
                  <a:solidFill>
                    <a:schemeClr val="bg1"/>
                  </a:solidFill>
                  <a:latin typeface="Roboto Condensed Bold" pitchFamily="2" charset="0"/>
                  <a:ea typeface="Roboto Condensed Bold" pitchFamily="2" charset="0"/>
                </a:rPr>
                <a:t>FEATURE EXTRACTION MODULE</a:t>
              </a:r>
              <a:endParaRPr lang="en-US" sz="2800" dirty="0">
                <a:solidFill>
                  <a:schemeClr val="bg1"/>
                </a:solidFill>
                <a:latin typeface="Roboto Condensed Bold" pitchFamily="2" charset="0"/>
                <a:ea typeface="Roboto Condensed Bold" pitchFamily="2" charset="0"/>
              </a:endParaRPr>
            </a:p>
          </p:txBody>
        </p:sp>
      </p:grpSp>
      <p:grpSp>
        <p:nvGrpSpPr>
          <p:cNvPr id="2" name="Group 1"/>
          <p:cNvGrpSpPr/>
          <p:nvPr/>
        </p:nvGrpSpPr>
        <p:grpSpPr>
          <a:xfrm>
            <a:off x="-76200" y="-894555"/>
            <a:ext cx="9296400" cy="1975615"/>
            <a:chOff x="-76200" y="-894555"/>
            <a:chExt cx="9296400" cy="1975615"/>
          </a:xfrm>
        </p:grpSpPr>
        <p:grpSp>
          <p:nvGrpSpPr>
            <p:cNvPr id="29" name="Group 28"/>
            <p:cNvGrpSpPr/>
            <p:nvPr/>
          </p:nvGrpSpPr>
          <p:grpSpPr>
            <a:xfrm>
              <a:off x="-76200" y="-894555"/>
              <a:ext cx="9296400" cy="1600200"/>
              <a:chOff x="-76200" y="4239420"/>
              <a:chExt cx="9296400" cy="1600200"/>
            </a:xfrm>
            <a:solidFill>
              <a:srgbClr val="FC0486"/>
            </a:solidFill>
          </p:grpSpPr>
          <p:sp>
            <p:nvSpPr>
              <p:cNvPr id="4" name="Rectangle 3"/>
              <p:cNvSpPr/>
              <p:nvPr/>
            </p:nvSpPr>
            <p:spPr>
              <a:xfrm>
                <a:off x="-76200" y="4239420"/>
                <a:ext cx="9296400" cy="1600200"/>
              </a:xfrm>
              <a:prstGeom prst="rect">
                <a:avLst/>
              </a:prstGeom>
              <a:grpFill/>
              <a:ln>
                <a:noFill/>
              </a:ln>
              <a:effectLst>
                <a:outerShdw blurRad="177800" dist="88900" dir="5400000" algn="t"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 name="TextBox 6"/>
              <p:cNvSpPr txBox="1"/>
              <p:nvPr/>
            </p:nvSpPr>
            <p:spPr>
              <a:xfrm>
                <a:off x="225137" y="5266853"/>
                <a:ext cx="7329738" cy="461665"/>
              </a:xfrm>
              <a:prstGeom prst="rect">
                <a:avLst/>
              </a:prstGeom>
              <a:grpFill/>
            </p:spPr>
            <p:txBody>
              <a:bodyPr wrap="square" rtlCol="0">
                <a:spAutoFit/>
              </a:bodyPr>
              <a:lstStyle/>
              <a:p>
                <a:r>
                  <a:rPr lang="en-US" sz="2400" dirty="0" smtClean="0">
                    <a:solidFill>
                      <a:schemeClr val="bg1"/>
                    </a:solidFill>
                    <a:latin typeface="Roboto Condensed Bold" pitchFamily="2" charset="0"/>
                    <a:ea typeface="Roboto Condensed Bold" pitchFamily="2" charset="0"/>
                  </a:rPr>
                  <a:t>THE ARCHITECTURAL DESIGN OF THE SYSTEM</a:t>
                </a:r>
                <a:endParaRPr lang="en-US" sz="2400" dirty="0">
                  <a:solidFill>
                    <a:schemeClr val="bg1"/>
                  </a:solidFill>
                  <a:latin typeface="Roboto Condensed Bold" pitchFamily="2" charset="0"/>
                  <a:ea typeface="Roboto Condensed Bold" pitchFamily="2" charset="0"/>
                </a:endParaRPr>
              </a:p>
            </p:txBody>
          </p:sp>
        </p:grpSp>
        <p:sp>
          <p:nvSpPr>
            <p:cNvPr id="5" name="Oval 4"/>
            <p:cNvSpPr/>
            <p:nvPr/>
          </p:nvSpPr>
          <p:spPr>
            <a:xfrm>
              <a:off x="7991474" y="288933"/>
              <a:ext cx="792127" cy="792127"/>
            </a:xfrm>
            <a:prstGeom prst="ellipse">
              <a:avLst/>
            </a:prstGeom>
            <a:solidFill>
              <a:srgbClr val="FEBE35"/>
            </a:solidFill>
            <a:ln>
              <a:noFill/>
            </a:ln>
            <a:effectLst>
              <a:outerShdw blurRad="177800" dist="88900" dir="5400000" algn="t"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2800" dirty="0" smtClean="0">
                  <a:solidFill>
                    <a:srgbClr val="000000"/>
                  </a:solidFill>
                  <a:latin typeface="Roboto Condensed Bold" pitchFamily="2" charset="0"/>
                  <a:ea typeface="Roboto Condensed Bold" pitchFamily="2" charset="0"/>
                </a:rPr>
                <a:t>3</a:t>
              </a:r>
              <a:endParaRPr lang="en-PH" sz="2800" dirty="0">
                <a:solidFill>
                  <a:srgbClr val="000000"/>
                </a:solidFill>
                <a:latin typeface="Roboto Condensed Bold" pitchFamily="2" charset="0"/>
                <a:ea typeface="Roboto Condensed Bold" pitchFamily="2" charset="0"/>
              </a:endParaRPr>
            </a:p>
          </p:txBody>
        </p:sp>
      </p:grpSp>
    </p:spTree>
    <p:extLst>
      <p:ext uri="{BB962C8B-B14F-4D97-AF65-F5344CB8AC3E}">
        <p14:creationId xmlns:p14="http://schemas.microsoft.com/office/powerpoint/2010/main" val="1601005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decel="4000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additive="base">
                                        <p:cTn id="7" dur="600" fill="hold"/>
                                        <p:tgtEl>
                                          <p:spTgt spid="34"/>
                                        </p:tgtEl>
                                        <p:attrNameLst>
                                          <p:attrName>ppt_x</p:attrName>
                                        </p:attrNameLst>
                                      </p:cBhvr>
                                      <p:tavLst>
                                        <p:tav tm="0">
                                          <p:val>
                                            <p:strVal val="#ppt_x"/>
                                          </p:val>
                                        </p:tav>
                                        <p:tav tm="100000">
                                          <p:val>
                                            <p:strVal val="#ppt_x"/>
                                          </p:val>
                                        </p:tav>
                                      </p:tavLst>
                                    </p:anim>
                                    <p:anim calcmode="lin" valueType="num">
                                      <p:cBhvr additive="base">
                                        <p:cTn id="8" dur="600" fill="hold"/>
                                        <p:tgtEl>
                                          <p:spTgt spid="34"/>
                                        </p:tgtEl>
                                        <p:attrNameLst>
                                          <p:attrName>ppt_y</p:attrName>
                                        </p:attrNameLst>
                                      </p:cBhvr>
                                      <p:tavLst>
                                        <p:tav tm="0">
                                          <p:val>
                                            <p:strVal val="0-#ppt_h/2"/>
                                          </p:val>
                                        </p:tav>
                                        <p:tav tm="100000">
                                          <p:val>
                                            <p:strVal val="#ppt_y"/>
                                          </p:val>
                                        </p:tav>
                                      </p:tavLst>
                                    </p:anim>
                                  </p:childTnLst>
                                </p:cTn>
                              </p:par>
                              <p:par>
                                <p:cTn id="9" presetID="2" presetClass="entr" presetSubtype="1" decel="50000" fill="hold" nodeType="withEffect">
                                  <p:stCondLst>
                                    <p:cond delay="0"/>
                                  </p:stCondLst>
                                  <p:childTnLst>
                                    <p:set>
                                      <p:cBhvr>
                                        <p:cTn id="10" dur="1" fill="hold">
                                          <p:stCondLst>
                                            <p:cond delay="0"/>
                                          </p:stCondLst>
                                        </p:cTn>
                                        <p:tgtEl>
                                          <p:spTgt spid="40"/>
                                        </p:tgtEl>
                                        <p:attrNameLst>
                                          <p:attrName>style.visibility</p:attrName>
                                        </p:attrNameLst>
                                      </p:cBhvr>
                                      <p:to>
                                        <p:strVal val="visible"/>
                                      </p:to>
                                    </p:set>
                                    <p:anim calcmode="lin" valueType="num">
                                      <p:cBhvr additive="base">
                                        <p:cTn id="11" dur="600" fill="hold"/>
                                        <p:tgtEl>
                                          <p:spTgt spid="40"/>
                                        </p:tgtEl>
                                        <p:attrNameLst>
                                          <p:attrName>ppt_x</p:attrName>
                                        </p:attrNameLst>
                                      </p:cBhvr>
                                      <p:tavLst>
                                        <p:tav tm="0">
                                          <p:val>
                                            <p:strVal val="#ppt_x"/>
                                          </p:val>
                                        </p:tav>
                                        <p:tav tm="100000">
                                          <p:val>
                                            <p:strVal val="#ppt_x"/>
                                          </p:val>
                                        </p:tav>
                                      </p:tavLst>
                                    </p:anim>
                                    <p:anim calcmode="lin" valueType="num">
                                      <p:cBhvr additive="base">
                                        <p:cTn id="12" dur="600" fill="hold"/>
                                        <p:tgtEl>
                                          <p:spTgt spid="40"/>
                                        </p:tgtEl>
                                        <p:attrNameLst>
                                          <p:attrName>ppt_y</p:attrName>
                                        </p:attrNameLst>
                                      </p:cBhvr>
                                      <p:tavLst>
                                        <p:tav tm="0">
                                          <p:val>
                                            <p:strVal val="0-#ppt_h/2"/>
                                          </p:val>
                                        </p:tav>
                                        <p:tav tm="100000">
                                          <p:val>
                                            <p:strVal val="#ppt_y"/>
                                          </p:val>
                                        </p:tav>
                                      </p:tavLst>
                                    </p:anim>
                                  </p:childTnLst>
                                </p:cTn>
                              </p:par>
                              <p:par>
                                <p:cTn id="13" presetID="2" presetClass="entr" presetSubtype="1" decel="5000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600" fill="hold"/>
                                        <p:tgtEl>
                                          <p:spTgt spid="9"/>
                                        </p:tgtEl>
                                        <p:attrNameLst>
                                          <p:attrName>ppt_x</p:attrName>
                                        </p:attrNameLst>
                                      </p:cBhvr>
                                      <p:tavLst>
                                        <p:tav tm="0">
                                          <p:val>
                                            <p:strVal val="#ppt_x"/>
                                          </p:val>
                                        </p:tav>
                                        <p:tav tm="100000">
                                          <p:val>
                                            <p:strVal val="#ppt_x"/>
                                          </p:val>
                                        </p:tav>
                                      </p:tavLst>
                                    </p:anim>
                                    <p:anim calcmode="lin" valueType="num">
                                      <p:cBhvr additive="base">
                                        <p:cTn id="16" dur="600" fill="hold"/>
                                        <p:tgtEl>
                                          <p:spTgt spid="9"/>
                                        </p:tgtEl>
                                        <p:attrNameLst>
                                          <p:attrName>ppt_y</p:attrName>
                                        </p:attrNameLst>
                                      </p:cBhvr>
                                      <p:tavLst>
                                        <p:tav tm="0">
                                          <p:val>
                                            <p:strVal val="0-#ppt_h/2"/>
                                          </p:val>
                                        </p:tav>
                                        <p:tav tm="100000">
                                          <p:val>
                                            <p:strVal val="#ppt_y"/>
                                          </p:val>
                                        </p:tav>
                                      </p:tavLst>
                                    </p:anim>
                                  </p:childTnLst>
                                </p:cTn>
                              </p:par>
                            </p:childTnLst>
                          </p:cTn>
                        </p:par>
                        <p:par>
                          <p:cTn id="17" fill="hold">
                            <p:stCondLst>
                              <p:cond delay="600"/>
                            </p:stCondLst>
                            <p:childTnLst>
                              <p:par>
                                <p:cTn id="18" presetID="10" presetClass="entr" presetSubtype="0" fill="hold" nodeType="after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Group 39"/>
          <p:cNvGrpSpPr/>
          <p:nvPr/>
        </p:nvGrpSpPr>
        <p:grpSpPr>
          <a:xfrm>
            <a:off x="487963" y="1937660"/>
            <a:ext cx="3980044" cy="2888953"/>
            <a:chOff x="487963" y="1937660"/>
            <a:chExt cx="3980044" cy="2888953"/>
          </a:xfrm>
        </p:grpSpPr>
        <p:sp>
          <p:nvSpPr>
            <p:cNvPr id="41" name="Rectangle 40"/>
            <p:cNvSpPr/>
            <p:nvPr/>
          </p:nvSpPr>
          <p:spPr>
            <a:xfrm>
              <a:off x="490367" y="1937660"/>
              <a:ext cx="3977640" cy="2885947"/>
            </a:xfrm>
            <a:prstGeom prst="rect">
              <a:avLst/>
            </a:prstGeom>
            <a:solidFill>
              <a:srgbClr val="FFFFFF"/>
            </a:solidFill>
            <a:ln>
              <a:solidFill>
                <a:srgbClr val="FFFFFF"/>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Rectangle 41"/>
            <p:cNvSpPr/>
            <p:nvPr/>
          </p:nvSpPr>
          <p:spPr>
            <a:xfrm>
              <a:off x="487963" y="4423706"/>
              <a:ext cx="3980043" cy="402907"/>
            </a:xfrm>
            <a:prstGeom prst="rect">
              <a:avLst/>
            </a:prstGeom>
            <a:solidFill>
              <a:srgbClr val="FF6600"/>
            </a:solidFill>
            <a:ln>
              <a:solidFill>
                <a:srgbClr val="FF66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smtClean="0">
                  <a:latin typeface="Roboto Condensed Regular"/>
                  <a:cs typeface="Roboto Condensed Regular"/>
                </a:rPr>
                <a:t>DISASTER CLASSIFIER</a:t>
              </a:r>
              <a:endParaRPr lang="en-US" sz="1400" b="1" dirty="0">
                <a:latin typeface="Roboto Condensed Regular"/>
                <a:cs typeface="Roboto Condensed Regular"/>
              </a:endParaRPr>
            </a:p>
          </p:txBody>
        </p:sp>
        <p:sp>
          <p:nvSpPr>
            <p:cNvPr id="43" name="Rectangle 42"/>
            <p:cNvSpPr/>
            <p:nvPr/>
          </p:nvSpPr>
          <p:spPr>
            <a:xfrm>
              <a:off x="576363" y="2030244"/>
              <a:ext cx="3802572" cy="2254243"/>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rgbClr val="000000"/>
                  </a:solidFill>
                  <a:latin typeface="Roboto Condensed Regular"/>
                  <a:cs typeface="Roboto Condensed Regular"/>
                </a:rPr>
                <a:t>The tweets will be classified first to the type of disaster: typhoon, earthquakes, and flood. This is to determine the type of information that will be extracted from the tweets. </a:t>
              </a:r>
              <a:endParaRPr lang="en-PH" sz="1400" b="1" dirty="0">
                <a:solidFill>
                  <a:srgbClr val="000000"/>
                </a:solidFill>
                <a:latin typeface="Roboto Condensed Regular"/>
                <a:cs typeface="Roboto Condensed Regular"/>
              </a:endParaRPr>
            </a:p>
          </p:txBody>
        </p:sp>
      </p:grpSp>
      <p:grpSp>
        <p:nvGrpSpPr>
          <p:cNvPr id="9" name="Group 8"/>
          <p:cNvGrpSpPr/>
          <p:nvPr/>
        </p:nvGrpSpPr>
        <p:grpSpPr>
          <a:xfrm>
            <a:off x="4643832" y="1937660"/>
            <a:ext cx="3980044" cy="2885947"/>
            <a:chOff x="4643832" y="1937660"/>
            <a:chExt cx="3980044" cy="2885947"/>
          </a:xfrm>
        </p:grpSpPr>
        <p:sp>
          <p:nvSpPr>
            <p:cNvPr id="53" name="Rectangle 52"/>
            <p:cNvSpPr/>
            <p:nvPr/>
          </p:nvSpPr>
          <p:spPr>
            <a:xfrm>
              <a:off x="4646236" y="1937660"/>
              <a:ext cx="3977640" cy="2882941"/>
            </a:xfrm>
            <a:prstGeom prst="rect">
              <a:avLst/>
            </a:prstGeom>
            <a:solidFill>
              <a:srgbClr val="FFFFFF"/>
            </a:solidFill>
            <a:ln>
              <a:solidFill>
                <a:srgbClr val="FFFFFF"/>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Rectangle 53"/>
            <p:cNvSpPr/>
            <p:nvPr/>
          </p:nvSpPr>
          <p:spPr>
            <a:xfrm>
              <a:off x="4643832" y="4420700"/>
              <a:ext cx="3980043" cy="402907"/>
            </a:xfrm>
            <a:prstGeom prst="rect">
              <a:avLst/>
            </a:prstGeom>
            <a:solidFill>
              <a:srgbClr val="67B312"/>
            </a:solidFill>
            <a:ln>
              <a:solidFill>
                <a:srgbClr val="67B31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smtClean="0">
                  <a:latin typeface="Roboto Condensed Regular"/>
                  <a:cs typeface="Roboto Condensed Regular"/>
                </a:rPr>
                <a:t>SAMPLE INPUT/OUTPUT</a:t>
              </a:r>
              <a:endParaRPr lang="en-US" sz="1400" b="1" dirty="0">
                <a:latin typeface="Roboto Condensed Regular"/>
                <a:cs typeface="Roboto Condensed Regular"/>
              </a:endParaRPr>
            </a:p>
          </p:txBody>
        </p:sp>
      </p:grpSp>
      <p:graphicFrame>
        <p:nvGraphicFramePr>
          <p:cNvPr id="6" name="Table 5"/>
          <p:cNvGraphicFramePr>
            <a:graphicFrameLocks noGrp="1"/>
          </p:cNvGraphicFramePr>
          <p:nvPr>
            <p:extLst>
              <p:ext uri="{D42A27DB-BD31-4B8C-83A1-F6EECF244321}">
                <p14:modId xmlns:p14="http://schemas.microsoft.com/office/powerpoint/2010/main" val="2730890178"/>
              </p:ext>
            </p:extLst>
          </p:nvPr>
        </p:nvGraphicFramePr>
        <p:xfrm>
          <a:off x="4783242" y="2087837"/>
          <a:ext cx="3732106" cy="2213741"/>
        </p:xfrm>
        <a:graphic>
          <a:graphicData uri="http://schemas.openxmlformats.org/drawingml/2006/table">
            <a:tbl>
              <a:tblPr firstRow="1" bandRow="1">
                <a:tableStyleId>{5940675A-B579-460E-94D1-54222C63F5DA}</a:tableStyleId>
              </a:tblPr>
              <a:tblGrid>
                <a:gridCol w="1866053"/>
                <a:gridCol w="1866053"/>
              </a:tblGrid>
              <a:tr h="280112">
                <a:tc>
                  <a:txBody>
                    <a:bodyPr/>
                    <a:lstStyle/>
                    <a:p>
                      <a:pPr algn="ctr"/>
                      <a:r>
                        <a:rPr lang="en-US" sz="1200" b="1" dirty="0" smtClean="0"/>
                        <a:t>INPUT</a:t>
                      </a:r>
                      <a:endParaRPr lang="en-US" sz="1200" b="1" dirty="0"/>
                    </a:p>
                  </a:txBody>
                  <a:tcPr anchor="ctr">
                    <a:lnL w="28575"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1200" b="1" dirty="0" smtClean="0"/>
                        <a:t>OUTPUT</a:t>
                      </a:r>
                      <a:endParaRPr lang="en-US" sz="1200" b="1" dirty="0"/>
                    </a:p>
                  </a:txBody>
                  <a:tcPr anchor="ctr">
                    <a:lnL w="19050" cap="flat" cmpd="sng" algn="ctr">
                      <a:solidFill>
                        <a:scrgbClr r="0" g="0" b="0"/>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r>
              <a:tr h="958269">
                <a:tc>
                  <a:txBody>
                    <a:bodyPr/>
                    <a:lstStyle/>
                    <a:p>
                      <a:pPr marL="0" marR="0" algn="just">
                        <a:spcBef>
                          <a:spcPts val="0"/>
                        </a:spcBef>
                        <a:spcAft>
                          <a:spcPts val="0"/>
                        </a:spcAft>
                      </a:pPr>
                      <a:r>
                        <a:rPr lang="en-PH" sz="800" dirty="0">
                          <a:effectLst/>
                          <a:latin typeface="Arial"/>
                          <a:ea typeface="Calibri"/>
                        </a:rPr>
                        <a:t> </a:t>
                      </a:r>
                    </a:p>
                    <a:p>
                      <a:pPr marL="0" marR="0" algn="just">
                        <a:spcBef>
                          <a:spcPts val="0"/>
                        </a:spcBef>
                        <a:spcAft>
                          <a:spcPts val="0"/>
                        </a:spcAft>
                      </a:pPr>
                      <a:r>
                        <a:rPr lang="en-PH" sz="800" dirty="0">
                          <a:effectLst/>
                          <a:latin typeface="Arial"/>
                          <a:ea typeface="Calibri"/>
                        </a:rPr>
                        <a:t>&lt;tweet&gt;</a:t>
                      </a:r>
                    </a:p>
                    <a:p>
                      <a:pPr marL="0" marR="0" algn="just">
                        <a:spcBef>
                          <a:spcPts val="0"/>
                        </a:spcBef>
                        <a:spcAft>
                          <a:spcPts val="0"/>
                        </a:spcAft>
                      </a:pPr>
                      <a:r>
                        <a:rPr lang="en-PH" sz="800" dirty="0">
                          <a:effectLst/>
                          <a:latin typeface="Arial"/>
                          <a:ea typeface="Calibri"/>
                        </a:rPr>
                        <a:t>[“Kawawa”, “naman”, “nilindol”, “sa”, &lt;location= “Antique”/&gt;, “.”]</a:t>
                      </a:r>
                    </a:p>
                    <a:p>
                      <a:pPr marL="0" marR="0" algn="just">
                        <a:spcBef>
                          <a:spcPts val="0"/>
                        </a:spcBef>
                        <a:spcAft>
                          <a:spcPts val="0"/>
                        </a:spcAft>
                      </a:pPr>
                      <a:r>
                        <a:rPr lang="en-PH" sz="800" dirty="0">
                          <a:effectLst/>
                          <a:latin typeface="Arial"/>
                          <a:ea typeface="Calibri"/>
                        </a:rPr>
                        <a:t>&lt;/tweet&gt;</a:t>
                      </a:r>
                    </a:p>
                    <a:p>
                      <a:pPr marL="0" marR="0" algn="just">
                        <a:spcBef>
                          <a:spcPts val="0"/>
                        </a:spcBef>
                        <a:spcAft>
                          <a:spcPts val="0"/>
                        </a:spcAft>
                      </a:pPr>
                      <a:r>
                        <a:rPr lang="en-PH" sz="800" dirty="0">
                          <a:effectLst/>
                          <a:latin typeface="Arial"/>
                          <a:ea typeface="Calibri"/>
                        </a:rPr>
                        <a:t> </a:t>
                      </a:r>
                    </a:p>
                  </a:txBody>
                  <a:tcPr marL="68580" marR="68580" marT="0" marB="0">
                    <a:lnL w="28575"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marL="0" marR="0" algn="just">
                        <a:spcBef>
                          <a:spcPts val="0"/>
                        </a:spcBef>
                        <a:spcAft>
                          <a:spcPts val="0"/>
                        </a:spcAft>
                      </a:pPr>
                      <a:r>
                        <a:rPr lang="en-PH" sz="800" dirty="0">
                          <a:effectLst/>
                          <a:latin typeface="Arial"/>
                          <a:ea typeface="Calibri"/>
                        </a:rPr>
                        <a:t> </a:t>
                      </a:r>
                    </a:p>
                    <a:p>
                      <a:pPr marL="0" marR="0" algn="just">
                        <a:spcBef>
                          <a:spcPts val="0"/>
                        </a:spcBef>
                        <a:spcAft>
                          <a:spcPts val="0"/>
                        </a:spcAft>
                      </a:pPr>
                      <a:r>
                        <a:rPr lang="en-PH" sz="800" dirty="0">
                          <a:effectLst/>
                          <a:latin typeface="Arial"/>
                          <a:ea typeface="Calibri"/>
                        </a:rPr>
                        <a:t>&lt;tweet disaster=”earthquake”&gt;</a:t>
                      </a:r>
                    </a:p>
                    <a:p>
                      <a:pPr marL="0" marR="0" algn="just">
                        <a:spcBef>
                          <a:spcPts val="0"/>
                        </a:spcBef>
                        <a:spcAft>
                          <a:spcPts val="0"/>
                        </a:spcAft>
                      </a:pPr>
                      <a:r>
                        <a:rPr lang="en-PH" sz="800" dirty="0">
                          <a:effectLst/>
                          <a:latin typeface="Arial"/>
                          <a:ea typeface="Calibri"/>
                        </a:rPr>
                        <a:t>[“Kawawa_ADUN”, “naman_NPRO”, “&lt;disaster=nilindol/&gt;”, “sa_DECN”, “&lt;location=”Antique_NN/”&gt;, “._PSNS”]</a:t>
                      </a:r>
                    </a:p>
                    <a:p>
                      <a:pPr marL="0" marR="0" algn="just">
                        <a:spcBef>
                          <a:spcPts val="0"/>
                        </a:spcBef>
                        <a:spcAft>
                          <a:spcPts val="0"/>
                        </a:spcAft>
                      </a:pPr>
                      <a:r>
                        <a:rPr lang="en-PH" sz="800" dirty="0">
                          <a:effectLst/>
                          <a:latin typeface="Arial"/>
                          <a:ea typeface="Calibri"/>
                        </a:rPr>
                        <a:t>&lt;/tweet</a:t>
                      </a:r>
                      <a:r>
                        <a:rPr lang="en-PH" sz="800" dirty="0" smtClean="0">
                          <a:effectLst/>
                          <a:latin typeface="Arial"/>
                          <a:ea typeface="Calibri"/>
                        </a:rPr>
                        <a:t>&gt;</a:t>
                      </a:r>
                      <a:endParaRPr lang="en-PH" sz="800" dirty="0">
                        <a:effectLst/>
                        <a:latin typeface="Arial"/>
                        <a:ea typeface="Calibri"/>
                      </a:endParaRPr>
                    </a:p>
                  </a:txBody>
                  <a:tcPr marL="68580" marR="68580" marT="0" marB="0">
                    <a:lnL w="19050" cap="flat" cmpd="sng" algn="ctr">
                      <a:solidFill>
                        <a:scrgbClr r="0" g="0" b="0"/>
                      </a:solidFill>
                      <a:prstDash val="solid"/>
                      <a:round/>
                      <a:headEnd type="none" w="med" len="med"/>
                      <a:tailEnd type="none" w="med" len="med"/>
                    </a:lnL>
                    <a:lnR w="28575"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r>
              <a:tr h="958269">
                <a:tc>
                  <a:txBody>
                    <a:bodyPr/>
                    <a:lstStyle/>
                    <a:p>
                      <a:pPr marL="0" marR="0" algn="just">
                        <a:spcBef>
                          <a:spcPts val="0"/>
                        </a:spcBef>
                        <a:spcAft>
                          <a:spcPts val="0"/>
                        </a:spcAft>
                      </a:pPr>
                      <a:r>
                        <a:rPr lang="en-PH" sz="800" dirty="0">
                          <a:effectLst/>
                          <a:latin typeface="Arial"/>
                          <a:ea typeface="Calibri"/>
                        </a:rPr>
                        <a:t> </a:t>
                      </a:r>
                    </a:p>
                    <a:p>
                      <a:pPr marL="0" marR="0" algn="just">
                        <a:spcBef>
                          <a:spcPts val="0"/>
                        </a:spcBef>
                        <a:spcAft>
                          <a:spcPts val="0"/>
                        </a:spcAft>
                      </a:pPr>
                      <a:r>
                        <a:rPr lang="en-PH" sz="800" dirty="0">
                          <a:effectLst/>
                          <a:latin typeface="Arial"/>
                          <a:ea typeface="Calibri"/>
                        </a:rPr>
                        <a:t>&lt;tweet&gt;</a:t>
                      </a:r>
                    </a:p>
                    <a:p>
                      <a:pPr marL="0" marR="0" algn="just">
                        <a:spcBef>
                          <a:spcPts val="0"/>
                        </a:spcBef>
                        <a:spcAft>
                          <a:spcPts val="0"/>
                        </a:spcAft>
                      </a:pPr>
                      <a:r>
                        <a:rPr lang="en-PH" sz="800" dirty="0">
                          <a:effectLst/>
                          <a:latin typeface="Arial"/>
                          <a:ea typeface="Calibri"/>
                        </a:rPr>
                        <a:t>[ “Magnitude”, “4.3”, “quake”, “jolts”, “&lt;location= Antique/&gt;, “,”, “&lt;location=Boracay/&gt;, “Lindol”, “everywhere”]</a:t>
                      </a:r>
                    </a:p>
                    <a:p>
                      <a:pPr marL="0" marR="0" algn="just">
                        <a:spcBef>
                          <a:spcPts val="0"/>
                        </a:spcBef>
                        <a:spcAft>
                          <a:spcPts val="0"/>
                        </a:spcAft>
                      </a:pPr>
                      <a:r>
                        <a:rPr lang="en-PH" sz="800" dirty="0">
                          <a:effectLst/>
                          <a:latin typeface="Arial"/>
                          <a:ea typeface="Calibri"/>
                        </a:rPr>
                        <a:t>&lt;/tweet&gt;</a:t>
                      </a:r>
                    </a:p>
                    <a:p>
                      <a:pPr marL="0" marR="0" algn="just">
                        <a:spcBef>
                          <a:spcPts val="0"/>
                        </a:spcBef>
                        <a:spcAft>
                          <a:spcPts val="0"/>
                        </a:spcAft>
                      </a:pPr>
                      <a:r>
                        <a:rPr lang="en-PH" sz="800" dirty="0">
                          <a:effectLst/>
                          <a:latin typeface="Arial"/>
                          <a:ea typeface="Calibri"/>
                        </a:rPr>
                        <a:t> </a:t>
                      </a:r>
                    </a:p>
                  </a:txBody>
                  <a:tcPr marL="68580" marR="68580" marT="0" marB="0">
                    <a:lnL w="28575"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tcPr>
                </a:tc>
                <a:tc>
                  <a:txBody>
                    <a:bodyPr/>
                    <a:lstStyle/>
                    <a:p>
                      <a:pPr marL="0" marR="0" algn="just">
                        <a:spcBef>
                          <a:spcPts val="0"/>
                        </a:spcBef>
                        <a:spcAft>
                          <a:spcPts val="0"/>
                        </a:spcAft>
                      </a:pPr>
                      <a:r>
                        <a:rPr lang="en-PH" sz="800" dirty="0">
                          <a:effectLst/>
                          <a:latin typeface="Arial"/>
                          <a:ea typeface="Calibri"/>
                        </a:rPr>
                        <a:t> </a:t>
                      </a:r>
                    </a:p>
                    <a:p>
                      <a:pPr marL="0" marR="0" algn="just">
                        <a:spcBef>
                          <a:spcPts val="0"/>
                        </a:spcBef>
                        <a:spcAft>
                          <a:spcPts val="0"/>
                        </a:spcAft>
                      </a:pPr>
                      <a:r>
                        <a:rPr lang="en-PH" sz="800" dirty="0">
                          <a:effectLst/>
                          <a:latin typeface="Arial"/>
                          <a:ea typeface="Calibri"/>
                        </a:rPr>
                        <a:t> &lt;tweet disaster=”earthquake”&gt;</a:t>
                      </a:r>
                    </a:p>
                    <a:p>
                      <a:pPr marL="0" marR="0" algn="just">
                        <a:spcBef>
                          <a:spcPts val="0"/>
                        </a:spcBef>
                        <a:spcAft>
                          <a:spcPts val="0"/>
                        </a:spcAft>
                      </a:pPr>
                      <a:r>
                        <a:rPr lang="en-PH" sz="800" dirty="0">
                          <a:effectLst/>
                          <a:latin typeface="Arial"/>
                          <a:ea typeface="Calibri"/>
                        </a:rPr>
                        <a:t>[“Magnitude_NN:U”, “4.3”, “quake_NN”, “jolts_NNS”, &lt;location=“Antique_NN”&gt;, “,_PSNS”, &lt;location=“Boracay”&gt;, &lt;disaster=“Lindol”&gt;, “everywhere_RB” &lt;/tweet</a:t>
                      </a:r>
                      <a:r>
                        <a:rPr lang="en-PH" sz="800" dirty="0" smtClean="0">
                          <a:effectLst/>
                          <a:latin typeface="Arial"/>
                          <a:ea typeface="Calibri"/>
                        </a:rPr>
                        <a:t>&gt;</a:t>
                      </a:r>
                      <a:endParaRPr lang="en-PH" sz="800" dirty="0">
                        <a:effectLst/>
                        <a:latin typeface="Arial"/>
                        <a:ea typeface="Calibri"/>
                      </a:endParaRPr>
                    </a:p>
                  </a:txBody>
                  <a:tcPr marL="68580" marR="68580" marT="0" marB="0">
                    <a:lnL w="19050" cap="flat" cmpd="sng" algn="ctr">
                      <a:solidFill>
                        <a:scrgbClr r="0" g="0" b="0"/>
                      </a:solidFill>
                      <a:prstDash val="solid"/>
                      <a:round/>
                      <a:headEnd type="none" w="med" len="med"/>
                      <a:tailEnd type="none" w="med" len="med"/>
                    </a:lnL>
                    <a:lnR w="28575"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tcPr>
                </a:tc>
              </a:tr>
            </a:tbl>
          </a:graphicData>
        </a:graphic>
      </p:graphicFrame>
      <p:grpSp>
        <p:nvGrpSpPr>
          <p:cNvPr id="34" name="Group 33"/>
          <p:cNvGrpSpPr/>
          <p:nvPr/>
        </p:nvGrpSpPr>
        <p:grpSpPr>
          <a:xfrm>
            <a:off x="487192" y="1242335"/>
            <a:ext cx="8131876" cy="548640"/>
            <a:chOff x="296816" y="3546379"/>
            <a:chExt cx="4165068" cy="550114"/>
          </a:xfrm>
          <a:solidFill>
            <a:srgbClr val="002060"/>
          </a:solidFill>
        </p:grpSpPr>
        <p:sp>
          <p:nvSpPr>
            <p:cNvPr id="35" name="Rectangle 34"/>
            <p:cNvSpPr/>
            <p:nvPr/>
          </p:nvSpPr>
          <p:spPr>
            <a:xfrm>
              <a:off x="296816" y="3546379"/>
              <a:ext cx="4165068" cy="550114"/>
            </a:xfrm>
            <a:prstGeom prst="rect">
              <a:avLst/>
            </a:prstGeom>
            <a:grpFill/>
            <a:ln>
              <a:solidFill>
                <a:srgbClr val="002060"/>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TextBox 35"/>
            <p:cNvSpPr txBox="1"/>
            <p:nvPr/>
          </p:nvSpPr>
          <p:spPr>
            <a:xfrm>
              <a:off x="359512" y="3564642"/>
              <a:ext cx="4049248" cy="510488"/>
            </a:xfrm>
            <a:prstGeom prst="rect">
              <a:avLst/>
            </a:prstGeom>
            <a:grpFill/>
            <a:ln>
              <a:solidFill>
                <a:srgbClr val="002060"/>
              </a:solidFill>
            </a:ln>
          </p:spPr>
          <p:txBody>
            <a:bodyPr wrap="square" rtlCol="0" anchor="ctr" anchorCtr="0">
              <a:normAutofit lnSpcReduction="10000"/>
            </a:bodyPr>
            <a:lstStyle/>
            <a:p>
              <a:pPr algn="ctr"/>
              <a:r>
                <a:rPr lang="en-US" sz="2800" dirty="0" smtClean="0">
                  <a:solidFill>
                    <a:schemeClr val="bg1"/>
                  </a:solidFill>
                  <a:latin typeface="Roboto Condensed Bold" pitchFamily="2" charset="0"/>
                  <a:ea typeface="Roboto Condensed Bold" pitchFamily="2" charset="0"/>
                </a:rPr>
                <a:t>DISASTER CLASSIFIER MODULE</a:t>
              </a:r>
              <a:endParaRPr lang="en-US" sz="2800" dirty="0">
                <a:solidFill>
                  <a:schemeClr val="bg1"/>
                </a:solidFill>
                <a:latin typeface="Roboto Condensed Bold" pitchFamily="2" charset="0"/>
                <a:ea typeface="Roboto Condensed Bold" pitchFamily="2" charset="0"/>
              </a:endParaRPr>
            </a:p>
          </p:txBody>
        </p:sp>
      </p:grpSp>
      <p:grpSp>
        <p:nvGrpSpPr>
          <p:cNvPr id="2" name="Group 1"/>
          <p:cNvGrpSpPr/>
          <p:nvPr/>
        </p:nvGrpSpPr>
        <p:grpSpPr>
          <a:xfrm>
            <a:off x="-76200" y="-894555"/>
            <a:ext cx="9296400" cy="1975615"/>
            <a:chOff x="-76200" y="-894555"/>
            <a:chExt cx="9296400" cy="1975615"/>
          </a:xfrm>
        </p:grpSpPr>
        <p:grpSp>
          <p:nvGrpSpPr>
            <p:cNvPr id="29" name="Group 28"/>
            <p:cNvGrpSpPr/>
            <p:nvPr/>
          </p:nvGrpSpPr>
          <p:grpSpPr>
            <a:xfrm>
              <a:off x="-76200" y="-894555"/>
              <a:ext cx="9296400" cy="1600200"/>
              <a:chOff x="-76200" y="4239420"/>
              <a:chExt cx="9296400" cy="1600200"/>
            </a:xfrm>
            <a:solidFill>
              <a:srgbClr val="FC0486"/>
            </a:solidFill>
          </p:grpSpPr>
          <p:sp>
            <p:nvSpPr>
              <p:cNvPr id="4" name="Rectangle 3"/>
              <p:cNvSpPr/>
              <p:nvPr/>
            </p:nvSpPr>
            <p:spPr>
              <a:xfrm>
                <a:off x="-76200" y="4239420"/>
                <a:ext cx="9296400" cy="1600200"/>
              </a:xfrm>
              <a:prstGeom prst="rect">
                <a:avLst/>
              </a:prstGeom>
              <a:grpFill/>
              <a:ln>
                <a:noFill/>
              </a:ln>
              <a:effectLst>
                <a:outerShdw blurRad="177800" dist="88900" dir="5400000" algn="t"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 name="TextBox 6"/>
              <p:cNvSpPr txBox="1"/>
              <p:nvPr/>
            </p:nvSpPr>
            <p:spPr>
              <a:xfrm>
                <a:off x="225137" y="5266853"/>
                <a:ext cx="7329738" cy="461665"/>
              </a:xfrm>
              <a:prstGeom prst="rect">
                <a:avLst/>
              </a:prstGeom>
              <a:grpFill/>
            </p:spPr>
            <p:txBody>
              <a:bodyPr wrap="square" rtlCol="0">
                <a:spAutoFit/>
              </a:bodyPr>
              <a:lstStyle/>
              <a:p>
                <a:r>
                  <a:rPr lang="en-US" sz="2400" dirty="0" smtClean="0">
                    <a:solidFill>
                      <a:schemeClr val="bg1"/>
                    </a:solidFill>
                    <a:latin typeface="Roboto Condensed Bold" pitchFamily="2" charset="0"/>
                    <a:ea typeface="Roboto Condensed Bold" pitchFamily="2" charset="0"/>
                  </a:rPr>
                  <a:t>THE ARCHITECTURAL DESIGN OF THE SYSTEM</a:t>
                </a:r>
                <a:endParaRPr lang="en-US" sz="2400" dirty="0">
                  <a:solidFill>
                    <a:schemeClr val="bg1"/>
                  </a:solidFill>
                  <a:latin typeface="Roboto Condensed Bold" pitchFamily="2" charset="0"/>
                  <a:ea typeface="Roboto Condensed Bold" pitchFamily="2" charset="0"/>
                </a:endParaRPr>
              </a:p>
            </p:txBody>
          </p:sp>
        </p:grpSp>
        <p:sp>
          <p:nvSpPr>
            <p:cNvPr id="5" name="Oval 4"/>
            <p:cNvSpPr/>
            <p:nvPr/>
          </p:nvSpPr>
          <p:spPr>
            <a:xfrm>
              <a:off x="7991474" y="288933"/>
              <a:ext cx="792127" cy="792127"/>
            </a:xfrm>
            <a:prstGeom prst="ellipse">
              <a:avLst/>
            </a:prstGeom>
            <a:solidFill>
              <a:srgbClr val="FEBE35"/>
            </a:solidFill>
            <a:ln>
              <a:noFill/>
            </a:ln>
            <a:effectLst>
              <a:outerShdw blurRad="177800" dist="88900" dir="5400000" algn="t"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2800" dirty="0" smtClean="0">
                  <a:solidFill>
                    <a:srgbClr val="000000"/>
                  </a:solidFill>
                  <a:latin typeface="Roboto Condensed Bold" pitchFamily="2" charset="0"/>
                  <a:ea typeface="Roboto Condensed Bold" pitchFamily="2" charset="0"/>
                </a:rPr>
                <a:t>3</a:t>
              </a:r>
              <a:endParaRPr lang="en-PH" sz="2800" dirty="0">
                <a:solidFill>
                  <a:srgbClr val="000000"/>
                </a:solidFill>
                <a:latin typeface="Roboto Condensed Bold" pitchFamily="2" charset="0"/>
                <a:ea typeface="Roboto Condensed Bold" pitchFamily="2" charset="0"/>
              </a:endParaRPr>
            </a:p>
          </p:txBody>
        </p:sp>
      </p:grpSp>
    </p:spTree>
    <p:extLst>
      <p:ext uri="{BB962C8B-B14F-4D97-AF65-F5344CB8AC3E}">
        <p14:creationId xmlns:p14="http://schemas.microsoft.com/office/powerpoint/2010/main" val="178199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decel="4000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additive="base">
                                        <p:cTn id="7" dur="600" fill="hold"/>
                                        <p:tgtEl>
                                          <p:spTgt spid="34"/>
                                        </p:tgtEl>
                                        <p:attrNameLst>
                                          <p:attrName>ppt_x</p:attrName>
                                        </p:attrNameLst>
                                      </p:cBhvr>
                                      <p:tavLst>
                                        <p:tav tm="0">
                                          <p:val>
                                            <p:strVal val="#ppt_x"/>
                                          </p:val>
                                        </p:tav>
                                        <p:tav tm="100000">
                                          <p:val>
                                            <p:strVal val="#ppt_x"/>
                                          </p:val>
                                        </p:tav>
                                      </p:tavLst>
                                    </p:anim>
                                    <p:anim calcmode="lin" valueType="num">
                                      <p:cBhvr additive="base">
                                        <p:cTn id="8" dur="600" fill="hold"/>
                                        <p:tgtEl>
                                          <p:spTgt spid="34"/>
                                        </p:tgtEl>
                                        <p:attrNameLst>
                                          <p:attrName>ppt_y</p:attrName>
                                        </p:attrNameLst>
                                      </p:cBhvr>
                                      <p:tavLst>
                                        <p:tav tm="0">
                                          <p:val>
                                            <p:strVal val="0-#ppt_h/2"/>
                                          </p:val>
                                        </p:tav>
                                        <p:tav tm="100000">
                                          <p:val>
                                            <p:strVal val="#ppt_y"/>
                                          </p:val>
                                        </p:tav>
                                      </p:tavLst>
                                    </p:anim>
                                  </p:childTnLst>
                                </p:cTn>
                              </p:par>
                              <p:par>
                                <p:cTn id="9" presetID="2" presetClass="entr" presetSubtype="1" decel="50000" fill="hold" nodeType="withEffect">
                                  <p:stCondLst>
                                    <p:cond delay="0"/>
                                  </p:stCondLst>
                                  <p:childTnLst>
                                    <p:set>
                                      <p:cBhvr>
                                        <p:cTn id="10" dur="1" fill="hold">
                                          <p:stCondLst>
                                            <p:cond delay="0"/>
                                          </p:stCondLst>
                                        </p:cTn>
                                        <p:tgtEl>
                                          <p:spTgt spid="40"/>
                                        </p:tgtEl>
                                        <p:attrNameLst>
                                          <p:attrName>style.visibility</p:attrName>
                                        </p:attrNameLst>
                                      </p:cBhvr>
                                      <p:to>
                                        <p:strVal val="visible"/>
                                      </p:to>
                                    </p:set>
                                    <p:anim calcmode="lin" valueType="num">
                                      <p:cBhvr additive="base">
                                        <p:cTn id="11" dur="600" fill="hold"/>
                                        <p:tgtEl>
                                          <p:spTgt spid="40"/>
                                        </p:tgtEl>
                                        <p:attrNameLst>
                                          <p:attrName>ppt_x</p:attrName>
                                        </p:attrNameLst>
                                      </p:cBhvr>
                                      <p:tavLst>
                                        <p:tav tm="0">
                                          <p:val>
                                            <p:strVal val="#ppt_x"/>
                                          </p:val>
                                        </p:tav>
                                        <p:tav tm="100000">
                                          <p:val>
                                            <p:strVal val="#ppt_x"/>
                                          </p:val>
                                        </p:tav>
                                      </p:tavLst>
                                    </p:anim>
                                    <p:anim calcmode="lin" valueType="num">
                                      <p:cBhvr additive="base">
                                        <p:cTn id="12" dur="600" fill="hold"/>
                                        <p:tgtEl>
                                          <p:spTgt spid="40"/>
                                        </p:tgtEl>
                                        <p:attrNameLst>
                                          <p:attrName>ppt_y</p:attrName>
                                        </p:attrNameLst>
                                      </p:cBhvr>
                                      <p:tavLst>
                                        <p:tav tm="0">
                                          <p:val>
                                            <p:strVal val="0-#ppt_h/2"/>
                                          </p:val>
                                        </p:tav>
                                        <p:tav tm="100000">
                                          <p:val>
                                            <p:strVal val="#ppt_y"/>
                                          </p:val>
                                        </p:tav>
                                      </p:tavLst>
                                    </p:anim>
                                  </p:childTnLst>
                                </p:cTn>
                              </p:par>
                              <p:par>
                                <p:cTn id="13" presetID="2" presetClass="entr" presetSubtype="1" decel="5000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600" fill="hold"/>
                                        <p:tgtEl>
                                          <p:spTgt spid="9"/>
                                        </p:tgtEl>
                                        <p:attrNameLst>
                                          <p:attrName>ppt_x</p:attrName>
                                        </p:attrNameLst>
                                      </p:cBhvr>
                                      <p:tavLst>
                                        <p:tav tm="0">
                                          <p:val>
                                            <p:strVal val="#ppt_x"/>
                                          </p:val>
                                        </p:tav>
                                        <p:tav tm="100000">
                                          <p:val>
                                            <p:strVal val="#ppt_x"/>
                                          </p:val>
                                        </p:tav>
                                      </p:tavLst>
                                    </p:anim>
                                    <p:anim calcmode="lin" valueType="num">
                                      <p:cBhvr additive="base">
                                        <p:cTn id="16" dur="600" fill="hold"/>
                                        <p:tgtEl>
                                          <p:spTgt spid="9"/>
                                        </p:tgtEl>
                                        <p:attrNameLst>
                                          <p:attrName>ppt_y</p:attrName>
                                        </p:attrNameLst>
                                      </p:cBhvr>
                                      <p:tavLst>
                                        <p:tav tm="0">
                                          <p:val>
                                            <p:strVal val="0-#ppt_h/2"/>
                                          </p:val>
                                        </p:tav>
                                        <p:tav tm="100000">
                                          <p:val>
                                            <p:strVal val="#ppt_y"/>
                                          </p:val>
                                        </p:tav>
                                      </p:tavLst>
                                    </p:anim>
                                  </p:childTnLst>
                                </p:cTn>
                              </p:par>
                            </p:childTnLst>
                          </p:cTn>
                        </p:par>
                        <p:par>
                          <p:cTn id="17" fill="hold">
                            <p:stCondLst>
                              <p:cond delay="600"/>
                            </p:stCondLst>
                            <p:childTnLst>
                              <p:par>
                                <p:cTn id="18" presetID="10" presetClass="entr" presetSubtype="0" fill="hold" nodeType="after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Group 39"/>
          <p:cNvGrpSpPr/>
          <p:nvPr/>
        </p:nvGrpSpPr>
        <p:grpSpPr>
          <a:xfrm>
            <a:off x="487962" y="1937660"/>
            <a:ext cx="8131103" cy="2888953"/>
            <a:chOff x="487963" y="1937660"/>
            <a:chExt cx="3980044" cy="2888953"/>
          </a:xfrm>
        </p:grpSpPr>
        <p:sp>
          <p:nvSpPr>
            <p:cNvPr id="41" name="Rectangle 40"/>
            <p:cNvSpPr/>
            <p:nvPr/>
          </p:nvSpPr>
          <p:spPr>
            <a:xfrm>
              <a:off x="490367" y="1937660"/>
              <a:ext cx="3977640" cy="2885947"/>
            </a:xfrm>
            <a:prstGeom prst="rect">
              <a:avLst/>
            </a:prstGeom>
            <a:solidFill>
              <a:srgbClr val="FFFFFF"/>
            </a:solidFill>
            <a:ln>
              <a:solidFill>
                <a:srgbClr val="FFFFFF"/>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Rectangle 41"/>
            <p:cNvSpPr/>
            <p:nvPr/>
          </p:nvSpPr>
          <p:spPr>
            <a:xfrm>
              <a:off x="487963" y="4423706"/>
              <a:ext cx="3980043" cy="402907"/>
            </a:xfrm>
            <a:prstGeom prst="rect">
              <a:avLst/>
            </a:prstGeom>
            <a:solidFill>
              <a:schemeClr val="accent5">
                <a:lumMod val="75000"/>
              </a:schemeClr>
            </a:solidFill>
            <a:ln>
              <a:solidFill>
                <a:schemeClr val="accent5">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smtClean="0">
                  <a:latin typeface="Roboto Condensed Regular"/>
                  <a:cs typeface="Roboto Condensed Regular"/>
                </a:rPr>
                <a:t>RULE EXTRACTOR</a:t>
              </a:r>
              <a:endParaRPr lang="en-US" sz="1400" b="1" dirty="0">
                <a:latin typeface="Roboto Condensed Regular"/>
                <a:cs typeface="Roboto Condensed Regular"/>
              </a:endParaRPr>
            </a:p>
          </p:txBody>
        </p:sp>
        <p:sp>
          <p:nvSpPr>
            <p:cNvPr id="43" name="Rectangle 42"/>
            <p:cNvSpPr/>
            <p:nvPr/>
          </p:nvSpPr>
          <p:spPr>
            <a:xfrm>
              <a:off x="576363" y="2030244"/>
              <a:ext cx="3802572" cy="2254243"/>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solidFill>
                    <a:srgbClr val="000000"/>
                  </a:solidFill>
                  <a:latin typeface="Roboto Condensed Regular"/>
                  <a:cs typeface="Roboto Condensed Regular"/>
                </a:rPr>
                <a:t>The Rule Extractor will extract all the possible rules for the tweets by making use of different patterns that can be found in the input tweet. To generate the rules, the system will identify the seed words or the words that will be extracted that are present in the tweets. With the seed words, the system will apply the windowing technique around the seed words to extract as much patterns of combination of words, which, in turn can be converted to become extraction rules. To generate/extract as much patterns, the researchers will try various Maximum Windows Sizes, W = 1, 2, 3. After generating/extracting the patterns, they will now be converted to extraction rules</a:t>
              </a:r>
              <a:r>
                <a:rPr lang="en-PH" sz="1600" b="1" dirty="0">
                  <a:solidFill>
                    <a:srgbClr val="000000"/>
                  </a:solidFill>
                  <a:latin typeface="Roboto Condensed Regular"/>
                  <a:cs typeface="Roboto Condensed Regular"/>
                </a:rPr>
                <a:t> </a:t>
              </a:r>
            </a:p>
          </p:txBody>
        </p:sp>
      </p:grpSp>
      <p:grpSp>
        <p:nvGrpSpPr>
          <p:cNvPr id="34" name="Group 33"/>
          <p:cNvGrpSpPr/>
          <p:nvPr/>
        </p:nvGrpSpPr>
        <p:grpSpPr>
          <a:xfrm>
            <a:off x="487192" y="1242335"/>
            <a:ext cx="8131876" cy="548640"/>
            <a:chOff x="296816" y="3546379"/>
            <a:chExt cx="4165068" cy="550114"/>
          </a:xfrm>
          <a:solidFill>
            <a:srgbClr val="002060"/>
          </a:solidFill>
        </p:grpSpPr>
        <p:sp>
          <p:nvSpPr>
            <p:cNvPr id="35" name="Rectangle 34"/>
            <p:cNvSpPr/>
            <p:nvPr/>
          </p:nvSpPr>
          <p:spPr>
            <a:xfrm>
              <a:off x="296816" y="3546379"/>
              <a:ext cx="4165068" cy="550114"/>
            </a:xfrm>
            <a:prstGeom prst="rect">
              <a:avLst/>
            </a:prstGeom>
            <a:grpFill/>
            <a:ln>
              <a:solidFill>
                <a:srgbClr val="002060"/>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TextBox 35"/>
            <p:cNvSpPr txBox="1"/>
            <p:nvPr/>
          </p:nvSpPr>
          <p:spPr>
            <a:xfrm>
              <a:off x="359512" y="3564642"/>
              <a:ext cx="4049248" cy="510488"/>
            </a:xfrm>
            <a:prstGeom prst="rect">
              <a:avLst/>
            </a:prstGeom>
            <a:grpFill/>
            <a:ln>
              <a:solidFill>
                <a:srgbClr val="002060"/>
              </a:solidFill>
            </a:ln>
          </p:spPr>
          <p:txBody>
            <a:bodyPr wrap="square" rtlCol="0" anchor="ctr" anchorCtr="0">
              <a:normAutofit lnSpcReduction="10000"/>
            </a:bodyPr>
            <a:lstStyle/>
            <a:p>
              <a:pPr algn="ctr"/>
              <a:r>
                <a:rPr lang="en-US" sz="2800" dirty="0" smtClean="0">
                  <a:solidFill>
                    <a:schemeClr val="bg1"/>
                  </a:solidFill>
                  <a:latin typeface="Roboto Condensed Bold" pitchFamily="2" charset="0"/>
                  <a:ea typeface="Roboto Condensed Bold" pitchFamily="2" charset="0"/>
                </a:rPr>
                <a:t>INFORMATION EXTRACTION MODULE</a:t>
              </a:r>
              <a:endParaRPr lang="en-US" sz="2800" dirty="0">
                <a:solidFill>
                  <a:schemeClr val="bg1"/>
                </a:solidFill>
                <a:latin typeface="Roboto Condensed Bold" pitchFamily="2" charset="0"/>
                <a:ea typeface="Roboto Condensed Bold" pitchFamily="2" charset="0"/>
              </a:endParaRPr>
            </a:p>
          </p:txBody>
        </p:sp>
      </p:grpSp>
      <p:grpSp>
        <p:nvGrpSpPr>
          <p:cNvPr id="2" name="Group 1"/>
          <p:cNvGrpSpPr/>
          <p:nvPr/>
        </p:nvGrpSpPr>
        <p:grpSpPr>
          <a:xfrm>
            <a:off x="-76200" y="-894555"/>
            <a:ext cx="9296400" cy="1975615"/>
            <a:chOff x="-76200" y="-894555"/>
            <a:chExt cx="9296400" cy="1975615"/>
          </a:xfrm>
        </p:grpSpPr>
        <p:grpSp>
          <p:nvGrpSpPr>
            <p:cNvPr id="29" name="Group 28"/>
            <p:cNvGrpSpPr/>
            <p:nvPr/>
          </p:nvGrpSpPr>
          <p:grpSpPr>
            <a:xfrm>
              <a:off x="-76200" y="-894555"/>
              <a:ext cx="9296400" cy="1600200"/>
              <a:chOff x="-76200" y="4239420"/>
              <a:chExt cx="9296400" cy="1600200"/>
            </a:xfrm>
            <a:solidFill>
              <a:srgbClr val="FC0486"/>
            </a:solidFill>
          </p:grpSpPr>
          <p:sp>
            <p:nvSpPr>
              <p:cNvPr id="4" name="Rectangle 3"/>
              <p:cNvSpPr/>
              <p:nvPr/>
            </p:nvSpPr>
            <p:spPr>
              <a:xfrm>
                <a:off x="-76200" y="4239420"/>
                <a:ext cx="9296400" cy="1600200"/>
              </a:xfrm>
              <a:prstGeom prst="rect">
                <a:avLst/>
              </a:prstGeom>
              <a:grpFill/>
              <a:ln>
                <a:noFill/>
              </a:ln>
              <a:effectLst>
                <a:outerShdw blurRad="177800" dist="88900" dir="5400000" algn="t"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 name="TextBox 6"/>
              <p:cNvSpPr txBox="1"/>
              <p:nvPr/>
            </p:nvSpPr>
            <p:spPr>
              <a:xfrm>
                <a:off x="225137" y="5266853"/>
                <a:ext cx="7329738" cy="461665"/>
              </a:xfrm>
              <a:prstGeom prst="rect">
                <a:avLst/>
              </a:prstGeom>
              <a:grpFill/>
            </p:spPr>
            <p:txBody>
              <a:bodyPr wrap="square" rtlCol="0">
                <a:spAutoFit/>
              </a:bodyPr>
              <a:lstStyle/>
              <a:p>
                <a:r>
                  <a:rPr lang="en-US" sz="2400" dirty="0" smtClean="0">
                    <a:solidFill>
                      <a:schemeClr val="bg1"/>
                    </a:solidFill>
                    <a:latin typeface="Roboto Condensed Bold" pitchFamily="2" charset="0"/>
                    <a:ea typeface="Roboto Condensed Bold" pitchFamily="2" charset="0"/>
                  </a:rPr>
                  <a:t>THE ARCHITECTURAL DESIGN OF THE SYSTEM</a:t>
                </a:r>
                <a:endParaRPr lang="en-US" sz="2400" dirty="0">
                  <a:solidFill>
                    <a:schemeClr val="bg1"/>
                  </a:solidFill>
                  <a:latin typeface="Roboto Condensed Bold" pitchFamily="2" charset="0"/>
                  <a:ea typeface="Roboto Condensed Bold" pitchFamily="2" charset="0"/>
                </a:endParaRPr>
              </a:p>
            </p:txBody>
          </p:sp>
        </p:grpSp>
        <p:sp>
          <p:nvSpPr>
            <p:cNvPr id="5" name="Oval 4"/>
            <p:cNvSpPr/>
            <p:nvPr/>
          </p:nvSpPr>
          <p:spPr>
            <a:xfrm>
              <a:off x="7991474" y="288933"/>
              <a:ext cx="792127" cy="792127"/>
            </a:xfrm>
            <a:prstGeom prst="ellipse">
              <a:avLst/>
            </a:prstGeom>
            <a:solidFill>
              <a:srgbClr val="FEBE35"/>
            </a:solidFill>
            <a:ln>
              <a:noFill/>
            </a:ln>
            <a:effectLst>
              <a:outerShdw blurRad="177800" dist="88900" dir="5400000" algn="t"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2800" dirty="0" smtClean="0">
                  <a:solidFill>
                    <a:srgbClr val="000000"/>
                  </a:solidFill>
                  <a:latin typeface="Roboto Condensed Bold" pitchFamily="2" charset="0"/>
                  <a:ea typeface="Roboto Condensed Bold" pitchFamily="2" charset="0"/>
                </a:rPr>
                <a:t>3</a:t>
              </a:r>
              <a:endParaRPr lang="en-PH" sz="2800" dirty="0">
                <a:solidFill>
                  <a:srgbClr val="000000"/>
                </a:solidFill>
                <a:latin typeface="Roboto Condensed Bold" pitchFamily="2" charset="0"/>
                <a:ea typeface="Roboto Condensed Bold" pitchFamily="2" charset="0"/>
              </a:endParaRPr>
            </a:p>
          </p:txBody>
        </p:sp>
      </p:grpSp>
    </p:spTree>
    <p:extLst>
      <p:ext uri="{BB962C8B-B14F-4D97-AF65-F5344CB8AC3E}">
        <p14:creationId xmlns:p14="http://schemas.microsoft.com/office/powerpoint/2010/main" val="4167854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decel="4000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additive="base">
                                        <p:cTn id="7" dur="600" fill="hold"/>
                                        <p:tgtEl>
                                          <p:spTgt spid="34"/>
                                        </p:tgtEl>
                                        <p:attrNameLst>
                                          <p:attrName>ppt_x</p:attrName>
                                        </p:attrNameLst>
                                      </p:cBhvr>
                                      <p:tavLst>
                                        <p:tav tm="0">
                                          <p:val>
                                            <p:strVal val="#ppt_x"/>
                                          </p:val>
                                        </p:tav>
                                        <p:tav tm="100000">
                                          <p:val>
                                            <p:strVal val="#ppt_x"/>
                                          </p:val>
                                        </p:tav>
                                      </p:tavLst>
                                    </p:anim>
                                    <p:anim calcmode="lin" valueType="num">
                                      <p:cBhvr additive="base">
                                        <p:cTn id="8" dur="600" fill="hold"/>
                                        <p:tgtEl>
                                          <p:spTgt spid="34"/>
                                        </p:tgtEl>
                                        <p:attrNameLst>
                                          <p:attrName>ppt_y</p:attrName>
                                        </p:attrNameLst>
                                      </p:cBhvr>
                                      <p:tavLst>
                                        <p:tav tm="0">
                                          <p:val>
                                            <p:strVal val="0-#ppt_h/2"/>
                                          </p:val>
                                        </p:tav>
                                        <p:tav tm="100000">
                                          <p:val>
                                            <p:strVal val="#ppt_y"/>
                                          </p:val>
                                        </p:tav>
                                      </p:tavLst>
                                    </p:anim>
                                  </p:childTnLst>
                                </p:cTn>
                              </p:par>
                              <p:par>
                                <p:cTn id="9" presetID="2" presetClass="entr" presetSubtype="1" decel="50000" fill="hold" nodeType="withEffect">
                                  <p:stCondLst>
                                    <p:cond delay="0"/>
                                  </p:stCondLst>
                                  <p:childTnLst>
                                    <p:set>
                                      <p:cBhvr>
                                        <p:cTn id="10" dur="1" fill="hold">
                                          <p:stCondLst>
                                            <p:cond delay="0"/>
                                          </p:stCondLst>
                                        </p:cTn>
                                        <p:tgtEl>
                                          <p:spTgt spid="40"/>
                                        </p:tgtEl>
                                        <p:attrNameLst>
                                          <p:attrName>style.visibility</p:attrName>
                                        </p:attrNameLst>
                                      </p:cBhvr>
                                      <p:to>
                                        <p:strVal val="visible"/>
                                      </p:to>
                                    </p:set>
                                    <p:anim calcmode="lin" valueType="num">
                                      <p:cBhvr additive="base">
                                        <p:cTn id="11" dur="600" fill="hold"/>
                                        <p:tgtEl>
                                          <p:spTgt spid="40"/>
                                        </p:tgtEl>
                                        <p:attrNameLst>
                                          <p:attrName>ppt_x</p:attrName>
                                        </p:attrNameLst>
                                      </p:cBhvr>
                                      <p:tavLst>
                                        <p:tav tm="0">
                                          <p:val>
                                            <p:strVal val="#ppt_x"/>
                                          </p:val>
                                        </p:tav>
                                        <p:tav tm="100000">
                                          <p:val>
                                            <p:strVal val="#ppt_x"/>
                                          </p:val>
                                        </p:tav>
                                      </p:tavLst>
                                    </p:anim>
                                    <p:anim calcmode="lin" valueType="num">
                                      <p:cBhvr additive="base">
                                        <p:cTn id="12" dur="600" fill="hold"/>
                                        <p:tgtEl>
                                          <p:spTgt spid="4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4643832" y="1937660"/>
            <a:ext cx="3980044" cy="2885947"/>
            <a:chOff x="4643832" y="1937660"/>
            <a:chExt cx="3980044" cy="2885947"/>
          </a:xfrm>
        </p:grpSpPr>
        <p:sp>
          <p:nvSpPr>
            <p:cNvPr id="53" name="Rectangle 52"/>
            <p:cNvSpPr/>
            <p:nvPr/>
          </p:nvSpPr>
          <p:spPr>
            <a:xfrm>
              <a:off x="4646236" y="1937660"/>
              <a:ext cx="3977640" cy="2882941"/>
            </a:xfrm>
            <a:prstGeom prst="rect">
              <a:avLst/>
            </a:prstGeom>
            <a:solidFill>
              <a:srgbClr val="FFFFFF"/>
            </a:solidFill>
            <a:ln>
              <a:solidFill>
                <a:srgbClr val="FFFFFF"/>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Rectangle 53"/>
            <p:cNvSpPr/>
            <p:nvPr/>
          </p:nvSpPr>
          <p:spPr>
            <a:xfrm>
              <a:off x="4643832" y="4420700"/>
              <a:ext cx="3980043" cy="402907"/>
            </a:xfrm>
            <a:prstGeom prst="rect">
              <a:avLst/>
            </a:prstGeom>
            <a:solidFill>
              <a:srgbClr val="D32B44"/>
            </a:solidFill>
            <a:ln>
              <a:solidFill>
                <a:srgbClr val="D32B4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smtClean="0">
                  <a:latin typeface="Roboto Condensed Regular"/>
                  <a:cs typeface="Roboto Condensed Regular"/>
                </a:rPr>
                <a:t>SAMPLE INPUT/OUTPUT B</a:t>
              </a:r>
              <a:endParaRPr lang="en-US" sz="1400" b="1" dirty="0">
                <a:latin typeface="Roboto Condensed Regular"/>
                <a:cs typeface="Roboto Condensed Regular"/>
              </a:endParaRPr>
            </a:p>
          </p:txBody>
        </p:sp>
      </p:grpSp>
      <p:graphicFrame>
        <p:nvGraphicFramePr>
          <p:cNvPr id="6" name="Table 5"/>
          <p:cNvGraphicFramePr>
            <a:graphicFrameLocks noGrp="1"/>
          </p:cNvGraphicFramePr>
          <p:nvPr>
            <p:extLst>
              <p:ext uri="{D42A27DB-BD31-4B8C-83A1-F6EECF244321}">
                <p14:modId xmlns:p14="http://schemas.microsoft.com/office/powerpoint/2010/main" val="76738986"/>
              </p:ext>
            </p:extLst>
          </p:nvPr>
        </p:nvGraphicFramePr>
        <p:xfrm>
          <a:off x="4783242" y="2087837"/>
          <a:ext cx="3732106" cy="2196652"/>
        </p:xfrm>
        <a:graphic>
          <a:graphicData uri="http://schemas.openxmlformats.org/drawingml/2006/table">
            <a:tbl>
              <a:tblPr firstRow="1" bandRow="1">
                <a:tableStyleId>{5940675A-B579-460E-94D1-54222C63F5DA}</a:tableStyleId>
              </a:tblPr>
              <a:tblGrid>
                <a:gridCol w="1707660"/>
                <a:gridCol w="2024446"/>
              </a:tblGrid>
              <a:tr h="280112">
                <a:tc>
                  <a:txBody>
                    <a:bodyPr/>
                    <a:lstStyle/>
                    <a:p>
                      <a:pPr algn="ctr"/>
                      <a:r>
                        <a:rPr lang="en-US" sz="1200" b="1" dirty="0" smtClean="0"/>
                        <a:t>INPUT</a:t>
                      </a:r>
                      <a:endParaRPr lang="en-US" sz="1200" b="1" dirty="0"/>
                    </a:p>
                  </a:txBody>
                  <a:tcPr anchor="ctr">
                    <a:lnL w="28575"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1200" b="1" dirty="0" smtClean="0"/>
                        <a:t>OUTPUT</a:t>
                      </a:r>
                      <a:endParaRPr lang="en-US" sz="1200" b="1" dirty="0"/>
                    </a:p>
                  </a:txBody>
                  <a:tcPr anchor="ctr">
                    <a:lnL w="19050" cap="flat" cmpd="sng" algn="ctr">
                      <a:solidFill>
                        <a:scrgbClr r="0" g="0" b="0"/>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r>
              <a:tr h="479135">
                <a:tc rowSpan="4">
                  <a:txBody>
                    <a:bodyPr/>
                    <a:lstStyle/>
                    <a:p>
                      <a:r>
                        <a:rPr lang="en-PH" sz="1100" kern="1200" dirty="0" smtClean="0">
                          <a:solidFill>
                            <a:schemeClr val="tx1"/>
                          </a:solidFill>
                          <a:effectLst/>
                          <a:latin typeface="+mn-lt"/>
                          <a:ea typeface="+mn-ea"/>
                          <a:cs typeface="+mn-cs"/>
                        </a:rPr>
                        <a:t>&lt;tweet disaster=”earthquake”&gt;</a:t>
                      </a:r>
                    </a:p>
                    <a:p>
                      <a:r>
                        <a:rPr lang="en-PH" sz="1100" kern="1200" dirty="0" smtClean="0">
                          <a:solidFill>
                            <a:schemeClr val="tx1"/>
                          </a:solidFill>
                          <a:effectLst/>
                          <a:latin typeface="+mn-lt"/>
                          <a:ea typeface="+mn-ea"/>
                          <a:cs typeface="+mn-cs"/>
                        </a:rPr>
                        <a:t>[“Magnitude_NN:U”, “4.3”, “quake_NN”, “jolts_NNS”, &lt;location=“Antique_NN”&gt;, “,_PSNS”, &lt;location=“Boracay”&gt;, &lt;disaster=“Lindol”&gt;, “everywhere_RB” &lt;/tweet&gt;</a:t>
                      </a:r>
                      <a:r>
                        <a:rPr lang="en-PH" sz="500" dirty="0" smtClean="0">
                          <a:effectLst/>
                        </a:rPr>
                        <a:t> </a:t>
                      </a:r>
                      <a:endParaRPr lang="en-PH" sz="500" dirty="0">
                        <a:effectLst/>
                        <a:latin typeface="Arial"/>
                        <a:ea typeface="Calibri"/>
                      </a:endParaRPr>
                    </a:p>
                  </a:txBody>
                  <a:tcPr marL="68580" marR="68580" marT="0" marB="0" anchor="ctr">
                    <a:lnL w="28575"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tcPr>
                </a:tc>
                <a:tc>
                  <a:txBody>
                    <a:bodyPr/>
                    <a:lstStyle/>
                    <a:p>
                      <a:pPr marL="0" marR="0" algn="l">
                        <a:spcBef>
                          <a:spcPts val="0"/>
                        </a:spcBef>
                        <a:spcAft>
                          <a:spcPts val="0"/>
                        </a:spcAft>
                      </a:pPr>
                      <a:r>
                        <a:rPr lang="en-US" sz="1000" dirty="0">
                          <a:effectLst/>
                          <a:latin typeface="Arial"/>
                          <a:ea typeface="Calibri"/>
                        </a:rPr>
                        <a:t>&lt;string: magnitude&gt;&lt;number&gt;AS Intensity</a:t>
                      </a:r>
                      <a:endParaRPr lang="en-PH" sz="1000" dirty="0">
                        <a:effectLst/>
                        <a:latin typeface="Arial"/>
                        <a:ea typeface="Calibri"/>
                      </a:endParaRPr>
                    </a:p>
                  </a:txBody>
                  <a:tcPr marL="68580" marR="68580" marT="0" marB="0" anchor="ctr">
                    <a:lnL w="19050" cap="flat" cmpd="sng" algn="ctr">
                      <a:solidFill>
                        <a:scrgbClr r="0" g="0" b="0"/>
                      </a:solidFill>
                      <a:prstDash val="solid"/>
                      <a:round/>
                      <a:headEnd type="none" w="med" len="med"/>
                      <a:tailEnd type="none" w="med" len="med"/>
                    </a:lnL>
                    <a:lnR w="28575"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r>
              <a:tr h="479135">
                <a:tc vMerge="1">
                  <a:txBody>
                    <a:bodyPr/>
                    <a:lstStyle/>
                    <a:p>
                      <a:endParaRPr lang="en-US"/>
                    </a:p>
                  </a:txBody>
                  <a:tcPr/>
                </a:tc>
                <a:tc>
                  <a:txBody>
                    <a:bodyPr/>
                    <a:lstStyle/>
                    <a:p>
                      <a:pPr marL="0" marR="0" algn="l">
                        <a:spcBef>
                          <a:spcPts val="0"/>
                        </a:spcBef>
                        <a:spcAft>
                          <a:spcPts val="0"/>
                        </a:spcAft>
                      </a:pPr>
                      <a:r>
                        <a:rPr lang="en-PH" sz="1000">
                          <a:effectLst/>
                          <a:latin typeface="Arial"/>
                          <a:ea typeface="Calibri"/>
                        </a:rPr>
                        <a:t>&lt;POS: NNS&gt;&lt;location&gt;&lt;POS: PSNS&gt;AS Location</a:t>
                      </a:r>
                    </a:p>
                  </a:txBody>
                  <a:tcPr marL="68580" marR="68580" marT="0" marB="0" anchor="ctr">
                    <a:lnL w="19050" cap="flat" cmpd="sng" algn="ctr">
                      <a:solidFill>
                        <a:scrgbClr r="0" g="0" b="0"/>
                      </a:solidFill>
                      <a:prstDash val="solid"/>
                      <a:round/>
                      <a:headEnd type="none" w="med" len="med"/>
                      <a:tailEnd type="none" w="med" len="med"/>
                    </a:lnL>
                    <a:lnR w="28575"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r>
              <a:tr h="479135">
                <a:tc vMerge="1">
                  <a:txBody>
                    <a:bodyPr/>
                    <a:lstStyle/>
                    <a:p>
                      <a:pPr marL="0" marR="0" algn="just">
                        <a:spcBef>
                          <a:spcPts val="0"/>
                        </a:spcBef>
                        <a:spcAft>
                          <a:spcPts val="0"/>
                        </a:spcAft>
                      </a:pPr>
                      <a:endParaRPr lang="en-PH" sz="900" dirty="0">
                        <a:effectLst/>
                        <a:latin typeface="Arial"/>
                        <a:ea typeface="Calibri"/>
                      </a:endParaRPr>
                    </a:p>
                  </a:txBody>
                  <a:tcPr marL="68580" marR="68580" marT="0" marB="0" anchor="ctr">
                    <a:lnL w="28575"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tcPr>
                </a:tc>
                <a:tc>
                  <a:txBody>
                    <a:bodyPr/>
                    <a:lstStyle/>
                    <a:p>
                      <a:pPr marL="0" marR="0" algn="l">
                        <a:spcBef>
                          <a:spcPts val="0"/>
                        </a:spcBef>
                        <a:spcAft>
                          <a:spcPts val="0"/>
                        </a:spcAft>
                      </a:pPr>
                      <a:r>
                        <a:rPr lang="en-US" sz="1000" dirty="0">
                          <a:effectLst/>
                          <a:latin typeface="Arial"/>
                          <a:ea typeface="Calibri"/>
                        </a:rPr>
                        <a:t>&lt;POS: PSNS&gt;&lt;location&gt;&lt;disaster&gt; AS Location</a:t>
                      </a:r>
                      <a:endParaRPr lang="en-PH" sz="1000" dirty="0">
                        <a:effectLst/>
                        <a:latin typeface="Arial"/>
                        <a:ea typeface="Calibri"/>
                      </a:endParaRPr>
                    </a:p>
                  </a:txBody>
                  <a:tcPr marL="68580" marR="68580" marT="0" marB="0" anchor="ctr">
                    <a:lnL w="19050" cap="flat" cmpd="sng" algn="ctr">
                      <a:solidFill>
                        <a:scrgbClr r="0" g="0" b="0"/>
                      </a:solidFill>
                      <a:prstDash val="solid"/>
                      <a:round/>
                      <a:headEnd type="none" w="med" len="med"/>
                      <a:tailEnd type="none" w="med" len="med"/>
                    </a:lnL>
                    <a:lnR w="28575"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tcPr>
                </a:tc>
              </a:tr>
              <a:tr h="479135">
                <a:tc vMerge="1">
                  <a:txBody>
                    <a:bodyPr/>
                    <a:lstStyle/>
                    <a:p>
                      <a:endParaRPr lang="en-US"/>
                    </a:p>
                  </a:txBody>
                  <a:tcPr/>
                </a:tc>
                <a:tc>
                  <a:txBody>
                    <a:bodyPr/>
                    <a:lstStyle/>
                    <a:p>
                      <a:pPr marL="0" marR="0" algn="l">
                        <a:spcBef>
                          <a:spcPts val="0"/>
                        </a:spcBef>
                        <a:spcAft>
                          <a:spcPts val="0"/>
                        </a:spcAft>
                      </a:pPr>
                      <a:r>
                        <a:rPr lang="en-US" sz="1000" dirty="0">
                          <a:effectLst/>
                          <a:latin typeface="Arial"/>
                          <a:ea typeface="Calibri"/>
                        </a:rPr>
                        <a:t>&lt;location&gt;&lt;disaster&gt;&lt;string: everywhere&gt; AS Disaster</a:t>
                      </a:r>
                      <a:endParaRPr lang="en-PH" sz="1000" dirty="0">
                        <a:effectLst/>
                        <a:latin typeface="Arial"/>
                        <a:ea typeface="Calibri"/>
                      </a:endParaRPr>
                    </a:p>
                  </a:txBody>
                  <a:tcPr marL="68580" marR="68580" marT="0" marB="0" anchor="ctr">
                    <a:lnL w="19050" cap="flat" cmpd="sng" algn="ctr">
                      <a:solidFill>
                        <a:scrgbClr r="0" g="0" b="0"/>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tcPr>
                </a:tc>
              </a:tr>
            </a:tbl>
          </a:graphicData>
        </a:graphic>
      </p:graphicFrame>
      <p:grpSp>
        <p:nvGrpSpPr>
          <p:cNvPr id="18" name="Group 17"/>
          <p:cNvGrpSpPr/>
          <p:nvPr/>
        </p:nvGrpSpPr>
        <p:grpSpPr>
          <a:xfrm>
            <a:off x="492438" y="1937180"/>
            <a:ext cx="3980044" cy="2885947"/>
            <a:chOff x="4643832" y="1937660"/>
            <a:chExt cx="3980044" cy="2885947"/>
          </a:xfrm>
        </p:grpSpPr>
        <p:sp>
          <p:nvSpPr>
            <p:cNvPr id="19" name="Rectangle 18"/>
            <p:cNvSpPr/>
            <p:nvPr/>
          </p:nvSpPr>
          <p:spPr>
            <a:xfrm>
              <a:off x="4646236" y="1937660"/>
              <a:ext cx="3977640" cy="2882941"/>
            </a:xfrm>
            <a:prstGeom prst="rect">
              <a:avLst/>
            </a:prstGeom>
            <a:solidFill>
              <a:srgbClr val="FFFFFF"/>
            </a:solidFill>
            <a:ln>
              <a:solidFill>
                <a:srgbClr val="FFFFFF"/>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p:nvSpPr>
          <p:spPr>
            <a:xfrm>
              <a:off x="4643832" y="4420700"/>
              <a:ext cx="3980043" cy="402907"/>
            </a:xfrm>
            <a:prstGeom prst="rect">
              <a:avLst/>
            </a:prstGeom>
            <a:solidFill>
              <a:srgbClr val="D32B44"/>
            </a:solidFill>
            <a:ln>
              <a:solidFill>
                <a:srgbClr val="D32B4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smtClean="0">
                  <a:latin typeface="Roboto Condensed Regular"/>
                  <a:cs typeface="Roboto Condensed Regular"/>
                </a:rPr>
                <a:t>SAMPLE INPUT/OUTPUT A</a:t>
              </a:r>
              <a:endParaRPr lang="en-US" sz="1400" b="1" dirty="0">
                <a:latin typeface="Roboto Condensed Regular"/>
                <a:cs typeface="Roboto Condensed Regular"/>
              </a:endParaRPr>
            </a:p>
          </p:txBody>
        </p:sp>
      </p:grpSp>
      <p:graphicFrame>
        <p:nvGraphicFramePr>
          <p:cNvPr id="21" name="Table 20"/>
          <p:cNvGraphicFramePr>
            <a:graphicFrameLocks noGrp="1"/>
          </p:cNvGraphicFramePr>
          <p:nvPr>
            <p:extLst>
              <p:ext uri="{D42A27DB-BD31-4B8C-83A1-F6EECF244321}">
                <p14:modId xmlns:p14="http://schemas.microsoft.com/office/powerpoint/2010/main" val="474512387"/>
              </p:ext>
            </p:extLst>
          </p:nvPr>
        </p:nvGraphicFramePr>
        <p:xfrm>
          <a:off x="609600" y="2087837"/>
          <a:ext cx="3732106" cy="2196650"/>
        </p:xfrm>
        <a:graphic>
          <a:graphicData uri="http://schemas.openxmlformats.org/drawingml/2006/table">
            <a:tbl>
              <a:tblPr firstRow="1" bandRow="1">
                <a:tableStyleId>{5940675A-B579-460E-94D1-54222C63F5DA}</a:tableStyleId>
              </a:tblPr>
              <a:tblGrid>
                <a:gridCol w="1742176"/>
                <a:gridCol w="1989930"/>
              </a:tblGrid>
              <a:tr h="280112">
                <a:tc>
                  <a:txBody>
                    <a:bodyPr/>
                    <a:lstStyle/>
                    <a:p>
                      <a:pPr algn="ctr"/>
                      <a:r>
                        <a:rPr lang="en-US" sz="1200" b="1" dirty="0" smtClean="0"/>
                        <a:t>INPUT</a:t>
                      </a:r>
                      <a:endParaRPr lang="en-US" sz="1200" b="1" dirty="0"/>
                    </a:p>
                  </a:txBody>
                  <a:tcPr anchor="ctr">
                    <a:lnL w="28575"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1200" b="1" dirty="0" smtClean="0"/>
                        <a:t>OUTPUT</a:t>
                      </a:r>
                      <a:endParaRPr lang="en-US" sz="1200" b="1" dirty="0"/>
                    </a:p>
                  </a:txBody>
                  <a:tcPr anchor="ctr">
                    <a:lnL w="19050" cap="flat" cmpd="sng" algn="ctr">
                      <a:solidFill>
                        <a:scrgbClr r="0" g="0" b="0"/>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r>
              <a:tr h="958269">
                <a:tc rowSpan="2">
                  <a:txBody>
                    <a:bodyPr/>
                    <a:lstStyle/>
                    <a:p>
                      <a:r>
                        <a:rPr lang="en-PH" sz="1100" kern="1200" dirty="0" smtClean="0">
                          <a:solidFill>
                            <a:schemeClr val="tx1"/>
                          </a:solidFill>
                          <a:effectLst/>
                          <a:latin typeface="+mn-lt"/>
                          <a:ea typeface="+mn-ea"/>
                          <a:cs typeface="+mn-cs"/>
                        </a:rPr>
                        <a:t>&lt;tweet disaster=”earthquake”&gt;</a:t>
                      </a:r>
                    </a:p>
                    <a:p>
                      <a:r>
                        <a:rPr lang="en-PH" sz="1100" kern="1200" dirty="0" smtClean="0">
                          <a:solidFill>
                            <a:schemeClr val="tx1"/>
                          </a:solidFill>
                          <a:effectLst/>
                          <a:latin typeface="+mn-lt"/>
                          <a:ea typeface="+mn-ea"/>
                          <a:cs typeface="+mn-cs"/>
                        </a:rPr>
                        <a:t>[“Kawawa_ADUN”, “naman_NPRO”, “&lt;disaster=nilindol/&gt;”, “sa_DECN”, “&lt;location=”Antique_NN/”&gt;, “._PSNS”]</a:t>
                      </a:r>
                    </a:p>
                    <a:p>
                      <a:r>
                        <a:rPr lang="en-PH" sz="1100" kern="1200" dirty="0" smtClean="0">
                          <a:solidFill>
                            <a:schemeClr val="tx1"/>
                          </a:solidFill>
                          <a:effectLst/>
                          <a:latin typeface="+mn-lt"/>
                          <a:ea typeface="+mn-ea"/>
                          <a:cs typeface="+mn-cs"/>
                        </a:rPr>
                        <a:t>&lt;/tweet&gt;</a:t>
                      </a:r>
                      <a:r>
                        <a:rPr lang="en-PH" sz="500" dirty="0" smtClean="0">
                          <a:effectLst/>
                        </a:rPr>
                        <a:t> </a:t>
                      </a:r>
                      <a:endParaRPr lang="en-PH" sz="500" dirty="0">
                        <a:effectLst/>
                        <a:latin typeface="Arial"/>
                        <a:ea typeface="Calibri"/>
                      </a:endParaRPr>
                    </a:p>
                    <a:p>
                      <a:pPr marL="0" marR="0" algn="just">
                        <a:spcBef>
                          <a:spcPts val="0"/>
                        </a:spcBef>
                        <a:spcAft>
                          <a:spcPts val="0"/>
                        </a:spcAft>
                      </a:pPr>
                      <a:r>
                        <a:rPr lang="en-US" sz="500" dirty="0">
                          <a:effectLst/>
                          <a:latin typeface="Arial"/>
                          <a:ea typeface="Calibri"/>
                        </a:rPr>
                        <a:t> </a:t>
                      </a:r>
                      <a:endParaRPr lang="en-PH" sz="900" dirty="0">
                        <a:effectLst/>
                        <a:latin typeface="Arial"/>
                        <a:ea typeface="Calibri"/>
                      </a:endParaRPr>
                    </a:p>
                  </a:txBody>
                  <a:tcPr marL="68580" marR="68580" marT="0" marB="0" anchor="ctr">
                    <a:lnL w="28575"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tcPr>
                </a:tc>
                <a:tc>
                  <a:txBody>
                    <a:bodyPr/>
                    <a:lstStyle/>
                    <a:p>
                      <a:pPr marL="0" marR="0" algn="l">
                        <a:spcBef>
                          <a:spcPts val="0"/>
                        </a:spcBef>
                        <a:spcAft>
                          <a:spcPts val="0"/>
                        </a:spcAft>
                      </a:pPr>
                      <a:r>
                        <a:rPr lang="en-US" sz="1000" dirty="0">
                          <a:effectLst/>
                          <a:latin typeface="Arial"/>
                          <a:ea typeface="Calibri"/>
                        </a:rPr>
                        <a:t>&lt;string: </a:t>
                      </a:r>
                      <a:r>
                        <a:rPr lang="en-US" sz="1000" dirty="0" err="1">
                          <a:effectLst/>
                          <a:latin typeface="Arial"/>
                          <a:ea typeface="Calibri"/>
                        </a:rPr>
                        <a:t>sa</a:t>
                      </a:r>
                      <a:r>
                        <a:rPr lang="en-US" sz="1000" dirty="0">
                          <a:effectLst/>
                          <a:latin typeface="Arial"/>
                          <a:ea typeface="Calibri"/>
                        </a:rPr>
                        <a:t>&gt;&lt;location&gt;&lt;string: “.”&gt;AS Location</a:t>
                      </a:r>
                      <a:endParaRPr lang="en-PH" sz="1000" dirty="0">
                        <a:effectLst/>
                        <a:latin typeface="Arial"/>
                        <a:ea typeface="Calibri"/>
                      </a:endParaRPr>
                    </a:p>
                  </a:txBody>
                  <a:tcPr marL="68580" marR="68580" marT="0" marB="0" anchor="ctr">
                    <a:lnL w="19050" cap="flat" cmpd="sng" algn="ctr">
                      <a:solidFill>
                        <a:scrgbClr r="0" g="0" b="0"/>
                      </a:solidFill>
                      <a:prstDash val="solid"/>
                      <a:round/>
                      <a:headEnd type="none" w="med" len="med"/>
                      <a:tailEnd type="none" w="med" len="med"/>
                    </a:lnL>
                    <a:lnR w="28575"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r>
              <a:tr h="958269">
                <a:tc vMerge="1">
                  <a:txBody>
                    <a:bodyPr/>
                    <a:lstStyle/>
                    <a:p>
                      <a:pPr marL="0" marR="0" algn="just">
                        <a:spcBef>
                          <a:spcPts val="0"/>
                        </a:spcBef>
                        <a:spcAft>
                          <a:spcPts val="0"/>
                        </a:spcAft>
                      </a:pPr>
                      <a:endParaRPr lang="en-PH" sz="900" dirty="0">
                        <a:effectLst/>
                        <a:latin typeface="Arial"/>
                        <a:ea typeface="Calibri"/>
                      </a:endParaRPr>
                    </a:p>
                  </a:txBody>
                  <a:tcPr marL="68580" marR="68580" marT="0" marB="0" anchor="ctr">
                    <a:lnL w="28575"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tcPr>
                </a:tc>
                <a:tc>
                  <a:txBody>
                    <a:bodyPr/>
                    <a:lstStyle/>
                    <a:p>
                      <a:pPr marL="0" marR="0" algn="l">
                        <a:spcBef>
                          <a:spcPts val="0"/>
                        </a:spcBef>
                        <a:spcAft>
                          <a:spcPts val="0"/>
                        </a:spcAft>
                      </a:pPr>
                      <a:r>
                        <a:rPr lang="en-US" sz="1000" dirty="0">
                          <a:effectLst/>
                          <a:latin typeface="Arial"/>
                          <a:ea typeface="Calibri"/>
                        </a:rPr>
                        <a:t>&lt;string: </a:t>
                      </a:r>
                      <a:r>
                        <a:rPr lang="en-US" sz="1000" dirty="0" err="1">
                          <a:effectLst/>
                          <a:latin typeface="Arial"/>
                          <a:ea typeface="Calibri"/>
                        </a:rPr>
                        <a:t>naman</a:t>
                      </a:r>
                      <a:r>
                        <a:rPr lang="en-US" sz="1000" dirty="0">
                          <a:effectLst/>
                          <a:latin typeface="Arial"/>
                          <a:ea typeface="Calibri"/>
                        </a:rPr>
                        <a:t>&gt;&lt;disaster&gt;&lt;</a:t>
                      </a:r>
                      <a:r>
                        <a:rPr lang="en-US" sz="1000" dirty="0" err="1">
                          <a:effectLst/>
                          <a:latin typeface="Arial"/>
                          <a:ea typeface="Calibri"/>
                        </a:rPr>
                        <a:t>string:sa</a:t>
                      </a:r>
                      <a:r>
                        <a:rPr lang="en-US" sz="1000" dirty="0">
                          <a:effectLst/>
                          <a:latin typeface="Arial"/>
                          <a:ea typeface="Calibri"/>
                        </a:rPr>
                        <a:t>&gt; AS Disaster</a:t>
                      </a:r>
                      <a:endParaRPr lang="en-PH" sz="1000" dirty="0">
                        <a:effectLst/>
                        <a:latin typeface="Arial"/>
                        <a:ea typeface="Calibri"/>
                      </a:endParaRPr>
                    </a:p>
                  </a:txBody>
                  <a:tcPr marL="68580" marR="68580" marT="0" marB="0" anchor="ctr">
                    <a:lnL w="19050" cap="flat" cmpd="sng" algn="ctr">
                      <a:solidFill>
                        <a:scrgbClr r="0" g="0" b="0"/>
                      </a:solidFill>
                      <a:prstDash val="solid"/>
                      <a:round/>
                      <a:headEnd type="none" w="med" len="med"/>
                      <a:tailEnd type="none" w="med" len="med"/>
                    </a:lnL>
                    <a:lnR w="28575"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tcPr>
                </a:tc>
              </a:tr>
            </a:tbl>
          </a:graphicData>
        </a:graphic>
      </p:graphicFrame>
      <p:grpSp>
        <p:nvGrpSpPr>
          <p:cNvPr id="34" name="Group 33"/>
          <p:cNvGrpSpPr/>
          <p:nvPr/>
        </p:nvGrpSpPr>
        <p:grpSpPr>
          <a:xfrm>
            <a:off x="487192" y="1242335"/>
            <a:ext cx="8131876" cy="548640"/>
            <a:chOff x="296816" y="3546379"/>
            <a:chExt cx="4165068" cy="550114"/>
          </a:xfrm>
          <a:solidFill>
            <a:srgbClr val="002060"/>
          </a:solidFill>
        </p:grpSpPr>
        <p:sp>
          <p:nvSpPr>
            <p:cNvPr id="35" name="Rectangle 34"/>
            <p:cNvSpPr/>
            <p:nvPr/>
          </p:nvSpPr>
          <p:spPr>
            <a:xfrm>
              <a:off x="296816" y="3546379"/>
              <a:ext cx="4165068" cy="550114"/>
            </a:xfrm>
            <a:prstGeom prst="rect">
              <a:avLst/>
            </a:prstGeom>
            <a:grpFill/>
            <a:ln>
              <a:solidFill>
                <a:srgbClr val="002060"/>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TextBox 35"/>
            <p:cNvSpPr txBox="1"/>
            <p:nvPr/>
          </p:nvSpPr>
          <p:spPr>
            <a:xfrm>
              <a:off x="359512" y="3564642"/>
              <a:ext cx="4049248" cy="510488"/>
            </a:xfrm>
            <a:prstGeom prst="rect">
              <a:avLst/>
            </a:prstGeom>
            <a:grpFill/>
            <a:ln>
              <a:solidFill>
                <a:srgbClr val="002060"/>
              </a:solidFill>
            </a:ln>
          </p:spPr>
          <p:txBody>
            <a:bodyPr wrap="square" rtlCol="0" anchor="ctr" anchorCtr="0">
              <a:normAutofit lnSpcReduction="10000"/>
            </a:bodyPr>
            <a:lstStyle/>
            <a:p>
              <a:pPr algn="ctr"/>
              <a:r>
                <a:rPr lang="en-US" sz="2800" dirty="0" smtClean="0">
                  <a:solidFill>
                    <a:schemeClr val="bg1"/>
                  </a:solidFill>
                  <a:latin typeface="Roboto Condensed Bold" pitchFamily="2" charset="0"/>
                  <a:ea typeface="Roboto Condensed Bold" pitchFamily="2" charset="0"/>
                </a:rPr>
                <a:t>INFORMATION EXTRACTION MODULE</a:t>
              </a:r>
              <a:endParaRPr lang="en-US" sz="2800" dirty="0">
                <a:solidFill>
                  <a:schemeClr val="bg1"/>
                </a:solidFill>
                <a:latin typeface="Roboto Condensed Bold" pitchFamily="2" charset="0"/>
                <a:ea typeface="Roboto Condensed Bold" pitchFamily="2" charset="0"/>
              </a:endParaRPr>
            </a:p>
          </p:txBody>
        </p:sp>
      </p:grpSp>
      <p:grpSp>
        <p:nvGrpSpPr>
          <p:cNvPr id="2" name="Group 1"/>
          <p:cNvGrpSpPr/>
          <p:nvPr/>
        </p:nvGrpSpPr>
        <p:grpSpPr>
          <a:xfrm>
            <a:off x="-76200" y="-894555"/>
            <a:ext cx="9296400" cy="1975615"/>
            <a:chOff x="-76200" y="-894555"/>
            <a:chExt cx="9296400" cy="1975615"/>
          </a:xfrm>
        </p:grpSpPr>
        <p:grpSp>
          <p:nvGrpSpPr>
            <p:cNvPr id="29" name="Group 28"/>
            <p:cNvGrpSpPr/>
            <p:nvPr/>
          </p:nvGrpSpPr>
          <p:grpSpPr>
            <a:xfrm>
              <a:off x="-76200" y="-894555"/>
              <a:ext cx="9296400" cy="1600200"/>
              <a:chOff x="-76200" y="4239420"/>
              <a:chExt cx="9296400" cy="1600200"/>
            </a:xfrm>
            <a:solidFill>
              <a:srgbClr val="FC0486"/>
            </a:solidFill>
          </p:grpSpPr>
          <p:sp>
            <p:nvSpPr>
              <p:cNvPr id="4" name="Rectangle 3"/>
              <p:cNvSpPr/>
              <p:nvPr/>
            </p:nvSpPr>
            <p:spPr>
              <a:xfrm>
                <a:off x="-76200" y="4239420"/>
                <a:ext cx="9296400" cy="1600200"/>
              </a:xfrm>
              <a:prstGeom prst="rect">
                <a:avLst/>
              </a:prstGeom>
              <a:grpFill/>
              <a:ln>
                <a:noFill/>
              </a:ln>
              <a:effectLst>
                <a:outerShdw blurRad="177800" dist="88900" dir="5400000" algn="t"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 name="TextBox 6"/>
              <p:cNvSpPr txBox="1"/>
              <p:nvPr/>
            </p:nvSpPr>
            <p:spPr>
              <a:xfrm>
                <a:off x="225137" y="5266853"/>
                <a:ext cx="7329738" cy="461665"/>
              </a:xfrm>
              <a:prstGeom prst="rect">
                <a:avLst/>
              </a:prstGeom>
              <a:grpFill/>
            </p:spPr>
            <p:txBody>
              <a:bodyPr wrap="square" rtlCol="0">
                <a:spAutoFit/>
              </a:bodyPr>
              <a:lstStyle/>
              <a:p>
                <a:r>
                  <a:rPr lang="en-US" sz="2400" dirty="0" smtClean="0">
                    <a:solidFill>
                      <a:schemeClr val="bg1"/>
                    </a:solidFill>
                    <a:latin typeface="Roboto Condensed Bold" pitchFamily="2" charset="0"/>
                    <a:ea typeface="Roboto Condensed Bold" pitchFamily="2" charset="0"/>
                  </a:rPr>
                  <a:t>THE ARCHITECTURAL DESIGN OF THE SYSTEM</a:t>
                </a:r>
                <a:endParaRPr lang="en-US" sz="2400" dirty="0">
                  <a:solidFill>
                    <a:schemeClr val="bg1"/>
                  </a:solidFill>
                  <a:latin typeface="Roboto Condensed Bold" pitchFamily="2" charset="0"/>
                  <a:ea typeface="Roboto Condensed Bold" pitchFamily="2" charset="0"/>
                </a:endParaRPr>
              </a:p>
            </p:txBody>
          </p:sp>
        </p:grpSp>
        <p:sp>
          <p:nvSpPr>
            <p:cNvPr id="5" name="Oval 4"/>
            <p:cNvSpPr/>
            <p:nvPr/>
          </p:nvSpPr>
          <p:spPr>
            <a:xfrm>
              <a:off x="7991474" y="288933"/>
              <a:ext cx="792127" cy="792127"/>
            </a:xfrm>
            <a:prstGeom prst="ellipse">
              <a:avLst/>
            </a:prstGeom>
            <a:solidFill>
              <a:srgbClr val="FEBE35"/>
            </a:solidFill>
            <a:ln>
              <a:noFill/>
            </a:ln>
            <a:effectLst>
              <a:outerShdw blurRad="177800" dist="88900" dir="5400000" algn="t"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2800" dirty="0" smtClean="0">
                  <a:solidFill>
                    <a:srgbClr val="000000"/>
                  </a:solidFill>
                  <a:latin typeface="Roboto Condensed Bold" pitchFamily="2" charset="0"/>
                  <a:ea typeface="Roboto Condensed Bold" pitchFamily="2" charset="0"/>
                </a:rPr>
                <a:t>3</a:t>
              </a:r>
              <a:endParaRPr lang="en-PH" sz="2800" dirty="0">
                <a:solidFill>
                  <a:srgbClr val="000000"/>
                </a:solidFill>
                <a:latin typeface="Roboto Condensed Bold" pitchFamily="2" charset="0"/>
                <a:ea typeface="Roboto Condensed Bold" pitchFamily="2" charset="0"/>
              </a:endParaRPr>
            </a:p>
          </p:txBody>
        </p:sp>
      </p:grpSp>
    </p:spTree>
    <p:extLst>
      <p:ext uri="{BB962C8B-B14F-4D97-AF65-F5344CB8AC3E}">
        <p14:creationId xmlns:p14="http://schemas.microsoft.com/office/powerpoint/2010/main" val="2538046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50000"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600" fill="hold"/>
                                        <p:tgtEl>
                                          <p:spTgt spid="18"/>
                                        </p:tgtEl>
                                        <p:attrNameLst>
                                          <p:attrName>ppt_x</p:attrName>
                                        </p:attrNameLst>
                                      </p:cBhvr>
                                      <p:tavLst>
                                        <p:tav tm="0">
                                          <p:val>
                                            <p:strVal val="#ppt_x"/>
                                          </p:val>
                                        </p:tav>
                                        <p:tav tm="100000">
                                          <p:val>
                                            <p:strVal val="#ppt_x"/>
                                          </p:val>
                                        </p:tav>
                                      </p:tavLst>
                                    </p:anim>
                                    <p:anim calcmode="lin" valueType="num">
                                      <p:cBhvr additive="base">
                                        <p:cTn id="8" dur="600" fill="hold"/>
                                        <p:tgtEl>
                                          <p:spTgt spid="18"/>
                                        </p:tgtEl>
                                        <p:attrNameLst>
                                          <p:attrName>ppt_y</p:attrName>
                                        </p:attrNameLst>
                                      </p:cBhvr>
                                      <p:tavLst>
                                        <p:tav tm="0">
                                          <p:val>
                                            <p:strVal val="0-#ppt_h/2"/>
                                          </p:val>
                                        </p:tav>
                                        <p:tav tm="100000">
                                          <p:val>
                                            <p:strVal val="#ppt_y"/>
                                          </p:val>
                                        </p:tav>
                                      </p:tavLst>
                                    </p:anim>
                                  </p:childTnLst>
                                </p:cTn>
                              </p:par>
                              <p:par>
                                <p:cTn id="9" presetID="2" presetClass="entr" presetSubtype="1" decel="5000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600" fill="hold"/>
                                        <p:tgtEl>
                                          <p:spTgt spid="9"/>
                                        </p:tgtEl>
                                        <p:attrNameLst>
                                          <p:attrName>ppt_x</p:attrName>
                                        </p:attrNameLst>
                                      </p:cBhvr>
                                      <p:tavLst>
                                        <p:tav tm="0">
                                          <p:val>
                                            <p:strVal val="#ppt_x"/>
                                          </p:val>
                                        </p:tav>
                                        <p:tav tm="100000">
                                          <p:val>
                                            <p:strVal val="#ppt_x"/>
                                          </p:val>
                                        </p:tav>
                                      </p:tavLst>
                                    </p:anim>
                                    <p:anim calcmode="lin" valueType="num">
                                      <p:cBhvr additive="base">
                                        <p:cTn id="12" dur="600" fill="hold"/>
                                        <p:tgtEl>
                                          <p:spTgt spid="9"/>
                                        </p:tgtEl>
                                        <p:attrNameLst>
                                          <p:attrName>ppt_y</p:attrName>
                                        </p:attrNameLst>
                                      </p:cBhvr>
                                      <p:tavLst>
                                        <p:tav tm="0">
                                          <p:val>
                                            <p:strVal val="0-#ppt_h/2"/>
                                          </p:val>
                                        </p:tav>
                                        <p:tav tm="100000">
                                          <p:val>
                                            <p:strVal val="#ppt_y"/>
                                          </p:val>
                                        </p:tav>
                                      </p:tavLst>
                                    </p:anim>
                                  </p:childTnLst>
                                </p:cTn>
                              </p:par>
                            </p:childTnLst>
                          </p:cTn>
                        </p:par>
                        <p:par>
                          <p:cTn id="13" fill="hold">
                            <p:stCondLst>
                              <p:cond delay="600"/>
                            </p:stCondLst>
                            <p:childTnLst>
                              <p:par>
                                <p:cTn id="14" presetID="10" presetClass="entr" presetSubtype="0" fill="hold" nodeType="after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fade">
                                      <p:cBhvr>
                                        <p:cTn id="16" dur="500"/>
                                        <p:tgtEl>
                                          <p:spTgt spid="21"/>
                                        </p:tgtEl>
                                      </p:cBhvr>
                                    </p:animEffect>
                                  </p:childTnLst>
                                </p:cTn>
                              </p:par>
                              <p:par>
                                <p:cTn id="17" presetID="10"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Group 39"/>
          <p:cNvGrpSpPr/>
          <p:nvPr/>
        </p:nvGrpSpPr>
        <p:grpSpPr>
          <a:xfrm>
            <a:off x="487962" y="1937660"/>
            <a:ext cx="8131103" cy="2888953"/>
            <a:chOff x="487963" y="1937660"/>
            <a:chExt cx="3980044" cy="2888953"/>
          </a:xfrm>
        </p:grpSpPr>
        <p:sp>
          <p:nvSpPr>
            <p:cNvPr id="41" name="Rectangle 40"/>
            <p:cNvSpPr/>
            <p:nvPr/>
          </p:nvSpPr>
          <p:spPr>
            <a:xfrm>
              <a:off x="490367" y="1937660"/>
              <a:ext cx="3977640" cy="2885947"/>
            </a:xfrm>
            <a:prstGeom prst="rect">
              <a:avLst/>
            </a:prstGeom>
            <a:solidFill>
              <a:srgbClr val="FFFFFF"/>
            </a:solidFill>
            <a:ln>
              <a:solidFill>
                <a:srgbClr val="FFFFFF"/>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Rectangle 41"/>
            <p:cNvSpPr/>
            <p:nvPr/>
          </p:nvSpPr>
          <p:spPr>
            <a:xfrm>
              <a:off x="487963" y="4423706"/>
              <a:ext cx="3980043" cy="402907"/>
            </a:xfrm>
            <a:prstGeom prst="rect">
              <a:avLst/>
            </a:prstGeom>
            <a:solidFill>
              <a:schemeClr val="accent5">
                <a:lumMod val="75000"/>
              </a:schemeClr>
            </a:solidFill>
            <a:ln>
              <a:solidFill>
                <a:schemeClr val="accent5">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smtClean="0">
                  <a:latin typeface="Roboto Condensed Regular"/>
                  <a:cs typeface="Roboto Condensed Regular"/>
                </a:rPr>
                <a:t>RULE VALIDATOR</a:t>
              </a:r>
              <a:endParaRPr lang="en-US" sz="1400" b="1" dirty="0">
                <a:latin typeface="Roboto Condensed Regular"/>
                <a:cs typeface="Roboto Condensed Regular"/>
              </a:endParaRPr>
            </a:p>
          </p:txBody>
        </p:sp>
        <p:sp>
          <p:nvSpPr>
            <p:cNvPr id="43" name="Rectangle 42"/>
            <p:cNvSpPr/>
            <p:nvPr/>
          </p:nvSpPr>
          <p:spPr>
            <a:xfrm>
              <a:off x="576363" y="2030244"/>
              <a:ext cx="3802572" cy="2254243"/>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solidFill>
                    <a:srgbClr val="000000"/>
                  </a:solidFill>
                  <a:latin typeface="Roboto Condensed Regular"/>
                  <a:cs typeface="Roboto Condensed Regular"/>
                </a:rPr>
                <a:t>The Rule Validator module is responsible for cleaning up the excess rules. This is done to improve the performance of the information extraction rules. Rules that are too specific will be removed, because the rules can only affect small part of the dataset. Rules that are too general will also be removed, because they might extract unwanted information. Rules are specific if they only occurred once in the rule extractor. Rules are general if they extract more than the occurrence count</a:t>
              </a:r>
              <a:r>
                <a:rPr lang="en-US" sz="1600" b="1" dirty="0" smtClean="0">
                  <a:solidFill>
                    <a:srgbClr val="000000"/>
                  </a:solidFill>
                  <a:latin typeface="Roboto Condensed Regular"/>
                  <a:cs typeface="Roboto Condensed Regular"/>
                </a:rPr>
                <a:t>.</a:t>
              </a:r>
              <a:endParaRPr lang="en-PH" sz="1600" b="1" dirty="0">
                <a:solidFill>
                  <a:srgbClr val="000000"/>
                </a:solidFill>
                <a:latin typeface="Roboto Condensed Regular"/>
                <a:cs typeface="Roboto Condensed Regular"/>
              </a:endParaRPr>
            </a:p>
          </p:txBody>
        </p:sp>
      </p:grpSp>
      <p:grpSp>
        <p:nvGrpSpPr>
          <p:cNvPr id="34" name="Group 33"/>
          <p:cNvGrpSpPr/>
          <p:nvPr/>
        </p:nvGrpSpPr>
        <p:grpSpPr>
          <a:xfrm>
            <a:off x="487192" y="1242335"/>
            <a:ext cx="8131876" cy="548640"/>
            <a:chOff x="296816" y="3546379"/>
            <a:chExt cx="4165068" cy="550114"/>
          </a:xfrm>
          <a:solidFill>
            <a:srgbClr val="002060"/>
          </a:solidFill>
        </p:grpSpPr>
        <p:sp>
          <p:nvSpPr>
            <p:cNvPr id="35" name="Rectangle 34"/>
            <p:cNvSpPr/>
            <p:nvPr/>
          </p:nvSpPr>
          <p:spPr>
            <a:xfrm>
              <a:off x="296816" y="3546379"/>
              <a:ext cx="4165068" cy="550114"/>
            </a:xfrm>
            <a:prstGeom prst="rect">
              <a:avLst/>
            </a:prstGeom>
            <a:grpFill/>
            <a:ln>
              <a:solidFill>
                <a:srgbClr val="002060"/>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TextBox 35"/>
            <p:cNvSpPr txBox="1"/>
            <p:nvPr/>
          </p:nvSpPr>
          <p:spPr>
            <a:xfrm>
              <a:off x="359512" y="3564642"/>
              <a:ext cx="4049248" cy="510488"/>
            </a:xfrm>
            <a:prstGeom prst="rect">
              <a:avLst/>
            </a:prstGeom>
            <a:grpFill/>
            <a:ln>
              <a:solidFill>
                <a:srgbClr val="002060"/>
              </a:solidFill>
            </a:ln>
          </p:spPr>
          <p:txBody>
            <a:bodyPr wrap="square" rtlCol="0" anchor="ctr" anchorCtr="0">
              <a:normAutofit lnSpcReduction="10000"/>
            </a:bodyPr>
            <a:lstStyle/>
            <a:p>
              <a:pPr algn="ctr"/>
              <a:r>
                <a:rPr lang="en-US" sz="2800" dirty="0" smtClean="0">
                  <a:solidFill>
                    <a:schemeClr val="bg1"/>
                  </a:solidFill>
                  <a:latin typeface="Roboto Condensed Bold" pitchFamily="2" charset="0"/>
                  <a:ea typeface="Roboto Condensed Bold" pitchFamily="2" charset="0"/>
                </a:rPr>
                <a:t>INFORMATION EXTRACTION MODULE</a:t>
              </a:r>
              <a:endParaRPr lang="en-US" sz="2800" dirty="0">
                <a:solidFill>
                  <a:schemeClr val="bg1"/>
                </a:solidFill>
                <a:latin typeface="Roboto Condensed Bold" pitchFamily="2" charset="0"/>
                <a:ea typeface="Roboto Condensed Bold" pitchFamily="2" charset="0"/>
              </a:endParaRPr>
            </a:p>
          </p:txBody>
        </p:sp>
      </p:grpSp>
      <p:grpSp>
        <p:nvGrpSpPr>
          <p:cNvPr id="2" name="Group 1"/>
          <p:cNvGrpSpPr/>
          <p:nvPr/>
        </p:nvGrpSpPr>
        <p:grpSpPr>
          <a:xfrm>
            <a:off x="-76200" y="-894555"/>
            <a:ext cx="9296400" cy="1975615"/>
            <a:chOff x="-76200" y="-894555"/>
            <a:chExt cx="9296400" cy="1975615"/>
          </a:xfrm>
        </p:grpSpPr>
        <p:grpSp>
          <p:nvGrpSpPr>
            <p:cNvPr id="29" name="Group 28"/>
            <p:cNvGrpSpPr/>
            <p:nvPr/>
          </p:nvGrpSpPr>
          <p:grpSpPr>
            <a:xfrm>
              <a:off x="-76200" y="-894555"/>
              <a:ext cx="9296400" cy="1600200"/>
              <a:chOff x="-76200" y="4239420"/>
              <a:chExt cx="9296400" cy="1600200"/>
            </a:xfrm>
            <a:solidFill>
              <a:srgbClr val="FC0486"/>
            </a:solidFill>
          </p:grpSpPr>
          <p:sp>
            <p:nvSpPr>
              <p:cNvPr id="4" name="Rectangle 3"/>
              <p:cNvSpPr/>
              <p:nvPr/>
            </p:nvSpPr>
            <p:spPr>
              <a:xfrm>
                <a:off x="-76200" y="4239420"/>
                <a:ext cx="9296400" cy="1600200"/>
              </a:xfrm>
              <a:prstGeom prst="rect">
                <a:avLst/>
              </a:prstGeom>
              <a:grpFill/>
              <a:ln>
                <a:noFill/>
              </a:ln>
              <a:effectLst>
                <a:outerShdw blurRad="177800" dist="88900" dir="5400000" algn="t"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 name="TextBox 6"/>
              <p:cNvSpPr txBox="1"/>
              <p:nvPr/>
            </p:nvSpPr>
            <p:spPr>
              <a:xfrm>
                <a:off x="225137" y="5266853"/>
                <a:ext cx="7329738" cy="461665"/>
              </a:xfrm>
              <a:prstGeom prst="rect">
                <a:avLst/>
              </a:prstGeom>
              <a:grpFill/>
            </p:spPr>
            <p:txBody>
              <a:bodyPr wrap="square" rtlCol="0">
                <a:spAutoFit/>
              </a:bodyPr>
              <a:lstStyle/>
              <a:p>
                <a:r>
                  <a:rPr lang="en-US" sz="2400" dirty="0" smtClean="0">
                    <a:solidFill>
                      <a:schemeClr val="bg1"/>
                    </a:solidFill>
                    <a:latin typeface="Roboto Condensed Bold" pitchFamily="2" charset="0"/>
                    <a:ea typeface="Roboto Condensed Bold" pitchFamily="2" charset="0"/>
                  </a:rPr>
                  <a:t>THE ARCHITECTURAL DESIGN OF THE SYSTEM</a:t>
                </a:r>
                <a:endParaRPr lang="en-US" sz="2400" dirty="0">
                  <a:solidFill>
                    <a:schemeClr val="bg1"/>
                  </a:solidFill>
                  <a:latin typeface="Roboto Condensed Bold" pitchFamily="2" charset="0"/>
                  <a:ea typeface="Roboto Condensed Bold" pitchFamily="2" charset="0"/>
                </a:endParaRPr>
              </a:p>
            </p:txBody>
          </p:sp>
        </p:grpSp>
        <p:sp>
          <p:nvSpPr>
            <p:cNvPr id="5" name="Oval 4"/>
            <p:cNvSpPr/>
            <p:nvPr/>
          </p:nvSpPr>
          <p:spPr>
            <a:xfrm>
              <a:off x="7991474" y="288933"/>
              <a:ext cx="792127" cy="792127"/>
            </a:xfrm>
            <a:prstGeom prst="ellipse">
              <a:avLst/>
            </a:prstGeom>
            <a:solidFill>
              <a:srgbClr val="FEBE35"/>
            </a:solidFill>
            <a:ln>
              <a:noFill/>
            </a:ln>
            <a:effectLst>
              <a:outerShdw blurRad="177800" dist="88900" dir="5400000" algn="t"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2800" dirty="0" smtClean="0">
                  <a:solidFill>
                    <a:srgbClr val="000000"/>
                  </a:solidFill>
                  <a:latin typeface="Roboto Condensed Bold" pitchFamily="2" charset="0"/>
                  <a:ea typeface="Roboto Condensed Bold" pitchFamily="2" charset="0"/>
                </a:rPr>
                <a:t>3</a:t>
              </a:r>
              <a:endParaRPr lang="en-PH" sz="2800" dirty="0">
                <a:solidFill>
                  <a:srgbClr val="000000"/>
                </a:solidFill>
                <a:latin typeface="Roboto Condensed Bold" pitchFamily="2" charset="0"/>
                <a:ea typeface="Roboto Condensed Bold" pitchFamily="2" charset="0"/>
              </a:endParaRPr>
            </a:p>
          </p:txBody>
        </p:sp>
      </p:grpSp>
    </p:spTree>
    <p:extLst>
      <p:ext uri="{BB962C8B-B14F-4D97-AF65-F5344CB8AC3E}">
        <p14:creationId xmlns:p14="http://schemas.microsoft.com/office/powerpoint/2010/main" val="340661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50000" fill="hold" nodeType="with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600" fill="hold"/>
                                        <p:tgtEl>
                                          <p:spTgt spid="40"/>
                                        </p:tgtEl>
                                        <p:attrNameLst>
                                          <p:attrName>ppt_x</p:attrName>
                                        </p:attrNameLst>
                                      </p:cBhvr>
                                      <p:tavLst>
                                        <p:tav tm="0">
                                          <p:val>
                                            <p:strVal val="#ppt_x"/>
                                          </p:val>
                                        </p:tav>
                                        <p:tav tm="100000">
                                          <p:val>
                                            <p:strVal val="#ppt_x"/>
                                          </p:val>
                                        </p:tav>
                                      </p:tavLst>
                                    </p:anim>
                                    <p:anim calcmode="lin" valueType="num">
                                      <p:cBhvr additive="base">
                                        <p:cTn id="8" dur="600" fill="hold"/>
                                        <p:tgtEl>
                                          <p:spTgt spid="4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Group 39"/>
          <p:cNvGrpSpPr/>
          <p:nvPr/>
        </p:nvGrpSpPr>
        <p:grpSpPr>
          <a:xfrm>
            <a:off x="487962" y="1937660"/>
            <a:ext cx="8131103" cy="2888953"/>
            <a:chOff x="487963" y="1937660"/>
            <a:chExt cx="3980044" cy="2888953"/>
          </a:xfrm>
        </p:grpSpPr>
        <p:sp>
          <p:nvSpPr>
            <p:cNvPr id="41" name="Rectangle 40"/>
            <p:cNvSpPr/>
            <p:nvPr/>
          </p:nvSpPr>
          <p:spPr>
            <a:xfrm>
              <a:off x="490367" y="1937660"/>
              <a:ext cx="3977640" cy="2885947"/>
            </a:xfrm>
            <a:prstGeom prst="rect">
              <a:avLst/>
            </a:prstGeom>
            <a:solidFill>
              <a:srgbClr val="FFFFFF"/>
            </a:solidFill>
            <a:ln>
              <a:solidFill>
                <a:srgbClr val="FFFFFF"/>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Rectangle 41"/>
            <p:cNvSpPr/>
            <p:nvPr/>
          </p:nvSpPr>
          <p:spPr>
            <a:xfrm>
              <a:off x="487963" y="4423706"/>
              <a:ext cx="3980043" cy="402907"/>
            </a:xfrm>
            <a:prstGeom prst="rect">
              <a:avLst/>
            </a:prstGeom>
            <a:solidFill>
              <a:schemeClr val="accent5">
                <a:lumMod val="75000"/>
              </a:schemeClr>
            </a:solidFill>
            <a:ln>
              <a:solidFill>
                <a:schemeClr val="accent5">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smtClean="0">
                  <a:latin typeface="Roboto Condensed Regular"/>
                  <a:cs typeface="Roboto Condensed Regular"/>
                </a:rPr>
                <a:t>RULE INDUCTOR</a:t>
              </a:r>
              <a:endParaRPr lang="en-US" sz="1400" b="1" dirty="0">
                <a:latin typeface="Roboto Condensed Regular"/>
                <a:cs typeface="Roboto Condensed Regular"/>
              </a:endParaRPr>
            </a:p>
          </p:txBody>
        </p:sp>
        <p:sp>
          <p:nvSpPr>
            <p:cNvPr id="43" name="Rectangle 42"/>
            <p:cNvSpPr/>
            <p:nvPr/>
          </p:nvSpPr>
          <p:spPr>
            <a:xfrm>
              <a:off x="576363" y="2030244"/>
              <a:ext cx="3802572" cy="2254243"/>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solidFill>
                    <a:srgbClr val="000000"/>
                  </a:solidFill>
                  <a:latin typeface="Roboto Condensed Regular"/>
                  <a:cs typeface="Roboto Condensed Regular"/>
                </a:rPr>
                <a:t>The Rule Inductor module will accept a tokenized and tagged tweets. The tweets contain XML tags that tells the type of disaster, location, time and other information. The, the plan is to generate rules using machine learning techniques and apply the rules to extract the information needed.</a:t>
              </a:r>
              <a:endParaRPr lang="en-PH" sz="1600" b="1" dirty="0">
                <a:solidFill>
                  <a:srgbClr val="000000"/>
                </a:solidFill>
                <a:latin typeface="Roboto Condensed Regular"/>
                <a:cs typeface="Roboto Condensed Regular"/>
              </a:endParaRPr>
            </a:p>
          </p:txBody>
        </p:sp>
      </p:grpSp>
      <p:grpSp>
        <p:nvGrpSpPr>
          <p:cNvPr id="34" name="Group 33"/>
          <p:cNvGrpSpPr/>
          <p:nvPr/>
        </p:nvGrpSpPr>
        <p:grpSpPr>
          <a:xfrm>
            <a:off x="487192" y="1242335"/>
            <a:ext cx="8131876" cy="548640"/>
            <a:chOff x="296816" y="3546379"/>
            <a:chExt cx="4165068" cy="550114"/>
          </a:xfrm>
          <a:solidFill>
            <a:srgbClr val="002060"/>
          </a:solidFill>
        </p:grpSpPr>
        <p:sp>
          <p:nvSpPr>
            <p:cNvPr id="35" name="Rectangle 34"/>
            <p:cNvSpPr/>
            <p:nvPr/>
          </p:nvSpPr>
          <p:spPr>
            <a:xfrm>
              <a:off x="296816" y="3546379"/>
              <a:ext cx="4165068" cy="550114"/>
            </a:xfrm>
            <a:prstGeom prst="rect">
              <a:avLst/>
            </a:prstGeom>
            <a:grpFill/>
            <a:ln>
              <a:solidFill>
                <a:srgbClr val="002060"/>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TextBox 35"/>
            <p:cNvSpPr txBox="1"/>
            <p:nvPr/>
          </p:nvSpPr>
          <p:spPr>
            <a:xfrm>
              <a:off x="359512" y="3564642"/>
              <a:ext cx="4049248" cy="510488"/>
            </a:xfrm>
            <a:prstGeom prst="rect">
              <a:avLst/>
            </a:prstGeom>
            <a:grpFill/>
            <a:ln>
              <a:solidFill>
                <a:srgbClr val="002060"/>
              </a:solidFill>
            </a:ln>
          </p:spPr>
          <p:txBody>
            <a:bodyPr wrap="square" rtlCol="0" anchor="ctr" anchorCtr="0">
              <a:normAutofit lnSpcReduction="10000"/>
            </a:bodyPr>
            <a:lstStyle/>
            <a:p>
              <a:pPr algn="ctr"/>
              <a:r>
                <a:rPr lang="en-US" sz="2800" dirty="0" smtClean="0">
                  <a:solidFill>
                    <a:schemeClr val="bg1"/>
                  </a:solidFill>
                  <a:latin typeface="Roboto Condensed Bold" pitchFamily="2" charset="0"/>
                  <a:ea typeface="Roboto Condensed Bold" pitchFamily="2" charset="0"/>
                </a:rPr>
                <a:t>INFORMATION EXTRACTION MODULE</a:t>
              </a:r>
              <a:endParaRPr lang="en-US" sz="2800" dirty="0">
                <a:solidFill>
                  <a:schemeClr val="bg1"/>
                </a:solidFill>
                <a:latin typeface="Roboto Condensed Bold" pitchFamily="2" charset="0"/>
                <a:ea typeface="Roboto Condensed Bold" pitchFamily="2" charset="0"/>
              </a:endParaRPr>
            </a:p>
          </p:txBody>
        </p:sp>
      </p:grpSp>
      <p:grpSp>
        <p:nvGrpSpPr>
          <p:cNvPr id="2" name="Group 1"/>
          <p:cNvGrpSpPr/>
          <p:nvPr/>
        </p:nvGrpSpPr>
        <p:grpSpPr>
          <a:xfrm>
            <a:off x="-76200" y="-894555"/>
            <a:ext cx="9296400" cy="1975615"/>
            <a:chOff x="-76200" y="-894555"/>
            <a:chExt cx="9296400" cy="1975615"/>
          </a:xfrm>
        </p:grpSpPr>
        <p:grpSp>
          <p:nvGrpSpPr>
            <p:cNvPr id="29" name="Group 28"/>
            <p:cNvGrpSpPr/>
            <p:nvPr/>
          </p:nvGrpSpPr>
          <p:grpSpPr>
            <a:xfrm>
              <a:off x="-76200" y="-894555"/>
              <a:ext cx="9296400" cy="1600200"/>
              <a:chOff x="-76200" y="4239420"/>
              <a:chExt cx="9296400" cy="1600200"/>
            </a:xfrm>
            <a:solidFill>
              <a:srgbClr val="FC0486"/>
            </a:solidFill>
          </p:grpSpPr>
          <p:sp>
            <p:nvSpPr>
              <p:cNvPr id="4" name="Rectangle 3"/>
              <p:cNvSpPr/>
              <p:nvPr/>
            </p:nvSpPr>
            <p:spPr>
              <a:xfrm>
                <a:off x="-76200" y="4239420"/>
                <a:ext cx="9296400" cy="1600200"/>
              </a:xfrm>
              <a:prstGeom prst="rect">
                <a:avLst/>
              </a:prstGeom>
              <a:grpFill/>
              <a:ln>
                <a:noFill/>
              </a:ln>
              <a:effectLst>
                <a:outerShdw blurRad="177800" dist="88900" dir="5400000" algn="t"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 name="TextBox 6"/>
              <p:cNvSpPr txBox="1"/>
              <p:nvPr/>
            </p:nvSpPr>
            <p:spPr>
              <a:xfrm>
                <a:off x="225137" y="5266853"/>
                <a:ext cx="7329738" cy="461665"/>
              </a:xfrm>
              <a:prstGeom prst="rect">
                <a:avLst/>
              </a:prstGeom>
              <a:grpFill/>
            </p:spPr>
            <p:txBody>
              <a:bodyPr wrap="square" rtlCol="0">
                <a:spAutoFit/>
              </a:bodyPr>
              <a:lstStyle/>
              <a:p>
                <a:r>
                  <a:rPr lang="en-US" sz="2400" dirty="0" smtClean="0">
                    <a:solidFill>
                      <a:schemeClr val="bg1"/>
                    </a:solidFill>
                    <a:latin typeface="Roboto Condensed Bold" pitchFamily="2" charset="0"/>
                    <a:ea typeface="Roboto Condensed Bold" pitchFamily="2" charset="0"/>
                  </a:rPr>
                  <a:t>THE ARCHITECTURAL DESIGN OF THE SYSTEM</a:t>
                </a:r>
                <a:endParaRPr lang="en-US" sz="2400" dirty="0">
                  <a:solidFill>
                    <a:schemeClr val="bg1"/>
                  </a:solidFill>
                  <a:latin typeface="Roboto Condensed Bold" pitchFamily="2" charset="0"/>
                  <a:ea typeface="Roboto Condensed Bold" pitchFamily="2" charset="0"/>
                </a:endParaRPr>
              </a:p>
            </p:txBody>
          </p:sp>
        </p:grpSp>
        <p:sp>
          <p:nvSpPr>
            <p:cNvPr id="5" name="Oval 4"/>
            <p:cNvSpPr/>
            <p:nvPr/>
          </p:nvSpPr>
          <p:spPr>
            <a:xfrm>
              <a:off x="7991474" y="288933"/>
              <a:ext cx="792127" cy="792127"/>
            </a:xfrm>
            <a:prstGeom prst="ellipse">
              <a:avLst/>
            </a:prstGeom>
            <a:solidFill>
              <a:srgbClr val="FEBE35"/>
            </a:solidFill>
            <a:ln>
              <a:noFill/>
            </a:ln>
            <a:effectLst>
              <a:outerShdw blurRad="177800" dist="88900" dir="5400000" algn="t"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2800" dirty="0" smtClean="0">
                  <a:solidFill>
                    <a:srgbClr val="000000"/>
                  </a:solidFill>
                  <a:latin typeface="Roboto Condensed Bold" pitchFamily="2" charset="0"/>
                  <a:ea typeface="Roboto Condensed Bold" pitchFamily="2" charset="0"/>
                </a:rPr>
                <a:t>3</a:t>
              </a:r>
              <a:endParaRPr lang="en-PH" sz="2800" dirty="0">
                <a:solidFill>
                  <a:srgbClr val="000000"/>
                </a:solidFill>
                <a:latin typeface="Roboto Condensed Bold" pitchFamily="2" charset="0"/>
                <a:ea typeface="Roboto Condensed Bold" pitchFamily="2" charset="0"/>
              </a:endParaRPr>
            </a:p>
          </p:txBody>
        </p:sp>
      </p:grpSp>
    </p:spTree>
    <p:extLst>
      <p:ext uri="{BB962C8B-B14F-4D97-AF65-F5344CB8AC3E}">
        <p14:creationId xmlns:p14="http://schemas.microsoft.com/office/powerpoint/2010/main" val="1814773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50000" fill="hold" nodeType="with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600" fill="hold"/>
                                        <p:tgtEl>
                                          <p:spTgt spid="40"/>
                                        </p:tgtEl>
                                        <p:attrNameLst>
                                          <p:attrName>ppt_x</p:attrName>
                                        </p:attrNameLst>
                                      </p:cBhvr>
                                      <p:tavLst>
                                        <p:tav tm="0">
                                          <p:val>
                                            <p:strVal val="#ppt_x"/>
                                          </p:val>
                                        </p:tav>
                                        <p:tav tm="100000">
                                          <p:val>
                                            <p:strVal val="#ppt_x"/>
                                          </p:val>
                                        </p:tav>
                                      </p:tavLst>
                                    </p:anim>
                                    <p:anim calcmode="lin" valueType="num">
                                      <p:cBhvr additive="base">
                                        <p:cTn id="8" dur="600" fill="hold"/>
                                        <p:tgtEl>
                                          <p:spTgt spid="4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Group 39"/>
          <p:cNvGrpSpPr/>
          <p:nvPr/>
        </p:nvGrpSpPr>
        <p:grpSpPr>
          <a:xfrm>
            <a:off x="487962" y="1937660"/>
            <a:ext cx="8131103" cy="2888953"/>
            <a:chOff x="487963" y="1937660"/>
            <a:chExt cx="3980044" cy="2888953"/>
          </a:xfrm>
        </p:grpSpPr>
        <p:sp>
          <p:nvSpPr>
            <p:cNvPr id="41" name="Rectangle 40"/>
            <p:cNvSpPr/>
            <p:nvPr/>
          </p:nvSpPr>
          <p:spPr>
            <a:xfrm>
              <a:off x="490367" y="1937660"/>
              <a:ext cx="3977640" cy="2885947"/>
            </a:xfrm>
            <a:prstGeom prst="rect">
              <a:avLst/>
            </a:prstGeom>
            <a:solidFill>
              <a:srgbClr val="FFFFFF"/>
            </a:solidFill>
            <a:ln>
              <a:solidFill>
                <a:srgbClr val="FFFFFF"/>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Rectangle 41"/>
            <p:cNvSpPr/>
            <p:nvPr/>
          </p:nvSpPr>
          <p:spPr>
            <a:xfrm>
              <a:off x="487963" y="4423706"/>
              <a:ext cx="3980043" cy="402907"/>
            </a:xfrm>
            <a:prstGeom prst="rect">
              <a:avLst/>
            </a:prstGeom>
            <a:solidFill>
              <a:schemeClr val="accent6">
                <a:lumMod val="75000"/>
              </a:schemeClr>
            </a:solidFill>
            <a:ln>
              <a:solidFill>
                <a:srgbClr val="FF66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smtClean="0">
                  <a:latin typeface="Roboto Condensed Regular"/>
                  <a:cs typeface="Roboto Condensed Regular"/>
                </a:rPr>
                <a:t>TEMPLATE FILLER</a:t>
              </a:r>
              <a:endParaRPr lang="en-US" sz="1400" b="1" dirty="0">
                <a:latin typeface="Roboto Condensed Regular"/>
                <a:cs typeface="Roboto Condensed Regular"/>
              </a:endParaRPr>
            </a:p>
          </p:txBody>
        </p:sp>
        <p:sp>
          <p:nvSpPr>
            <p:cNvPr id="43" name="Rectangle 42"/>
            <p:cNvSpPr/>
            <p:nvPr/>
          </p:nvSpPr>
          <p:spPr>
            <a:xfrm>
              <a:off x="576363" y="2030244"/>
              <a:ext cx="3802572" cy="2254243"/>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solidFill>
                    <a:srgbClr val="000000"/>
                  </a:solidFill>
                  <a:latin typeface="Roboto Condensed Regular"/>
                  <a:cs typeface="Roboto Condensed Regular"/>
                </a:rPr>
                <a:t>After the rule induction module, the extracted information will now be placed to a slot in the template. Each type of disaster will have a different type of template as they have different information that can be extracted.</a:t>
              </a:r>
              <a:r>
                <a:rPr lang="en-PH" sz="1600" b="1" dirty="0">
                  <a:solidFill>
                    <a:srgbClr val="000000"/>
                  </a:solidFill>
                  <a:latin typeface="Roboto Condensed Regular"/>
                  <a:cs typeface="Roboto Condensed Regular"/>
                </a:rPr>
                <a:t> </a:t>
              </a:r>
            </a:p>
          </p:txBody>
        </p:sp>
      </p:grpSp>
      <p:grpSp>
        <p:nvGrpSpPr>
          <p:cNvPr id="34" name="Group 33"/>
          <p:cNvGrpSpPr/>
          <p:nvPr/>
        </p:nvGrpSpPr>
        <p:grpSpPr>
          <a:xfrm>
            <a:off x="487192" y="1242335"/>
            <a:ext cx="8131876" cy="548640"/>
            <a:chOff x="296816" y="3546379"/>
            <a:chExt cx="4165068" cy="550114"/>
          </a:xfrm>
          <a:solidFill>
            <a:srgbClr val="002060"/>
          </a:solidFill>
        </p:grpSpPr>
        <p:sp>
          <p:nvSpPr>
            <p:cNvPr id="35" name="Rectangle 34"/>
            <p:cNvSpPr/>
            <p:nvPr/>
          </p:nvSpPr>
          <p:spPr>
            <a:xfrm>
              <a:off x="296816" y="3546379"/>
              <a:ext cx="4165068" cy="550114"/>
            </a:xfrm>
            <a:prstGeom prst="rect">
              <a:avLst/>
            </a:prstGeom>
            <a:grpFill/>
            <a:ln>
              <a:solidFill>
                <a:srgbClr val="002060"/>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TextBox 35"/>
            <p:cNvSpPr txBox="1"/>
            <p:nvPr/>
          </p:nvSpPr>
          <p:spPr>
            <a:xfrm>
              <a:off x="359512" y="3564642"/>
              <a:ext cx="4049248" cy="510488"/>
            </a:xfrm>
            <a:prstGeom prst="rect">
              <a:avLst/>
            </a:prstGeom>
            <a:grpFill/>
            <a:ln>
              <a:solidFill>
                <a:srgbClr val="002060"/>
              </a:solidFill>
            </a:ln>
          </p:spPr>
          <p:txBody>
            <a:bodyPr wrap="square" rtlCol="0" anchor="ctr" anchorCtr="0">
              <a:normAutofit lnSpcReduction="10000"/>
            </a:bodyPr>
            <a:lstStyle/>
            <a:p>
              <a:pPr algn="ctr"/>
              <a:r>
                <a:rPr lang="en-US" sz="2800" dirty="0" smtClean="0">
                  <a:solidFill>
                    <a:schemeClr val="bg1"/>
                  </a:solidFill>
                  <a:latin typeface="Roboto Condensed Bold" pitchFamily="2" charset="0"/>
                  <a:ea typeface="Roboto Condensed Bold" pitchFamily="2" charset="0"/>
                </a:rPr>
                <a:t>TEMPLATE FILLER MODULE</a:t>
              </a:r>
              <a:endParaRPr lang="en-US" sz="2800" dirty="0">
                <a:solidFill>
                  <a:schemeClr val="bg1"/>
                </a:solidFill>
                <a:latin typeface="Roboto Condensed Bold" pitchFamily="2" charset="0"/>
                <a:ea typeface="Roboto Condensed Bold" pitchFamily="2" charset="0"/>
              </a:endParaRPr>
            </a:p>
          </p:txBody>
        </p:sp>
      </p:grpSp>
      <p:grpSp>
        <p:nvGrpSpPr>
          <p:cNvPr id="2" name="Group 1"/>
          <p:cNvGrpSpPr/>
          <p:nvPr/>
        </p:nvGrpSpPr>
        <p:grpSpPr>
          <a:xfrm>
            <a:off x="-76200" y="-894555"/>
            <a:ext cx="9296400" cy="1975615"/>
            <a:chOff x="-76200" y="-894555"/>
            <a:chExt cx="9296400" cy="1975615"/>
          </a:xfrm>
        </p:grpSpPr>
        <p:grpSp>
          <p:nvGrpSpPr>
            <p:cNvPr id="29" name="Group 28"/>
            <p:cNvGrpSpPr/>
            <p:nvPr/>
          </p:nvGrpSpPr>
          <p:grpSpPr>
            <a:xfrm>
              <a:off x="-76200" y="-894555"/>
              <a:ext cx="9296400" cy="1600200"/>
              <a:chOff x="-76200" y="4239420"/>
              <a:chExt cx="9296400" cy="1600200"/>
            </a:xfrm>
            <a:solidFill>
              <a:srgbClr val="FC0486"/>
            </a:solidFill>
          </p:grpSpPr>
          <p:sp>
            <p:nvSpPr>
              <p:cNvPr id="4" name="Rectangle 3"/>
              <p:cNvSpPr/>
              <p:nvPr/>
            </p:nvSpPr>
            <p:spPr>
              <a:xfrm>
                <a:off x="-76200" y="4239420"/>
                <a:ext cx="9296400" cy="1600200"/>
              </a:xfrm>
              <a:prstGeom prst="rect">
                <a:avLst/>
              </a:prstGeom>
              <a:grpFill/>
              <a:ln>
                <a:noFill/>
              </a:ln>
              <a:effectLst>
                <a:outerShdw blurRad="177800" dist="88900" dir="5400000" algn="t"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 name="TextBox 6"/>
              <p:cNvSpPr txBox="1"/>
              <p:nvPr/>
            </p:nvSpPr>
            <p:spPr>
              <a:xfrm>
                <a:off x="225137" y="5266853"/>
                <a:ext cx="7329738" cy="461665"/>
              </a:xfrm>
              <a:prstGeom prst="rect">
                <a:avLst/>
              </a:prstGeom>
              <a:grpFill/>
            </p:spPr>
            <p:txBody>
              <a:bodyPr wrap="square" rtlCol="0">
                <a:spAutoFit/>
              </a:bodyPr>
              <a:lstStyle/>
              <a:p>
                <a:r>
                  <a:rPr lang="en-US" sz="2400" dirty="0" smtClean="0">
                    <a:solidFill>
                      <a:schemeClr val="bg1"/>
                    </a:solidFill>
                    <a:latin typeface="Roboto Condensed Bold" pitchFamily="2" charset="0"/>
                    <a:ea typeface="Roboto Condensed Bold" pitchFamily="2" charset="0"/>
                  </a:rPr>
                  <a:t>THE ARCHITECTURAL DESIGN OF THE SYSTEM</a:t>
                </a:r>
                <a:endParaRPr lang="en-US" sz="2400" dirty="0">
                  <a:solidFill>
                    <a:schemeClr val="bg1"/>
                  </a:solidFill>
                  <a:latin typeface="Roboto Condensed Bold" pitchFamily="2" charset="0"/>
                  <a:ea typeface="Roboto Condensed Bold" pitchFamily="2" charset="0"/>
                </a:endParaRPr>
              </a:p>
            </p:txBody>
          </p:sp>
        </p:grpSp>
        <p:sp>
          <p:nvSpPr>
            <p:cNvPr id="5" name="Oval 4"/>
            <p:cNvSpPr/>
            <p:nvPr/>
          </p:nvSpPr>
          <p:spPr>
            <a:xfrm>
              <a:off x="7991474" y="288933"/>
              <a:ext cx="792127" cy="792127"/>
            </a:xfrm>
            <a:prstGeom prst="ellipse">
              <a:avLst/>
            </a:prstGeom>
            <a:solidFill>
              <a:srgbClr val="FEBE35"/>
            </a:solidFill>
            <a:ln>
              <a:noFill/>
            </a:ln>
            <a:effectLst>
              <a:outerShdw blurRad="177800" dist="88900" dir="5400000" algn="t"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2800" dirty="0" smtClean="0">
                  <a:solidFill>
                    <a:srgbClr val="000000"/>
                  </a:solidFill>
                  <a:latin typeface="Roboto Condensed Bold" pitchFamily="2" charset="0"/>
                  <a:ea typeface="Roboto Condensed Bold" pitchFamily="2" charset="0"/>
                </a:rPr>
                <a:t>3</a:t>
              </a:r>
              <a:endParaRPr lang="en-PH" sz="2800" dirty="0">
                <a:solidFill>
                  <a:srgbClr val="000000"/>
                </a:solidFill>
                <a:latin typeface="Roboto Condensed Bold" pitchFamily="2" charset="0"/>
                <a:ea typeface="Roboto Condensed Bold" pitchFamily="2" charset="0"/>
              </a:endParaRPr>
            </a:p>
          </p:txBody>
        </p:sp>
      </p:grpSp>
    </p:spTree>
    <p:extLst>
      <p:ext uri="{BB962C8B-B14F-4D97-AF65-F5344CB8AC3E}">
        <p14:creationId xmlns:p14="http://schemas.microsoft.com/office/powerpoint/2010/main" val="1818331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decel="4000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additive="base">
                                        <p:cTn id="7" dur="600" fill="hold"/>
                                        <p:tgtEl>
                                          <p:spTgt spid="34"/>
                                        </p:tgtEl>
                                        <p:attrNameLst>
                                          <p:attrName>ppt_x</p:attrName>
                                        </p:attrNameLst>
                                      </p:cBhvr>
                                      <p:tavLst>
                                        <p:tav tm="0">
                                          <p:val>
                                            <p:strVal val="#ppt_x"/>
                                          </p:val>
                                        </p:tav>
                                        <p:tav tm="100000">
                                          <p:val>
                                            <p:strVal val="#ppt_x"/>
                                          </p:val>
                                        </p:tav>
                                      </p:tavLst>
                                    </p:anim>
                                    <p:anim calcmode="lin" valueType="num">
                                      <p:cBhvr additive="base">
                                        <p:cTn id="8" dur="600" fill="hold"/>
                                        <p:tgtEl>
                                          <p:spTgt spid="34"/>
                                        </p:tgtEl>
                                        <p:attrNameLst>
                                          <p:attrName>ppt_y</p:attrName>
                                        </p:attrNameLst>
                                      </p:cBhvr>
                                      <p:tavLst>
                                        <p:tav tm="0">
                                          <p:val>
                                            <p:strVal val="0-#ppt_h/2"/>
                                          </p:val>
                                        </p:tav>
                                        <p:tav tm="100000">
                                          <p:val>
                                            <p:strVal val="#ppt_y"/>
                                          </p:val>
                                        </p:tav>
                                      </p:tavLst>
                                    </p:anim>
                                  </p:childTnLst>
                                </p:cTn>
                              </p:par>
                              <p:par>
                                <p:cTn id="9" presetID="2" presetClass="entr" presetSubtype="1" decel="50000" fill="hold" nodeType="withEffect">
                                  <p:stCondLst>
                                    <p:cond delay="0"/>
                                  </p:stCondLst>
                                  <p:childTnLst>
                                    <p:set>
                                      <p:cBhvr>
                                        <p:cTn id="10" dur="1" fill="hold">
                                          <p:stCondLst>
                                            <p:cond delay="0"/>
                                          </p:stCondLst>
                                        </p:cTn>
                                        <p:tgtEl>
                                          <p:spTgt spid="40"/>
                                        </p:tgtEl>
                                        <p:attrNameLst>
                                          <p:attrName>style.visibility</p:attrName>
                                        </p:attrNameLst>
                                      </p:cBhvr>
                                      <p:to>
                                        <p:strVal val="visible"/>
                                      </p:to>
                                    </p:set>
                                    <p:anim calcmode="lin" valueType="num">
                                      <p:cBhvr additive="base">
                                        <p:cTn id="11" dur="600" fill="hold"/>
                                        <p:tgtEl>
                                          <p:spTgt spid="40"/>
                                        </p:tgtEl>
                                        <p:attrNameLst>
                                          <p:attrName>ppt_x</p:attrName>
                                        </p:attrNameLst>
                                      </p:cBhvr>
                                      <p:tavLst>
                                        <p:tav tm="0">
                                          <p:val>
                                            <p:strVal val="#ppt_x"/>
                                          </p:val>
                                        </p:tav>
                                        <p:tav tm="100000">
                                          <p:val>
                                            <p:strVal val="#ppt_x"/>
                                          </p:val>
                                        </p:tav>
                                      </p:tavLst>
                                    </p:anim>
                                    <p:anim calcmode="lin" valueType="num">
                                      <p:cBhvr additive="base">
                                        <p:cTn id="12" dur="600" fill="hold"/>
                                        <p:tgtEl>
                                          <p:spTgt spid="4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4643832" y="1937660"/>
            <a:ext cx="3980044" cy="2885947"/>
            <a:chOff x="4643832" y="1937660"/>
            <a:chExt cx="3980044" cy="2885947"/>
          </a:xfrm>
        </p:grpSpPr>
        <p:sp>
          <p:nvSpPr>
            <p:cNvPr id="53" name="Rectangle 52"/>
            <p:cNvSpPr/>
            <p:nvPr/>
          </p:nvSpPr>
          <p:spPr>
            <a:xfrm>
              <a:off x="4646236" y="1937660"/>
              <a:ext cx="3977640" cy="2882941"/>
            </a:xfrm>
            <a:prstGeom prst="rect">
              <a:avLst/>
            </a:prstGeom>
            <a:solidFill>
              <a:srgbClr val="FFFFFF"/>
            </a:solidFill>
            <a:ln>
              <a:solidFill>
                <a:srgbClr val="FFFFFF"/>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Rectangle 53"/>
            <p:cNvSpPr/>
            <p:nvPr/>
          </p:nvSpPr>
          <p:spPr>
            <a:xfrm>
              <a:off x="4643832" y="4420700"/>
              <a:ext cx="3980043" cy="402907"/>
            </a:xfrm>
            <a:prstGeom prst="rect">
              <a:avLst/>
            </a:prstGeom>
            <a:solidFill>
              <a:srgbClr val="67B312"/>
            </a:solidFill>
            <a:ln>
              <a:solidFill>
                <a:srgbClr val="67B31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smtClean="0">
                  <a:latin typeface="Roboto Condensed Regular"/>
                  <a:cs typeface="Roboto Condensed Regular"/>
                </a:rPr>
                <a:t>SAMPLE OUTPUT B</a:t>
              </a:r>
              <a:endParaRPr lang="en-US" sz="1400" b="1" dirty="0">
                <a:latin typeface="Roboto Condensed Regular"/>
                <a:cs typeface="Roboto Condensed Regular"/>
              </a:endParaRPr>
            </a:p>
          </p:txBody>
        </p:sp>
      </p:grpSp>
      <p:graphicFrame>
        <p:nvGraphicFramePr>
          <p:cNvPr id="6" name="Table 5"/>
          <p:cNvGraphicFramePr>
            <a:graphicFrameLocks noGrp="1"/>
          </p:cNvGraphicFramePr>
          <p:nvPr>
            <p:extLst>
              <p:ext uri="{D42A27DB-BD31-4B8C-83A1-F6EECF244321}">
                <p14:modId xmlns:p14="http://schemas.microsoft.com/office/powerpoint/2010/main" val="1781122199"/>
              </p:ext>
            </p:extLst>
          </p:nvPr>
        </p:nvGraphicFramePr>
        <p:xfrm>
          <a:off x="4783242" y="2087837"/>
          <a:ext cx="3732106" cy="2196652"/>
        </p:xfrm>
        <a:graphic>
          <a:graphicData uri="http://schemas.openxmlformats.org/drawingml/2006/table">
            <a:tbl>
              <a:tblPr firstRow="1" bandRow="1">
                <a:tableStyleId>{5940675A-B579-460E-94D1-54222C63F5DA}</a:tableStyleId>
              </a:tblPr>
              <a:tblGrid>
                <a:gridCol w="1296100"/>
                <a:gridCol w="2436006"/>
              </a:tblGrid>
              <a:tr h="280112">
                <a:tc gridSpan="2">
                  <a:txBody>
                    <a:bodyPr/>
                    <a:lstStyle/>
                    <a:p>
                      <a:pPr algn="ctr"/>
                      <a:r>
                        <a:rPr lang="en-US" sz="1200" b="1" dirty="0" smtClean="0">
                          <a:latin typeface="Roboto Condensed Regular"/>
                          <a:cs typeface="Roboto Condensed Regular"/>
                        </a:rPr>
                        <a:t>EARTHQUAKE</a:t>
                      </a:r>
                      <a:r>
                        <a:rPr lang="en-US" sz="1200" b="1" baseline="0" dirty="0" smtClean="0">
                          <a:latin typeface="Roboto Condensed Regular"/>
                          <a:cs typeface="Roboto Condensed Regular"/>
                        </a:rPr>
                        <a:t> TEMPLATE</a:t>
                      </a:r>
                      <a:endParaRPr lang="en-US" sz="1200" b="1" dirty="0">
                        <a:latin typeface="Roboto Condensed Regular"/>
                        <a:cs typeface="Roboto Condensed Regular"/>
                      </a:endParaRPr>
                    </a:p>
                  </a:txBody>
                  <a:tcPr anchor="ctr">
                    <a:lnL w="28575" cap="flat" cmpd="sng" algn="ctr">
                      <a:solidFill>
                        <a:scrgbClr r="0" g="0" b="0"/>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hMerge="1">
                  <a:txBody>
                    <a:bodyPr/>
                    <a:lstStyle/>
                    <a:p>
                      <a:pPr algn="ctr"/>
                      <a:endParaRPr lang="en-US" sz="1200" b="1" dirty="0">
                        <a:latin typeface="Roboto Condensed Regular"/>
                        <a:cs typeface="Roboto Condensed Regular"/>
                      </a:endParaRPr>
                    </a:p>
                  </a:txBody>
                  <a:tcPr anchor="ctr">
                    <a:lnL w="19050" cap="flat" cmpd="sng" algn="ctr">
                      <a:solidFill>
                        <a:scrgbClr r="0" g="0" b="0"/>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r>
              <a:tr h="319423">
                <a:tc gridSpan="2">
                  <a:txBody>
                    <a:bodyPr/>
                    <a:lstStyle/>
                    <a:p>
                      <a:r>
                        <a:rPr lang="en-PH" sz="1200" dirty="0" smtClean="0">
                          <a:effectLst/>
                          <a:latin typeface="Roboto Condensed Regular"/>
                          <a:ea typeface="Calibri"/>
                          <a:cs typeface="Roboto Condensed Regular"/>
                        </a:rPr>
                        <a:t>GENERAL INFORMATION:</a:t>
                      </a:r>
                      <a:endParaRPr lang="en-PH" sz="1200" dirty="0">
                        <a:effectLst/>
                        <a:latin typeface="Roboto Condensed Regular"/>
                        <a:ea typeface="Calibri"/>
                        <a:cs typeface="Roboto Condensed Regular"/>
                      </a:endParaRPr>
                    </a:p>
                  </a:txBody>
                  <a:tcPr marL="68580" marR="68580" marT="0" marB="0" anchor="ctr">
                    <a:lnL w="28575" cap="flat" cmpd="sng" algn="ctr">
                      <a:solidFill>
                        <a:scrgbClr r="0" g="0" b="0"/>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hMerge="1">
                  <a:txBody>
                    <a:bodyPr/>
                    <a:lstStyle/>
                    <a:p>
                      <a:endParaRPr lang="en-US" sz="1200" dirty="0">
                        <a:latin typeface="Roboto Condensed Regular"/>
                        <a:cs typeface="Roboto Condensed Regular"/>
                      </a:endParaRPr>
                    </a:p>
                  </a:txBody>
                  <a:tcPr marL="68580" marR="68580" marT="0" marB="0" anchor="ctr">
                    <a:lnL w="19050" cap="flat" cmpd="sng" algn="ctr">
                      <a:solidFill>
                        <a:scrgbClr r="0" g="0" b="0"/>
                      </a:solidFill>
                      <a:prstDash val="solid"/>
                      <a:round/>
                      <a:headEnd type="none" w="med" len="med"/>
                      <a:tailEnd type="none" w="med" len="med"/>
                    </a:lnL>
                    <a:lnR w="28575"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tcPr>
                </a:tc>
              </a:tr>
              <a:tr h="319424">
                <a:tc>
                  <a:txBody>
                    <a:bodyPr/>
                    <a:lstStyle/>
                    <a:p>
                      <a:pPr marL="0" marR="0" algn="just">
                        <a:spcBef>
                          <a:spcPts val="0"/>
                        </a:spcBef>
                        <a:spcAft>
                          <a:spcPts val="0"/>
                        </a:spcAft>
                      </a:pPr>
                      <a:r>
                        <a:rPr lang="en-PH" sz="1200" b="1" dirty="0" smtClean="0">
                          <a:effectLst/>
                          <a:latin typeface="Roboto Condensed Regular"/>
                          <a:ea typeface="Calibri"/>
                          <a:cs typeface="Roboto Condensed Regular"/>
                        </a:rPr>
                        <a:t>DISASTER</a:t>
                      </a:r>
                      <a:endParaRPr lang="en-PH" sz="1200" b="1" dirty="0">
                        <a:effectLst/>
                        <a:latin typeface="Roboto Condensed Regular"/>
                        <a:ea typeface="Calibri"/>
                        <a:cs typeface="Roboto Condensed Regular"/>
                      </a:endParaRPr>
                    </a:p>
                  </a:txBody>
                  <a:tcPr marL="68580" marR="68580" marT="0" marB="0" anchor="ctr">
                    <a:lnL w="28575"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200" dirty="0" smtClean="0">
                          <a:latin typeface="Roboto Condensed Regular"/>
                          <a:cs typeface="Roboto Condensed Regular"/>
                        </a:rPr>
                        <a:t>Earthquake</a:t>
                      </a:r>
                      <a:endParaRPr lang="en-US" sz="1200" dirty="0">
                        <a:latin typeface="Roboto Condensed Regular"/>
                        <a:cs typeface="Roboto Condensed Regular"/>
                      </a:endParaRPr>
                    </a:p>
                  </a:txBody>
                  <a:tcPr marL="68580" marR="68580" marT="0" marB="0" anchor="ctr">
                    <a:lnL w="12700" cap="flat" cmpd="sng" algn="ctr">
                      <a:solidFill>
                        <a:scrgbClr r="0" g="0" b="0"/>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19423">
                <a:tc>
                  <a:txBody>
                    <a:bodyPr/>
                    <a:lstStyle/>
                    <a:p>
                      <a:pPr marL="0" marR="0" algn="just">
                        <a:spcBef>
                          <a:spcPts val="0"/>
                        </a:spcBef>
                        <a:spcAft>
                          <a:spcPts val="0"/>
                        </a:spcAft>
                      </a:pPr>
                      <a:r>
                        <a:rPr lang="en-PH" sz="1200" b="1" dirty="0" smtClean="0">
                          <a:effectLst/>
                          <a:latin typeface="Roboto Condensed Regular"/>
                          <a:ea typeface="Calibri"/>
                          <a:cs typeface="Roboto Condensed Regular"/>
                        </a:rPr>
                        <a:t>LOCATION</a:t>
                      </a:r>
                      <a:endParaRPr lang="en-PH" sz="1200" b="1" dirty="0">
                        <a:effectLst/>
                        <a:latin typeface="Roboto Condensed Regular"/>
                        <a:ea typeface="Calibri"/>
                        <a:cs typeface="Roboto Condensed Regular"/>
                      </a:endParaRPr>
                    </a:p>
                  </a:txBody>
                  <a:tcPr marL="68580" marR="68580" marT="0" marB="0" anchor="ctr">
                    <a:lnL w="28575"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200" dirty="0" smtClean="0">
                          <a:latin typeface="Roboto Condensed Regular"/>
                          <a:cs typeface="Roboto Condensed Regular"/>
                        </a:rPr>
                        <a:t>Boracay, Antique</a:t>
                      </a:r>
                      <a:endParaRPr lang="en-US" sz="1200" dirty="0">
                        <a:latin typeface="Roboto Condensed Regular"/>
                        <a:cs typeface="Roboto Condensed Regular"/>
                      </a:endParaRPr>
                    </a:p>
                  </a:txBody>
                  <a:tcPr marL="68580" marR="68580" marT="0" marB="0" anchor="ctr">
                    <a:lnL w="12700" cap="flat" cmpd="sng" algn="ctr">
                      <a:solidFill>
                        <a:scrgbClr r="0" g="0" b="0"/>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19423">
                <a:tc>
                  <a:txBody>
                    <a:bodyPr/>
                    <a:lstStyle/>
                    <a:p>
                      <a:pPr marL="0" marR="0" algn="just">
                        <a:spcBef>
                          <a:spcPts val="0"/>
                        </a:spcBef>
                        <a:spcAft>
                          <a:spcPts val="0"/>
                        </a:spcAft>
                      </a:pPr>
                      <a:r>
                        <a:rPr lang="en-PH" sz="1200" b="1" dirty="0" smtClean="0">
                          <a:effectLst/>
                          <a:latin typeface="Roboto Condensed Regular"/>
                          <a:ea typeface="Calibri"/>
                          <a:cs typeface="Roboto Condensed Regular"/>
                        </a:rPr>
                        <a:t>TIME</a:t>
                      </a:r>
                      <a:endParaRPr lang="en-PH" sz="1200" b="1" dirty="0">
                        <a:effectLst/>
                        <a:latin typeface="Roboto Condensed Regular"/>
                        <a:ea typeface="Calibri"/>
                        <a:cs typeface="Roboto Condensed Regular"/>
                      </a:endParaRPr>
                    </a:p>
                  </a:txBody>
                  <a:tcPr marL="68580" marR="68580" marT="0" marB="0" anchor="ctr">
                    <a:lnL w="28575"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200" dirty="0" smtClean="0">
                          <a:latin typeface="Roboto Condensed Regular"/>
                          <a:cs typeface="Roboto Condensed Regular"/>
                        </a:rPr>
                        <a:t>--</a:t>
                      </a:r>
                      <a:endParaRPr lang="en-US" sz="1200" dirty="0">
                        <a:latin typeface="Roboto Condensed Regular"/>
                        <a:cs typeface="Roboto Condensed Regular"/>
                      </a:endParaRPr>
                    </a:p>
                  </a:txBody>
                  <a:tcPr marL="68580" marR="68580" marT="0" marB="0" anchor="ctr">
                    <a:lnL w="12700" cap="flat" cmpd="sng" algn="ctr">
                      <a:solidFill>
                        <a:scrgbClr r="0" g="0" b="0"/>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19424">
                <a:tc gridSpan="2">
                  <a:txBody>
                    <a:bodyPr/>
                    <a:lstStyle/>
                    <a:p>
                      <a:r>
                        <a:rPr lang="en-PH" sz="1200" dirty="0" smtClean="0">
                          <a:effectLst/>
                          <a:latin typeface="Roboto Condensed Regular"/>
                          <a:ea typeface="Calibri"/>
                          <a:cs typeface="Roboto Condensed Regular"/>
                        </a:rPr>
                        <a:t>DISASTER-SPECIFIC INFORMATION:</a:t>
                      </a:r>
                      <a:endParaRPr lang="en-PH" sz="1200" dirty="0">
                        <a:effectLst/>
                        <a:latin typeface="Roboto Condensed Regular"/>
                        <a:ea typeface="Calibri"/>
                        <a:cs typeface="Roboto Condensed Regular"/>
                      </a:endParaRPr>
                    </a:p>
                  </a:txBody>
                  <a:tcPr marL="68580" marR="68580" marT="0" marB="0" anchor="ctr">
                    <a:lnL w="28575" cap="flat" cmpd="sng" algn="ctr">
                      <a:solidFill>
                        <a:scrgbClr r="0" g="0" b="0"/>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hMerge="1">
                  <a:txBody>
                    <a:bodyPr/>
                    <a:lstStyle/>
                    <a:p>
                      <a:endParaRPr lang="en-US" sz="1200" dirty="0">
                        <a:latin typeface="Roboto Condensed Regular"/>
                        <a:cs typeface="Roboto Condensed Regular"/>
                      </a:endParaRPr>
                    </a:p>
                  </a:txBody>
                  <a:tcPr marL="68580" marR="68580" marT="0" marB="0" anchor="ctr">
                    <a:lnL w="19050" cap="flat" cmpd="sng" algn="ctr">
                      <a:solidFill>
                        <a:scrgbClr r="0" g="0" b="0"/>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tcPr>
                </a:tc>
              </a:tr>
              <a:tr h="319423">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PH" sz="1200" b="1" dirty="0" smtClean="0">
                          <a:effectLst/>
                          <a:latin typeface="Roboto Condensed Regular"/>
                          <a:ea typeface="Calibri"/>
                          <a:cs typeface="Roboto Condensed Regular"/>
                        </a:rPr>
                        <a:t>INTENSITY</a:t>
                      </a:r>
                    </a:p>
                  </a:txBody>
                  <a:tcPr marL="68580" marR="68580" marT="0" marB="0" anchor="ctr">
                    <a:lnL w="28575"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tcPr>
                </a:tc>
                <a:tc>
                  <a:txBody>
                    <a:bodyPr/>
                    <a:lstStyle/>
                    <a:p>
                      <a:r>
                        <a:rPr lang="en-US" sz="1200" dirty="0" smtClean="0">
                          <a:latin typeface="Roboto Condensed Regular"/>
                          <a:cs typeface="Roboto Condensed Regular"/>
                        </a:rPr>
                        <a:t>--</a:t>
                      </a:r>
                      <a:endParaRPr lang="en-US" sz="1200" dirty="0">
                        <a:latin typeface="Roboto Condensed Regular"/>
                        <a:cs typeface="Roboto Condensed Regular"/>
                      </a:endParaRPr>
                    </a:p>
                  </a:txBody>
                  <a:tcPr marL="68580" marR="68580" marT="0" marB="0" anchor="ctr">
                    <a:lnL w="12700" cap="flat" cmpd="sng" algn="ctr">
                      <a:solidFill>
                        <a:scrgbClr r="0" g="0" b="0"/>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tcPr>
                </a:tc>
              </a:tr>
            </a:tbl>
          </a:graphicData>
        </a:graphic>
      </p:graphicFrame>
      <p:grpSp>
        <p:nvGrpSpPr>
          <p:cNvPr id="18" name="Group 17"/>
          <p:cNvGrpSpPr/>
          <p:nvPr/>
        </p:nvGrpSpPr>
        <p:grpSpPr>
          <a:xfrm>
            <a:off x="492438" y="1937180"/>
            <a:ext cx="3980044" cy="2885947"/>
            <a:chOff x="4643832" y="1937660"/>
            <a:chExt cx="3980044" cy="2885947"/>
          </a:xfrm>
        </p:grpSpPr>
        <p:sp>
          <p:nvSpPr>
            <p:cNvPr id="19" name="Rectangle 18"/>
            <p:cNvSpPr/>
            <p:nvPr/>
          </p:nvSpPr>
          <p:spPr>
            <a:xfrm>
              <a:off x="4646236" y="1937660"/>
              <a:ext cx="3977640" cy="2882941"/>
            </a:xfrm>
            <a:prstGeom prst="rect">
              <a:avLst/>
            </a:prstGeom>
            <a:solidFill>
              <a:srgbClr val="FFFFFF"/>
            </a:solidFill>
            <a:ln>
              <a:solidFill>
                <a:srgbClr val="FFFFFF"/>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p:nvSpPr>
          <p:spPr>
            <a:xfrm>
              <a:off x="4643832" y="4420700"/>
              <a:ext cx="3980043" cy="402907"/>
            </a:xfrm>
            <a:prstGeom prst="rect">
              <a:avLst/>
            </a:prstGeom>
            <a:solidFill>
              <a:srgbClr val="67B312"/>
            </a:solidFill>
            <a:ln>
              <a:solidFill>
                <a:srgbClr val="67B31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smtClean="0">
                  <a:latin typeface="Roboto Condensed Regular"/>
                  <a:cs typeface="Roboto Condensed Regular"/>
                </a:rPr>
                <a:t>SAMPLE OUTPUT A</a:t>
              </a:r>
              <a:endParaRPr lang="en-US" sz="1400" b="1" dirty="0">
                <a:latin typeface="Roboto Condensed Regular"/>
                <a:cs typeface="Roboto Condensed Regular"/>
              </a:endParaRPr>
            </a:p>
          </p:txBody>
        </p:sp>
      </p:grpSp>
      <p:graphicFrame>
        <p:nvGraphicFramePr>
          <p:cNvPr id="21" name="Table 20"/>
          <p:cNvGraphicFramePr>
            <a:graphicFrameLocks noGrp="1"/>
          </p:cNvGraphicFramePr>
          <p:nvPr>
            <p:extLst>
              <p:ext uri="{D42A27DB-BD31-4B8C-83A1-F6EECF244321}">
                <p14:modId xmlns:p14="http://schemas.microsoft.com/office/powerpoint/2010/main" val="1186305516"/>
              </p:ext>
            </p:extLst>
          </p:nvPr>
        </p:nvGraphicFramePr>
        <p:xfrm>
          <a:off x="609600" y="2087837"/>
          <a:ext cx="3732106" cy="2196650"/>
        </p:xfrm>
        <a:graphic>
          <a:graphicData uri="http://schemas.openxmlformats.org/drawingml/2006/table">
            <a:tbl>
              <a:tblPr firstRow="1" bandRow="1">
                <a:tableStyleId>{5940675A-B579-460E-94D1-54222C63F5DA}</a:tableStyleId>
              </a:tblPr>
              <a:tblGrid>
                <a:gridCol w="1318857"/>
                <a:gridCol w="2413249"/>
              </a:tblGrid>
              <a:tr h="280112">
                <a:tc gridSpan="2">
                  <a:txBody>
                    <a:bodyPr/>
                    <a:lstStyle/>
                    <a:p>
                      <a:pPr algn="ctr"/>
                      <a:r>
                        <a:rPr lang="en-US" sz="1200" b="1" dirty="0" smtClean="0">
                          <a:latin typeface="Roboto Condensed Regular"/>
                          <a:cs typeface="Roboto Condensed Regular"/>
                        </a:rPr>
                        <a:t>EARTHQUAKE</a:t>
                      </a:r>
                      <a:r>
                        <a:rPr lang="en-US" sz="1200" b="1" baseline="0" dirty="0" smtClean="0">
                          <a:latin typeface="Roboto Condensed Regular"/>
                          <a:cs typeface="Roboto Condensed Regular"/>
                        </a:rPr>
                        <a:t> TEMPLATE</a:t>
                      </a:r>
                      <a:endParaRPr lang="en-US" sz="1200" b="1" dirty="0">
                        <a:latin typeface="Roboto Condensed Regular"/>
                        <a:cs typeface="Roboto Condensed Regular"/>
                      </a:endParaRPr>
                    </a:p>
                  </a:txBody>
                  <a:tcPr anchor="ctr">
                    <a:lnL w="28575" cap="flat" cmpd="sng" algn="ctr">
                      <a:solidFill>
                        <a:scrgbClr r="0" g="0" b="0"/>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hMerge="1">
                  <a:txBody>
                    <a:bodyPr/>
                    <a:lstStyle/>
                    <a:p>
                      <a:pPr algn="ctr"/>
                      <a:endParaRPr lang="en-US" sz="1200" b="1" dirty="0">
                        <a:latin typeface="Roboto Condensed Regular"/>
                        <a:cs typeface="Roboto Condensed Regular"/>
                      </a:endParaRPr>
                    </a:p>
                  </a:txBody>
                  <a:tcPr anchor="ctr">
                    <a:lnL w="19050" cap="flat" cmpd="sng" algn="ctr">
                      <a:solidFill>
                        <a:scrgbClr r="0" g="0" b="0"/>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r>
              <a:tr h="319423">
                <a:tc gridSpan="2">
                  <a:txBody>
                    <a:bodyPr/>
                    <a:lstStyle/>
                    <a:p>
                      <a:pPr marL="0" marR="0" algn="just">
                        <a:spcBef>
                          <a:spcPts val="0"/>
                        </a:spcBef>
                        <a:spcAft>
                          <a:spcPts val="0"/>
                        </a:spcAft>
                      </a:pPr>
                      <a:r>
                        <a:rPr lang="en-US" sz="1200" dirty="0" smtClean="0">
                          <a:effectLst/>
                          <a:latin typeface="Roboto Condensed Regular"/>
                          <a:ea typeface="Calibri"/>
                          <a:cs typeface="Roboto Condensed Regular"/>
                        </a:rPr>
                        <a:t>GENERAL INFORMATION:</a:t>
                      </a:r>
                      <a:endParaRPr lang="en-PH" sz="1200" dirty="0">
                        <a:effectLst/>
                        <a:latin typeface="Roboto Condensed Regular"/>
                        <a:ea typeface="Calibri"/>
                        <a:cs typeface="Roboto Condensed Regular"/>
                      </a:endParaRPr>
                    </a:p>
                  </a:txBody>
                  <a:tcPr marL="68580" marR="68580" marT="0" marB="0" anchor="ctr">
                    <a:lnL w="28575" cap="flat" cmpd="sng" algn="ctr">
                      <a:solidFill>
                        <a:scrgbClr r="0" g="0" b="0"/>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hMerge="1">
                  <a:txBody>
                    <a:bodyPr/>
                    <a:lstStyle/>
                    <a:p>
                      <a:pPr marL="0" marR="0" algn="l">
                        <a:spcBef>
                          <a:spcPts val="0"/>
                        </a:spcBef>
                        <a:spcAft>
                          <a:spcPts val="0"/>
                        </a:spcAft>
                      </a:pPr>
                      <a:endParaRPr lang="en-PH" sz="1000" dirty="0">
                        <a:effectLst/>
                        <a:latin typeface="Arial"/>
                        <a:ea typeface="Calibri"/>
                      </a:endParaRPr>
                    </a:p>
                  </a:txBody>
                  <a:tcPr marL="68580" marR="68580" marT="0" marB="0" anchor="ctr">
                    <a:lnL w="19050" cap="flat" cmpd="sng" algn="ctr">
                      <a:solidFill>
                        <a:scrgbClr r="0" g="0" b="0"/>
                      </a:solidFill>
                      <a:prstDash val="solid"/>
                      <a:round/>
                      <a:headEnd type="none" w="med" len="med"/>
                      <a:tailEnd type="none" w="med" len="med"/>
                    </a:lnL>
                    <a:lnR w="28575"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tcPr>
                </a:tc>
              </a:tr>
              <a:tr h="319423">
                <a:tc>
                  <a:txBody>
                    <a:bodyPr/>
                    <a:lstStyle/>
                    <a:p>
                      <a:pPr marL="0" marR="0" algn="just">
                        <a:spcBef>
                          <a:spcPts val="0"/>
                        </a:spcBef>
                        <a:spcAft>
                          <a:spcPts val="0"/>
                        </a:spcAft>
                      </a:pPr>
                      <a:r>
                        <a:rPr lang="en-PH" sz="1200" b="1" dirty="0" smtClean="0">
                          <a:effectLst/>
                          <a:latin typeface="Roboto Condensed Regular"/>
                          <a:ea typeface="Calibri"/>
                          <a:cs typeface="Roboto Condensed Regular"/>
                        </a:rPr>
                        <a:t>DISASTER</a:t>
                      </a:r>
                      <a:endParaRPr lang="en-PH" sz="1200" b="1" dirty="0">
                        <a:effectLst/>
                        <a:latin typeface="Roboto Condensed Regular"/>
                        <a:ea typeface="Calibri"/>
                        <a:cs typeface="Roboto Condensed Regular"/>
                      </a:endParaRPr>
                    </a:p>
                  </a:txBody>
                  <a:tcPr marL="68580" marR="68580" marT="0" marB="0" anchor="ctr">
                    <a:lnL w="28575"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l">
                        <a:spcBef>
                          <a:spcPts val="0"/>
                        </a:spcBef>
                        <a:spcAft>
                          <a:spcPts val="0"/>
                        </a:spcAft>
                      </a:pPr>
                      <a:r>
                        <a:rPr lang="en-PH" sz="1200" dirty="0" smtClean="0">
                          <a:effectLst/>
                          <a:latin typeface="Roboto Condensed Regular"/>
                          <a:ea typeface="Calibri"/>
                          <a:cs typeface="Roboto Condensed Regular"/>
                        </a:rPr>
                        <a:t>Earthquake</a:t>
                      </a:r>
                      <a:endParaRPr lang="en-PH" sz="1200" dirty="0">
                        <a:effectLst/>
                        <a:latin typeface="Roboto Condensed Regular"/>
                        <a:ea typeface="Calibri"/>
                        <a:cs typeface="Roboto Condensed Regular"/>
                      </a:endParaRPr>
                    </a:p>
                  </a:txBody>
                  <a:tcPr marL="68580" marR="68580" marT="0" marB="0" anchor="ctr">
                    <a:lnL w="12700" cap="flat" cmpd="sng" algn="ctr">
                      <a:solidFill>
                        <a:scrgbClr r="0" g="0" b="0"/>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19423">
                <a:tc>
                  <a:txBody>
                    <a:bodyPr/>
                    <a:lstStyle/>
                    <a:p>
                      <a:pPr marL="0" marR="0" algn="just">
                        <a:spcBef>
                          <a:spcPts val="0"/>
                        </a:spcBef>
                        <a:spcAft>
                          <a:spcPts val="0"/>
                        </a:spcAft>
                      </a:pPr>
                      <a:r>
                        <a:rPr lang="en-PH" sz="1200" b="1" dirty="0" smtClean="0">
                          <a:effectLst/>
                          <a:latin typeface="Roboto Condensed Regular"/>
                          <a:ea typeface="Calibri"/>
                          <a:cs typeface="Roboto Condensed Regular"/>
                        </a:rPr>
                        <a:t>LOCATION</a:t>
                      </a:r>
                      <a:endParaRPr lang="en-PH" sz="1200" b="1" dirty="0">
                        <a:effectLst/>
                        <a:latin typeface="Roboto Condensed Regular"/>
                        <a:ea typeface="Calibri"/>
                        <a:cs typeface="Roboto Condensed Regular"/>
                      </a:endParaRPr>
                    </a:p>
                  </a:txBody>
                  <a:tcPr marL="68580" marR="68580" marT="0" marB="0" anchor="ctr">
                    <a:lnL w="28575"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l">
                        <a:spcBef>
                          <a:spcPts val="0"/>
                        </a:spcBef>
                        <a:spcAft>
                          <a:spcPts val="0"/>
                        </a:spcAft>
                      </a:pPr>
                      <a:r>
                        <a:rPr lang="en-PH" sz="1200" dirty="0" smtClean="0">
                          <a:effectLst/>
                          <a:latin typeface="Roboto Condensed Regular"/>
                          <a:ea typeface="Calibri"/>
                          <a:cs typeface="Roboto Condensed Regular"/>
                        </a:rPr>
                        <a:t>Antique</a:t>
                      </a:r>
                      <a:endParaRPr lang="en-PH" sz="1200" dirty="0">
                        <a:effectLst/>
                        <a:latin typeface="Roboto Condensed Regular"/>
                        <a:ea typeface="Calibri"/>
                        <a:cs typeface="Roboto Condensed Regular"/>
                      </a:endParaRPr>
                    </a:p>
                  </a:txBody>
                  <a:tcPr marL="68580" marR="68580" marT="0" marB="0" anchor="ctr">
                    <a:lnL w="12700" cap="flat" cmpd="sng" algn="ctr">
                      <a:solidFill>
                        <a:scrgbClr r="0" g="0" b="0"/>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19423">
                <a:tc>
                  <a:txBody>
                    <a:bodyPr/>
                    <a:lstStyle/>
                    <a:p>
                      <a:pPr marL="0" marR="0" algn="just">
                        <a:spcBef>
                          <a:spcPts val="0"/>
                        </a:spcBef>
                        <a:spcAft>
                          <a:spcPts val="0"/>
                        </a:spcAft>
                      </a:pPr>
                      <a:r>
                        <a:rPr lang="en-PH" sz="1200" b="1" dirty="0" smtClean="0">
                          <a:effectLst/>
                          <a:latin typeface="Roboto Condensed Regular"/>
                          <a:ea typeface="Calibri"/>
                          <a:cs typeface="Roboto Condensed Regular"/>
                        </a:rPr>
                        <a:t>TIME</a:t>
                      </a:r>
                      <a:endParaRPr lang="en-PH" sz="1200" b="1" dirty="0">
                        <a:effectLst/>
                        <a:latin typeface="Roboto Condensed Regular"/>
                        <a:ea typeface="Calibri"/>
                        <a:cs typeface="Roboto Condensed Regular"/>
                      </a:endParaRPr>
                    </a:p>
                  </a:txBody>
                  <a:tcPr marL="68580" marR="68580" marT="0" marB="0" anchor="ctr">
                    <a:lnL w="28575"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l">
                        <a:spcBef>
                          <a:spcPts val="0"/>
                        </a:spcBef>
                        <a:spcAft>
                          <a:spcPts val="0"/>
                        </a:spcAft>
                      </a:pPr>
                      <a:r>
                        <a:rPr lang="en-PH" sz="1200" dirty="0" smtClean="0">
                          <a:effectLst/>
                          <a:latin typeface="Roboto Condensed Regular"/>
                          <a:ea typeface="Calibri"/>
                          <a:cs typeface="Roboto Condensed Regular"/>
                        </a:rPr>
                        <a:t>--</a:t>
                      </a:r>
                      <a:endParaRPr lang="en-PH" sz="1200" dirty="0">
                        <a:effectLst/>
                        <a:latin typeface="Roboto Condensed Regular"/>
                        <a:ea typeface="Calibri"/>
                        <a:cs typeface="Roboto Condensed Regular"/>
                      </a:endParaRPr>
                    </a:p>
                  </a:txBody>
                  <a:tcPr marL="68580" marR="68580" marT="0" marB="0" anchor="ctr">
                    <a:lnL w="12700" cap="flat" cmpd="sng" algn="ctr">
                      <a:solidFill>
                        <a:scrgbClr r="0" g="0" b="0"/>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19423">
                <a:tc gridSpan="2">
                  <a:txBody>
                    <a:bodyPr/>
                    <a:lstStyle/>
                    <a:p>
                      <a:pPr marL="0" marR="0" algn="just">
                        <a:spcBef>
                          <a:spcPts val="0"/>
                        </a:spcBef>
                        <a:spcAft>
                          <a:spcPts val="0"/>
                        </a:spcAft>
                      </a:pPr>
                      <a:r>
                        <a:rPr lang="en-PH" sz="1200" dirty="0" smtClean="0">
                          <a:effectLst/>
                          <a:latin typeface="Roboto Condensed Regular"/>
                          <a:ea typeface="Calibri"/>
                          <a:cs typeface="Roboto Condensed Regular"/>
                        </a:rPr>
                        <a:t>DISASTER-SPECIFIC INFORMATION:</a:t>
                      </a:r>
                      <a:endParaRPr lang="en-PH" sz="1200" dirty="0">
                        <a:effectLst/>
                        <a:latin typeface="Roboto Condensed Regular"/>
                        <a:ea typeface="Calibri"/>
                        <a:cs typeface="Roboto Condensed Regular"/>
                      </a:endParaRPr>
                    </a:p>
                  </a:txBody>
                  <a:tcPr marL="68580" marR="68580" marT="0" marB="0" anchor="ctr">
                    <a:lnL w="28575" cap="flat" cmpd="sng" algn="ctr">
                      <a:solidFill>
                        <a:scrgbClr r="0" g="0" b="0"/>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hMerge="1">
                  <a:txBody>
                    <a:bodyPr/>
                    <a:lstStyle/>
                    <a:p>
                      <a:pPr marL="0" marR="0" algn="l">
                        <a:spcBef>
                          <a:spcPts val="0"/>
                        </a:spcBef>
                        <a:spcAft>
                          <a:spcPts val="0"/>
                        </a:spcAft>
                      </a:pPr>
                      <a:endParaRPr lang="en-PH" sz="1200" dirty="0">
                        <a:effectLst/>
                        <a:latin typeface="Roboto Condensed Regular"/>
                        <a:ea typeface="Calibri"/>
                        <a:cs typeface="Roboto Condensed Regular"/>
                      </a:endParaRPr>
                    </a:p>
                  </a:txBody>
                  <a:tcPr marL="68580" marR="68580" marT="0" marB="0" anchor="ctr">
                    <a:lnL w="19050" cap="flat" cmpd="sng" algn="ctr">
                      <a:solidFill>
                        <a:scrgbClr r="0" g="0" b="0"/>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tcPr>
                </a:tc>
              </a:tr>
              <a:tr h="319423">
                <a:tc>
                  <a:txBody>
                    <a:bodyPr/>
                    <a:lstStyle/>
                    <a:p>
                      <a:pPr marL="0" marR="0" algn="just">
                        <a:spcBef>
                          <a:spcPts val="0"/>
                        </a:spcBef>
                        <a:spcAft>
                          <a:spcPts val="0"/>
                        </a:spcAft>
                      </a:pPr>
                      <a:r>
                        <a:rPr lang="en-PH" sz="1200" b="1" dirty="0" smtClean="0">
                          <a:effectLst/>
                          <a:latin typeface="Roboto Condensed Regular"/>
                          <a:ea typeface="Calibri"/>
                          <a:cs typeface="Roboto Condensed Regular"/>
                        </a:rPr>
                        <a:t>INTENSITY</a:t>
                      </a:r>
                      <a:endParaRPr lang="en-PH" sz="1200" b="1" dirty="0">
                        <a:effectLst/>
                        <a:latin typeface="Roboto Condensed Regular"/>
                        <a:ea typeface="Calibri"/>
                        <a:cs typeface="Roboto Condensed Regular"/>
                      </a:endParaRPr>
                    </a:p>
                  </a:txBody>
                  <a:tcPr marL="68580" marR="68580" marT="0" marB="0" anchor="ctr">
                    <a:lnL w="28575"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tcPr>
                </a:tc>
                <a:tc>
                  <a:txBody>
                    <a:bodyPr/>
                    <a:lstStyle/>
                    <a:p>
                      <a:pPr marL="0" marR="0" algn="l">
                        <a:spcBef>
                          <a:spcPts val="0"/>
                        </a:spcBef>
                        <a:spcAft>
                          <a:spcPts val="0"/>
                        </a:spcAft>
                      </a:pPr>
                      <a:r>
                        <a:rPr lang="en-PH" sz="1200" dirty="0" smtClean="0">
                          <a:effectLst/>
                          <a:latin typeface="Roboto Condensed Regular"/>
                          <a:ea typeface="Calibri"/>
                          <a:cs typeface="Roboto Condensed Regular"/>
                        </a:rPr>
                        <a:t>--</a:t>
                      </a:r>
                      <a:endParaRPr lang="en-PH" sz="1200" dirty="0">
                        <a:effectLst/>
                        <a:latin typeface="Roboto Condensed Regular"/>
                        <a:ea typeface="Calibri"/>
                        <a:cs typeface="Roboto Condensed Regular"/>
                      </a:endParaRPr>
                    </a:p>
                  </a:txBody>
                  <a:tcPr marL="68580" marR="68580" marT="0" marB="0" anchor="ctr">
                    <a:lnL w="12700" cap="flat" cmpd="sng" algn="ctr">
                      <a:solidFill>
                        <a:scrgbClr r="0" g="0" b="0"/>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tcPr>
                </a:tc>
              </a:tr>
            </a:tbl>
          </a:graphicData>
        </a:graphic>
      </p:graphicFrame>
      <p:grpSp>
        <p:nvGrpSpPr>
          <p:cNvPr id="34" name="Group 33"/>
          <p:cNvGrpSpPr/>
          <p:nvPr/>
        </p:nvGrpSpPr>
        <p:grpSpPr>
          <a:xfrm>
            <a:off x="487192" y="1242335"/>
            <a:ext cx="8131876" cy="548640"/>
            <a:chOff x="296816" y="3546379"/>
            <a:chExt cx="4165068" cy="550114"/>
          </a:xfrm>
          <a:solidFill>
            <a:srgbClr val="002060"/>
          </a:solidFill>
        </p:grpSpPr>
        <p:sp>
          <p:nvSpPr>
            <p:cNvPr id="35" name="Rectangle 34"/>
            <p:cNvSpPr/>
            <p:nvPr/>
          </p:nvSpPr>
          <p:spPr>
            <a:xfrm>
              <a:off x="296816" y="3546379"/>
              <a:ext cx="4165068" cy="550114"/>
            </a:xfrm>
            <a:prstGeom prst="rect">
              <a:avLst/>
            </a:prstGeom>
            <a:grpFill/>
            <a:ln>
              <a:solidFill>
                <a:srgbClr val="002060"/>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TextBox 35"/>
            <p:cNvSpPr txBox="1"/>
            <p:nvPr/>
          </p:nvSpPr>
          <p:spPr>
            <a:xfrm>
              <a:off x="359512" y="3564642"/>
              <a:ext cx="4049248" cy="510488"/>
            </a:xfrm>
            <a:prstGeom prst="rect">
              <a:avLst/>
            </a:prstGeom>
            <a:grpFill/>
            <a:ln>
              <a:solidFill>
                <a:srgbClr val="002060"/>
              </a:solidFill>
            </a:ln>
          </p:spPr>
          <p:txBody>
            <a:bodyPr wrap="square" rtlCol="0" anchor="ctr" anchorCtr="0">
              <a:normAutofit lnSpcReduction="10000"/>
            </a:bodyPr>
            <a:lstStyle/>
            <a:p>
              <a:pPr algn="ctr"/>
              <a:r>
                <a:rPr lang="en-US" sz="2800" dirty="0" smtClean="0">
                  <a:solidFill>
                    <a:schemeClr val="bg1"/>
                  </a:solidFill>
                  <a:latin typeface="Roboto Condensed Bold" pitchFamily="2" charset="0"/>
                  <a:ea typeface="Roboto Condensed Bold" pitchFamily="2" charset="0"/>
                </a:rPr>
                <a:t>INFORMATION EXTRACTION MODULE</a:t>
              </a:r>
              <a:endParaRPr lang="en-US" sz="2800" dirty="0">
                <a:solidFill>
                  <a:schemeClr val="bg1"/>
                </a:solidFill>
                <a:latin typeface="Roboto Condensed Bold" pitchFamily="2" charset="0"/>
                <a:ea typeface="Roboto Condensed Bold" pitchFamily="2" charset="0"/>
              </a:endParaRPr>
            </a:p>
          </p:txBody>
        </p:sp>
      </p:grpSp>
      <p:grpSp>
        <p:nvGrpSpPr>
          <p:cNvPr id="2" name="Group 1"/>
          <p:cNvGrpSpPr/>
          <p:nvPr/>
        </p:nvGrpSpPr>
        <p:grpSpPr>
          <a:xfrm>
            <a:off x="-76200" y="-894555"/>
            <a:ext cx="9296400" cy="1975615"/>
            <a:chOff x="-76200" y="-894555"/>
            <a:chExt cx="9296400" cy="1975615"/>
          </a:xfrm>
        </p:grpSpPr>
        <p:grpSp>
          <p:nvGrpSpPr>
            <p:cNvPr id="29" name="Group 28"/>
            <p:cNvGrpSpPr/>
            <p:nvPr/>
          </p:nvGrpSpPr>
          <p:grpSpPr>
            <a:xfrm>
              <a:off x="-76200" y="-894555"/>
              <a:ext cx="9296400" cy="1600200"/>
              <a:chOff x="-76200" y="4239420"/>
              <a:chExt cx="9296400" cy="1600200"/>
            </a:xfrm>
            <a:solidFill>
              <a:srgbClr val="FC0486"/>
            </a:solidFill>
          </p:grpSpPr>
          <p:sp>
            <p:nvSpPr>
              <p:cNvPr id="4" name="Rectangle 3"/>
              <p:cNvSpPr/>
              <p:nvPr/>
            </p:nvSpPr>
            <p:spPr>
              <a:xfrm>
                <a:off x="-76200" y="4239420"/>
                <a:ext cx="9296400" cy="1600200"/>
              </a:xfrm>
              <a:prstGeom prst="rect">
                <a:avLst/>
              </a:prstGeom>
              <a:grpFill/>
              <a:ln>
                <a:noFill/>
              </a:ln>
              <a:effectLst>
                <a:outerShdw blurRad="177800" dist="88900" dir="5400000" algn="t"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 name="TextBox 6"/>
              <p:cNvSpPr txBox="1"/>
              <p:nvPr/>
            </p:nvSpPr>
            <p:spPr>
              <a:xfrm>
                <a:off x="225137" y="5266853"/>
                <a:ext cx="7329738" cy="461665"/>
              </a:xfrm>
              <a:prstGeom prst="rect">
                <a:avLst/>
              </a:prstGeom>
              <a:grpFill/>
            </p:spPr>
            <p:txBody>
              <a:bodyPr wrap="square" rtlCol="0">
                <a:spAutoFit/>
              </a:bodyPr>
              <a:lstStyle/>
              <a:p>
                <a:r>
                  <a:rPr lang="en-US" sz="2400" dirty="0" smtClean="0">
                    <a:solidFill>
                      <a:schemeClr val="bg1"/>
                    </a:solidFill>
                    <a:latin typeface="Roboto Condensed Bold" pitchFamily="2" charset="0"/>
                    <a:ea typeface="Roboto Condensed Bold" pitchFamily="2" charset="0"/>
                  </a:rPr>
                  <a:t>THE ARCHITECTURAL DESIGN OF THE SYSTEM</a:t>
                </a:r>
                <a:endParaRPr lang="en-US" sz="2400" dirty="0">
                  <a:solidFill>
                    <a:schemeClr val="bg1"/>
                  </a:solidFill>
                  <a:latin typeface="Roboto Condensed Bold" pitchFamily="2" charset="0"/>
                  <a:ea typeface="Roboto Condensed Bold" pitchFamily="2" charset="0"/>
                </a:endParaRPr>
              </a:p>
            </p:txBody>
          </p:sp>
        </p:grpSp>
        <p:sp>
          <p:nvSpPr>
            <p:cNvPr id="5" name="Oval 4"/>
            <p:cNvSpPr/>
            <p:nvPr/>
          </p:nvSpPr>
          <p:spPr>
            <a:xfrm>
              <a:off x="7991474" y="288933"/>
              <a:ext cx="792127" cy="792127"/>
            </a:xfrm>
            <a:prstGeom prst="ellipse">
              <a:avLst/>
            </a:prstGeom>
            <a:solidFill>
              <a:srgbClr val="FEBE35"/>
            </a:solidFill>
            <a:ln>
              <a:noFill/>
            </a:ln>
            <a:effectLst>
              <a:outerShdw blurRad="177800" dist="88900" dir="5400000" algn="t"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2800" dirty="0" smtClean="0">
                  <a:solidFill>
                    <a:srgbClr val="000000"/>
                  </a:solidFill>
                  <a:latin typeface="Roboto Condensed Bold" pitchFamily="2" charset="0"/>
                  <a:ea typeface="Roboto Condensed Bold" pitchFamily="2" charset="0"/>
                </a:rPr>
                <a:t>3</a:t>
              </a:r>
              <a:endParaRPr lang="en-PH" sz="2800" dirty="0">
                <a:solidFill>
                  <a:srgbClr val="000000"/>
                </a:solidFill>
                <a:latin typeface="Roboto Condensed Bold" pitchFamily="2" charset="0"/>
                <a:ea typeface="Roboto Condensed Bold" pitchFamily="2" charset="0"/>
              </a:endParaRPr>
            </a:p>
          </p:txBody>
        </p:sp>
      </p:grpSp>
      <p:sp>
        <p:nvSpPr>
          <p:cNvPr id="22" name="Oval 21"/>
          <p:cNvSpPr>
            <a:spLocks/>
          </p:cNvSpPr>
          <p:nvPr/>
        </p:nvSpPr>
        <p:spPr>
          <a:xfrm>
            <a:off x="7991474" y="285532"/>
            <a:ext cx="795528" cy="795528"/>
          </a:xfrm>
          <a:prstGeom prst="ellipse">
            <a:avLst/>
          </a:prstGeom>
          <a:solidFill>
            <a:srgbClr val="FEBE35"/>
          </a:solidFill>
          <a:ln>
            <a:noFill/>
          </a:ln>
          <a:effectLst>
            <a:outerShdw blurRad="177800" dist="88900" dir="5400000" algn="t"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sz="2800" dirty="0">
              <a:latin typeface="Roboto Condensed Bold" pitchFamily="2" charset="0"/>
              <a:ea typeface="Roboto Condensed Bold" pitchFamily="2" charset="0"/>
            </a:endParaRPr>
          </a:p>
        </p:txBody>
      </p:sp>
    </p:spTree>
    <p:extLst>
      <p:ext uri="{BB962C8B-B14F-4D97-AF65-F5344CB8AC3E}">
        <p14:creationId xmlns:p14="http://schemas.microsoft.com/office/powerpoint/2010/main" val="2214547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50000"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600" fill="hold"/>
                                        <p:tgtEl>
                                          <p:spTgt spid="18"/>
                                        </p:tgtEl>
                                        <p:attrNameLst>
                                          <p:attrName>ppt_x</p:attrName>
                                        </p:attrNameLst>
                                      </p:cBhvr>
                                      <p:tavLst>
                                        <p:tav tm="0">
                                          <p:val>
                                            <p:strVal val="#ppt_x"/>
                                          </p:val>
                                        </p:tav>
                                        <p:tav tm="100000">
                                          <p:val>
                                            <p:strVal val="#ppt_x"/>
                                          </p:val>
                                        </p:tav>
                                      </p:tavLst>
                                    </p:anim>
                                    <p:anim calcmode="lin" valueType="num">
                                      <p:cBhvr additive="base">
                                        <p:cTn id="8" dur="600" fill="hold"/>
                                        <p:tgtEl>
                                          <p:spTgt spid="18"/>
                                        </p:tgtEl>
                                        <p:attrNameLst>
                                          <p:attrName>ppt_y</p:attrName>
                                        </p:attrNameLst>
                                      </p:cBhvr>
                                      <p:tavLst>
                                        <p:tav tm="0">
                                          <p:val>
                                            <p:strVal val="0-#ppt_h/2"/>
                                          </p:val>
                                        </p:tav>
                                        <p:tav tm="100000">
                                          <p:val>
                                            <p:strVal val="#ppt_y"/>
                                          </p:val>
                                        </p:tav>
                                      </p:tavLst>
                                    </p:anim>
                                  </p:childTnLst>
                                </p:cTn>
                              </p:par>
                              <p:par>
                                <p:cTn id="9" presetID="2" presetClass="entr" presetSubtype="1" decel="5000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600" fill="hold"/>
                                        <p:tgtEl>
                                          <p:spTgt spid="9"/>
                                        </p:tgtEl>
                                        <p:attrNameLst>
                                          <p:attrName>ppt_x</p:attrName>
                                        </p:attrNameLst>
                                      </p:cBhvr>
                                      <p:tavLst>
                                        <p:tav tm="0">
                                          <p:val>
                                            <p:strVal val="#ppt_x"/>
                                          </p:val>
                                        </p:tav>
                                        <p:tav tm="100000">
                                          <p:val>
                                            <p:strVal val="#ppt_x"/>
                                          </p:val>
                                        </p:tav>
                                      </p:tavLst>
                                    </p:anim>
                                    <p:anim calcmode="lin" valueType="num">
                                      <p:cBhvr additive="base">
                                        <p:cTn id="12" dur="600" fill="hold"/>
                                        <p:tgtEl>
                                          <p:spTgt spid="9"/>
                                        </p:tgtEl>
                                        <p:attrNameLst>
                                          <p:attrName>ppt_y</p:attrName>
                                        </p:attrNameLst>
                                      </p:cBhvr>
                                      <p:tavLst>
                                        <p:tav tm="0">
                                          <p:val>
                                            <p:strVal val="0-#ppt_h/2"/>
                                          </p:val>
                                        </p:tav>
                                        <p:tav tm="100000">
                                          <p:val>
                                            <p:strVal val="#ppt_y"/>
                                          </p:val>
                                        </p:tav>
                                      </p:tavLst>
                                    </p:anim>
                                  </p:childTnLst>
                                </p:cTn>
                              </p:par>
                            </p:childTnLst>
                          </p:cTn>
                        </p:par>
                        <p:par>
                          <p:cTn id="13" fill="hold">
                            <p:stCondLst>
                              <p:cond delay="600"/>
                            </p:stCondLst>
                            <p:childTnLst>
                              <p:par>
                                <p:cTn id="14" presetID="10" presetClass="entr" presetSubtype="0" fill="hold" nodeType="after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fade">
                                      <p:cBhvr>
                                        <p:cTn id="16" dur="500"/>
                                        <p:tgtEl>
                                          <p:spTgt spid="21"/>
                                        </p:tgtEl>
                                      </p:cBhvr>
                                    </p:animEffect>
                                  </p:childTnLst>
                                </p:cTn>
                              </p:par>
                              <p:par>
                                <p:cTn id="17" presetID="10"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1" nodeType="clickEffect">
                                  <p:stCondLst>
                                    <p:cond delay="0"/>
                                  </p:stCondLst>
                                  <p:childTnLst>
                                    <p:set>
                                      <p:cBhvr>
                                        <p:cTn id="23" dur="1" fill="hold">
                                          <p:stCondLst>
                                            <p:cond delay="0"/>
                                          </p:stCondLst>
                                        </p:cTn>
                                        <p:tgtEl>
                                          <p:spTgt spid="22"/>
                                        </p:tgtEl>
                                        <p:attrNameLst>
                                          <p:attrName>style.visibility</p:attrName>
                                        </p:attrNameLst>
                                      </p:cBhvr>
                                      <p:to>
                                        <p:strVal val="visible"/>
                                      </p:to>
                                    </p:set>
                                  </p:childTnLst>
                                </p:cTn>
                              </p:par>
                              <p:par>
                                <p:cTn id="24" presetID="6" presetClass="emph" presetSubtype="0" fill="hold" grpId="0" nodeType="withEffect">
                                  <p:stCondLst>
                                    <p:cond delay="0"/>
                                  </p:stCondLst>
                                  <p:childTnLst>
                                    <p:animScale>
                                      <p:cBhvr>
                                        <p:cTn id="25" dur="800" fill="hold"/>
                                        <p:tgtEl>
                                          <p:spTgt spid="22"/>
                                        </p:tgtEl>
                                      </p:cBhvr>
                                      <p:by x="8000000" y="80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2"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sp>
        <p:nvSpPr>
          <p:cNvPr id="2" name="TextBox 1"/>
          <p:cNvSpPr txBox="1"/>
          <p:nvPr/>
        </p:nvSpPr>
        <p:spPr>
          <a:xfrm>
            <a:off x="750442" y="1831906"/>
            <a:ext cx="7572721" cy="1659942"/>
          </a:xfrm>
          <a:prstGeom prst="rect">
            <a:avLst/>
          </a:prstGeom>
          <a:noFill/>
        </p:spPr>
        <p:txBody>
          <a:bodyPr wrap="square" rtlCol="0">
            <a:spAutoFit/>
          </a:bodyPr>
          <a:lstStyle/>
          <a:p>
            <a:pPr algn="ctr">
              <a:lnSpc>
                <a:spcPct val="80000"/>
              </a:lnSpc>
            </a:pPr>
            <a:r>
              <a:rPr lang="en-US" sz="4400" dirty="0" smtClean="0">
                <a:solidFill>
                  <a:schemeClr val="bg1"/>
                </a:solidFill>
                <a:effectLst>
                  <a:outerShdw blurRad="50800" dist="38100" dir="5400000" algn="t" rotWithShape="0">
                    <a:prstClr val="black">
                      <a:alpha val="40000"/>
                    </a:prstClr>
                  </a:outerShdw>
                </a:effectLst>
                <a:latin typeface="Roboto Condensed Light"/>
                <a:cs typeface="Roboto Condensed Light"/>
              </a:rPr>
              <a:t>A DISCUSSION OF THE</a:t>
            </a:r>
          </a:p>
          <a:p>
            <a:pPr algn="ctr">
              <a:lnSpc>
                <a:spcPct val="80000"/>
              </a:lnSpc>
            </a:pPr>
            <a:r>
              <a:rPr lang="en-US" sz="8000" spc="650" dirty="0" smtClean="0">
                <a:solidFill>
                  <a:schemeClr val="bg1"/>
                </a:solidFill>
                <a:effectLst>
                  <a:outerShdw blurRad="50800" dist="38100" dir="5400000" algn="t" rotWithShape="0">
                    <a:prstClr val="black">
                      <a:alpha val="40000"/>
                    </a:prstClr>
                  </a:outerShdw>
                </a:effectLst>
                <a:latin typeface="Roboto Condensed Light"/>
                <a:cs typeface="Roboto Condensed Light"/>
              </a:rPr>
              <a:t>RESEARCH</a:t>
            </a:r>
            <a:endParaRPr lang="en-US" sz="8000" spc="650" dirty="0">
              <a:solidFill>
                <a:schemeClr val="bg1"/>
              </a:solidFill>
              <a:latin typeface="Roboto Condensed Light"/>
              <a:ea typeface="Roboto Condensed Bold" pitchFamily="2" charset="0"/>
              <a:cs typeface="Roboto Condensed Light"/>
            </a:endParaRPr>
          </a:p>
        </p:txBody>
      </p:sp>
    </p:spTree>
    <p:extLst>
      <p:ext uri="{BB962C8B-B14F-4D97-AF65-F5344CB8AC3E}">
        <p14:creationId xmlns:p14="http://schemas.microsoft.com/office/powerpoint/2010/main" val="22262897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FEBE35"/>
        </a:solidFill>
        <a:effectLst/>
      </p:bgPr>
    </p:bg>
    <p:spTree>
      <p:nvGrpSpPr>
        <p:cNvPr id="1" name=""/>
        <p:cNvGrpSpPr/>
        <p:nvPr/>
      </p:nvGrpSpPr>
      <p:grpSpPr>
        <a:xfrm>
          <a:off x="0" y="0"/>
          <a:ext cx="0" cy="0"/>
          <a:chOff x="0" y="0"/>
          <a:chExt cx="0" cy="0"/>
        </a:xfrm>
      </p:grpSpPr>
      <p:sp>
        <p:nvSpPr>
          <p:cNvPr id="2" name="TextBox 1"/>
          <p:cNvSpPr txBox="1"/>
          <p:nvPr/>
        </p:nvSpPr>
        <p:spPr>
          <a:xfrm>
            <a:off x="762201" y="1878946"/>
            <a:ext cx="7572721" cy="1200329"/>
          </a:xfrm>
          <a:prstGeom prst="rect">
            <a:avLst/>
          </a:prstGeom>
          <a:noFill/>
        </p:spPr>
        <p:txBody>
          <a:bodyPr wrap="square" rtlCol="0">
            <a:spAutoFit/>
          </a:bodyPr>
          <a:lstStyle/>
          <a:p>
            <a:pPr algn="ctr"/>
            <a:r>
              <a:rPr lang="en-US" sz="7200" dirty="0" smtClean="0">
                <a:solidFill>
                  <a:srgbClr val="000000"/>
                </a:solidFill>
                <a:effectLst>
                  <a:outerShdw blurRad="50800" dist="38100" dir="5400000" algn="t" rotWithShape="0">
                    <a:prstClr val="black">
                      <a:alpha val="40000"/>
                    </a:prstClr>
                  </a:outerShdw>
                </a:effectLst>
                <a:latin typeface="Roboto Condensed Light"/>
                <a:cs typeface="Roboto Condensed Light"/>
              </a:rPr>
              <a:t>QUESTIONS?</a:t>
            </a:r>
            <a:endParaRPr lang="en-US" sz="7200" dirty="0">
              <a:solidFill>
                <a:srgbClr val="000000"/>
              </a:solidFill>
              <a:latin typeface="Roboto Condensed Light"/>
              <a:ea typeface="Roboto Condensed Bold" pitchFamily="2" charset="0"/>
              <a:cs typeface="Roboto Condensed Light"/>
            </a:endParaRPr>
          </a:p>
        </p:txBody>
      </p:sp>
    </p:spTree>
    <p:extLst>
      <p:ext uri="{BB962C8B-B14F-4D97-AF65-F5344CB8AC3E}">
        <p14:creationId xmlns:p14="http://schemas.microsoft.com/office/powerpoint/2010/main" val="1596459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487192" y="1251860"/>
            <a:ext cx="8131876" cy="3563291"/>
            <a:chOff x="296816" y="3546379"/>
            <a:chExt cx="4165068" cy="550114"/>
          </a:xfrm>
        </p:grpSpPr>
        <p:sp>
          <p:nvSpPr>
            <p:cNvPr id="9" name="Rectangle 8"/>
            <p:cNvSpPr/>
            <p:nvPr/>
          </p:nvSpPr>
          <p:spPr>
            <a:xfrm>
              <a:off x="296816" y="3546379"/>
              <a:ext cx="4165068" cy="550114"/>
            </a:xfrm>
            <a:prstGeom prst="rect">
              <a:avLst/>
            </a:prstGeom>
            <a:solidFill>
              <a:schemeClr val="bg1"/>
            </a:solidFill>
            <a:ln>
              <a:solidFill>
                <a:schemeClr val="bg1"/>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p:cNvSpPr txBox="1"/>
            <p:nvPr/>
          </p:nvSpPr>
          <p:spPr>
            <a:xfrm>
              <a:off x="359512" y="3564642"/>
              <a:ext cx="4049248" cy="510488"/>
            </a:xfrm>
            <a:prstGeom prst="rect">
              <a:avLst/>
            </a:prstGeom>
            <a:noFill/>
          </p:spPr>
          <p:txBody>
            <a:bodyPr wrap="square" rtlCol="0">
              <a:normAutofit/>
            </a:bodyPr>
            <a:lstStyle/>
            <a:p>
              <a:endParaRPr lang="en-US" dirty="0">
                <a:solidFill>
                  <a:schemeClr val="tx1">
                    <a:lumMod val="85000"/>
                    <a:lumOff val="15000"/>
                  </a:schemeClr>
                </a:solidFill>
                <a:latin typeface="Roboto Condensed Bold" pitchFamily="2" charset="0"/>
                <a:ea typeface="Roboto Condensed Bold" pitchFamily="2" charset="0"/>
              </a:endParaRPr>
            </a:p>
          </p:txBody>
        </p:sp>
      </p:grpSp>
      <p:grpSp>
        <p:nvGrpSpPr>
          <p:cNvPr id="29" name="Group 28"/>
          <p:cNvGrpSpPr/>
          <p:nvPr/>
        </p:nvGrpSpPr>
        <p:grpSpPr>
          <a:xfrm>
            <a:off x="-76200" y="-894555"/>
            <a:ext cx="9296400" cy="1600200"/>
            <a:chOff x="-76200" y="4239420"/>
            <a:chExt cx="9296400" cy="1600200"/>
          </a:xfrm>
          <a:solidFill>
            <a:srgbClr val="7030A0"/>
          </a:solidFill>
        </p:grpSpPr>
        <p:sp>
          <p:nvSpPr>
            <p:cNvPr id="4" name="Rectangle 3"/>
            <p:cNvSpPr/>
            <p:nvPr/>
          </p:nvSpPr>
          <p:spPr>
            <a:xfrm>
              <a:off x="-76200" y="4239420"/>
              <a:ext cx="9296400" cy="1600200"/>
            </a:xfrm>
            <a:prstGeom prst="rect">
              <a:avLst/>
            </a:prstGeom>
            <a:grpFill/>
            <a:ln>
              <a:noFill/>
            </a:ln>
            <a:effectLst>
              <a:outerShdw blurRad="177800" dist="88900" dir="5400000" algn="t"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 name="TextBox 6"/>
            <p:cNvSpPr txBox="1"/>
            <p:nvPr/>
          </p:nvSpPr>
          <p:spPr>
            <a:xfrm>
              <a:off x="225137" y="5266853"/>
              <a:ext cx="7315200" cy="461665"/>
            </a:xfrm>
            <a:prstGeom prst="rect">
              <a:avLst/>
            </a:prstGeom>
            <a:grpFill/>
          </p:spPr>
          <p:txBody>
            <a:bodyPr wrap="square" rtlCol="0">
              <a:spAutoFit/>
            </a:bodyPr>
            <a:lstStyle/>
            <a:p>
              <a:r>
                <a:rPr lang="en-US" sz="2400" dirty="0">
                  <a:solidFill>
                    <a:schemeClr val="bg1"/>
                  </a:solidFill>
                  <a:latin typeface="Roboto Condensed Bold" pitchFamily="2" charset="0"/>
                  <a:ea typeface="Roboto Condensed Bold" pitchFamily="2" charset="0"/>
                </a:rPr>
                <a:t>THE OVERVIEW OF THE CURRENT STATE OF TECHNOLOGY</a:t>
              </a:r>
            </a:p>
          </p:txBody>
        </p:sp>
      </p:grpSp>
      <p:sp>
        <p:nvSpPr>
          <p:cNvPr id="5" name="Oval 4"/>
          <p:cNvSpPr/>
          <p:nvPr/>
        </p:nvSpPr>
        <p:spPr>
          <a:xfrm>
            <a:off x="7991474" y="298458"/>
            <a:ext cx="792127" cy="792127"/>
          </a:xfrm>
          <a:prstGeom prst="ellipse">
            <a:avLst/>
          </a:prstGeom>
          <a:solidFill>
            <a:srgbClr val="FC0486"/>
          </a:solidFill>
          <a:ln>
            <a:noFill/>
          </a:ln>
          <a:effectLst>
            <a:outerShdw blurRad="177800" dist="88900" dir="5400000" algn="t"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2800" dirty="0" smtClean="0">
                <a:latin typeface="Roboto Condensed Bold" pitchFamily="2" charset="0"/>
                <a:ea typeface="Roboto Condensed Bold" pitchFamily="2" charset="0"/>
              </a:rPr>
              <a:t>1</a:t>
            </a:r>
            <a:endParaRPr lang="en-PH" sz="2800" dirty="0">
              <a:latin typeface="Roboto Condensed Bold" pitchFamily="2" charset="0"/>
              <a:ea typeface="Roboto Condensed Bold" pitchFamily="2" charset="0"/>
            </a:endParaRPr>
          </a:p>
        </p:txBody>
      </p:sp>
      <p:pic>
        <p:nvPicPr>
          <p:cNvPr id="25" name="Picture 24" descr="http://static.guim.co.uk/sys-images/Guardian/Pix/pictures/2009/9/28/1254125198182/flooding-in-Philippines-00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4228" y="1733550"/>
            <a:ext cx="4326377" cy="2595826"/>
          </a:xfrm>
          <a:prstGeom prst="rect">
            <a:avLst/>
          </a:prstGeom>
          <a:noFill/>
          <a:extLst>
            <a:ext uri="{909E8E84-426E-40dd-AFC4-6F175D3DCCD1}">
              <a14:hiddenFill xmlns:a14="http://schemas.microsoft.com/office/drawing/2010/main" xmlns="">
                <a:solidFill>
                  <a:srgbClr val="FFFFFF"/>
                </a:solidFill>
              </a14:hiddenFill>
            </a:ext>
          </a:extLst>
        </p:spPr>
      </p:pic>
      <p:pic>
        <p:nvPicPr>
          <p:cNvPr id="26" name="Picture 2" descr="http://globalnation.inquirer.net/files/2013/06/UNISDR-300x250.jpg"/>
          <p:cNvPicPr>
            <a:picLocks noChangeAspect="1" noChangeArrowheads="1"/>
          </p:cNvPicPr>
          <p:nvPr/>
        </p:nvPicPr>
        <p:blipFill rotWithShape="1">
          <a:blip r:embed="rId4">
            <a:extLst>
              <a:ext uri="{28A0092B-C50C-407E-A947-70E740481C1C}">
                <a14:useLocalDpi xmlns:a14="http://schemas.microsoft.com/office/drawing/2010/main" val="0"/>
              </a:ext>
            </a:extLst>
          </a:blip>
          <a:srcRect t="26489" b="32829"/>
          <a:stretch/>
        </p:blipFill>
        <p:spPr bwMode="auto">
          <a:xfrm>
            <a:off x="554493" y="2436405"/>
            <a:ext cx="3312657" cy="112304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175690782"/>
      </p:ext>
    </p:extLst>
  </p:cSld>
  <p:clrMapOvr>
    <a:masterClrMapping/>
  </p:clrMapOvr>
  <mc:AlternateContent xmlns:mc="http://schemas.openxmlformats.org/markup-compatibility/2006" xmlns:p14="http://schemas.microsoft.com/office/powerpoint/2010/main">
    <mc:Choice Requires="p14">
      <p:transition spd="med" p14:dur="600">
        <p:push dir="u"/>
      </p:transition>
    </mc:Choice>
    <mc:Fallback xmlns="">
      <p:transition xmlns:p14="http://schemas.microsoft.com/office/powerpoint/2010/main" spd="med">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200" fill="hold"/>
                                        <p:tgtEl>
                                          <p:spTgt spid="5"/>
                                        </p:tgtEl>
                                        <p:attrNameLst>
                                          <p:attrName>ppt_w</p:attrName>
                                        </p:attrNameLst>
                                      </p:cBhvr>
                                      <p:tavLst>
                                        <p:tav tm="0">
                                          <p:val>
                                            <p:fltVal val="0"/>
                                          </p:val>
                                        </p:tav>
                                        <p:tav tm="100000">
                                          <p:val>
                                            <p:strVal val="#ppt_w"/>
                                          </p:val>
                                        </p:tav>
                                      </p:tavLst>
                                    </p:anim>
                                    <p:anim calcmode="lin" valueType="num">
                                      <p:cBhvr>
                                        <p:cTn id="8" dur="200" fill="hold"/>
                                        <p:tgtEl>
                                          <p:spTgt spid="5"/>
                                        </p:tgtEl>
                                        <p:attrNameLst>
                                          <p:attrName>ppt_h</p:attrName>
                                        </p:attrNameLst>
                                      </p:cBhvr>
                                      <p:tavLst>
                                        <p:tav tm="0">
                                          <p:val>
                                            <p:fltVal val="0"/>
                                          </p:val>
                                        </p:tav>
                                        <p:tav tm="100000">
                                          <p:val>
                                            <p:strVal val="#ppt_h"/>
                                          </p:val>
                                        </p:tav>
                                      </p:tavLst>
                                    </p:anim>
                                    <p:anim calcmode="lin" valueType="num">
                                      <p:cBhvr>
                                        <p:cTn id="9" dur="200" fill="hold"/>
                                        <p:tgtEl>
                                          <p:spTgt spid="5"/>
                                        </p:tgtEl>
                                        <p:attrNameLst>
                                          <p:attrName>style.rotation</p:attrName>
                                        </p:attrNameLst>
                                      </p:cBhvr>
                                      <p:tavLst>
                                        <p:tav tm="0">
                                          <p:val>
                                            <p:fltVal val="90"/>
                                          </p:val>
                                        </p:tav>
                                        <p:tav tm="100000">
                                          <p:val>
                                            <p:fltVal val="0"/>
                                          </p:val>
                                        </p:tav>
                                      </p:tavLst>
                                    </p:anim>
                                    <p:animEffect transition="in" filter="fade">
                                      <p:cBhvr>
                                        <p:cTn id="10" dur="2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1" decel="4000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600" fill="hold"/>
                                        <p:tgtEl>
                                          <p:spTgt spid="8"/>
                                        </p:tgtEl>
                                        <p:attrNameLst>
                                          <p:attrName>ppt_x</p:attrName>
                                        </p:attrNameLst>
                                      </p:cBhvr>
                                      <p:tavLst>
                                        <p:tav tm="0">
                                          <p:val>
                                            <p:strVal val="#ppt_x"/>
                                          </p:val>
                                        </p:tav>
                                        <p:tav tm="100000">
                                          <p:val>
                                            <p:strVal val="#ppt_x"/>
                                          </p:val>
                                        </p:tav>
                                      </p:tavLst>
                                    </p:anim>
                                    <p:anim calcmode="lin" valueType="num">
                                      <p:cBhvr additive="base">
                                        <p:cTn id="16" dur="600" fill="hold"/>
                                        <p:tgtEl>
                                          <p:spTgt spid="8"/>
                                        </p:tgtEl>
                                        <p:attrNameLst>
                                          <p:attrName>ppt_y</p:attrName>
                                        </p:attrNameLst>
                                      </p:cBhvr>
                                      <p:tavLst>
                                        <p:tav tm="0">
                                          <p:val>
                                            <p:strVal val="0-#ppt_h/2"/>
                                          </p:val>
                                        </p:tav>
                                        <p:tav tm="100000">
                                          <p:val>
                                            <p:strVal val="#ppt_y"/>
                                          </p:val>
                                        </p:tav>
                                      </p:tavLst>
                                    </p:anim>
                                  </p:childTnLst>
                                </p:cTn>
                              </p:par>
                            </p:childTnLst>
                          </p:cTn>
                        </p:par>
                        <p:par>
                          <p:cTn id="17" fill="hold">
                            <p:stCondLst>
                              <p:cond delay="600"/>
                            </p:stCondLst>
                            <p:childTnLst>
                              <p:par>
                                <p:cTn id="18" presetID="10" presetClass="entr" presetSubtype="0" fill="hold" nodeType="after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fade">
                                      <p:cBhvr>
                                        <p:cTn id="20" dur="500"/>
                                        <p:tgtEl>
                                          <p:spTgt spid="25"/>
                                        </p:tgtEl>
                                      </p:cBhvr>
                                    </p:animEffect>
                                  </p:childTnLst>
                                </p:cTn>
                              </p:par>
                              <p:par>
                                <p:cTn id="21" presetID="10" presetClass="entr" presetSubtype="0" fill="hold" nodeType="with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fade">
                                      <p:cBhvr>
                                        <p:cTn id="23"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487192" y="1251860"/>
            <a:ext cx="8131876" cy="3563291"/>
            <a:chOff x="296816" y="3546379"/>
            <a:chExt cx="4165068" cy="550114"/>
          </a:xfrm>
        </p:grpSpPr>
        <p:sp>
          <p:nvSpPr>
            <p:cNvPr id="9" name="Rectangle 8"/>
            <p:cNvSpPr/>
            <p:nvPr/>
          </p:nvSpPr>
          <p:spPr>
            <a:xfrm>
              <a:off x="296816" y="3546379"/>
              <a:ext cx="4165068" cy="550114"/>
            </a:xfrm>
            <a:prstGeom prst="rect">
              <a:avLst/>
            </a:prstGeom>
            <a:solidFill>
              <a:schemeClr val="bg1"/>
            </a:solidFill>
            <a:ln>
              <a:solidFill>
                <a:schemeClr val="bg1"/>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p:cNvSpPr txBox="1"/>
            <p:nvPr/>
          </p:nvSpPr>
          <p:spPr>
            <a:xfrm>
              <a:off x="359512" y="3564642"/>
              <a:ext cx="4049248" cy="510488"/>
            </a:xfrm>
            <a:prstGeom prst="rect">
              <a:avLst/>
            </a:prstGeom>
            <a:noFill/>
          </p:spPr>
          <p:txBody>
            <a:bodyPr wrap="square" rtlCol="0">
              <a:normAutofit/>
            </a:bodyPr>
            <a:lstStyle/>
            <a:p>
              <a:endParaRPr lang="en-US" dirty="0">
                <a:solidFill>
                  <a:schemeClr val="tx1">
                    <a:lumMod val="85000"/>
                    <a:lumOff val="15000"/>
                  </a:schemeClr>
                </a:solidFill>
                <a:latin typeface="Roboto Condensed Bold" pitchFamily="2" charset="0"/>
                <a:ea typeface="Roboto Condensed Bold" pitchFamily="2" charset="0"/>
              </a:endParaRPr>
            </a:p>
          </p:txBody>
        </p:sp>
      </p:grpSp>
      <p:grpSp>
        <p:nvGrpSpPr>
          <p:cNvPr id="29" name="Group 28"/>
          <p:cNvGrpSpPr/>
          <p:nvPr/>
        </p:nvGrpSpPr>
        <p:grpSpPr>
          <a:xfrm>
            <a:off x="-76200" y="-894555"/>
            <a:ext cx="9296400" cy="1600200"/>
            <a:chOff x="-76200" y="4239420"/>
            <a:chExt cx="9296400" cy="1600200"/>
          </a:xfrm>
          <a:solidFill>
            <a:srgbClr val="7030A0"/>
          </a:solidFill>
        </p:grpSpPr>
        <p:sp>
          <p:nvSpPr>
            <p:cNvPr id="4" name="Rectangle 3"/>
            <p:cNvSpPr/>
            <p:nvPr/>
          </p:nvSpPr>
          <p:spPr>
            <a:xfrm>
              <a:off x="-76200" y="4239420"/>
              <a:ext cx="9296400" cy="1600200"/>
            </a:xfrm>
            <a:prstGeom prst="rect">
              <a:avLst/>
            </a:prstGeom>
            <a:grpFill/>
            <a:ln>
              <a:noFill/>
            </a:ln>
            <a:effectLst>
              <a:outerShdw blurRad="177800" dist="88900" dir="5400000" algn="t"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 name="TextBox 6"/>
            <p:cNvSpPr txBox="1"/>
            <p:nvPr/>
          </p:nvSpPr>
          <p:spPr>
            <a:xfrm>
              <a:off x="225137" y="5266853"/>
              <a:ext cx="7315200" cy="461665"/>
            </a:xfrm>
            <a:prstGeom prst="rect">
              <a:avLst/>
            </a:prstGeom>
            <a:grpFill/>
          </p:spPr>
          <p:txBody>
            <a:bodyPr wrap="square" rtlCol="0">
              <a:spAutoFit/>
            </a:bodyPr>
            <a:lstStyle/>
            <a:p>
              <a:r>
                <a:rPr lang="en-US" sz="2400" dirty="0">
                  <a:solidFill>
                    <a:schemeClr val="bg1"/>
                  </a:solidFill>
                  <a:latin typeface="Roboto Condensed Bold" pitchFamily="2" charset="0"/>
                  <a:ea typeface="Roboto Condensed Bold" pitchFamily="2" charset="0"/>
                </a:rPr>
                <a:t>THE OVERVIEW OF THE CURRENT STATE OF TECHNOLOGY</a:t>
              </a:r>
            </a:p>
          </p:txBody>
        </p:sp>
      </p:grpSp>
      <p:sp>
        <p:nvSpPr>
          <p:cNvPr id="5" name="Oval 4"/>
          <p:cNvSpPr/>
          <p:nvPr/>
        </p:nvSpPr>
        <p:spPr>
          <a:xfrm>
            <a:off x="7991474" y="298458"/>
            <a:ext cx="792127" cy="792127"/>
          </a:xfrm>
          <a:prstGeom prst="ellipse">
            <a:avLst/>
          </a:prstGeom>
          <a:solidFill>
            <a:srgbClr val="FC0486"/>
          </a:solidFill>
          <a:ln>
            <a:noFill/>
          </a:ln>
          <a:effectLst>
            <a:outerShdw blurRad="177800" dist="88900" dir="5400000" algn="t"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2800" dirty="0" smtClean="0">
                <a:latin typeface="Roboto Condensed Bold" pitchFamily="2" charset="0"/>
                <a:ea typeface="Roboto Condensed Bold" pitchFamily="2" charset="0"/>
              </a:rPr>
              <a:t>1</a:t>
            </a:r>
            <a:endParaRPr lang="en-PH" sz="2800" dirty="0">
              <a:latin typeface="Roboto Condensed Bold" pitchFamily="2" charset="0"/>
              <a:ea typeface="Roboto Condensed Bold" pitchFamily="2" charset="0"/>
            </a:endParaRPr>
          </a:p>
        </p:txBody>
      </p:sp>
      <p:pic>
        <p:nvPicPr>
          <p:cNvPr id="12" name="Picture 2" descr="http://vanimg.s3.amazonaws.com/1013-icons-38.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874" y="1807774"/>
            <a:ext cx="4457533" cy="2431381"/>
          </a:xfrm>
          <a:prstGeom prst="rect">
            <a:avLst/>
          </a:prstGeom>
          <a:noFill/>
          <a:extLst>
            <a:ext uri="{909E8E84-426E-40dd-AFC4-6F175D3DCCD1}">
              <a14:hiddenFill xmlns:a14="http://schemas.microsoft.com/office/drawing/2010/main" xmlns="">
                <a:solidFill>
                  <a:srgbClr val="FFFFFF"/>
                </a:solidFill>
              </a14:hiddenFill>
            </a:ext>
          </a:extLst>
        </p:spPr>
      </p:pic>
      <p:sp>
        <p:nvSpPr>
          <p:cNvPr id="13" name="TextBox 12"/>
          <p:cNvSpPr txBox="1"/>
          <p:nvPr/>
        </p:nvSpPr>
        <p:spPr>
          <a:xfrm>
            <a:off x="4762500" y="2004289"/>
            <a:ext cx="3751906" cy="2000548"/>
          </a:xfrm>
          <a:prstGeom prst="rect">
            <a:avLst/>
          </a:prstGeom>
          <a:noFill/>
        </p:spPr>
        <p:txBody>
          <a:bodyPr wrap="square" rtlCol="0">
            <a:spAutoFit/>
          </a:bodyPr>
          <a:lstStyle/>
          <a:p>
            <a:pPr algn="ctr"/>
            <a:r>
              <a:rPr lang="en-PH" sz="3600" dirty="0" smtClean="0">
                <a:solidFill>
                  <a:srgbClr val="7030A0"/>
                </a:solidFill>
                <a:latin typeface="Roboto Condensed Bold" pitchFamily="2" charset="0"/>
                <a:ea typeface="Roboto Condensed Bold" pitchFamily="2" charset="0"/>
              </a:rPr>
              <a:t>Philippines</a:t>
            </a:r>
            <a:endParaRPr lang="en-PH" sz="2000" dirty="0" smtClean="0">
              <a:solidFill>
                <a:srgbClr val="7030A0"/>
              </a:solidFill>
              <a:latin typeface="Roboto Condensed Bold" pitchFamily="2" charset="0"/>
              <a:ea typeface="Roboto Condensed Bold" pitchFamily="2" charset="0"/>
            </a:endParaRPr>
          </a:p>
          <a:p>
            <a:pPr algn="ctr"/>
            <a:endParaRPr lang="en-PH" sz="2000" dirty="0" smtClean="0">
              <a:latin typeface="Roboto Condensed Bold" pitchFamily="2" charset="0"/>
              <a:ea typeface="Roboto Condensed Bold" pitchFamily="2" charset="0"/>
            </a:endParaRPr>
          </a:p>
          <a:p>
            <a:pPr algn="ctr"/>
            <a:endParaRPr lang="en-PH" sz="2000" dirty="0">
              <a:latin typeface="Roboto Condensed Bold" pitchFamily="2" charset="0"/>
              <a:ea typeface="Roboto Condensed Bold" pitchFamily="2" charset="0"/>
            </a:endParaRPr>
          </a:p>
          <a:p>
            <a:pPr algn="ctr"/>
            <a:r>
              <a:rPr lang="en-PH" sz="2000" dirty="0" smtClean="0">
                <a:latin typeface="Roboto Condensed Bold" pitchFamily="2" charset="0"/>
                <a:ea typeface="Roboto Condensed Bold" pitchFamily="2" charset="0"/>
              </a:rPr>
              <a:t>“</a:t>
            </a:r>
            <a:r>
              <a:rPr lang="en-PH" sz="2400" dirty="0" smtClean="0">
                <a:solidFill>
                  <a:srgbClr val="7030A0"/>
                </a:solidFill>
                <a:latin typeface="Roboto Condensed Bold" pitchFamily="2" charset="0"/>
                <a:ea typeface="Roboto Condensed Bold" pitchFamily="2" charset="0"/>
              </a:rPr>
              <a:t>Social Media Capital of the World</a:t>
            </a:r>
            <a:r>
              <a:rPr lang="en-PH" sz="2000" dirty="0" smtClean="0">
                <a:latin typeface="Roboto Condensed Bold" pitchFamily="2" charset="0"/>
                <a:ea typeface="Roboto Condensed Bold" pitchFamily="2" charset="0"/>
              </a:rPr>
              <a:t>”</a:t>
            </a:r>
            <a:endParaRPr lang="en-US" sz="2000" dirty="0">
              <a:latin typeface="Roboto Condensed Bold" pitchFamily="2" charset="0"/>
              <a:ea typeface="Roboto Condensed Bold" pitchFamily="2" charset="0"/>
            </a:endParaRPr>
          </a:p>
        </p:txBody>
      </p:sp>
      <p:cxnSp>
        <p:nvCxnSpPr>
          <p:cNvPr id="14" name="Straight Arrow Connector 13"/>
          <p:cNvCxnSpPr/>
          <p:nvPr/>
        </p:nvCxnSpPr>
        <p:spPr>
          <a:xfrm flipH="1">
            <a:off x="6609936" y="2698205"/>
            <a:ext cx="1" cy="45720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16716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487192" y="1251860"/>
            <a:ext cx="8131876" cy="3563291"/>
            <a:chOff x="296816" y="3546379"/>
            <a:chExt cx="4165068" cy="550114"/>
          </a:xfrm>
        </p:grpSpPr>
        <p:sp>
          <p:nvSpPr>
            <p:cNvPr id="9" name="Rectangle 8"/>
            <p:cNvSpPr/>
            <p:nvPr/>
          </p:nvSpPr>
          <p:spPr>
            <a:xfrm>
              <a:off x="296816" y="3546379"/>
              <a:ext cx="4165068" cy="550114"/>
            </a:xfrm>
            <a:prstGeom prst="rect">
              <a:avLst/>
            </a:prstGeom>
            <a:solidFill>
              <a:schemeClr val="bg1"/>
            </a:solidFill>
            <a:ln>
              <a:solidFill>
                <a:schemeClr val="bg1"/>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p:cNvSpPr txBox="1"/>
            <p:nvPr/>
          </p:nvSpPr>
          <p:spPr>
            <a:xfrm>
              <a:off x="359512" y="3564642"/>
              <a:ext cx="4049248" cy="510488"/>
            </a:xfrm>
            <a:prstGeom prst="rect">
              <a:avLst/>
            </a:prstGeom>
            <a:noFill/>
          </p:spPr>
          <p:txBody>
            <a:bodyPr wrap="square" rtlCol="0">
              <a:normAutofit/>
            </a:bodyPr>
            <a:lstStyle/>
            <a:p>
              <a:endParaRPr lang="en-US" dirty="0">
                <a:solidFill>
                  <a:schemeClr val="tx1">
                    <a:lumMod val="85000"/>
                    <a:lumOff val="15000"/>
                  </a:schemeClr>
                </a:solidFill>
                <a:latin typeface="Roboto Condensed Bold" pitchFamily="2" charset="0"/>
                <a:ea typeface="Roboto Condensed Bold" pitchFamily="2" charset="0"/>
              </a:endParaRPr>
            </a:p>
          </p:txBody>
        </p:sp>
      </p:grpSp>
      <p:grpSp>
        <p:nvGrpSpPr>
          <p:cNvPr id="29" name="Group 28"/>
          <p:cNvGrpSpPr/>
          <p:nvPr/>
        </p:nvGrpSpPr>
        <p:grpSpPr>
          <a:xfrm>
            <a:off x="-76200" y="-894555"/>
            <a:ext cx="9296400" cy="1600200"/>
            <a:chOff x="-76200" y="4239420"/>
            <a:chExt cx="9296400" cy="1600200"/>
          </a:xfrm>
          <a:solidFill>
            <a:srgbClr val="7030A0"/>
          </a:solidFill>
        </p:grpSpPr>
        <p:sp>
          <p:nvSpPr>
            <p:cNvPr id="4" name="Rectangle 3"/>
            <p:cNvSpPr/>
            <p:nvPr/>
          </p:nvSpPr>
          <p:spPr>
            <a:xfrm>
              <a:off x="-76200" y="4239420"/>
              <a:ext cx="9296400" cy="1600200"/>
            </a:xfrm>
            <a:prstGeom prst="rect">
              <a:avLst/>
            </a:prstGeom>
            <a:grpFill/>
            <a:ln>
              <a:noFill/>
            </a:ln>
            <a:effectLst>
              <a:outerShdw blurRad="177800" dist="88900" dir="5400000" algn="t"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 name="TextBox 6"/>
            <p:cNvSpPr txBox="1"/>
            <p:nvPr/>
          </p:nvSpPr>
          <p:spPr>
            <a:xfrm>
              <a:off x="225137" y="5266853"/>
              <a:ext cx="7315200" cy="461665"/>
            </a:xfrm>
            <a:prstGeom prst="rect">
              <a:avLst/>
            </a:prstGeom>
            <a:grpFill/>
          </p:spPr>
          <p:txBody>
            <a:bodyPr wrap="square" rtlCol="0">
              <a:spAutoFit/>
            </a:bodyPr>
            <a:lstStyle/>
            <a:p>
              <a:r>
                <a:rPr lang="en-US" sz="2400" dirty="0">
                  <a:solidFill>
                    <a:schemeClr val="bg1"/>
                  </a:solidFill>
                  <a:latin typeface="Roboto Condensed Bold" pitchFamily="2" charset="0"/>
                  <a:ea typeface="Roboto Condensed Bold" pitchFamily="2" charset="0"/>
                </a:rPr>
                <a:t>THE OVERVIEW OF THE CURRENT STATE OF TECHNOLOGY</a:t>
              </a:r>
            </a:p>
          </p:txBody>
        </p:sp>
      </p:grpSp>
      <p:sp>
        <p:nvSpPr>
          <p:cNvPr id="5" name="Oval 4"/>
          <p:cNvSpPr/>
          <p:nvPr/>
        </p:nvSpPr>
        <p:spPr>
          <a:xfrm>
            <a:off x="7991474" y="298458"/>
            <a:ext cx="792127" cy="792127"/>
          </a:xfrm>
          <a:prstGeom prst="ellipse">
            <a:avLst/>
          </a:prstGeom>
          <a:solidFill>
            <a:srgbClr val="FC0486"/>
          </a:solidFill>
          <a:ln>
            <a:noFill/>
          </a:ln>
          <a:effectLst>
            <a:outerShdw blurRad="177800" dist="88900" dir="5400000" algn="t"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2800" dirty="0" smtClean="0">
                <a:latin typeface="Roboto Condensed Bold" pitchFamily="2" charset="0"/>
                <a:ea typeface="Roboto Condensed Bold" pitchFamily="2" charset="0"/>
              </a:rPr>
              <a:t>1</a:t>
            </a:r>
            <a:endParaRPr lang="en-PH" sz="2800" dirty="0">
              <a:latin typeface="Roboto Condensed Bold" pitchFamily="2" charset="0"/>
              <a:ea typeface="Roboto Condensed Bold" pitchFamily="2" charset="0"/>
            </a:endParaRPr>
          </a:p>
        </p:txBody>
      </p:sp>
      <p:sp>
        <p:nvSpPr>
          <p:cNvPr id="15" name="TextBox 14"/>
          <p:cNvSpPr txBox="1"/>
          <p:nvPr/>
        </p:nvSpPr>
        <p:spPr>
          <a:xfrm>
            <a:off x="478294" y="2275597"/>
            <a:ext cx="3684132" cy="1569660"/>
          </a:xfrm>
          <a:prstGeom prst="rect">
            <a:avLst/>
          </a:prstGeom>
          <a:noFill/>
        </p:spPr>
        <p:txBody>
          <a:bodyPr wrap="square" rtlCol="0">
            <a:spAutoFit/>
          </a:bodyPr>
          <a:lstStyle/>
          <a:p>
            <a:pPr algn="ctr"/>
            <a:r>
              <a:rPr lang="en-PH" sz="3200" dirty="0" smtClean="0">
                <a:solidFill>
                  <a:srgbClr val="7030A0"/>
                </a:solidFill>
                <a:latin typeface="Roboto Condensed Bold" pitchFamily="2" charset="0"/>
                <a:ea typeface="Roboto Condensed Bold" pitchFamily="2" charset="0"/>
              </a:rPr>
              <a:t>Social</a:t>
            </a:r>
            <a:r>
              <a:rPr lang="en-PH" sz="3200" dirty="0" smtClean="0">
                <a:latin typeface="Roboto Condensed Bold" pitchFamily="2" charset="0"/>
                <a:ea typeface="Roboto Condensed Bold" pitchFamily="2" charset="0"/>
              </a:rPr>
              <a:t> </a:t>
            </a:r>
            <a:r>
              <a:rPr lang="en-PH" sz="3200" dirty="0" smtClean="0">
                <a:solidFill>
                  <a:srgbClr val="7030A0"/>
                </a:solidFill>
                <a:latin typeface="Roboto Condensed Bold" pitchFamily="2" charset="0"/>
                <a:ea typeface="Roboto Condensed Bold" pitchFamily="2" charset="0"/>
              </a:rPr>
              <a:t>media</a:t>
            </a:r>
            <a:r>
              <a:rPr lang="en-PH" sz="3200" dirty="0" smtClean="0">
                <a:latin typeface="Roboto Condensed Bold" pitchFamily="2" charset="0"/>
                <a:ea typeface="Roboto Condensed Bold" pitchFamily="2" charset="0"/>
              </a:rPr>
              <a:t> plays a </a:t>
            </a:r>
            <a:r>
              <a:rPr lang="en-PH" sz="3200" dirty="0" smtClean="0">
                <a:solidFill>
                  <a:srgbClr val="7030A0"/>
                </a:solidFill>
                <a:latin typeface="Roboto Condensed Bold" pitchFamily="2" charset="0"/>
                <a:ea typeface="Roboto Condensed Bold" pitchFamily="2" charset="0"/>
              </a:rPr>
              <a:t>vital role</a:t>
            </a:r>
            <a:r>
              <a:rPr lang="en-PH" sz="3200" dirty="0" smtClean="0">
                <a:latin typeface="Roboto Condensed Bold" pitchFamily="2" charset="0"/>
                <a:ea typeface="Roboto Condensed Bold" pitchFamily="2" charset="0"/>
              </a:rPr>
              <a:t> in </a:t>
            </a:r>
            <a:r>
              <a:rPr lang="en-PH" sz="3200" dirty="0" smtClean="0">
                <a:solidFill>
                  <a:srgbClr val="7030A0"/>
                </a:solidFill>
                <a:latin typeface="Roboto Condensed Bold" pitchFamily="2" charset="0"/>
                <a:ea typeface="Roboto Condensed Bold" pitchFamily="2" charset="0"/>
              </a:rPr>
              <a:t>disaster</a:t>
            </a:r>
            <a:r>
              <a:rPr lang="en-PH" sz="3200" dirty="0" smtClean="0">
                <a:latin typeface="Roboto Condensed Bold" pitchFamily="2" charset="0"/>
                <a:ea typeface="Roboto Condensed Bold" pitchFamily="2" charset="0"/>
              </a:rPr>
              <a:t> </a:t>
            </a:r>
            <a:r>
              <a:rPr lang="en-PH" sz="3200" dirty="0" smtClean="0">
                <a:solidFill>
                  <a:srgbClr val="7030A0"/>
                </a:solidFill>
                <a:latin typeface="Roboto Condensed Bold" pitchFamily="2" charset="0"/>
                <a:ea typeface="Roboto Condensed Bold" pitchFamily="2" charset="0"/>
              </a:rPr>
              <a:t>management</a:t>
            </a:r>
            <a:r>
              <a:rPr lang="en-PH" sz="3200" dirty="0" smtClean="0">
                <a:latin typeface="Roboto Condensed Bold" pitchFamily="2" charset="0"/>
                <a:ea typeface="Roboto Condensed Bold" pitchFamily="2" charset="0"/>
              </a:rPr>
              <a:t>.</a:t>
            </a:r>
            <a:endParaRPr lang="en-US" sz="3200" dirty="0">
              <a:latin typeface="Roboto Condensed Bold" pitchFamily="2" charset="0"/>
              <a:ea typeface="Roboto Condensed Bold" pitchFamily="2" charset="0"/>
            </a:endParaRPr>
          </a:p>
        </p:txBody>
      </p:sp>
      <p:pic>
        <p:nvPicPr>
          <p:cNvPr id="16" name="Picture 4" descr="http://www.smedio.com/wp-content/uploads/2011/02/Social-Disaster-Management-e129857173226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6435" y="1735570"/>
            <a:ext cx="4572000" cy="2602524"/>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4297144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487192" y="1251860"/>
            <a:ext cx="8131876" cy="3563291"/>
            <a:chOff x="296816" y="3546379"/>
            <a:chExt cx="4165068" cy="550114"/>
          </a:xfrm>
        </p:grpSpPr>
        <p:sp>
          <p:nvSpPr>
            <p:cNvPr id="9" name="Rectangle 8"/>
            <p:cNvSpPr/>
            <p:nvPr/>
          </p:nvSpPr>
          <p:spPr>
            <a:xfrm>
              <a:off x="296816" y="3546379"/>
              <a:ext cx="4165068" cy="550114"/>
            </a:xfrm>
            <a:prstGeom prst="rect">
              <a:avLst/>
            </a:prstGeom>
            <a:solidFill>
              <a:schemeClr val="bg1"/>
            </a:solidFill>
            <a:ln>
              <a:solidFill>
                <a:schemeClr val="bg1"/>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p:cNvSpPr txBox="1"/>
            <p:nvPr/>
          </p:nvSpPr>
          <p:spPr>
            <a:xfrm>
              <a:off x="359512" y="3564642"/>
              <a:ext cx="4049248" cy="510488"/>
            </a:xfrm>
            <a:prstGeom prst="rect">
              <a:avLst/>
            </a:prstGeom>
            <a:noFill/>
          </p:spPr>
          <p:txBody>
            <a:bodyPr wrap="square" rtlCol="0">
              <a:normAutofit/>
            </a:bodyPr>
            <a:lstStyle/>
            <a:p>
              <a:endParaRPr lang="en-US" dirty="0">
                <a:solidFill>
                  <a:schemeClr val="tx1">
                    <a:lumMod val="85000"/>
                    <a:lumOff val="15000"/>
                  </a:schemeClr>
                </a:solidFill>
                <a:latin typeface="Roboto Condensed Bold" pitchFamily="2" charset="0"/>
                <a:ea typeface="Roboto Condensed Bold" pitchFamily="2" charset="0"/>
              </a:endParaRPr>
            </a:p>
          </p:txBody>
        </p:sp>
      </p:grpSp>
      <p:grpSp>
        <p:nvGrpSpPr>
          <p:cNvPr id="29" name="Group 28"/>
          <p:cNvGrpSpPr/>
          <p:nvPr/>
        </p:nvGrpSpPr>
        <p:grpSpPr>
          <a:xfrm>
            <a:off x="-76200" y="-894555"/>
            <a:ext cx="9296400" cy="1600200"/>
            <a:chOff x="-76200" y="4239420"/>
            <a:chExt cx="9296400" cy="1600200"/>
          </a:xfrm>
          <a:solidFill>
            <a:srgbClr val="7030A0"/>
          </a:solidFill>
        </p:grpSpPr>
        <p:sp>
          <p:nvSpPr>
            <p:cNvPr id="4" name="Rectangle 3"/>
            <p:cNvSpPr/>
            <p:nvPr/>
          </p:nvSpPr>
          <p:spPr>
            <a:xfrm>
              <a:off x="-76200" y="4239420"/>
              <a:ext cx="9296400" cy="1600200"/>
            </a:xfrm>
            <a:prstGeom prst="rect">
              <a:avLst/>
            </a:prstGeom>
            <a:grpFill/>
            <a:ln>
              <a:noFill/>
            </a:ln>
            <a:effectLst>
              <a:outerShdw blurRad="177800" dist="88900" dir="5400000" algn="t"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 name="TextBox 6"/>
            <p:cNvSpPr txBox="1"/>
            <p:nvPr/>
          </p:nvSpPr>
          <p:spPr>
            <a:xfrm>
              <a:off x="225137" y="5266853"/>
              <a:ext cx="7315200" cy="461665"/>
            </a:xfrm>
            <a:prstGeom prst="rect">
              <a:avLst/>
            </a:prstGeom>
            <a:grpFill/>
          </p:spPr>
          <p:txBody>
            <a:bodyPr wrap="square" rtlCol="0">
              <a:spAutoFit/>
            </a:bodyPr>
            <a:lstStyle/>
            <a:p>
              <a:r>
                <a:rPr lang="en-US" sz="2400" dirty="0">
                  <a:solidFill>
                    <a:schemeClr val="bg1"/>
                  </a:solidFill>
                  <a:latin typeface="Roboto Condensed Bold" pitchFamily="2" charset="0"/>
                  <a:ea typeface="Roboto Condensed Bold" pitchFamily="2" charset="0"/>
                </a:rPr>
                <a:t>THE OVERVIEW OF THE CURRENT STATE OF TECHNOLOGY</a:t>
              </a:r>
            </a:p>
          </p:txBody>
        </p:sp>
      </p:grpSp>
      <p:sp>
        <p:nvSpPr>
          <p:cNvPr id="5" name="Oval 4"/>
          <p:cNvSpPr/>
          <p:nvPr/>
        </p:nvSpPr>
        <p:spPr>
          <a:xfrm>
            <a:off x="7991474" y="298458"/>
            <a:ext cx="792127" cy="792127"/>
          </a:xfrm>
          <a:prstGeom prst="ellipse">
            <a:avLst/>
          </a:prstGeom>
          <a:solidFill>
            <a:srgbClr val="FC0486"/>
          </a:solidFill>
          <a:ln>
            <a:noFill/>
          </a:ln>
          <a:effectLst>
            <a:outerShdw blurRad="177800" dist="88900" dir="5400000" algn="t"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2800" dirty="0" smtClean="0">
                <a:latin typeface="Roboto Condensed Bold" pitchFamily="2" charset="0"/>
                <a:ea typeface="Roboto Condensed Bold" pitchFamily="2" charset="0"/>
              </a:rPr>
              <a:t>1</a:t>
            </a:r>
            <a:endParaRPr lang="en-PH" sz="2800" dirty="0">
              <a:latin typeface="Roboto Condensed Bold" pitchFamily="2" charset="0"/>
              <a:ea typeface="Roboto Condensed Bold" pitchFamily="2" charset="0"/>
            </a:endParaRPr>
          </a:p>
        </p:txBody>
      </p:sp>
      <p:graphicFrame>
        <p:nvGraphicFramePr>
          <p:cNvPr id="12" name="Diagram 11"/>
          <p:cNvGraphicFramePr/>
          <p:nvPr>
            <p:extLst>
              <p:ext uri="{D42A27DB-BD31-4B8C-83A1-F6EECF244321}">
                <p14:modId xmlns:p14="http://schemas.microsoft.com/office/powerpoint/2010/main" val="1102867816"/>
              </p:ext>
            </p:extLst>
          </p:nvPr>
        </p:nvGraphicFramePr>
        <p:xfrm>
          <a:off x="1047750" y="1670128"/>
          <a:ext cx="7011228" cy="166539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3" name="TextBox 12"/>
          <p:cNvSpPr txBox="1"/>
          <p:nvPr/>
        </p:nvSpPr>
        <p:spPr>
          <a:xfrm>
            <a:off x="1897518" y="3215731"/>
            <a:ext cx="4982818" cy="1107996"/>
          </a:xfrm>
          <a:prstGeom prst="rect">
            <a:avLst/>
          </a:prstGeom>
          <a:noFill/>
        </p:spPr>
        <p:txBody>
          <a:bodyPr wrap="square" rtlCol="0">
            <a:spAutoFit/>
          </a:bodyPr>
          <a:lstStyle/>
          <a:p>
            <a:pPr algn="ctr"/>
            <a:r>
              <a:rPr lang="en-PH" sz="6600" dirty="0" smtClean="0">
                <a:latin typeface="Roboto Condensed Bold" pitchFamily="2" charset="0"/>
                <a:ea typeface="Roboto Condensed Bold" pitchFamily="2" charset="0"/>
              </a:rPr>
              <a:t>SOMIDIA</a:t>
            </a:r>
            <a:endParaRPr lang="en-US" sz="6600" dirty="0">
              <a:latin typeface="Roboto Condensed Bold" pitchFamily="2" charset="0"/>
              <a:ea typeface="Roboto Condensed Bold" pitchFamily="2" charset="0"/>
            </a:endParaRPr>
          </a:p>
        </p:txBody>
      </p:sp>
    </p:spTree>
    <p:extLst>
      <p:ext uri="{BB962C8B-B14F-4D97-AF65-F5344CB8AC3E}">
        <p14:creationId xmlns:p14="http://schemas.microsoft.com/office/powerpoint/2010/main" val="20656337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2" grpId="0">
        <p:bldAsOne/>
      </p:bldGraphic>
      <p:bldP spid="13"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969</TotalTime>
  <Words>2419</Words>
  <Application>Microsoft Office PowerPoint</Application>
  <PresentationFormat>On-screen Show (16:9)</PresentationFormat>
  <Paragraphs>537</Paragraphs>
  <Slides>50</Slides>
  <Notes>49</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50</vt:i4>
      </vt:variant>
    </vt:vector>
  </HeadingPairs>
  <TitlesOfParts>
    <vt:vector size="58" baseType="lpstr">
      <vt:lpstr>Arial</vt:lpstr>
      <vt:lpstr>Calibri</vt:lpstr>
      <vt:lpstr>Roboto Condensed</vt:lpstr>
      <vt:lpstr>Roboto Condensed Bold</vt:lpstr>
      <vt:lpstr>Roboto Condensed Light</vt:lpstr>
      <vt:lpstr>Roboto Condensed Regular</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De La Salle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FILIET: An Information Extraction System for Filipino Disaster-Related Reports</dc:title>
  <dc:creator>Kyle Mc Hale Dela Cruz</dc:creator>
  <cp:lastModifiedBy>Vilson Lu</cp:lastModifiedBy>
  <cp:revision>224</cp:revision>
  <dcterms:created xsi:type="dcterms:W3CDTF">2014-08-08T10:16:15Z</dcterms:created>
  <dcterms:modified xsi:type="dcterms:W3CDTF">2014-08-11T11:16:45Z</dcterms:modified>
</cp:coreProperties>
</file>